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ormorant Garamond Bold Italics" panose="020B0604020202020204" charset="0"/>
      <p:regular r:id="rId12"/>
    </p:embeddedFont>
    <p:embeddedFont>
      <p:font typeface="Quicksand" panose="020B0604020202020204" charset="0"/>
      <p:regular r:id="rId13"/>
    </p:embeddedFont>
    <p:embeddedFont>
      <p:font typeface="Quicksand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3764" y="2478342"/>
            <a:ext cx="16229942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Final Project 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1624806" y="5683730"/>
            <a:ext cx="15469857" cy="8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Insurance Charges Analysis and Model Evaluation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22179" y="1967581"/>
            <a:ext cx="11643643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Introduction to Business Analytics</a:t>
            </a:r>
          </a:p>
        </p:txBody>
      </p:sp>
      <p:sp>
        <p:nvSpPr>
          <p:cNvPr id="8" name="Freeform 8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6301825" y="6848022"/>
            <a:ext cx="6115818" cy="1626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9"/>
              </a:lnSpc>
            </a:pPr>
            <a:r>
              <a:rPr lang="en-US" sz="234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Hiral Shah - 101539997</a:t>
            </a:r>
          </a:p>
          <a:p>
            <a:pPr algn="ctr">
              <a:lnSpc>
                <a:spcPts val="3289"/>
              </a:lnSpc>
            </a:pPr>
            <a:r>
              <a:rPr lang="en-US" sz="234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Rajesh </a:t>
            </a:r>
            <a:r>
              <a:rPr lang="en-US" sz="234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Adep</a:t>
            </a:r>
            <a:r>
              <a:rPr lang="en-US" sz="234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- 101540051</a:t>
            </a:r>
          </a:p>
          <a:p>
            <a:pPr algn="ctr">
              <a:lnSpc>
                <a:spcPts val="3289"/>
              </a:lnSpc>
            </a:pPr>
            <a:r>
              <a:rPr lang="en-US" sz="234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Shakshi Maheshwari - 101539638 </a:t>
            </a:r>
          </a:p>
          <a:p>
            <a:pPr marL="0" lvl="0" indent="0" algn="ctr">
              <a:lnSpc>
                <a:spcPts val="3289"/>
              </a:lnSpc>
              <a:spcBef>
                <a:spcPct val="0"/>
              </a:spcBef>
            </a:pPr>
            <a:r>
              <a:rPr lang="en-US" sz="234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Manushka</a:t>
            </a:r>
            <a:r>
              <a:rPr lang="en-US" sz="234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Mhatre - 101543219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74946" y="2773494"/>
            <a:ext cx="15684354" cy="455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89"/>
              </a:lnSpc>
            </a:pPr>
            <a:r>
              <a:rPr lang="en-US" sz="26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Objective: Explore relationships between demographic factors and insurance charges</a:t>
            </a:r>
          </a:p>
          <a:p>
            <a:pPr algn="ctr">
              <a:lnSpc>
                <a:spcPts val="4589"/>
              </a:lnSpc>
            </a:pPr>
            <a:r>
              <a:rPr lang="en-US" sz="26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Goal: Build a predictive model for insurance charges using key features.</a:t>
            </a:r>
          </a:p>
          <a:p>
            <a:pPr algn="l">
              <a:lnSpc>
                <a:spcPts val="4589"/>
              </a:lnSpc>
            </a:pPr>
            <a:r>
              <a:rPr lang="en-US" sz="26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Sections Covered:</a:t>
            </a:r>
          </a:p>
          <a:p>
            <a:pPr marL="582928" lvl="1" indent="-291464" algn="l">
              <a:lnSpc>
                <a:spcPts val="4589"/>
              </a:lnSpc>
              <a:buFont typeface="Arial"/>
              <a:buChar char="•"/>
            </a:pPr>
            <a:r>
              <a:rPr lang="en-US" sz="26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Exploratory Data Analysis (EDA)</a:t>
            </a:r>
          </a:p>
          <a:p>
            <a:pPr marL="582928" lvl="1" indent="-291464" algn="l">
              <a:lnSpc>
                <a:spcPts val="4589"/>
              </a:lnSpc>
              <a:buFont typeface="Arial"/>
              <a:buChar char="•"/>
            </a:pPr>
            <a:r>
              <a:rPr lang="en-US" sz="26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Visualizations and Insights</a:t>
            </a:r>
          </a:p>
          <a:p>
            <a:pPr marL="582928" lvl="1" indent="-291464" algn="l">
              <a:lnSpc>
                <a:spcPts val="4589"/>
              </a:lnSpc>
              <a:buFont typeface="Arial"/>
              <a:buChar char="•"/>
            </a:pPr>
            <a:r>
              <a:rPr lang="en-US" sz="26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Linear Regression Analysis</a:t>
            </a:r>
          </a:p>
          <a:p>
            <a:pPr marL="582928" lvl="1" indent="-291464" algn="l">
              <a:lnSpc>
                <a:spcPts val="4589"/>
              </a:lnSpc>
              <a:buFont typeface="Arial"/>
              <a:buChar char="•"/>
            </a:pPr>
            <a:r>
              <a:rPr lang="en-US" sz="26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Conclusions and Recommendations</a:t>
            </a:r>
          </a:p>
          <a:p>
            <a:pPr marL="0" lvl="0" indent="0" algn="l">
              <a:lnSpc>
                <a:spcPts val="4079"/>
              </a:lnSpc>
            </a:pPr>
            <a:endParaRPr lang="en-US" sz="2699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30743" y="2251861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4" name="AutoShape 4"/>
          <p:cNvSpPr/>
          <p:nvPr/>
        </p:nvSpPr>
        <p:spPr>
          <a:xfrm>
            <a:off x="5897880" y="7981427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8236864" y="1559974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8304001" y="817192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38622" y="4099272"/>
            <a:ext cx="4210757" cy="3273864"/>
          </a:xfrm>
          <a:custGeom>
            <a:avLst/>
            <a:gdLst/>
            <a:ahLst/>
            <a:cxnLst/>
            <a:rect l="l" t="t" r="r" b="b"/>
            <a:pathLst>
              <a:path w="4210757" h="3273864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AutoShape 3"/>
          <p:cNvSpPr/>
          <p:nvPr/>
        </p:nvSpPr>
        <p:spPr>
          <a:xfrm>
            <a:off x="2027699" y="5764779"/>
            <a:ext cx="4344915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4" name="AutoShape 4"/>
          <p:cNvSpPr/>
          <p:nvPr/>
        </p:nvSpPr>
        <p:spPr>
          <a:xfrm>
            <a:off x="11916128" y="7674319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5" name="AutoShape 5"/>
          <p:cNvSpPr/>
          <p:nvPr/>
        </p:nvSpPr>
        <p:spPr>
          <a:xfrm flipV="1">
            <a:off x="1660540" y="8483796"/>
            <a:ext cx="4716390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1024384" y="599709"/>
            <a:ext cx="140720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Exploratory Data Analysis (EDA)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1562" y="3718690"/>
            <a:ext cx="6233874" cy="217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1337 records after removing 1 duplicate.</a:t>
            </a:r>
          </a:p>
          <a:p>
            <a:pPr marL="539749" lvl="1" indent="-269875" algn="just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7 columns: age, sex, BMI, children, smoker, region, and charges.</a:t>
            </a:r>
          </a:p>
          <a:p>
            <a:pPr marL="0" lvl="0" indent="0" algn="just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4384" y="3161819"/>
            <a:ext cx="534822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Dataset 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738117" y="5368634"/>
            <a:ext cx="5348229" cy="227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Average age: 39.22 years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Average BMI: 30.66 (overweight/obese)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Average charges: $13,279.12</a:t>
            </a:r>
          </a:p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endParaRPr lang="en-US" sz="25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11071" y="4507360"/>
            <a:ext cx="534822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Statistics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4384" y="7085526"/>
            <a:ext cx="5352545" cy="1398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BMI: 9 outliers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Charges: 139 outliers</a:t>
            </a:r>
          </a:p>
          <a:p>
            <a:pPr marL="0" lvl="0" indent="0" algn="just">
              <a:lnSpc>
                <a:spcPts val="3919"/>
              </a:lnSpc>
              <a:spcBef>
                <a:spcPct val="0"/>
              </a:spcBef>
            </a:pPr>
            <a:endParaRPr lang="en-US" sz="25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4384" y="6556719"/>
            <a:ext cx="5352545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Outlier Detection</a:t>
            </a:r>
          </a:p>
        </p:txBody>
      </p:sp>
      <p:sp>
        <p:nvSpPr>
          <p:cNvPr id="13" name="Freeform 13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4" name="Freeform 14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669551"/>
            <a:ext cx="7514133" cy="6330250"/>
            <a:chOff x="0" y="0"/>
            <a:chExt cx="1979031" cy="16672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79031" cy="1667227"/>
            </a:xfrm>
            <a:custGeom>
              <a:avLst/>
              <a:gdLst/>
              <a:ahLst/>
              <a:cxnLst/>
              <a:rect l="l" t="t" r="r" b="b"/>
              <a:pathLst>
                <a:path w="1979031" h="1667227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614681"/>
                  </a:lnTo>
                  <a:cubicBezTo>
                    <a:pt x="1979031" y="1628617"/>
                    <a:pt x="1973495" y="1641982"/>
                    <a:pt x="1963641" y="1651836"/>
                  </a:cubicBezTo>
                  <a:cubicBezTo>
                    <a:pt x="1953786" y="1661690"/>
                    <a:pt x="1940421" y="1667227"/>
                    <a:pt x="1926485" y="1667227"/>
                  </a:cubicBezTo>
                  <a:lnTo>
                    <a:pt x="52546" y="1667227"/>
                  </a:lnTo>
                  <a:cubicBezTo>
                    <a:pt x="38610" y="1667227"/>
                    <a:pt x="25245" y="1661690"/>
                    <a:pt x="15390" y="1651836"/>
                  </a:cubicBezTo>
                  <a:cubicBezTo>
                    <a:pt x="5536" y="1641982"/>
                    <a:pt x="0" y="1628617"/>
                    <a:pt x="0" y="1614681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979031" cy="1791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45167" y="3669551"/>
            <a:ext cx="7514133" cy="6260364"/>
            <a:chOff x="0" y="0"/>
            <a:chExt cx="1979031" cy="16488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79031" cy="1648820"/>
            </a:xfrm>
            <a:custGeom>
              <a:avLst/>
              <a:gdLst/>
              <a:ahLst/>
              <a:cxnLst/>
              <a:rect l="l" t="t" r="r" b="b"/>
              <a:pathLst>
                <a:path w="1979031" h="1648820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596274"/>
                  </a:lnTo>
                  <a:cubicBezTo>
                    <a:pt x="1979031" y="1610210"/>
                    <a:pt x="1973495" y="1623575"/>
                    <a:pt x="1963641" y="1633430"/>
                  </a:cubicBezTo>
                  <a:cubicBezTo>
                    <a:pt x="1953786" y="1643284"/>
                    <a:pt x="1940421" y="1648820"/>
                    <a:pt x="1926485" y="1648820"/>
                  </a:cubicBezTo>
                  <a:lnTo>
                    <a:pt x="52546" y="1648820"/>
                  </a:lnTo>
                  <a:cubicBezTo>
                    <a:pt x="38610" y="1648820"/>
                    <a:pt x="25245" y="1643284"/>
                    <a:pt x="15390" y="1633430"/>
                  </a:cubicBezTo>
                  <a:cubicBezTo>
                    <a:pt x="5536" y="1623575"/>
                    <a:pt x="0" y="1610210"/>
                    <a:pt x="0" y="1596274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1979031" cy="1772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46906" y="4548597"/>
            <a:ext cx="7395928" cy="4502271"/>
          </a:xfrm>
          <a:custGeom>
            <a:avLst/>
            <a:gdLst/>
            <a:ahLst/>
            <a:cxnLst/>
            <a:rect l="l" t="t" r="r" b="b"/>
            <a:pathLst>
              <a:path w="7395928" h="4502271">
                <a:moveTo>
                  <a:pt x="0" y="0"/>
                </a:moveTo>
                <a:lnTo>
                  <a:pt x="7395927" y="0"/>
                </a:lnTo>
                <a:lnTo>
                  <a:pt x="7395927" y="4502271"/>
                </a:lnTo>
                <a:lnTo>
                  <a:pt x="0" y="4502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9918247" y="4406525"/>
            <a:ext cx="7167972" cy="4856301"/>
          </a:xfrm>
          <a:custGeom>
            <a:avLst/>
            <a:gdLst/>
            <a:ahLst/>
            <a:cxnLst/>
            <a:rect l="l" t="t" r="r" b="b"/>
            <a:pathLst>
              <a:path w="7167972" h="4856301">
                <a:moveTo>
                  <a:pt x="0" y="0"/>
                </a:moveTo>
                <a:lnTo>
                  <a:pt x="7167972" y="0"/>
                </a:lnTo>
                <a:lnTo>
                  <a:pt x="7167972" y="4856301"/>
                </a:lnTo>
                <a:lnTo>
                  <a:pt x="0" y="48563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TextBox 10"/>
          <p:cNvSpPr txBox="1"/>
          <p:nvPr/>
        </p:nvSpPr>
        <p:spPr>
          <a:xfrm>
            <a:off x="1028700" y="-114300"/>
            <a:ext cx="1032659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Visualizations &amp; Insights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7262" y="885825"/>
            <a:ext cx="17713477" cy="292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Distribution of Charges: Right-skewed: Most individuals have lower charges, with a few high-cost outliers.</a:t>
            </a:r>
          </a:p>
          <a:p>
            <a:pPr algn="l">
              <a:lnSpc>
                <a:spcPts val="475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Correlation Matrix:</a:t>
            </a:r>
          </a:p>
          <a:p>
            <a:pPr marL="604518" lvl="1" indent="-302259" algn="l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Smoking has the highest correlation with charges (0.79).</a:t>
            </a:r>
          </a:p>
          <a:p>
            <a:pPr marL="604518" lvl="1" indent="-302259" algn="l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Age and BMI show moderate positive correlations with charges.</a:t>
            </a:r>
          </a:p>
          <a:p>
            <a:pPr marL="0" lvl="0" indent="0" algn="l">
              <a:lnSpc>
                <a:spcPts val="4419"/>
              </a:lnSpc>
            </a:pPr>
            <a:endParaRPr lang="en-US" sz="27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669551"/>
            <a:ext cx="7514133" cy="6330250"/>
            <a:chOff x="0" y="0"/>
            <a:chExt cx="1979031" cy="16672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79031" cy="1667227"/>
            </a:xfrm>
            <a:custGeom>
              <a:avLst/>
              <a:gdLst/>
              <a:ahLst/>
              <a:cxnLst/>
              <a:rect l="l" t="t" r="r" b="b"/>
              <a:pathLst>
                <a:path w="1979031" h="1667227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614681"/>
                  </a:lnTo>
                  <a:cubicBezTo>
                    <a:pt x="1979031" y="1628617"/>
                    <a:pt x="1973495" y="1641982"/>
                    <a:pt x="1963641" y="1651836"/>
                  </a:cubicBezTo>
                  <a:cubicBezTo>
                    <a:pt x="1953786" y="1661690"/>
                    <a:pt x="1940421" y="1667227"/>
                    <a:pt x="1926485" y="1667227"/>
                  </a:cubicBezTo>
                  <a:lnTo>
                    <a:pt x="52546" y="1667227"/>
                  </a:lnTo>
                  <a:cubicBezTo>
                    <a:pt x="38610" y="1667227"/>
                    <a:pt x="25245" y="1661690"/>
                    <a:pt x="15390" y="1651836"/>
                  </a:cubicBezTo>
                  <a:cubicBezTo>
                    <a:pt x="5536" y="1641982"/>
                    <a:pt x="0" y="1628617"/>
                    <a:pt x="0" y="1614681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979031" cy="1791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45167" y="3669551"/>
            <a:ext cx="7514133" cy="6260364"/>
            <a:chOff x="0" y="0"/>
            <a:chExt cx="1979031" cy="16488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79031" cy="1648820"/>
            </a:xfrm>
            <a:custGeom>
              <a:avLst/>
              <a:gdLst/>
              <a:ahLst/>
              <a:cxnLst/>
              <a:rect l="l" t="t" r="r" b="b"/>
              <a:pathLst>
                <a:path w="1979031" h="1648820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596274"/>
                  </a:lnTo>
                  <a:cubicBezTo>
                    <a:pt x="1979031" y="1610210"/>
                    <a:pt x="1973495" y="1623575"/>
                    <a:pt x="1963641" y="1633430"/>
                  </a:cubicBezTo>
                  <a:cubicBezTo>
                    <a:pt x="1953786" y="1643284"/>
                    <a:pt x="1940421" y="1648820"/>
                    <a:pt x="1926485" y="1648820"/>
                  </a:cubicBezTo>
                  <a:lnTo>
                    <a:pt x="52546" y="1648820"/>
                  </a:lnTo>
                  <a:cubicBezTo>
                    <a:pt x="38610" y="1648820"/>
                    <a:pt x="25245" y="1643284"/>
                    <a:pt x="15390" y="1633430"/>
                  </a:cubicBezTo>
                  <a:cubicBezTo>
                    <a:pt x="5536" y="1623575"/>
                    <a:pt x="0" y="1610210"/>
                    <a:pt x="0" y="1596274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1979031" cy="1772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8259" y="3076762"/>
            <a:ext cx="6027489" cy="3250052"/>
          </a:xfrm>
          <a:custGeom>
            <a:avLst/>
            <a:gdLst/>
            <a:ahLst/>
            <a:cxnLst/>
            <a:rect l="l" t="t" r="r" b="b"/>
            <a:pathLst>
              <a:path w="7300911" h="4243655">
                <a:moveTo>
                  <a:pt x="0" y="0"/>
                </a:moveTo>
                <a:lnTo>
                  <a:pt x="7300911" y="0"/>
                </a:lnTo>
                <a:lnTo>
                  <a:pt x="7300911" y="4243655"/>
                </a:lnTo>
                <a:lnTo>
                  <a:pt x="0" y="4243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8953561" y="3082490"/>
            <a:ext cx="5738764" cy="3111501"/>
          </a:xfrm>
          <a:custGeom>
            <a:avLst/>
            <a:gdLst/>
            <a:ahLst/>
            <a:cxnLst/>
            <a:rect l="l" t="t" r="r" b="b"/>
            <a:pathLst>
              <a:path w="7406031" h="4545452">
                <a:moveTo>
                  <a:pt x="0" y="0"/>
                </a:moveTo>
                <a:lnTo>
                  <a:pt x="7406031" y="0"/>
                </a:lnTo>
                <a:lnTo>
                  <a:pt x="7406031" y="4545452"/>
                </a:lnTo>
                <a:lnTo>
                  <a:pt x="0" y="45454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10" name="TextBox 10"/>
          <p:cNvSpPr txBox="1"/>
          <p:nvPr/>
        </p:nvSpPr>
        <p:spPr>
          <a:xfrm>
            <a:off x="1028700" y="114252"/>
            <a:ext cx="1032659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Scatter Plots and Key Relationship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056592"/>
            <a:ext cx="16230600" cy="311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Charges vs Age (Smokers vs Non-Smokers): Smokers have significantly higher charges, especially as age increases.</a:t>
            </a:r>
          </a:p>
          <a:p>
            <a:pPr algn="l">
              <a:lnSpc>
                <a:spcPts val="5099"/>
              </a:lnSpc>
            </a:pPr>
            <a:r>
              <a:rPr lang="en-US" sz="29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Charges vs BMI: Higher BMI is associated with higher charges, but the relationship is weaker.</a:t>
            </a:r>
          </a:p>
          <a:p>
            <a:pPr algn="l">
              <a:lnSpc>
                <a:spcPts val="5099"/>
              </a:lnSpc>
            </a:pPr>
            <a:endParaRPr lang="en-US" sz="2999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4759"/>
              </a:lnSpc>
            </a:pPr>
            <a:endParaRPr lang="en-US" sz="2999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D99F57-713A-FE83-6C0A-D61E84FAA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4744" y="6262662"/>
            <a:ext cx="6271342" cy="38970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909F4E-F3D3-CD3A-4272-805F271D8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536" y="6286014"/>
            <a:ext cx="6102447" cy="38736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669551"/>
            <a:ext cx="7514133" cy="6330250"/>
            <a:chOff x="0" y="0"/>
            <a:chExt cx="1979031" cy="16672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79031" cy="1667227"/>
            </a:xfrm>
            <a:custGeom>
              <a:avLst/>
              <a:gdLst/>
              <a:ahLst/>
              <a:cxnLst/>
              <a:rect l="l" t="t" r="r" b="b"/>
              <a:pathLst>
                <a:path w="1979031" h="1667227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614681"/>
                  </a:lnTo>
                  <a:cubicBezTo>
                    <a:pt x="1979031" y="1628617"/>
                    <a:pt x="1973495" y="1641982"/>
                    <a:pt x="1963641" y="1651836"/>
                  </a:cubicBezTo>
                  <a:cubicBezTo>
                    <a:pt x="1953786" y="1661690"/>
                    <a:pt x="1940421" y="1667227"/>
                    <a:pt x="1926485" y="1667227"/>
                  </a:cubicBezTo>
                  <a:lnTo>
                    <a:pt x="52546" y="1667227"/>
                  </a:lnTo>
                  <a:cubicBezTo>
                    <a:pt x="38610" y="1667227"/>
                    <a:pt x="25245" y="1661690"/>
                    <a:pt x="15390" y="1651836"/>
                  </a:cubicBezTo>
                  <a:cubicBezTo>
                    <a:pt x="5536" y="1641982"/>
                    <a:pt x="0" y="1628617"/>
                    <a:pt x="0" y="1614681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979031" cy="1791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45167" y="3669551"/>
            <a:ext cx="7514133" cy="6260364"/>
            <a:chOff x="0" y="0"/>
            <a:chExt cx="1979031" cy="16488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79031" cy="1648820"/>
            </a:xfrm>
            <a:custGeom>
              <a:avLst/>
              <a:gdLst/>
              <a:ahLst/>
              <a:cxnLst/>
              <a:rect l="l" t="t" r="r" b="b"/>
              <a:pathLst>
                <a:path w="1979031" h="1648820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596274"/>
                  </a:lnTo>
                  <a:cubicBezTo>
                    <a:pt x="1979031" y="1610210"/>
                    <a:pt x="1973495" y="1623575"/>
                    <a:pt x="1963641" y="1633430"/>
                  </a:cubicBezTo>
                  <a:cubicBezTo>
                    <a:pt x="1953786" y="1643284"/>
                    <a:pt x="1940421" y="1648820"/>
                    <a:pt x="1926485" y="1648820"/>
                  </a:cubicBezTo>
                  <a:lnTo>
                    <a:pt x="52546" y="1648820"/>
                  </a:lnTo>
                  <a:cubicBezTo>
                    <a:pt x="38610" y="1648820"/>
                    <a:pt x="25245" y="1643284"/>
                    <a:pt x="15390" y="1633430"/>
                  </a:cubicBezTo>
                  <a:cubicBezTo>
                    <a:pt x="5536" y="1623575"/>
                    <a:pt x="0" y="1610210"/>
                    <a:pt x="0" y="1596274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1979031" cy="1772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62898" y="4686011"/>
            <a:ext cx="7045738" cy="4227443"/>
          </a:xfrm>
          <a:custGeom>
            <a:avLst/>
            <a:gdLst/>
            <a:ahLst/>
            <a:cxnLst/>
            <a:rect l="l" t="t" r="r" b="b"/>
            <a:pathLst>
              <a:path w="7045738" h="4227443">
                <a:moveTo>
                  <a:pt x="0" y="0"/>
                </a:moveTo>
                <a:lnTo>
                  <a:pt x="7045738" y="0"/>
                </a:lnTo>
                <a:lnTo>
                  <a:pt x="7045738" y="4227443"/>
                </a:lnTo>
                <a:lnTo>
                  <a:pt x="0" y="42274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9835023" y="4626910"/>
            <a:ext cx="7334421" cy="4345645"/>
          </a:xfrm>
          <a:custGeom>
            <a:avLst/>
            <a:gdLst/>
            <a:ahLst/>
            <a:cxnLst/>
            <a:rect l="l" t="t" r="r" b="b"/>
            <a:pathLst>
              <a:path w="7334421" h="4345645">
                <a:moveTo>
                  <a:pt x="0" y="0"/>
                </a:moveTo>
                <a:lnTo>
                  <a:pt x="7334421" y="0"/>
                </a:lnTo>
                <a:lnTo>
                  <a:pt x="7334421" y="4345645"/>
                </a:lnTo>
                <a:lnTo>
                  <a:pt x="0" y="43456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TextBox 10"/>
          <p:cNvSpPr txBox="1"/>
          <p:nvPr/>
        </p:nvSpPr>
        <p:spPr>
          <a:xfrm>
            <a:off x="1028700" y="114252"/>
            <a:ext cx="1032659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Additional Visual Insights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9175" y="1056592"/>
            <a:ext cx="16230600" cy="284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Impact of Smoking: Smokers incur significantly higher charges than non-smokers.</a:t>
            </a:r>
          </a:p>
          <a:p>
            <a:pPr algn="l">
              <a:lnSpc>
                <a:spcPts val="475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Impact of number of Children: Number of children does not have a significant impact on charges, as median values are similar and close across different groups.</a:t>
            </a:r>
          </a:p>
          <a:p>
            <a:pPr algn="l">
              <a:lnSpc>
                <a:spcPts val="4419"/>
              </a:lnSpc>
            </a:pPr>
            <a:endParaRPr lang="en-US" sz="27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4079"/>
              </a:lnSpc>
            </a:pPr>
            <a:endParaRPr lang="en-US" sz="27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810999" y="2502610"/>
            <a:ext cx="6358791" cy="3688099"/>
          </a:xfrm>
          <a:custGeom>
            <a:avLst/>
            <a:gdLst/>
            <a:ahLst/>
            <a:cxnLst/>
            <a:rect l="l" t="t" r="r" b="b"/>
            <a:pathLst>
              <a:path w="6358791" h="3688099">
                <a:moveTo>
                  <a:pt x="0" y="0"/>
                </a:moveTo>
                <a:lnTo>
                  <a:pt x="6358791" y="0"/>
                </a:lnTo>
                <a:lnTo>
                  <a:pt x="6358791" y="3688098"/>
                </a:lnTo>
                <a:lnTo>
                  <a:pt x="0" y="36880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11811000" y="6425783"/>
            <a:ext cx="6358791" cy="3735789"/>
          </a:xfrm>
          <a:custGeom>
            <a:avLst/>
            <a:gdLst/>
            <a:ahLst/>
            <a:cxnLst/>
            <a:rect l="l" t="t" r="r" b="b"/>
            <a:pathLst>
              <a:path w="6358791" h="3735789">
                <a:moveTo>
                  <a:pt x="0" y="0"/>
                </a:moveTo>
                <a:lnTo>
                  <a:pt x="6358791" y="0"/>
                </a:lnTo>
                <a:lnTo>
                  <a:pt x="6358791" y="3735789"/>
                </a:lnTo>
                <a:lnTo>
                  <a:pt x="0" y="37357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TextBox 7"/>
          <p:cNvSpPr txBox="1"/>
          <p:nvPr/>
        </p:nvSpPr>
        <p:spPr>
          <a:xfrm>
            <a:off x="1028700" y="48553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Linear Regression Model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907126"/>
            <a:ext cx="10527757" cy="217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l">
              <a:lnSpc>
                <a:spcPts val="4419"/>
              </a:lnSpc>
              <a:buFont typeface="Arial"/>
              <a:buChar char="•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Age: +$251 per year</a:t>
            </a:r>
          </a:p>
          <a:p>
            <a:pPr marL="561339" lvl="1" indent="-280669" algn="l">
              <a:lnSpc>
                <a:spcPts val="4419"/>
              </a:lnSpc>
              <a:buFont typeface="Arial"/>
              <a:buChar char="•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BMI: +$307 per BMI unit</a:t>
            </a:r>
          </a:p>
          <a:p>
            <a:pPr marL="561339" lvl="1" indent="-280669" algn="l">
              <a:lnSpc>
                <a:spcPts val="4419"/>
              </a:lnSpc>
              <a:buFont typeface="Arial"/>
              <a:buChar char="•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Smoking: +$22,941 for smokers</a:t>
            </a:r>
          </a:p>
          <a:p>
            <a:pPr algn="l">
              <a:lnSpc>
                <a:spcPts val="4419"/>
              </a:lnSpc>
            </a:pPr>
            <a:endParaRPr lang="en-US" sz="25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5737225"/>
            <a:ext cx="10527757" cy="52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l">
              <a:lnSpc>
                <a:spcPts val="4419"/>
              </a:lnSpc>
              <a:buFont typeface="Arial"/>
              <a:buChar char="•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0.8191 (explains 82% of variance in charges)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194069"/>
            <a:ext cx="1052775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Features Used - Age, BMI, Smoker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351501"/>
            <a:ext cx="10527757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Coefficients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124450"/>
            <a:ext cx="10527757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R-squared value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754405"/>
            <a:ext cx="1052775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Dataset Split - 80 Training:20 Testing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4652645"/>
            <a:ext cx="1052775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Intercept - (-$10,825.66)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6238875"/>
            <a:ext cx="10527757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Performance Evaluation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6794501"/>
            <a:ext cx="10383775" cy="383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l">
              <a:lnSpc>
                <a:spcPts val="4419"/>
              </a:lnSpc>
              <a:buFont typeface="Arial"/>
              <a:buChar char="•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Good Fit: R-squared value of 0.8191 shows the model explains most of the variance.</a:t>
            </a:r>
          </a:p>
          <a:p>
            <a:pPr marL="561339" lvl="1" indent="-280669" algn="l">
              <a:lnSpc>
                <a:spcPts val="4419"/>
              </a:lnSpc>
              <a:buFont typeface="Arial"/>
              <a:buChar char="•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Residual Analysis: Most Random residual scatter near 0 indicates no major bias in predictions.</a:t>
            </a:r>
          </a:p>
          <a:p>
            <a:pPr marL="561339" lvl="1" indent="-280669" algn="l">
              <a:lnSpc>
                <a:spcPts val="4419"/>
              </a:lnSpc>
              <a:buFont typeface="Arial"/>
              <a:buChar char="•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Actual vs Predicted Charges: Predicted values closely follow actual charges, but some high-end deviations exist.</a:t>
            </a:r>
          </a:p>
          <a:p>
            <a:pPr algn="l">
              <a:lnSpc>
                <a:spcPts val="4419"/>
              </a:lnSpc>
            </a:pPr>
            <a:endParaRPr lang="en-US" sz="25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342957"/>
            <a:ext cx="11408082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Recommendations for Improvement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5358" y="2897601"/>
            <a:ext cx="12798641" cy="472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l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Feature Engineering:</a:t>
            </a:r>
          </a:p>
          <a:p>
            <a:pPr algn="l">
              <a:lnSpc>
                <a:spcPts val="475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Include additional variables like region and interaction terms (e.g., smoker status with BMI).</a:t>
            </a:r>
          </a:p>
          <a:p>
            <a:pPr marL="604518" lvl="1" indent="-302259" algn="l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Non-Linear Models:</a:t>
            </a:r>
          </a:p>
          <a:p>
            <a:pPr algn="l">
              <a:lnSpc>
                <a:spcPts val="475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Explore decision trees or polynomial regression for non-linear relationships.</a:t>
            </a:r>
          </a:p>
          <a:p>
            <a:pPr marL="604518" lvl="1" indent="-302259" algn="l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Outlier Handling:</a:t>
            </a:r>
          </a:p>
          <a:p>
            <a:pPr algn="l">
              <a:lnSpc>
                <a:spcPts val="475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Consider robust regression techniques to better manage outliers.</a:t>
            </a:r>
          </a:p>
          <a:p>
            <a:pPr algn="l">
              <a:lnSpc>
                <a:spcPts val="4419"/>
              </a:lnSpc>
            </a:pPr>
            <a:endParaRPr lang="en-US" sz="27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99143" y="3095482"/>
            <a:ext cx="13630346" cy="429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9"/>
              </a:lnSpc>
            </a:pPr>
            <a:r>
              <a:rPr lang="en-US" sz="28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Takeaways:</a:t>
            </a:r>
          </a:p>
          <a:p>
            <a:pPr marL="626107" lvl="1" indent="-313054" algn="ctr">
              <a:lnSpc>
                <a:spcPts val="4929"/>
              </a:lnSpc>
              <a:buFont typeface="Arial"/>
              <a:buChar char="•"/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Smoking has the largest impact on medical charges.</a:t>
            </a:r>
          </a:p>
          <a:p>
            <a:pPr marL="626107" lvl="1" indent="-313054" algn="ctr">
              <a:lnSpc>
                <a:spcPts val="4929"/>
              </a:lnSpc>
              <a:buFont typeface="Arial"/>
              <a:buChar char="•"/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BMI and age are moderate predictors of charges.</a:t>
            </a:r>
          </a:p>
          <a:p>
            <a:pPr algn="ctr">
              <a:lnSpc>
                <a:spcPts val="4929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ctr">
              <a:lnSpc>
                <a:spcPts val="4929"/>
              </a:lnSpc>
            </a:pPr>
            <a:r>
              <a:rPr lang="en-US" sz="28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Performance:</a:t>
            </a:r>
          </a:p>
          <a:p>
            <a:pPr marL="626107" lvl="1" indent="-313054" algn="ctr">
              <a:lnSpc>
                <a:spcPts val="4929"/>
              </a:lnSpc>
              <a:buFont typeface="Arial"/>
              <a:buChar char="•"/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Linear regression performs well, explaining 81.91% of the variance.</a:t>
            </a:r>
          </a:p>
          <a:p>
            <a:pPr marL="0" lvl="0" indent="0" algn="ctr">
              <a:lnSpc>
                <a:spcPts val="4929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5897880" y="2547076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5" name="AutoShape 5"/>
          <p:cNvSpPr/>
          <p:nvPr/>
        </p:nvSpPr>
        <p:spPr>
          <a:xfrm>
            <a:off x="5897880" y="807936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8304001" y="189189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8304001" y="8533084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463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Quicksand</vt:lpstr>
      <vt:lpstr>Cormorant Garamond Bold Italics</vt:lpstr>
      <vt:lpstr>Quicksand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dc:creator>Adarsh Singh</dc:creator>
  <cp:lastModifiedBy>Hiral Shah</cp:lastModifiedBy>
  <cp:revision>4</cp:revision>
  <dcterms:created xsi:type="dcterms:W3CDTF">2006-08-16T00:00:00Z</dcterms:created>
  <dcterms:modified xsi:type="dcterms:W3CDTF">2024-10-16T13:32:58Z</dcterms:modified>
  <dc:identifier>DAGTr--uSJo</dc:identifier>
</cp:coreProperties>
</file>