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1" r:id="rId8"/>
    <p:sldId id="262" r:id="rId9"/>
    <p:sldId id="263" r:id="rId10"/>
    <p:sldId id="264" r:id="rId11"/>
    <p:sldId id="265" r:id="rId12"/>
    <p:sldId id="270" r:id="rId13"/>
    <p:sldId id="267" r:id="rId14"/>
    <p:sldId id="269" r:id="rId15"/>
    <p:sldId id="266"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06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7/19/2023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7/19/2023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7/19/2023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7/19/2023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7/19/2023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7/19/2023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7/19/2023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7/19/2023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7/19/2023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7/19/2023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7/19/2023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7/19/2023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raj.chhadia@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linkedin.com/in/raj-chhadia-182758210" TargetMode="External"/><Relationship Id="rId2" Type="http://schemas.openxmlformats.org/officeDocument/2006/relationships/hyperlink" Target="https://github.com/Raj-Chhadia/Mental-Health" TargetMode="External"/><Relationship Id="rId1" Type="http://schemas.openxmlformats.org/officeDocument/2006/relationships/slideLayout" Target="../slideLayouts/slideLayout2.xml"/><Relationship Id="rId6" Type="http://schemas.openxmlformats.org/officeDocument/2006/relationships/hyperlink" Target="hindawi.com/journals/acisc/2022/9970363/" TargetMode="External"/><Relationship Id="rId5" Type="http://schemas.openxmlformats.org/officeDocument/2006/relationships/hyperlink" Target="https://iopscience.iop.org/article/10.1088/1742-6596/2161/1/012021/pdf" TargetMode="External"/><Relationship Id="rId4" Type="http://schemas.openxmlformats.org/officeDocument/2006/relationships/hyperlink" Target="https://www.kaggle.com/datasets/programmerrdai/mental-health-datas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629693"/>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739463"/>
            <a:ext cx="10993546" cy="2170385"/>
          </a:xfrm>
        </p:spPr>
        <p:txBody>
          <a:bodyPr>
            <a:normAutofit/>
          </a:bodyPr>
          <a:lstStyle/>
          <a:p>
            <a:r>
              <a:rPr lang="en-GB" cap="none" dirty="0"/>
              <a:t>Name</a:t>
            </a:r>
            <a:r>
              <a:rPr lang="en-GB" dirty="0"/>
              <a:t>: </a:t>
            </a:r>
            <a:r>
              <a:rPr lang="en-GB" cap="none" dirty="0"/>
              <a:t>Raj Chhadia</a:t>
            </a:r>
          </a:p>
          <a:p>
            <a:r>
              <a:rPr lang="en-GB" cap="none" dirty="0"/>
              <a:t>Skillsbuild Email ID: </a:t>
            </a:r>
            <a:r>
              <a:rPr lang="en-GB" cap="none" dirty="0">
                <a:hlinkClick r:id="rId2"/>
              </a:rPr>
              <a:t>raj.chhadia@gmail.com</a:t>
            </a:r>
            <a:endParaRPr lang="en-GB" cap="none" dirty="0"/>
          </a:p>
          <a:p>
            <a:r>
              <a:rPr lang="en-GB" cap="none" dirty="0"/>
              <a:t>College name: Marwadi University, Gujarat</a:t>
            </a:r>
          </a:p>
          <a:p>
            <a:r>
              <a:rPr lang="en-GB" cap="none" dirty="0"/>
              <a:t>Domain: Artificial Intelligence (12/06/2023 – 24/07/2023)</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909849"/>
            <a:ext cx="11260667" cy="2482484"/>
          </a:xfrm>
          <a:prstGeom prst="rect">
            <a:avLst/>
          </a:prstGeom>
        </p:spPr>
      </p:pic>
      <p:pic>
        <p:nvPicPr>
          <p:cNvPr id="5" name="Picture 4">
            <a:extLst>
              <a:ext uri="{FF2B5EF4-FFF2-40B4-BE49-F238E27FC236}">
                <a16:creationId xmlns:a16="http://schemas.microsoft.com/office/drawing/2014/main" id="{F53AC8FB-D917-4441-9C0F-DFE3A86CA9B6}"/>
              </a:ext>
            </a:extLst>
          </p:cNvPr>
          <p:cNvPicPr>
            <a:picLocks noChangeAspect="1"/>
          </p:cNvPicPr>
          <p:nvPr/>
        </p:nvPicPr>
        <p:blipFill>
          <a:blip r:embed="rId4"/>
          <a:stretch>
            <a:fillRect/>
          </a:stretch>
        </p:blipFill>
        <p:spPr>
          <a:xfrm>
            <a:off x="8686801" y="966376"/>
            <a:ext cx="2414012" cy="24140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1"/>
            <a:ext cx="11029616" cy="944459"/>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148868"/>
            <a:ext cx="11029615" cy="2575403"/>
          </a:xfrm>
        </p:spPr>
        <p:txBody>
          <a:bodyPr/>
          <a:lstStyle/>
          <a:p>
            <a:r>
              <a:rPr lang="en-US" dirty="0"/>
              <a:t>The project's outcomes demonstrate the effectiveness and success of our mental fitness prediction solution. We evaluated the models based on various performance metrics to measure their accuracy and ability to generalize to unseen data. Here are the key results of our project:</a:t>
            </a:r>
          </a:p>
          <a:p>
            <a:r>
              <a:rPr lang="en-US" dirty="0"/>
              <a:t>Model Performance: The table below shows the performance metrics of each model on the testing dataset:</a:t>
            </a:r>
          </a:p>
          <a:p>
            <a:endParaRPr lang="en-US" dirty="0"/>
          </a:p>
          <a:p>
            <a:endParaRPr lang="en-US" dirty="0"/>
          </a:p>
        </p:txBody>
      </p:sp>
      <p:graphicFrame>
        <p:nvGraphicFramePr>
          <p:cNvPr id="8" name="Table 7">
            <a:extLst>
              <a:ext uri="{FF2B5EF4-FFF2-40B4-BE49-F238E27FC236}">
                <a16:creationId xmlns:a16="http://schemas.microsoft.com/office/drawing/2014/main" id="{C61099D5-5703-40D7-B326-3A802F9F9CE7}"/>
              </a:ext>
            </a:extLst>
          </p:cNvPr>
          <p:cNvGraphicFramePr>
            <a:graphicFrameLocks noGrp="1"/>
          </p:cNvGraphicFramePr>
          <p:nvPr>
            <p:extLst>
              <p:ext uri="{D42A27DB-BD31-4B8C-83A1-F6EECF244321}">
                <p14:modId xmlns:p14="http://schemas.microsoft.com/office/powerpoint/2010/main" val="605824357"/>
              </p:ext>
            </p:extLst>
          </p:nvPr>
        </p:nvGraphicFramePr>
        <p:xfrm>
          <a:off x="4255486" y="2711352"/>
          <a:ext cx="3681024" cy="3652836"/>
        </p:xfrm>
        <a:graphic>
          <a:graphicData uri="http://schemas.openxmlformats.org/drawingml/2006/table">
            <a:tbl>
              <a:tblPr>
                <a:tableStyleId>{3C2FFA5D-87B4-456A-9821-1D502468CF0F}</a:tableStyleId>
              </a:tblPr>
              <a:tblGrid>
                <a:gridCol w="920256">
                  <a:extLst>
                    <a:ext uri="{9D8B030D-6E8A-4147-A177-3AD203B41FA5}">
                      <a16:colId xmlns:a16="http://schemas.microsoft.com/office/drawing/2014/main" val="1352877915"/>
                    </a:ext>
                  </a:extLst>
                </a:gridCol>
                <a:gridCol w="920256">
                  <a:extLst>
                    <a:ext uri="{9D8B030D-6E8A-4147-A177-3AD203B41FA5}">
                      <a16:colId xmlns:a16="http://schemas.microsoft.com/office/drawing/2014/main" val="4080775342"/>
                    </a:ext>
                  </a:extLst>
                </a:gridCol>
                <a:gridCol w="920256">
                  <a:extLst>
                    <a:ext uri="{9D8B030D-6E8A-4147-A177-3AD203B41FA5}">
                      <a16:colId xmlns:a16="http://schemas.microsoft.com/office/drawing/2014/main" val="289099070"/>
                    </a:ext>
                  </a:extLst>
                </a:gridCol>
                <a:gridCol w="920256">
                  <a:extLst>
                    <a:ext uri="{9D8B030D-6E8A-4147-A177-3AD203B41FA5}">
                      <a16:colId xmlns:a16="http://schemas.microsoft.com/office/drawing/2014/main" val="3107973030"/>
                    </a:ext>
                  </a:extLst>
                </a:gridCol>
              </a:tblGrid>
              <a:tr h="270581">
                <a:tc>
                  <a:txBody>
                    <a:bodyPr/>
                    <a:lstStyle/>
                    <a:p>
                      <a:pPr fontAlgn="b"/>
                      <a:r>
                        <a:rPr lang="en-IN" sz="1300" b="1">
                          <a:effectLst/>
                        </a:rPr>
                        <a:t>Model</a:t>
                      </a:r>
                    </a:p>
                  </a:txBody>
                  <a:tcPr marL="67645" marR="67645" marT="33823" marB="33823" anchor="b"/>
                </a:tc>
                <a:tc>
                  <a:txBody>
                    <a:bodyPr/>
                    <a:lstStyle/>
                    <a:p>
                      <a:pPr fontAlgn="b"/>
                      <a:r>
                        <a:rPr lang="en-IN" sz="1300" b="1">
                          <a:effectLst/>
                        </a:rPr>
                        <a:t>MSE</a:t>
                      </a:r>
                    </a:p>
                  </a:txBody>
                  <a:tcPr marL="67645" marR="67645" marT="33823" marB="33823" anchor="b"/>
                </a:tc>
                <a:tc>
                  <a:txBody>
                    <a:bodyPr/>
                    <a:lstStyle/>
                    <a:p>
                      <a:pPr fontAlgn="b"/>
                      <a:r>
                        <a:rPr lang="en-IN" sz="1300" b="1">
                          <a:effectLst/>
                        </a:rPr>
                        <a:t>RMSE</a:t>
                      </a:r>
                    </a:p>
                  </a:txBody>
                  <a:tcPr marL="67645" marR="67645" marT="33823" marB="33823" anchor="b"/>
                </a:tc>
                <a:tc>
                  <a:txBody>
                    <a:bodyPr/>
                    <a:lstStyle/>
                    <a:p>
                      <a:pPr fontAlgn="b"/>
                      <a:r>
                        <a:rPr lang="en-IN" sz="1300" b="1">
                          <a:effectLst/>
                        </a:rPr>
                        <a:t>R2 Score</a:t>
                      </a:r>
                    </a:p>
                  </a:txBody>
                  <a:tcPr marL="67645" marR="67645" marT="33823" marB="33823" anchor="b"/>
                </a:tc>
                <a:extLst>
                  <a:ext uri="{0D108BD9-81ED-4DB2-BD59-A6C34878D82A}">
                    <a16:rowId xmlns:a16="http://schemas.microsoft.com/office/drawing/2014/main" val="3195206956"/>
                  </a:ext>
                </a:extLst>
              </a:tr>
              <a:tr h="676451">
                <a:tc>
                  <a:txBody>
                    <a:bodyPr/>
                    <a:lstStyle/>
                    <a:p>
                      <a:pPr fontAlgn="base"/>
                      <a:r>
                        <a:rPr lang="en-IN" sz="1300" dirty="0">
                          <a:effectLst/>
                        </a:rPr>
                        <a:t>Linear Regression</a:t>
                      </a:r>
                    </a:p>
                  </a:txBody>
                  <a:tcPr marL="67645" marR="67645" marT="33823" marB="33823" anchor="ctr"/>
                </a:tc>
                <a:tc>
                  <a:txBody>
                    <a:bodyPr/>
                    <a:lstStyle/>
                    <a:p>
                      <a:pPr fontAlgn="base"/>
                      <a:r>
                        <a:rPr lang="en-IN" sz="1300">
                          <a:effectLst/>
                        </a:rPr>
                        <a:t>1.13575</a:t>
                      </a:r>
                    </a:p>
                  </a:txBody>
                  <a:tcPr marL="67645" marR="67645" marT="33823" marB="33823" anchor="ctr"/>
                </a:tc>
                <a:tc>
                  <a:txBody>
                    <a:bodyPr/>
                    <a:lstStyle/>
                    <a:p>
                      <a:pPr fontAlgn="base"/>
                      <a:r>
                        <a:rPr lang="en-IN" sz="1300">
                          <a:effectLst/>
                        </a:rPr>
                        <a:t>1.06572</a:t>
                      </a:r>
                    </a:p>
                  </a:txBody>
                  <a:tcPr marL="67645" marR="67645" marT="33823" marB="33823" anchor="ctr"/>
                </a:tc>
                <a:tc>
                  <a:txBody>
                    <a:bodyPr/>
                    <a:lstStyle/>
                    <a:p>
                      <a:pPr fontAlgn="base"/>
                      <a:r>
                        <a:rPr lang="en-IN" sz="1300">
                          <a:effectLst/>
                        </a:rPr>
                        <a:t>0.763897</a:t>
                      </a:r>
                    </a:p>
                  </a:txBody>
                  <a:tcPr marL="67645" marR="67645" marT="33823" marB="33823" anchor="ctr"/>
                </a:tc>
                <a:extLst>
                  <a:ext uri="{0D108BD9-81ED-4DB2-BD59-A6C34878D82A}">
                    <a16:rowId xmlns:a16="http://schemas.microsoft.com/office/drawing/2014/main" val="3003382793"/>
                  </a:ext>
                </a:extLst>
              </a:tr>
              <a:tr h="676451">
                <a:tc>
                  <a:txBody>
                    <a:bodyPr/>
                    <a:lstStyle/>
                    <a:p>
                      <a:pPr fontAlgn="base"/>
                      <a:r>
                        <a:rPr lang="en-IN" sz="1300">
                          <a:effectLst/>
                        </a:rPr>
                        <a:t>Random Forest Regressor</a:t>
                      </a:r>
                    </a:p>
                  </a:txBody>
                  <a:tcPr marL="67645" marR="67645" marT="33823" marB="33823" anchor="ctr"/>
                </a:tc>
                <a:tc>
                  <a:txBody>
                    <a:bodyPr/>
                    <a:lstStyle/>
                    <a:p>
                      <a:pPr fontAlgn="base"/>
                      <a:r>
                        <a:rPr lang="en-IN" sz="1300">
                          <a:effectLst/>
                        </a:rPr>
                        <a:t>0.029257</a:t>
                      </a:r>
                    </a:p>
                  </a:txBody>
                  <a:tcPr marL="67645" marR="67645" marT="33823" marB="33823" anchor="ctr"/>
                </a:tc>
                <a:tc>
                  <a:txBody>
                    <a:bodyPr/>
                    <a:lstStyle/>
                    <a:p>
                      <a:pPr fontAlgn="base"/>
                      <a:r>
                        <a:rPr lang="en-IN" sz="1300">
                          <a:effectLst/>
                        </a:rPr>
                        <a:t>0.171047</a:t>
                      </a:r>
                    </a:p>
                  </a:txBody>
                  <a:tcPr marL="67645" marR="67645" marT="33823" marB="33823" anchor="ctr"/>
                </a:tc>
                <a:tc>
                  <a:txBody>
                    <a:bodyPr/>
                    <a:lstStyle/>
                    <a:p>
                      <a:pPr fontAlgn="base"/>
                      <a:r>
                        <a:rPr lang="en-IN" sz="1300" dirty="0">
                          <a:effectLst/>
                        </a:rPr>
                        <a:t>0.993918</a:t>
                      </a:r>
                    </a:p>
                  </a:txBody>
                  <a:tcPr marL="67645" marR="67645" marT="33823" marB="33823" anchor="ctr"/>
                </a:tc>
                <a:extLst>
                  <a:ext uri="{0D108BD9-81ED-4DB2-BD59-A6C34878D82A}">
                    <a16:rowId xmlns:a16="http://schemas.microsoft.com/office/drawing/2014/main" val="1400947115"/>
                  </a:ext>
                </a:extLst>
              </a:tr>
              <a:tr h="676451">
                <a:tc>
                  <a:txBody>
                    <a:bodyPr/>
                    <a:lstStyle/>
                    <a:p>
                      <a:pPr fontAlgn="base"/>
                      <a:r>
                        <a:rPr lang="en-IN" sz="1300">
                          <a:effectLst/>
                        </a:rPr>
                        <a:t>Gradient Boosting Regressor</a:t>
                      </a:r>
                    </a:p>
                  </a:txBody>
                  <a:tcPr marL="67645" marR="67645" marT="33823" marB="33823" anchor="ctr"/>
                </a:tc>
                <a:tc>
                  <a:txBody>
                    <a:bodyPr/>
                    <a:lstStyle/>
                    <a:p>
                      <a:pPr fontAlgn="base"/>
                      <a:r>
                        <a:rPr lang="en-IN" sz="1300">
                          <a:effectLst/>
                        </a:rPr>
                        <a:t>0.245318</a:t>
                      </a:r>
                    </a:p>
                  </a:txBody>
                  <a:tcPr marL="67645" marR="67645" marT="33823" marB="33823" anchor="ctr"/>
                </a:tc>
                <a:tc>
                  <a:txBody>
                    <a:bodyPr/>
                    <a:lstStyle/>
                    <a:p>
                      <a:pPr fontAlgn="base"/>
                      <a:r>
                        <a:rPr lang="en-IN" sz="1300">
                          <a:effectLst/>
                        </a:rPr>
                        <a:t>0.495296</a:t>
                      </a:r>
                    </a:p>
                  </a:txBody>
                  <a:tcPr marL="67645" marR="67645" marT="33823" marB="33823" anchor="ctr"/>
                </a:tc>
                <a:tc>
                  <a:txBody>
                    <a:bodyPr/>
                    <a:lstStyle/>
                    <a:p>
                      <a:pPr fontAlgn="base"/>
                      <a:r>
                        <a:rPr lang="en-IN" sz="1300">
                          <a:effectLst/>
                        </a:rPr>
                        <a:t>0.949003</a:t>
                      </a:r>
                    </a:p>
                  </a:txBody>
                  <a:tcPr marL="67645" marR="67645" marT="33823" marB="33823" anchor="ctr"/>
                </a:tc>
                <a:extLst>
                  <a:ext uri="{0D108BD9-81ED-4DB2-BD59-A6C34878D82A}">
                    <a16:rowId xmlns:a16="http://schemas.microsoft.com/office/drawing/2014/main" val="3130452878"/>
                  </a:ext>
                </a:extLst>
              </a:tr>
              <a:tr h="676451">
                <a:tc>
                  <a:txBody>
                    <a:bodyPr/>
                    <a:lstStyle/>
                    <a:p>
                      <a:pPr fontAlgn="base"/>
                      <a:r>
                        <a:rPr lang="en-IN" sz="1300">
                          <a:effectLst/>
                        </a:rPr>
                        <a:t>Support Vector Regressor</a:t>
                      </a:r>
                    </a:p>
                  </a:txBody>
                  <a:tcPr marL="67645" marR="67645" marT="33823" marB="33823" anchor="ctr"/>
                </a:tc>
                <a:tc>
                  <a:txBody>
                    <a:bodyPr/>
                    <a:lstStyle/>
                    <a:p>
                      <a:pPr fontAlgn="base"/>
                      <a:r>
                        <a:rPr lang="en-IN" sz="1300">
                          <a:effectLst/>
                        </a:rPr>
                        <a:t>0.240255</a:t>
                      </a:r>
                    </a:p>
                  </a:txBody>
                  <a:tcPr marL="67645" marR="67645" marT="33823" marB="33823" anchor="ctr"/>
                </a:tc>
                <a:tc>
                  <a:txBody>
                    <a:bodyPr/>
                    <a:lstStyle/>
                    <a:p>
                      <a:pPr fontAlgn="base"/>
                      <a:r>
                        <a:rPr lang="en-IN" sz="1300">
                          <a:effectLst/>
                        </a:rPr>
                        <a:t>0.490158</a:t>
                      </a:r>
                    </a:p>
                  </a:txBody>
                  <a:tcPr marL="67645" marR="67645" marT="33823" marB="33823" anchor="ctr"/>
                </a:tc>
                <a:tc>
                  <a:txBody>
                    <a:bodyPr/>
                    <a:lstStyle/>
                    <a:p>
                      <a:pPr fontAlgn="base"/>
                      <a:r>
                        <a:rPr lang="en-IN" sz="1300">
                          <a:effectLst/>
                        </a:rPr>
                        <a:t>0.950055</a:t>
                      </a:r>
                    </a:p>
                  </a:txBody>
                  <a:tcPr marL="67645" marR="67645" marT="33823" marB="33823" anchor="ctr"/>
                </a:tc>
                <a:extLst>
                  <a:ext uri="{0D108BD9-81ED-4DB2-BD59-A6C34878D82A}">
                    <a16:rowId xmlns:a16="http://schemas.microsoft.com/office/drawing/2014/main" val="2596246123"/>
                  </a:ext>
                </a:extLst>
              </a:tr>
              <a:tr h="676451">
                <a:tc>
                  <a:txBody>
                    <a:bodyPr/>
                    <a:lstStyle/>
                    <a:p>
                      <a:pPr fontAlgn="base"/>
                      <a:r>
                        <a:rPr lang="en-IN" sz="1300">
                          <a:effectLst/>
                        </a:rPr>
                        <a:t>Neural Network Regressor</a:t>
                      </a:r>
                    </a:p>
                  </a:txBody>
                  <a:tcPr marL="67645" marR="67645" marT="33823" marB="33823" anchor="ctr"/>
                </a:tc>
                <a:tc>
                  <a:txBody>
                    <a:bodyPr/>
                    <a:lstStyle/>
                    <a:p>
                      <a:pPr fontAlgn="base"/>
                      <a:r>
                        <a:rPr lang="en-IN" sz="1300">
                          <a:effectLst/>
                        </a:rPr>
                        <a:t>0.0746332</a:t>
                      </a:r>
                    </a:p>
                  </a:txBody>
                  <a:tcPr marL="67645" marR="67645" marT="33823" marB="33823" anchor="ctr"/>
                </a:tc>
                <a:tc>
                  <a:txBody>
                    <a:bodyPr/>
                    <a:lstStyle/>
                    <a:p>
                      <a:pPr fontAlgn="base"/>
                      <a:r>
                        <a:rPr lang="en-IN" sz="1300">
                          <a:effectLst/>
                        </a:rPr>
                        <a:t>0.273191</a:t>
                      </a:r>
                    </a:p>
                  </a:txBody>
                  <a:tcPr marL="67645" marR="67645" marT="33823" marB="33823" anchor="ctr"/>
                </a:tc>
                <a:tc>
                  <a:txBody>
                    <a:bodyPr/>
                    <a:lstStyle/>
                    <a:p>
                      <a:pPr fontAlgn="base"/>
                      <a:r>
                        <a:rPr lang="en-IN" sz="1300" dirty="0">
                          <a:effectLst/>
                        </a:rPr>
                        <a:t>0.984485</a:t>
                      </a:r>
                    </a:p>
                  </a:txBody>
                  <a:tcPr marL="67645" marR="67645" marT="33823" marB="33823" anchor="ctr"/>
                </a:tc>
                <a:extLst>
                  <a:ext uri="{0D108BD9-81ED-4DB2-BD59-A6C34878D82A}">
                    <a16:rowId xmlns:a16="http://schemas.microsoft.com/office/drawing/2014/main" val="3526224657"/>
                  </a:ext>
                </a:extLst>
              </a:tr>
            </a:tbl>
          </a:graphicData>
        </a:graphic>
      </p:graphicFrame>
      <p:sp>
        <p:nvSpPr>
          <p:cNvPr id="9" name="Rectangle 3">
            <a:extLst>
              <a:ext uri="{FF2B5EF4-FFF2-40B4-BE49-F238E27FC236}">
                <a16:creationId xmlns:a16="http://schemas.microsoft.com/office/drawing/2014/main" id="{AADDFEC9-1776-4304-B8FD-33765F433AC4}"/>
              </a:ext>
            </a:extLst>
          </p:cNvPr>
          <p:cNvSpPr>
            <a:spLocks noChangeArrowheads="1"/>
          </p:cNvSpPr>
          <p:nvPr/>
        </p:nvSpPr>
        <p:spPr bwMode="auto">
          <a:xfrm>
            <a:off x="4256088" y="2335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1"/>
            <a:ext cx="11029616" cy="925413"/>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148868"/>
            <a:ext cx="11029615" cy="4560264"/>
          </a:xfrm>
        </p:spPr>
        <p:txBody>
          <a:bodyPr/>
          <a:lstStyle/>
          <a:p>
            <a:r>
              <a:rPr lang="en-US" dirty="0"/>
              <a:t>Random Forest Regressor: Among the models, the Random Forest Regressor stands out with the lowest MSE and RMSE and the highest R2 score, indicating its superior performance in predicting mental fitness based on the given features.</a:t>
            </a:r>
          </a:p>
          <a:p>
            <a:endParaRPr lang="en-US" dirty="0"/>
          </a:p>
          <a:p>
            <a:r>
              <a:rPr lang="en-US" dirty="0"/>
              <a:t>Feature Importance: The feature importance analysis conducted with the Random Forest Regressor allowed us to identify the most influential features affecting mental fitness predictions. This insight contributes to a better understanding of factors contributing to mental well-being.</a:t>
            </a:r>
          </a:p>
          <a:p>
            <a:endParaRPr lang="en-US" dirty="0"/>
          </a:p>
          <a:p>
            <a:r>
              <a:rPr lang="en-US" dirty="0"/>
              <a:t>Data-Driven Decision Making: Throughout the project, we applied technology principles to make data-driven decisions, ensuring that our solution provides accurate and reliable mental fitness predictions.</a:t>
            </a:r>
          </a:p>
        </p:txBody>
      </p:sp>
    </p:spTree>
    <p:extLst>
      <p:ext uri="{BB962C8B-B14F-4D97-AF65-F5344CB8AC3E}">
        <p14:creationId xmlns:p14="http://schemas.microsoft.com/office/powerpoint/2010/main" val="86815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GitHub Repository: </a:t>
            </a:r>
            <a:r>
              <a:rPr lang="en-IN" b="0" i="0" u="sng" dirty="0">
                <a:solidFill>
                  <a:srgbClr val="0BA40A"/>
                </a:solidFill>
                <a:effectLst/>
                <a:latin typeface="Söhne"/>
                <a:hlinkClick r:id="rId2"/>
              </a:rPr>
              <a:t>Link to GitHub </a:t>
            </a:r>
            <a:r>
              <a:rPr lang="en-IN" b="0" i="0" u="sng" dirty="0">
                <a:solidFill>
                  <a:srgbClr val="0BA40A"/>
                </a:solidFill>
                <a:effectLst/>
                <a:latin typeface="Söhne"/>
                <a:hlinkClick r:id="rId2"/>
              </a:rPr>
              <a:t>Repository</a:t>
            </a:r>
            <a:endParaRPr lang="en-IN" b="0" i="0" u="sng" dirty="0">
              <a:solidFill>
                <a:srgbClr val="0BA40A"/>
              </a:solidFill>
              <a:effectLst/>
              <a:latin typeface="Söhne"/>
            </a:endParaRPr>
          </a:p>
          <a:p>
            <a:r>
              <a:rPr lang="en-IN" dirty="0"/>
              <a:t>LinkedIn Profile</a:t>
            </a:r>
            <a:r>
              <a:rPr lang="en-US" dirty="0"/>
              <a:t>: </a:t>
            </a:r>
            <a:r>
              <a:rPr lang="en-IN" u="sng" dirty="0">
                <a:solidFill>
                  <a:srgbClr val="0BA40A"/>
                </a:solidFill>
                <a:latin typeface="Söhne"/>
                <a:hlinkClick r:id="rId3"/>
              </a:rPr>
              <a:t>Link to LinkedIn Profile</a:t>
            </a:r>
            <a:endParaRPr lang="en-IN" dirty="0"/>
          </a:p>
          <a:p>
            <a:r>
              <a:rPr lang="en-US" dirty="0"/>
              <a:t>Dataset Source: </a:t>
            </a:r>
            <a:r>
              <a:rPr lang="en-US" u="sng" dirty="0">
                <a:solidFill>
                  <a:srgbClr val="0BA40A"/>
                </a:solidFill>
                <a:latin typeface="Söhne"/>
                <a:hlinkClick r:id="rId4"/>
              </a:rPr>
              <a:t>Link to Dataset</a:t>
            </a:r>
            <a:endParaRPr lang="en-US" u="sng" dirty="0">
              <a:solidFill>
                <a:srgbClr val="0BA40A"/>
              </a:solidFill>
              <a:latin typeface="Söhne"/>
            </a:endParaRPr>
          </a:p>
          <a:p>
            <a:r>
              <a:rPr lang="en-US" dirty="0"/>
              <a:t>Research Paper 1: </a:t>
            </a:r>
            <a:r>
              <a:rPr lang="en-US" u="sng" dirty="0">
                <a:solidFill>
                  <a:srgbClr val="0BA40A"/>
                </a:solidFill>
                <a:latin typeface="Söhne"/>
                <a:hlinkClick r:id="rId5"/>
              </a:rPr>
              <a:t>Link to Research Paper 1</a:t>
            </a:r>
            <a:endParaRPr lang="en-US" u="sng" dirty="0">
              <a:solidFill>
                <a:srgbClr val="0BA40A"/>
              </a:solidFill>
              <a:latin typeface="Söhne"/>
            </a:endParaRPr>
          </a:p>
          <a:p>
            <a:r>
              <a:rPr lang="en-US" dirty="0"/>
              <a:t>Research Paper 2: </a:t>
            </a:r>
            <a:r>
              <a:rPr lang="en-US" u="sng" dirty="0">
                <a:solidFill>
                  <a:srgbClr val="0BA40A"/>
                </a:solidFill>
                <a:latin typeface="Söhne"/>
                <a:hlinkClick r:id="rId6" action="ppaction://hlinkfile"/>
              </a:rPr>
              <a:t>Link to Research Paper 2</a:t>
            </a:r>
            <a:endParaRPr lang="en-US" u="sng" dirty="0">
              <a:solidFill>
                <a:srgbClr val="0BA40A"/>
              </a:solidFill>
              <a:latin typeface="Söhne"/>
            </a:endParaRPr>
          </a:p>
          <a:p>
            <a:r>
              <a:rPr lang="en-US" dirty="0"/>
              <a:t>Feel free to explore the GitHub repository for the project code, Connect with me on LinkedIn, access the original datasets used in the analysis, and access additional research papers related to mental fitness prediction.</a:t>
            </a:r>
          </a:p>
        </p:txBody>
      </p:sp>
    </p:spTree>
    <p:extLst>
      <p:ext uri="{BB962C8B-B14F-4D97-AF65-F5344CB8AC3E}">
        <p14:creationId xmlns:p14="http://schemas.microsoft.com/office/powerpoint/2010/main" val="95858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CONCLUSION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504950"/>
            <a:ext cx="11029615" cy="4859238"/>
          </a:xfrm>
        </p:spPr>
        <p:txBody>
          <a:bodyPr>
            <a:normAutofit/>
          </a:bodyPr>
          <a:lstStyle/>
          <a:p>
            <a:r>
              <a:rPr lang="en-US" dirty="0"/>
              <a:t>Key Findings and Overall Success:</a:t>
            </a:r>
          </a:p>
          <a:p>
            <a:pPr lvl="1"/>
            <a:r>
              <a:rPr lang="en-US" dirty="0"/>
              <a:t>The project successfully developed regression models to predict mental fitness based on mental and substance use disorders data.</a:t>
            </a:r>
          </a:p>
          <a:p>
            <a:pPr lvl="1"/>
            <a:r>
              <a:rPr lang="en-US" dirty="0"/>
              <a:t>The Random Forest Regressor demonstrated the best performance, with the lowest MSE and RMSE and the highest R2 score.</a:t>
            </a:r>
          </a:p>
          <a:p>
            <a:pPr lvl="1"/>
            <a:r>
              <a:rPr lang="en-US" dirty="0"/>
              <a:t>The models' predictions are unbiased, capturing underlying patterns in the data.</a:t>
            </a:r>
          </a:p>
          <a:p>
            <a:pPr lvl="1"/>
            <a:endParaRPr lang="en-US" dirty="0"/>
          </a:p>
          <a:p>
            <a:pPr marL="306000" lvl="1">
              <a:lnSpc>
                <a:spcPct val="110000"/>
              </a:lnSpc>
            </a:pPr>
            <a:r>
              <a:rPr lang="en-US" sz="1700" dirty="0"/>
              <a:t>Potential Future Improvements and Expansions:</a:t>
            </a:r>
          </a:p>
          <a:p>
            <a:pPr lvl="1"/>
            <a:r>
              <a:rPr lang="en-US" dirty="0"/>
              <a:t>Incorporate more diverse and extensive datasets to improve model accuracy and generalization.</a:t>
            </a:r>
          </a:p>
          <a:p>
            <a:pPr lvl="1"/>
            <a:r>
              <a:rPr lang="en-US" dirty="0"/>
              <a:t>Explore advanced deep learning techniques to enhance prediction capabilities.</a:t>
            </a:r>
          </a:p>
          <a:p>
            <a:pPr lvl="1"/>
            <a:r>
              <a:rPr lang="en-US" dirty="0"/>
              <a:t>Integrate real-time data collection for more dynamic and up-to-date predictions.</a:t>
            </a:r>
          </a:p>
          <a:p>
            <a:pPr lvl="1"/>
            <a:r>
              <a:rPr lang="en-US" dirty="0"/>
              <a:t>Collaborate with mental health professionals to refine the models and tailor them to specific mental health needs.</a:t>
            </a:r>
          </a:p>
          <a:p>
            <a:pPr lvl="1"/>
            <a:r>
              <a:rPr lang="en-US" dirty="0"/>
              <a:t>Create an interactive web application to allow users to access and interpret predictions easily.</a:t>
            </a:r>
          </a:p>
        </p:txBody>
      </p:sp>
    </p:spTree>
    <p:extLst>
      <p:ext uri="{BB962C8B-B14F-4D97-AF65-F5344CB8AC3E}">
        <p14:creationId xmlns:p14="http://schemas.microsoft.com/office/powerpoint/2010/main" val="223152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algn="just"/>
            <a:r>
              <a:rPr lang="en-US" dirty="0"/>
              <a:t>Project Title : Mental Fitness Tracker</a:t>
            </a:r>
          </a:p>
          <a:p>
            <a:pPr algn="just"/>
            <a:endParaRPr lang="en-US" dirty="0"/>
          </a:p>
          <a:p>
            <a:pPr algn="just"/>
            <a:r>
              <a:rPr lang="en-US" dirty="0"/>
              <a:t>Problem Statement: The Mental Fitness Prediction Project aims to develop a machine learning model that can accurately predict an individual's mental fitness based on data related to mental and substance use disorders. The objective is to create a regression model that can estimate mental fitness scores, providing valuable insights into mental health patterns, identifying potential risk factors, and supporting efforts to improve mental well-being..</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669444"/>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524000"/>
            <a:ext cx="11029615" cy="4887686"/>
          </a:xfrm>
        </p:spPr>
        <p:txBody>
          <a:bodyPr>
            <a:normAutofit/>
          </a:bodyPr>
          <a:lstStyle/>
          <a:p>
            <a:r>
              <a:rPr lang="en-US" dirty="0"/>
              <a:t>Project Overview (Briefly explaining the purpose, scope, and objectives of the project.)</a:t>
            </a:r>
          </a:p>
          <a:p>
            <a:r>
              <a:rPr lang="en-US" dirty="0"/>
              <a:t>End Users (Identifying and describe the target audience or end users of your project.)</a:t>
            </a:r>
          </a:p>
          <a:p>
            <a:r>
              <a:rPr lang="en-US" dirty="0"/>
              <a:t>Solution(Present your solution to the problem or topic identified earlier. Explain how your solution addresses the needs of the end users and the value it brings.)</a:t>
            </a:r>
          </a:p>
          <a:p>
            <a:r>
              <a:rPr lang="en-US" dirty="0"/>
              <a:t>Customization of the project(Highlighted the unique aspects or features of your solution that set it apart from the existing one.)</a:t>
            </a:r>
          </a:p>
          <a:p>
            <a:r>
              <a:rPr lang="en-US" dirty="0"/>
              <a:t>Modelling (Showcased the modeling techniques, methodologies, or frameworks applied in your project.)</a:t>
            </a:r>
          </a:p>
          <a:p>
            <a:r>
              <a:rPr lang="en-US" dirty="0"/>
              <a:t>Results(Presenting the outcomes or results of your project, including quantitative data and qualitative feedback.)</a:t>
            </a:r>
          </a:p>
          <a:p>
            <a:r>
              <a:rPr lang="en-US" dirty="0"/>
              <a:t>Links(Provided links or references to relevant resources, documents, or websites associated with your project.)</a:t>
            </a:r>
          </a:p>
          <a:p>
            <a:r>
              <a:rPr lang="en-US" dirty="0"/>
              <a:t>Conclusion</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4084474"/>
          </a:xfrm>
        </p:spPr>
        <p:txBody>
          <a:bodyPr>
            <a:normAutofit/>
          </a:bodyPr>
          <a:lstStyle/>
          <a:p>
            <a:r>
              <a:rPr lang="en-US" dirty="0"/>
              <a:t>The Mental Fitness Prediction Project focuses on developing a machine learning model to predict an individual's mental fitness based on data related to mental and substance use disorders. The project's purpose is to gain valuable insights into mental health patterns, identify potential risk factors, and support efforts to improve mental well-being.</a:t>
            </a:r>
          </a:p>
          <a:p>
            <a:r>
              <a:rPr lang="en-US" dirty="0"/>
              <a:t>The main objectives of the Mental Fitness Prediction Project are as follows:</a:t>
            </a:r>
          </a:p>
          <a:p>
            <a:pPr lvl="1"/>
            <a:r>
              <a:rPr lang="en-US" dirty="0"/>
              <a:t>Develop an accurate and reliable regression model to predict mental fitness scores.</a:t>
            </a:r>
          </a:p>
          <a:p>
            <a:pPr lvl="1"/>
            <a:r>
              <a:rPr lang="en-US" dirty="0"/>
              <a:t>Explore the relationships between mental and substance use disorders and mental fitness.</a:t>
            </a:r>
          </a:p>
          <a:p>
            <a:pPr lvl="1"/>
            <a:r>
              <a:rPr lang="en-US" dirty="0"/>
              <a:t>Provide a comprehensive evaluation of various regression models to determine the most effective one for mental fitness prediction.</a:t>
            </a:r>
          </a:p>
          <a:p>
            <a:pPr lvl="1"/>
            <a:r>
              <a:rPr lang="en-US" dirty="0"/>
              <a:t>Offer insights into the most influential factors affecting mental fitness.</a:t>
            </a:r>
          </a:p>
          <a:p>
            <a:pPr lvl="1"/>
            <a:r>
              <a:rPr lang="en-US" dirty="0"/>
              <a:t>Demonstrate the importance of data-driven approaches in mental health research and intervention planning.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36119"/>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314450"/>
            <a:ext cx="11029615" cy="5143500"/>
          </a:xfrm>
        </p:spPr>
        <p:txBody>
          <a:bodyPr>
            <a:normAutofit fontScale="85000" lnSpcReduction="20000"/>
          </a:bodyPr>
          <a:lstStyle/>
          <a:p>
            <a:pPr marL="342900" indent="-342900" algn="just">
              <a:buFont typeface="+mj-lt"/>
              <a:buAutoNum type="arabicPeriod"/>
            </a:pPr>
            <a:r>
              <a:rPr lang="en-US" dirty="0"/>
              <a:t>Mental Health Professionals:</a:t>
            </a:r>
          </a:p>
          <a:p>
            <a:pPr lvl="1" algn="just"/>
            <a:r>
              <a:rPr lang="en-US" dirty="0"/>
              <a:t>Needs: They require accurate and data-driven tools to assess and monitor individuals' mental fitness levels, enabling better diagnosis and treatment planning.</a:t>
            </a:r>
          </a:p>
          <a:p>
            <a:pPr lvl="1" algn="just"/>
            <a:r>
              <a:rPr lang="en-US" dirty="0"/>
              <a:t>Benefits: The project's solution provides a predictive model that can estimate an individual's mental fitness based on relevant data, assisting mental health professionals in making informed decisions and personalized interventions.</a:t>
            </a:r>
          </a:p>
          <a:p>
            <a:pPr marL="342900" lvl="1" indent="-342900" algn="just">
              <a:lnSpc>
                <a:spcPct val="110000"/>
              </a:lnSpc>
              <a:buFont typeface="+mj-lt"/>
              <a:buAutoNum type="arabicPeriod" startAt="2"/>
            </a:pPr>
            <a:r>
              <a:rPr lang="en-US" sz="1800" dirty="0"/>
              <a:t>Public Health Organizations:</a:t>
            </a:r>
            <a:endParaRPr lang="en-US" dirty="0"/>
          </a:p>
          <a:p>
            <a:pPr lvl="1" algn="just"/>
            <a:r>
              <a:rPr lang="en-US" dirty="0"/>
              <a:t>Needs: They seek evidence-based data and insights to understand mental health patterns across different demographics and geographical regions.</a:t>
            </a:r>
          </a:p>
          <a:p>
            <a:pPr lvl="1" algn="just"/>
            <a:r>
              <a:rPr lang="en-US" dirty="0"/>
              <a:t>Benefits: The project's model and analysis offer valuable information on mental fitness trends, risk factors, and prevalence, helping public health organizations in designing effective mental health programs and interventions.</a:t>
            </a:r>
          </a:p>
          <a:p>
            <a:pPr marL="342900" indent="-342900" algn="just">
              <a:buFont typeface="+mj-lt"/>
              <a:buAutoNum type="arabicPeriod" startAt="3"/>
            </a:pPr>
            <a:r>
              <a:rPr lang="en-US" dirty="0"/>
              <a:t>Healthcare Institutions and Hospitals:</a:t>
            </a:r>
          </a:p>
          <a:p>
            <a:pPr lvl="1" algn="just"/>
            <a:r>
              <a:rPr lang="en-US" dirty="0"/>
              <a:t>Needs: They require comprehensive assessment tools to address patients' mental health concerns in conjunction with their physical health.</a:t>
            </a:r>
          </a:p>
          <a:p>
            <a:pPr lvl="1" algn="just"/>
            <a:r>
              <a:rPr lang="en-US" dirty="0"/>
              <a:t>Benefits: The developed model can be integrated into healthcare systems, assisting medical practitioners in evaluating patients' mental fitness and providing holistic healthcare solutions.</a:t>
            </a:r>
          </a:p>
          <a:p>
            <a:pPr marL="342900" indent="-342900" algn="just">
              <a:buFont typeface="+mj-lt"/>
              <a:buAutoNum type="arabicPeriod" startAt="4"/>
            </a:pPr>
            <a:r>
              <a:rPr lang="en-US" dirty="0"/>
              <a:t>Researchers and Academia:</a:t>
            </a:r>
          </a:p>
          <a:p>
            <a:pPr lvl="1" algn="just"/>
            <a:r>
              <a:rPr lang="en-US" dirty="0"/>
              <a:t>Needs: They require access to high-quality data and reproducible methodologies for their research endeavors.</a:t>
            </a:r>
          </a:p>
          <a:p>
            <a:pPr lvl="1" algn="just"/>
            <a:r>
              <a:rPr lang="en-US" dirty="0"/>
              <a:t>Benefits: The project's dataset and modeling approach can serve as a valuable resource for academic research, fostering advancements in the field of mental health studies.</a:t>
            </a:r>
          </a:p>
          <a:p>
            <a:pPr marL="342900" indent="-342900" algn="just">
              <a:buFont typeface="+mj-lt"/>
              <a:buAutoNum type="arabicPeriod" startAt="5"/>
            </a:pPr>
            <a:r>
              <a:rPr lang="en-US" dirty="0"/>
              <a:t>General Public:</a:t>
            </a:r>
          </a:p>
          <a:p>
            <a:pPr lvl="1" algn="just"/>
            <a:r>
              <a:rPr lang="en-US" dirty="0"/>
              <a:t>Needs: They are interested in understanding mental health and improving their own well-being.</a:t>
            </a:r>
          </a:p>
          <a:p>
            <a:pPr lvl="1" algn="just"/>
            <a:r>
              <a:rPr lang="en-US" dirty="0"/>
              <a:t>Benefits: The project's insights and visualizations contribute to raising awareness about mental health issues, promoting self-awareness, and encouraging proactive steps towards better mental well-being.</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Machine learning model predicts mental fitness based on mental and substance use disorders data.</a:t>
            </a:r>
          </a:p>
          <a:p>
            <a:r>
              <a:rPr lang="en-US" dirty="0"/>
              <a:t>Advanced regression models available: Linear Regression, Random Forest Regressor, Gradient Boosting Regressor, SVR, and Neural Network Regressor.</a:t>
            </a:r>
          </a:p>
          <a:p>
            <a:r>
              <a:rPr lang="en-US" dirty="0"/>
              <a:t>Comprehensive data analysis provides valuable insights into mental fitness trends and patterns.</a:t>
            </a:r>
          </a:p>
          <a:p>
            <a:r>
              <a:rPr lang="en-US" dirty="0"/>
              <a:t>Feature importance plot identifies key factors affecting mental fitness for personalized interventions.</a:t>
            </a:r>
          </a:p>
          <a:p>
            <a:r>
              <a:rPr lang="en-US" dirty="0"/>
              <a:t>Hyperparameter tuning optimizes model for better predictions.</a:t>
            </a:r>
          </a:p>
          <a:p>
            <a:r>
              <a:rPr lang="en-US" dirty="0"/>
              <a:t>Supports mental health professionals and public health organizations in diagnosis and treatment planning.</a:t>
            </a:r>
          </a:p>
          <a:p>
            <a:r>
              <a:rPr lang="en-US" dirty="0"/>
              <a:t>Dataset accessible for researchers and academia, contributing to evidence-based policies and practices.</a:t>
            </a:r>
          </a:p>
          <a:p>
            <a:r>
              <a:rPr lang="en-US" dirty="0"/>
              <a:t>Data-driven insights promote better mental well-being and a healthier society.</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4078504"/>
          </a:xfrm>
        </p:spPr>
        <p:txBody>
          <a:bodyPr>
            <a:normAutofit/>
          </a:bodyPr>
          <a:lstStyle/>
          <a:p>
            <a:r>
              <a:rPr lang="en-US" dirty="0"/>
              <a:t>Utilized a specific mental fitness dataset, offering unique insights into mental health trends globally.</a:t>
            </a:r>
          </a:p>
          <a:p>
            <a:r>
              <a:rPr lang="en-US" dirty="0"/>
              <a:t>Conducted an in-depth exploratory data analysis (EDA) with various visualizations to uncover valuable patterns.</a:t>
            </a:r>
          </a:p>
          <a:p>
            <a:r>
              <a:rPr lang="en-US" dirty="0"/>
              <a:t>Employed advanced regression models and hyperparameter tuning for accurate predictions.</a:t>
            </a:r>
          </a:p>
          <a:p>
            <a:r>
              <a:rPr lang="en-US" dirty="0"/>
              <a:t>Focused on real-world applicability, targeting mental health professionals, public health organizations, and researchers.</a:t>
            </a:r>
          </a:p>
          <a:p>
            <a:r>
              <a:rPr lang="en-US" dirty="0"/>
              <a:t>Emphasized the significance of data-driven insights for promoting mental well-being and supporting evidence-based policies.</a:t>
            </a:r>
          </a:p>
          <a:p>
            <a:r>
              <a:rPr lang="en-US" dirty="0"/>
              <a:t>Customized the solution to contribute to the broader goal of building a healthier and happier society with better mental health outcomes.</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744438"/>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362075"/>
            <a:ext cx="11029615" cy="5219700"/>
          </a:xfrm>
        </p:spPr>
        <p:txBody>
          <a:bodyPr>
            <a:normAutofit/>
          </a:bodyPr>
          <a:lstStyle/>
          <a:p>
            <a:r>
              <a:rPr lang="en-US" dirty="0"/>
              <a:t>In this project, we employed a variety of modeling techniques and methodologies to develop accurate mental fitness prediction models. The primary goal was to identify the best-suited model for the given dataset, ensuring reliable predictions for mental fitness based on mental and substance use disorders data. Here are the key highlights of our modeling process:</a:t>
            </a:r>
          </a:p>
          <a:p>
            <a:endParaRPr lang="en-US" dirty="0"/>
          </a:p>
          <a:p>
            <a:r>
              <a:rPr lang="en-US" dirty="0"/>
              <a:t>Regression Models: We explored and implemented multiple regression models, including Linear Regression, Random Forest Regressor, Gradient Boosting Regressor, Support Vector Regressor (SVR), and Neural Network Regressor. Each model was evaluated based on its ability to predict mental fitness scores effectively.</a:t>
            </a:r>
          </a:p>
          <a:p>
            <a:endParaRPr lang="en-US" dirty="0"/>
          </a:p>
          <a:p>
            <a:r>
              <a:rPr lang="en-US" dirty="0"/>
              <a:t>Libraries and Frameworks: To implement the models, we leveraged popular machine learning libraries such as Scikit-learn for traditional models and TensorFlow/</a:t>
            </a:r>
            <a:r>
              <a:rPr lang="en-US" dirty="0" err="1"/>
              <a:t>Keras</a:t>
            </a:r>
            <a:r>
              <a:rPr lang="en-US" dirty="0"/>
              <a:t> for developing neural network-based models.</a:t>
            </a:r>
          </a:p>
          <a:p>
            <a:endParaRPr lang="en-US" dirty="0"/>
          </a:p>
          <a:p>
            <a:r>
              <a:rPr lang="en-US" dirty="0"/>
              <a:t>Data Preprocessing: We performed essential data preprocessing steps, such as feature scaling and label encoding, to ensure the data's compatibility with the chosen models. This step was crucial in obtaining reliable and meaningful predictions.</a:t>
            </a: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744438"/>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38250"/>
            <a:ext cx="11029615" cy="5219700"/>
          </a:xfrm>
        </p:spPr>
        <p:txBody>
          <a:bodyPr>
            <a:normAutofit lnSpcReduction="10000"/>
          </a:bodyPr>
          <a:lstStyle/>
          <a:p>
            <a:endParaRPr lang="en-US" dirty="0"/>
          </a:p>
          <a:p>
            <a:r>
              <a:rPr lang="en-US" dirty="0"/>
              <a:t>Hyperparameter Tuning: To optimize the performance of the models, we conducted hyperparameter tuning using </a:t>
            </a:r>
            <a:r>
              <a:rPr lang="en-US" dirty="0" err="1"/>
              <a:t>GridSearchCV</a:t>
            </a:r>
            <a:r>
              <a:rPr lang="en-US" dirty="0"/>
              <a:t>. This technique allowed us to find the best combination of hyperparameters for each model.</a:t>
            </a:r>
          </a:p>
          <a:p>
            <a:endParaRPr lang="en-US" dirty="0"/>
          </a:p>
          <a:p>
            <a:r>
              <a:rPr lang="en-US" dirty="0"/>
              <a:t>Feature Importance Analysis: Understanding the significant factors affecting mental fitness predictions was essential for gaining valuable insights. We utilized feature importance analysis, particularly in the Random Forest Regressor, to identify the most influential features.</a:t>
            </a:r>
          </a:p>
          <a:p>
            <a:endParaRPr lang="en-US" dirty="0"/>
          </a:p>
          <a:p>
            <a:r>
              <a:rPr lang="en-US" dirty="0"/>
              <a:t>Technology Principles: Throughout the modeling process, we adhered to technology principles of data-driven decision-making. Our approach aimed to develop models that accurately capture the underlying patterns in the data, enabling effective mental fitness predictions and contributing to improved mental well-being.</a:t>
            </a:r>
          </a:p>
          <a:p>
            <a:endParaRPr lang="en-US" dirty="0"/>
          </a:p>
          <a:p>
            <a:r>
              <a:rPr lang="en-US" dirty="0"/>
              <a:t>By employing a comprehensive range of modeling techniques and methodologies, we aimed to deliver innovative and reliable solutions for mental fitness prediction, setting our project apart as a unique and creative approach to understanding and addressing mental health patterns.</a:t>
            </a:r>
          </a:p>
          <a:p>
            <a:endParaRPr lang="en-IN" dirty="0"/>
          </a:p>
        </p:txBody>
      </p:sp>
    </p:spTree>
    <p:extLst>
      <p:ext uri="{BB962C8B-B14F-4D97-AF65-F5344CB8AC3E}">
        <p14:creationId xmlns:p14="http://schemas.microsoft.com/office/powerpoint/2010/main" val="300179625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55</TotalTime>
  <Words>1658</Words>
  <Application>Microsoft Office PowerPoint</Application>
  <PresentationFormat>Widescreen</PresentationFormat>
  <Paragraphs>128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Söhne</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MODELLING</vt:lpstr>
      <vt:lpstr>Results</vt:lpstr>
      <vt:lpstr>Results</vt:lpstr>
      <vt:lpstr>links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 Chhadia</cp:lastModifiedBy>
  <cp:revision>10</cp:revision>
  <dcterms:created xsi:type="dcterms:W3CDTF">2021-05-26T16:50:10Z</dcterms:created>
  <dcterms:modified xsi:type="dcterms:W3CDTF">2023-07-19T14:32:11Z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