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7" r:id="rId2"/>
    <p:sldId id="286" r:id="rId3"/>
    <p:sldId id="281" r:id="rId4"/>
    <p:sldId id="294" r:id="rId5"/>
    <p:sldId id="257" r:id="rId6"/>
    <p:sldId id="280" r:id="rId7"/>
    <p:sldId id="297" r:id="rId8"/>
    <p:sldId id="291" r:id="rId9"/>
    <p:sldId id="311" r:id="rId10"/>
    <p:sldId id="312" r:id="rId11"/>
    <p:sldId id="313" r:id="rId12"/>
    <p:sldId id="302" r:id="rId13"/>
    <p:sldId id="282" r:id="rId14"/>
    <p:sldId id="314" r:id="rId15"/>
    <p:sldId id="303" r:id="rId16"/>
    <p:sldId id="318" r:id="rId17"/>
    <p:sldId id="319" r:id="rId18"/>
    <p:sldId id="315" r:id="rId19"/>
    <p:sldId id="316" r:id="rId20"/>
    <p:sldId id="298" r:id="rId21"/>
    <p:sldId id="3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858C3-E269-D314-1CA0-0DB0AA923A91}" v="836" dt="2025-09-10T16:18:54.713"/>
    <p1510:client id="{5FBA005D-111B-54DB-39B7-551B4346B7D5}" v="105" dt="2025-09-11T08:44:31.412"/>
    <p1510:client id="{922F555B-6359-A744-BAFC-D6EA827712CF}" v="1852" dt="2025-09-10T19:43:12.684"/>
    <p1510:client id="{96C60308-8E24-7B2C-FDDE-9E3CE4AF1479}" v="518" dt="2025-09-10T19:43:25.752"/>
    <p1510:client id="{D8E6FB3C-427C-0174-A48B-A4C560F6476C}" v="978" dt="2025-09-11T09:19:39.319"/>
    <p1510:client id="{E05D277D-5C6E-3DD9-31DB-5DA2C4CB6D65}" v="74" dt="2025-09-10T16:27:24.112"/>
    <p1510:client id="{E51C7F81-F591-463B-9B89-6BB4AF0F85C8}" v="47" dt="2025-09-09T13:51:16.5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F1FEA5-CE27-4140-AC7E-A612DF104A16}" type="datetimeFigureOut">
              <a:rPr lang="en-IN" smtClean="0"/>
              <a:t>12-09-2025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2C4DD-870D-43F8-9ED5-93610D3F99A9}" type="slidenum">
              <a:rPr lang="en-IN" smtClean="0"/>
              <a:t>‹#›</a:t>
            </a:fld>
            <a:endParaRPr lang="en-IN"/>
          </a:p>
        </p:txBody>
      </p:sp>
    </p:spTree>
    <p:extLst>
      <p:ext uri="{BB962C8B-B14F-4D97-AF65-F5344CB8AC3E}">
        <p14:creationId xmlns:p14="http://schemas.microsoft.com/office/powerpoint/2010/main" val="791861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03CCDE5-9680-4ECB-BF2F-471E3EEC7E59}"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28A80-27E9-5946-E814-5B2EA69F51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9313BE-39A2-2C8D-40C5-ABE00309BE0D}"/>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FC0EC8C8-5F55-32C9-0524-C3F0041E345C}"/>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2A0D1B8-EE63-2226-6EDF-565A2867F582}"/>
              </a:ext>
            </a:extLst>
          </p:cNvPr>
          <p:cNvSpPr>
            <a:spLocks noGrp="1" noEditPoints="1"/>
          </p:cNvSpPr>
          <p:nvPr>
            <p:ph type="sldNum" sz="quarter" idx="5"/>
          </p:nvPr>
        </p:nvSpPr>
        <p:spPr>
          <a:prstGeom prst="rect">
            <a:avLst/>
          </a:prstGeom>
        </p:spPr>
        <p:txBody>
          <a:bodyPr/>
          <a:lstStyle/>
          <a:p>
            <a:fld id="{2EDEE2F6-EAFC-4014-AA41-9BB26F16A172}" type="slidenum">
              <a:rPr lang="en-US" smtClean="0"/>
              <a:t>18</a:t>
            </a:fld>
            <a:endParaRPr lang="en-US"/>
          </a:p>
        </p:txBody>
      </p:sp>
    </p:spTree>
    <p:extLst>
      <p:ext uri="{BB962C8B-B14F-4D97-AF65-F5344CB8AC3E}">
        <p14:creationId xmlns:p14="http://schemas.microsoft.com/office/powerpoint/2010/main" val="3657790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8D6FB-8CDD-4CED-1DEF-C58EE4DF2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E6C027-52EF-D392-2844-BBEF9B6E309C}"/>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84E3784B-6B69-E247-57E2-5238F57947BA}"/>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2BE2FDE-6687-30DF-6762-D81BCEFF4CD7}"/>
              </a:ext>
            </a:extLst>
          </p:cNvPr>
          <p:cNvSpPr>
            <a:spLocks noGrp="1" noEditPoints="1"/>
          </p:cNvSpPr>
          <p:nvPr>
            <p:ph type="sldNum" sz="quarter" idx="5"/>
          </p:nvPr>
        </p:nvSpPr>
        <p:spPr>
          <a:prstGeom prst="rect">
            <a:avLst/>
          </a:prstGeom>
        </p:spPr>
        <p:txBody>
          <a:bodyPr/>
          <a:lstStyle/>
          <a:p>
            <a:fld id="{2EDEE2F6-EAFC-4014-AA41-9BB26F16A172}" type="slidenum">
              <a:rPr lang="en-US" smtClean="0"/>
              <a:t>19</a:t>
            </a:fld>
            <a:endParaRPr lang="en-US"/>
          </a:p>
        </p:txBody>
      </p:sp>
    </p:spTree>
    <p:extLst>
      <p:ext uri="{BB962C8B-B14F-4D97-AF65-F5344CB8AC3E}">
        <p14:creationId xmlns:p14="http://schemas.microsoft.com/office/powerpoint/2010/main" val="4259449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BAF50-7FD8-B566-B88E-6F35AC3B2A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97648D-DCED-025A-F1E5-51006D161992}"/>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02347D96-DA87-16C4-8022-CC7809EFA404}"/>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8ACF8D3-18CE-5AA0-9A24-588C86CC2E4F}"/>
              </a:ext>
            </a:extLst>
          </p:cNvPr>
          <p:cNvSpPr>
            <a:spLocks noGrp="1" noEditPoints="1"/>
          </p:cNvSpPr>
          <p:nvPr>
            <p:ph type="sldNum" sz="quarter" idx="5"/>
          </p:nvPr>
        </p:nvSpPr>
        <p:spPr>
          <a:prstGeom prst="rect">
            <a:avLst/>
          </a:prstGeom>
        </p:spPr>
        <p:txBody>
          <a:bodyPr/>
          <a:lstStyle/>
          <a:p>
            <a:fld id="{2EDEE2F6-EAFC-4014-AA41-9BB26F16A172}" type="slidenum">
              <a:rPr lang="en-US" smtClean="0"/>
              <a:t>20</a:t>
            </a:fld>
            <a:endParaRPr lang="en-US"/>
          </a:p>
        </p:txBody>
      </p:sp>
    </p:spTree>
    <p:extLst>
      <p:ext uri="{BB962C8B-B14F-4D97-AF65-F5344CB8AC3E}">
        <p14:creationId xmlns:p14="http://schemas.microsoft.com/office/powerpoint/2010/main" val="3066317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E7F0B-E3C0-65D9-0B46-FF95A64B52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1C245-F8F6-04AB-030D-D9FEFB155FDF}"/>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D1744836-1782-4418-58F1-9848E2D484AD}"/>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E0C217A-3DA4-EF5F-A7F6-0B503851C9D9}"/>
              </a:ext>
            </a:extLst>
          </p:cNvPr>
          <p:cNvSpPr>
            <a:spLocks noGrp="1" noEditPoints="1"/>
          </p:cNvSpPr>
          <p:nvPr>
            <p:ph type="sldNum" sz="quarter" idx="5"/>
          </p:nvPr>
        </p:nvSpPr>
        <p:spPr>
          <a:prstGeom prst="rect">
            <a:avLst/>
          </a:prstGeom>
        </p:spPr>
        <p:txBody>
          <a:bodyPr/>
          <a:lstStyle/>
          <a:p>
            <a:fld id="{2EDEE2F6-EAFC-4014-AA41-9BB26F16A172}" type="slidenum">
              <a:rPr lang="en-US" smtClean="0"/>
              <a:t>21</a:t>
            </a:fld>
            <a:endParaRPr lang="en-US"/>
          </a:p>
        </p:txBody>
      </p:sp>
    </p:spTree>
    <p:extLst>
      <p:ext uri="{BB962C8B-B14F-4D97-AF65-F5344CB8AC3E}">
        <p14:creationId xmlns:p14="http://schemas.microsoft.com/office/powerpoint/2010/main" val="1573025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2EDEE2F6-EAFC-4014-AA41-9BB26F16A172}" type="slidenum">
              <a:rPr lang="en-US" smtClean="0"/>
              <a:t>7</a:t>
            </a:fld>
            <a:endParaRPr lang="en-US"/>
          </a:p>
        </p:txBody>
      </p:sp>
    </p:spTree>
    <p:extLst>
      <p:ext uri="{BB962C8B-B14F-4D97-AF65-F5344CB8AC3E}">
        <p14:creationId xmlns:p14="http://schemas.microsoft.com/office/powerpoint/2010/main" val="844900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B1DB8-9E79-0C8C-BB62-D02776CF7E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5B6C83-687D-FBA1-2C43-0B4247F212BC}"/>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C2C446A1-9509-2DCA-02E6-982D9AE69CF4}"/>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190103C-5AA7-FDE4-E616-2DACFE6453E4}"/>
              </a:ext>
            </a:extLst>
          </p:cNvPr>
          <p:cNvSpPr>
            <a:spLocks noGrp="1" noEditPoints="1"/>
          </p:cNvSpPr>
          <p:nvPr>
            <p:ph type="sldNum" sz="quarter" idx="5"/>
          </p:nvPr>
        </p:nvSpPr>
        <p:spPr>
          <a:prstGeom prst="rect">
            <a:avLst/>
          </a:prstGeom>
        </p:spPr>
        <p:txBody>
          <a:bodyPr/>
          <a:lstStyle/>
          <a:p>
            <a:fld id="{2EDEE2F6-EAFC-4014-AA41-9BB26F16A172}" type="slidenum">
              <a:rPr lang="en-US" smtClean="0"/>
              <a:t>12</a:t>
            </a:fld>
            <a:endParaRPr lang="en-US"/>
          </a:p>
        </p:txBody>
      </p:sp>
    </p:spTree>
    <p:extLst>
      <p:ext uri="{BB962C8B-B14F-4D97-AF65-F5344CB8AC3E}">
        <p14:creationId xmlns:p14="http://schemas.microsoft.com/office/powerpoint/2010/main" val="3490239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7BA60-CD0B-0305-3C81-0EC94BA6C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046AD1-A267-5819-C532-F48DC33BBA69}"/>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6345B0CC-84B2-BA32-BEDF-1A79274F0041}"/>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D459F26-E151-E0CA-2C0E-A9BA66C1BE87}"/>
              </a:ext>
            </a:extLst>
          </p:cNvPr>
          <p:cNvSpPr>
            <a:spLocks noGrp="1" noEditPoints="1"/>
          </p:cNvSpPr>
          <p:nvPr>
            <p:ph type="sldNum" sz="quarter" idx="5"/>
          </p:nvPr>
        </p:nvSpPr>
        <p:spPr>
          <a:prstGeom prst="rect">
            <a:avLst/>
          </a:prstGeom>
        </p:spPr>
        <p:txBody>
          <a:bodyPr/>
          <a:lstStyle/>
          <a:p>
            <a:fld id="{2EDEE2F6-EAFC-4014-AA41-9BB26F16A172}" type="slidenum">
              <a:rPr lang="en-US" smtClean="0"/>
              <a:t>14</a:t>
            </a:fld>
            <a:endParaRPr lang="en-US"/>
          </a:p>
        </p:txBody>
      </p:sp>
    </p:spTree>
    <p:extLst>
      <p:ext uri="{BB962C8B-B14F-4D97-AF65-F5344CB8AC3E}">
        <p14:creationId xmlns:p14="http://schemas.microsoft.com/office/powerpoint/2010/main" val="1042538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DFC55-C2F3-C1F7-52C7-008E78B215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109B2D-5185-2BF1-97C1-B0E208825298}"/>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775875FB-7768-93AE-0A23-EF58F6A166F2}"/>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CF7BDEA-22EA-D3BD-E8C6-61EC14B3F8B7}"/>
              </a:ext>
            </a:extLst>
          </p:cNvPr>
          <p:cNvSpPr>
            <a:spLocks noGrp="1" noEditPoints="1"/>
          </p:cNvSpPr>
          <p:nvPr>
            <p:ph type="sldNum" sz="quarter" idx="5"/>
          </p:nvPr>
        </p:nvSpPr>
        <p:spPr>
          <a:prstGeom prst="rect">
            <a:avLst/>
          </a:prstGeom>
        </p:spPr>
        <p:txBody>
          <a:bodyPr/>
          <a:lstStyle/>
          <a:p>
            <a:fld id="{2EDEE2F6-EAFC-4014-AA41-9BB26F16A172}" type="slidenum">
              <a:rPr lang="en-US" smtClean="0"/>
              <a:t>15</a:t>
            </a:fld>
            <a:endParaRPr lang="en-US"/>
          </a:p>
        </p:txBody>
      </p:sp>
    </p:spTree>
    <p:extLst>
      <p:ext uri="{BB962C8B-B14F-4D97-AF65-F5344CB8AC3E}">
        <p14:creationId xmlns:p14="http://schemas.microsoft.com/office/powerpoint/2010/main" val="177219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FD798-DE58-D5B3-3374-5813E93FE0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933076-DEB3-98E4-DD1C-4B287A6AB515}"/>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477512BA-AC2C-8EC7-942D-CE2E4BEB4169}"/>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CC88A2A-AC95-90B8-AFF5-5DC77BE65B2C}"/>
              </a:ext>
            </a:extLst>
          </p:cNvPr>
          <p:cNvSpPr>
            <a:spLocks noGrp="1" noEditPoints="1"/>
          </p:cNvSpPr>
          <p:nvPr>
            <p:ph type="sldNum" sz="quarter" idx="5"/>
          </p:nvPr>
        </p:nvSpPr>
        <p:spPr>
          <a:prstGeom prst="rect">
            <a:avLst/>
          </a:prstGeom>
        </p:spPr>
        <p:txBody>
          <a:bodyPr/>
          <a:lstStyle/>
          <a:p>
            <a:fld id="{2EDEE2F6-EAFC-4014-AA41-9BB26F16A172}" type="slidenum">
              <a:rPr lang="en-US" smtClean="0"/>
              <a:t>16</a:t>
            </a:fld>
            <a:endParaRPr lang="en-US"/>
          </a:p>
        </p:txBody>
      </p:sp>
    </p:spTree>
    <p:extLst>
      <p:ext uri="{BB962C8B-B14F-4D97-AF65-F5344CB8AC3E}">
        <p14:creationId xmlns:p14="http://schemas.microsoft.com/office/powerpoint/2010/main" val="748099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C157E-53C1-1A79-D229-DA541AFE27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7858B2-ACA2-C48A-BA83-4FE0CE36410B}"/>
              </a:ext>
            </a:extLst>
          </p:cNvPr>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a:extLst>
              <a:ext uri="{FF2B5EF4-FFF2-40B4-BE49-F238E27FC236}">
                <a16:creationId xmlns:a16="http://schemas.microsoft.com/office/drawing/2014/main" id="{F3D45765-74FD-23D5-8C42-6DE3B5818DAF}"/>
              </a:ext>
            </a:extLst>
          </p:cNvPr>
          <p:cNvSpPr>
            <a:spLocks noGrp="1" noEditPoints="1"/>
          </p:cNvSpPr>
          <p:nvPr>
            <p:ph type="body" idx="3"/>
          </p:nvPr>
        </p:nvSpPr>
        <p:spPr>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EBF7F78-042E-EABF-5570-157D9E215A79}"/>
              </a:ext>
            </a:extLst>
          </p:cNvPr>
          <p:cNvSpPr>
            <a:spLocks noGrp="1" noEditPoints="1"/>
          </p:cNvSpPr>
          <p:nvPr>
            <p:ph type="sldNum" sz="quarter" idx="5"/>
          </p:nvPr>
        </p:nvSpPr>
        <p:spPr>
          <a:prstGeom prst="rect">
            <a:avLst/>
          </a:prstGeom>
        </p:spPr>
        <p:txBody>
          <a:bodyPr/>
          <a:lstStyle/>
          <a:p>
            <a:fld id="{2EDEE2F6-EAFC-4014-AA41-9BB26F16A172}" type="slidenum">
              <a:rPr lang="en-US" smtClean="0"/>
              <a:t>17</a:t>
            </a:fld>
            <a:endParaRPr lang="en-US"/>
          </a:p>
        </p:txBody>
      </p:sp>
    </p:spTree>
    <p:extLst>
      <p:ext uri="{BB962C8B-B14F-4D97-AF65-F5344CB8AC3E}">
        <p14:creationId xmlns:p14="http://schemas.microsoft.com/office/powerpoint/2010/main" val="3781394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4234-1500-D1B8-2A7E-CBE8AF5E0C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76B026-9229-0F3A-F3FD-45A1568656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E41131-B996-FF36-83CF-27EFF3C76299}"/>
              </a:ext>
            </a:extLst>
          </p:cNvPr>
          <p:cNvSpPr>
            <a:spLocks noGrp="1"/>
          </p:cNvSpPr>
          <p:nvPr>
            <p:ph type="dt" sz="half" idx="10"/>
          </p:nvPr>
        </p:nvSpPr>
        <p:spPr/>
        <p:txBody>
          <a:bodyPr/>
          <a:lstStyle/>
          <a:p>
            <a:fld id="{1866BDCF-CF74-4C4D-8318-94EF9B84F858}" type="datetimeFigureOut">
              <a:rPr lang="en-IN" smtClean="0"/>
              <a:t>12-09-2025</a:t>
            </a:fld>
            <a:endParaRPr lang="en-IN"/>
          </a:p>
        </p:txBody>
      </p:sp>
      <p:sp>
        <p:nvSpPr>
          <p:cNvPr id="5" name="Footer Placeholder 4">
            <a:extLst>
              <a:ext uri="{FF2B5EF4-FFF2-40B4-BE49-F238E27FC236}">
                <a16:creationId xmlns:a16="http://schemas.microsoft.com/office/drawing/2014/main" id="{C907E870-1A90-6680-AE7C-7C33D2A12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D8C86-7EF7-A2DB-0F91-17A0AA56D0EF}"/>
              </a:ext>
            </a:extLst>
          </p:cNvPr>
          <p:cNvSpPr>
            <a:spLocks noGrp="1"/>
          </p:cNvSpPr>
          <p:nvPr>
            <p:ph type="sldNum" sz="quarter" idx="12"/>
          </p:nvPr>
        </p:nvSpPr>
        <p:spPr/>
        <p:txBody>
          <a:bodyPr/>
          <a:lstStyle/>
          <a:p>
            <a:fld id="{CC829050-6882-4746-8E0E-BDF2F5886F37}" type="slidenum">
              <a:rPr lang="en-IN" smtClean="0"/>
              <a:t>‹#›</a:t>
            </a:fld>
            <a:endParaRPr lang="en-IN"/>
          </a:p>
        </p:txBody>
      </p:sp>
    </p:spTree>
    <p:extLst>
      <p:ext uri="{BB962C8B-B14F-4D97-AF65-F5344CB8AC3E}">
        <p14:creationId xmlns:p14="http://schemas.microsoft.com/office/powerpoint/2010/main" val="379996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A0385-B18E-3FC6-B914-ED172192F2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8B0C3D-C29E-BC65-3215-596E172B5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4E052B-F7C8-1BDF-773C-74ED99085C66}"/>
              </a:ext>
            </a:extLst>
          </p:cNvPr>
          <p:cNvSpPr>
            <a:spLocks noGrp="1"/>
          </p:cNvSpPr>
          <p:nvPr>
            <p:ph type="dt" sz="half" idx="10"/>
          </p:nvPr>
        </p:nvSpPr>
        <p:spPr/>
        <p:txBody>
          <a:bodyPr/>
          <a:lstStyle/>
          <a:p>
            <a:fld id="{1866BDCF-CF74-4C4D-8318-94EF9B84F858}" type="datetimeFigureOut">
              <a:rPr lang="en-IN" smtClean="0"/>
              <a:t>12-09-2025</a:t>
            </a:fld>
            <a:endParaRPr lang="en-IN"/>
          </a:p>
        </p:txBody>
      </p:sp>
      <p:sp>
        <p:nvSpPr>
          <p:cNvPr id="5" name="Footer Placeholder 4">
            <a:extLst>
              <a:ext uri="{FF2B5EF4-FFF2-40B4-BE49-F238E27FC236}">
                <a16:creationId xmlns:a16="http://schemas.microsoft.com/office/drawing/2014/main" id="{4B0B1208-490A-7582-2E78-C348BE4FEC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3610B5-69C5-EB2E-A99C-80370F5140C3}"/>
              </a:ext>
            </a:extLst>
          </p:cNvPr>
          <p:cNvSpPr>
            <a:spLocks noGrp="1"/>
          </p:cNvSpPr>
          <p:nvPr>
            <p:ph type="sldNum" sz="quarter" idx="12"/>
          </p:nvPr>
        </p:nvSpPr>
        <p:spPr/>
        <p:txBody>
          <a:bodyPr/>
          <a:lstStyle/>
          <a:p>
            <a:fld id="{CC829050-6882-4746-8E0E-BDF2F5886F37}" type="slidenum">
              <a:rPr lang="en-IN" smtClean="0"/>
              <a:t>‹#›</a:t>
            </a:fld>
            <a:endParaRPr lang="en-IN"/>
          </a:p>
        </p:txBody>
      </p:sp>
    </p:spTree>
    <p:extLst>
      <p:ext uri="{BB962C8B-B14F-4D97-AF65-F5344CB8AC3E}">
        <p14:creationId xmlns:p14="http://schemas.microsoft.com/office/powerpoint/2010/main" val="329235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A01796-C96C-6513-CBAF-B9018C51B7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D35473-8595-FD05-7944-79F95561A9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8D34E3-D5B1-D61E-BA1C-ED9CCA3B7DB9}"/>
              </a:ext>
            </a:extLst>
          </p:cNvPr>
          <p:cNvSpPr>
            <a:spLocks noGrp="1"/>
          </p:cNvSpPr>
          <p:nvPr>
            <p:ph type="dt" sz="half" idx="10"/>
          </p:nvPr>
        </p:nvSpPr>
        <p:spPr/>
        <p:txBody>
          <a:bodyPr/>
          <a:lstStyle/>
          <a:p>
            <a:fld id="{1866BDCF-CF74-4C4D-8318-94EF9B84F858}" type="datetimeFigureOut">
              <a:rPr lang="en-IN" smtClean="0"/>
              <a:t>12-09-2025</a:t>
            </a:fld>
            <a:endParaRPr lang="en-IN"/>
          </a:p>
        </p:txBody>
      </p:sp>
      <p:sp>
        <p:nvSpPr>
          <p:cNvPr id="5" name="Footer Placeholder 4">
            <a:extLst>
              <a:ext uri="{FF2B5EF4-FFF2-40B4-BE49-F238E27FC236}">
                <a16:creationId xmlns:a16="http://schemas.microsoft.com/office/drawing/2014/main" id="{44400691-9F9C-C076-24B9-A63E84D789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40A6C-D007-DCD3-B3A8-A63D8E50D976}"/>
              </a:ext>
            </a:extLst>
          </p:cNvPr>
          <p:cNvSpPr>
            <a:spLocks noGrp="1"/>
          </p:cNvSpPr>
          <p:nvPr>
            <p:ph type="sldNum" sz="quarter" idx="12"/>
          </p:nvPr>
        </p:nvSpPr>
        <p:spPr/>
        <p:txBody>
          <a:bodyPr/>
          <a:lstStyle/>
          <a:p>
            <a:fld id="{CC829050-6882-4746-8E0E-BDF2F5886F37}" type="slidenum">
              <a:rPr lang="en-IN" smtClean="0"/>
              <a:t>‹#›</a:t>
            </a:fld>
            <a:endParaRPr lang="en-IN"/>
          </a:p>
        </p:txBody>
      </p:sp>
    </p:spTree>
    <p:extLst>
      <p:ext uri="{BB962C8B-B14F-4D97-AF65-F5344CB8AC3E}">
        <p14:creationId xmlns:p14="http://schemas.microsoft.com/office/powerpoint/2010/main" val="415053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400D-D7A1-D21D-3637-C73BC6CCD1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418B2D-15AB-2DB7-7940-F02F0D0CF5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FD67E2-F5BC-2D2B-1815-E78B34741B44}"/>
              </a:ext>
            </a:extLst>
          </p:cNvPr>
          <p:cNvSpPr>
            <a:spLocks noGrp="1"/>
          </p:cNvSpPr>
          <p:nvPr>
            <p:ph type="dt" sz="half" idx="10"/>
          </p:nvPr>
        </p:nvSpPr>
        <p:spPr/>
        <p:txBody>
          <a:bodyPr/>
          <a:lstStyle/>
          <a:p>
            <a:fld id="{1866BDCF-CF74-4C4D-8318-94EF9B84F858}" type="datetimeFigureOut">
              <a:rPr lang="en-IN" smtClean="0"/>
              <a:t>12-09-2025</a:t>
            </a:fld>
            <a:endParaRPr lang="en-IN"/>
          </a:p>
        </p:txBody>
      </p:sp>
      <p:sp>
        <p:nvSpPr>
          <p:cNvPr id="5" name="Footer Placeholder 4">
            <a:extLst>
              <a:ext uri="{FF2B5EF4-FFF2-40B4-BE49-F238E27FC236}">
                <a16:creationId xmlns:a16="http://schemas.microsoft.com/office/drawing/2014/main" id="{39CE0EE3-D41E-0634-7656-2AF9D20C1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17E14-EF86-7DD7-E965-18193EC8EA35}"/>
              </a:ext>
            </a:extLst>
          </p:cNvPr>
          <p:cNvSpPr>
            <a:spLocks noGrp="1"/>
          </p:cNvSpPr>
          <p:nvPr>
            <p:ph type="sldNum" sz="quarter" idx="12"/>
          </p:nvPr>
        </p:nvSpPr>
        <p:spPr/>
        <p:txBody>
          <a:bodyPr/>
          <a:lstStyle/>
          <a:p>
            <a:fld id="{CC829050-6882-4746-8E0E-BDF2F5886F37}" type="slidenum">
              <a:rPr lang="en-IN" smtClean="0"/>
              <a:t>‹#›</a:t>
            </a:fld>
            <a:endParaRPr lang="en-IN"/>
          </a:p>
        </p:txBody>
      </p:sp>
    </p:spTree>
    <p:extLst>
      <p:ext uri="{BB962C8B-B14F-4D97-AF65-F5344CB8AC3E}">
        <p14:creationId xmlns:p14="http://schemas.microsoft.com/office/powerpoint/2010/main" val="400918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8B59-DA01-99E2-F5D6-5487C736C2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CE8C69-E991-42F2-F1E0-933DB40B71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2158D4-3749-A9EE-995E-EAFBC75EC147}"/>
              </a:ext>
            </a:extLst>
          </p:cNvPr>
          <p:cNvSpPr>
            <a:spLocks noGrp="1"/>
          </p:cNvSpPr>
          <p:nvPr>
            <p:ph type="dt" sz="half" idx="10"/>
          </p:nvPr>
        </p:nvSpPr>
        <p:spPr/>
        <p:txBody>
          <a:bodyPr/>
          <a:lstStyle/>
          <a:p>
            <a:fld id="{1866BDCF-CF74-4C4D-8318-94EF9B84F858}" type="datetimeFigureOut">
              <a:rPr lang="en-IN" smtClean="0"/>
              <a:t>12-09-2025</a:t>
            </a:fld>
            <a:endParaRPr lang="en-IN"/>
          </a:p>
        </p:txBody>
      </p:sp>
      <p:sp>
        <p:nvSpPr>
          <p:cNvPr id="5" name="Footer Placeholder 4">
            <a:extLst>
              <a:ext uri="{FF2B5EF4-FFF2-40B4-BE49-F238E27FC236}">
                <a16:creationId xmlns:a16="http://schemas.microsoft.com/office/drawing/2014/main" id="{FB48C507-FF70-FE92-B0EF-96ED40641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79BE8-5234-63E0-792F-3200F45E33DF}"/>
              </a:ext>
            </a:extLst>
          </p:cNvPr>
          <p:cNvSpPr>
            <a:spLocks noGrp="1"/>
          </p:cNvSpPr>
          <p:nvPr>
            <p:ph type="sldNum" sz="quarter" idx="12"/>
          </p:nvPr>
        </p:nvSpPr>
        <p:spPr/>
        <p:txBody>
          <a:bodyPr/>
          <a:lstStyle/>
          <a:p>
            <a:fld id="{CC829050-6882-4746-8E0E-BDF2F5886F37}" type="slidenum">
              <a:rPr lang="en-IN" smtClean="0"/>
              <a:t>‹#›</a:t>
            </a:fld>
            <a:endParaRPr lang="en-IN"/>
          </a:p>
        </p:txBody>
      </p:sp>
    </p:spTree>
    <p:extLst>
      <p:ext uri="{BB962C8B-B14F-4D97-AF65-F5344CB8AC3E}">
        <p14:creationId xmlns:p14="http://schemas.microsoft.com/office/powerpoint/2010/main" val="46120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799C-3C3F-2D4C-3B56-52B6BFFD3C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394408-A2BD-B39C-A398-AC9586A4A9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2513F3-9612-8C69-8329-13CB1767D7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AD52D2-80B9-929F-32FB-EB38CCCD8391}"/>
              </a:ext>
            </a:extLst>
          </p:cNvPr>
          <p:cNvSpPr>
            <a:spLocks noGrp="1"/>
          </p:cNvSpPr>
          <p:nvPr>
            <p:ph type="dt" sz="half" idx="10"/>
          </p:nvPr>
        </p:nvSpPr>
        <p:spPr/>
        <p:txBody>
          <a:bodyPr/>
          <a:lstStyle/>
          <a:p>
            <a:fld id="{1866BDCF-CF74-4C4D-8318-94EF9B84F858}" type="datetimeFigureOut">
              <a:rPr lang="en-IN" smtClean="0"/>
              <a:t>12-09-2025</a:t>
            </a:fld>
            <a:endParaRPr lang="en-IN"/>
          </a:p>
        </p:txBody>
      </p:sp>
      <p:sp>
        <p:nvSpPr>
          <p:cNvPr id="6" name="Footer Placeholder 5">
            <a:extLst>
              <a:ext uri="{FF2B5EF4-FFF2-40B4-BE49-F238E27FC236}">
                <a16:creationId xmlns:a16="http://schemas.microsoft.com/office/drawing/2014/main" id="{426E53CF-C761-C7E0-C85B-75A789A358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03BEFE-227D-A04A-3D79-CA81D54FA0A1}"/>
              </a:ext>
            </a:extLst>
          </p:cNvPr>
          <p:cNvSpPr>
            <a:spLocks noGrp="1"/>
          </p:cNvSpPr>
          <p:nvPr>
            <p:ph type="sldNum" sz="quarter" idx="12"/>
          </p:nvPr>
        </p:nvSpPr>
        <p:spPr/>
        <p:txBody>
          <a:bodyPr/>
          <a:lstStyle/>
          <a:p>
            <a:fld id="{CC829050-6882-4746-8E0E-BDF2F5886F37}" type="slidenum">
              <a:rPr lang="en-IN" smtClean="0"/>
              <a:t>‹#›</a:t>
            </a:fld>
            <a:endParaRPr lang="en-IN"/>
          </a:p>
        </p:txBody>
      </p:sp>
    </p:spTree>
    <p:extLst>
      <p:ext uri="{BB962C8B-B14F-4D97-AF65-F5344CB8AC3E}">
        <p14:creationId xmlns:p14="http://schemas.microsoft.com/office/powerpoint/2010/main" val="132120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0AAE-5D71-A587-B837-24C970B4C4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BD3BC9-3C6A-1816-B01B-AF810C29D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B9020-016F-640A-B6DD-BACADBBAA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553B09-FCB0-2945-918D-190C63DF0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DA8679-673D-7C46-8B69-A33B24BACB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08F768-230D-D5D4-FC12-DA82C338542D}"/>
              </a:ext>
            </a:extLst>
          </p:cNvPr>
          <p:cNvSpPr>
            <a:spLocks noGrp="1"/>
          </p:cNvSpPr>
          <p:nvPr>
            <p:ph type="dt" sz="half" idx="10"/>
          </p:nvPr>
        </p:nvSpPr>
        <p:spPr/>
        <p:txBody>
          <a:bodyPr/>
          <a:lstStyle/>
          <a:p>
            <a:fld id="{1866BDCF-CF74-4C4D-8318-94EF9B84F858}" type="datetimeFigureOut">
              <a:rPr lang="en-IN" smtClean="0"/>
              <a:t>12-09-2025</a:t>
            </a:fld>
            <a:endParaRPr lang="en-IN"/>
          </a:p>
        </p:txBody>
      </p:sp>
      <p:sp>
        <p:nvSpPr>
          <p:cNvPr id="8" name="Footer Placeholder 7">
            <a:extLst>
              <a:ext uri="{FF2B5EF4-FFF2-40B4-BE49-F238E27FC236}">
                <a16:creationId xmlns:a16="http://schemas.microsoft.com/office/drawing/2014/main" id="{6EED1757-C6B8-200B-EBCC-813F1C5B4D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3956F1-5212-92A9-0E0C-B895077C0CA3}"/>
              </a:ext>
            </a:extLst>
          </p:cNvPr>
          <p:cNvSpPr>
            <a:spLocks noGrp="1"/>
          </p:cNvSpPr>
          <p:nvPr>
            <p:ph type="sldNum" sz="quarter" idx="12"/>
          </p:nvPr>
        </p:nvSpPr>
        <p:spPr/>
        <p:txBody>
          <a:bodyPr/>
          <a:lstStyle/>
          <a:p>
            <a:fld id="{CC829050-6882-4746-8E0E-BDF2F5886F37}" type="slidenum">
              <a:rPr lang="en-IN" smtClean="0"/>
              <a:t>‹#›</a:t>
            </a:fld>
            <a:endParaRPr lang="en-IN"/>
          </a:p>
        </p:txBody>
      </p:sp>
    </p:spTree>
    <p:extLst>
      <p:ext uri="{BB962C8B-B14F-4D97-AF65-F5344CB8AC3E}">
        <p14:creationId xmlns:p14="http://schemas.microsoft.com/office/powerpoint/2010/main" val="6147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394B-7696-954E-8B11-482D5C2786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7D575C-6C93-8DD6-C6BB-489FB2A353A6}"/>
              </a:ext>
            </a:extLst>
          </p:cNvPr>
          <p:cNvSpPr>
            <a:spLocks noGrp="1"/>
          </p:cNvSpPr>
          <p:nvPr>
            <p:ph type="dt" sz="half" idx="10"/>
          </p:nvPr>
        </p:nvSpPr>
        <p:spPr/>
        <p:txBody>
          <a:bodyPr/>
          <a:lstStyle/>
          <a:p>
            <a:fld id="{1866BDCF-CF74-4C4D-8318-94EF9B84F858}" type="datetimeFigureOut">
              <a:rPr lang="en-IN" smtClean="0"/>
              <a:t>12-09-2025</a:t>
            </a:fld>
            <a:endParaRPr lang="en-IN"/>
          </a:p>
        </p:txBody>
      </p:sp>
      <p:sp>
        <p:nvSpPr>
          <p:cNvPr id="4" name="Footer Placeholder 3">
            <a:extLst>
              <a:ext uri="{FF2B5EF4-FFF2-40B4-BE49-F238E27FC236}">
                <a16:creationId xmlns:a16="http://schemas.microsoft.com/office/drawing/2014/main" id="{260F3977-D240-A7D8-FF04-A12B76EBBE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2C988D-AC39-A962-10BB-43B1B3845B8F}"/>
              </a:ext>
            </a:extLst>
          </p:cNvPr>
          <p:cNvSpPr>
            <a:spLocks noGrp="1"/>
          </p:cNvSpPr>
          <p:nvPr>
            <p:ph type="sldNum" sz="quarter" idx="12"/>
          </p:nvPr>
        </p:nvSpPr>
        <p:spPr/>
        <p:txBody>
          <a:bodyPr/>
          <a:lstStyle/>
          <a:p>
            <a:fld id="{CC829050-6882-4746-8E0E-BDF2F5886F37}" type="slidenum">
              <a:rPr lang="en-IN" smtClean="0"/>
              <a:t>‹#›</a:t>
            </a:fld>
            <a:endParaRPr lang="en-IN"/>
          </a:p>
        </p:txBody>
      </p:sp>
    </p:spTree>
    <p:extLst>
      <p:ext uri="{BB962C8B-B14F-4D97-AF65-F5344CB8AC3E}">
        <p14:creationId xmlns:p14="http://schemas.microsoft.com/office/powerpoint/2010/main" val="332410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048930-A7CE-8485-92B6-DB84A6122E44}"/>
              </a:ext>
            </a:extLst>
          </p:cNvPr>
          <p:cNvSpPr>
            <a:spLocks noGrp="1"/>
          </p:cNvSpPr>
          <p:nvPr>
            <p:ph type="dt" sz="half" idx="10"/>
          </p:nvPr>
        </p:nvSpPr>
        <p:spPr/>
        <p:txBody>
          <a:bodyPr/>
          <a:lstStyle/>
          <a:p>
            <a:fld id="{1866BDCF-CF74-4C4D-8318-94EF9B84F858}" type="datetimeFigureOut">
              <a:rPr lang="en-IN" smtClean="0"/>
              <a:t>12-09-2025</a:t>
            </a:fld>
            <a:endParaRPr lang="en-IN"/>
          </a:p>
        </p:txBody>
      </p:sp>
      <p:sp>
        <p:nvSpPr>
          <p:cNvPr id="3" name="Footer Placeholder 2">
            <a:extLst>
              <a:ext uri="{FF2B5EF4-FFF2-40B4-BE49-F238E27FC236}">
                <a16:creationId xmlns:a16="http://schemas.microsoft.com/office/drawing/2014/main" id="{B594FC56-C5D1-BB3F-D2CE-CCE8675549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9375E2-400D-C568-FF00-9CF2B8CDD844}"/>
              </a:ext>
            </a:extLst>
          </p:cNvPr>
          <p:cNvSpPr>
            <a:spLocks noGrp="1"/>
          </p:cNvSpPr>
          <p:nvPr>
            <p:ph type="sldNum" sz="quarter" idx="12"/>
          </p:nvPr>
        </p:nvSpPr>
        <p:spPr/>
        <p:txBody>
          <a:bodyPr/>
          <a:lstStyle/>
          <a:p>
            <a:fld id="{CC829050-6882-4746-8E0E-BDF2F5886F37}" type="slidenum">
              <a:rPr lang="en-IN" smtClean="0"/>
              <a:t>‹#›</a:t>
            </a:fld>
            <a:endParaRPr lang="en-IN"/>
          </a:p>
        </p:txBody>
      </p:sp>
    </p:spTree>
    <p:extLst>
      <p:ext uri="{BB962C8B-B14F-4D97-AF65-F5344CB8AC3E}">
        <p14:creationId xmlns:p14="http://schemas.microsoft.com/office/powerpoint/2010/main" val="288416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EEB9-D06D-EFCD-53A2-2F9144A3EB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FC898A-0F2D-36D8-FC02-3D2712CF44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230CBE-2F52-C120-1FA1-028BB3F56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EAC83D-5A33-B4BC-0F78-CB09F4D6AAEE}"/>
              </a:ext>
            </a:extLst>
          </p:cNvPr>
          <p:cNvSpPr>
            <a:spLocks noGrp="1"/>
          </p:cNvSpPr>
          <p:nvPr>
            <p:ph type="dt" sz="half" idx="10"/>
          </p:nvPr>
        </p:nvSpPr>
        <p:spPr/>
        <p:txBody>
          <a:bodyPr/>
          <a:lstStyle/>
          <a:p>
            <a:fld id="{1866BDCF-CF74-4C4D-8318-94EF9B84F858}" type="datetimeFigureOut">
              <a:rPr lang="en-IN" smtClean="0"/>
              <a:t>12-09-2025</a:t>
            </a:fld>
            <a:endParaRPr lang="en-IN"/>
          </a:p>
        </p:txBody>
      </p:sp>
      <p:sp>
        <p:nvSpPr>
          <p:cNvPr id="6" name="Footer Placeholder 5">
            <a:extLst>
              <a:ext uri="{FF2B5EF4-FFF2-40B4-BE49-F238E27FC236}">
                <a16:creationId xmlns:a16="http://schemas.microsoft.com/office/drawing/2014/main" id="{03972E5B-FF9E-1018-6615-7860B5D01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CABE28-B227-42DF-9C01-3926F592605D}"/>
              </a:ext>
            </a:extLst>
          </p:cNvPr>
          <p:cNvSpPr>
            <a:spLocks noGrp="1"/>
          </p:cNvSpPr>
          <p:nvPr>
            <p:ph type="sldNum" sz="quarter" idx="12"/>
          </p:nvPr>
        </p:nvSpPr>
        <p:spPr/>
        <p:txBody>
          <a:bodyPr/>
          <a:lstStyle/>
          <a:p>
            <a:fld id="{CC829050-6882-4746-8E0E-BDF2F5886F37}" type="slidenum">
              <a:rPr lang="en-IN" smtClean="0"/>
              <a:t>‹#›</a:t>
            </a:fld>
            <a:endParaRPr lang="en-IN"/>
          </a:p>
        </p:txBody>
      </p:sp>
    </p:spTree>
    <p:extLst>
      <p:ext uri="{BB962C8B-B14F-4D97-AF65-F5344CB8AC3E}">
        <p14:creationId xmlns:p14="http://schemas.microsoft.com/office/powerpoint/2010/main" val="324472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B9D02-C6E3-B61B-114F-D4C0D9F29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BB8770-80F3-3753-4371-3DE3F98B13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9DFD25-043B-5CF8-E00B-B6A294239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92B43-4EDC-705E-8856-A9E5A90CB4F4}"/>
              </a:ext>
            </a:extLst>
          </p:cNvPr>
          <p:cNvSpPr>
            <a:spLocks noGrp="1"/>
          </p:cNvSpPr>
          <p:nvPr>
            <p:ph type="dt" sz="half" idx="10"/>
          </p:nvPr>
        </p:nvSpPr>
        <p:spPr/>
        <p:txBody>
          <a:bodyPr/>
          <a:lstStyle/>
          <a:p>
            <a:fld id="{1866BDCF-CF74-4C4D-8318-94EF9B84F858}" type="datetimeFigureOut">
              <a:rPr lang="en-IN" smtClean="0"/>
              <a:t>12-09-2025</a:t>
            </a:fld>
            <a:endParaRPr lang="en-IN"/>
          </a:p>
        </p:txBody>
      </p:sp>
      <p:sp>
        <p:nvSpPr>
          <p:cNvPr id="6" name="Footer Placeholder 5">
            <a:extLst>
              <a:ext uri="{FF2B5EF4-FFF2-40B4-BE49-F238E27FC236}">
                <a16:creationId xmlns:a16="http://schemas.microsoft.com/office/drawing/2014/main" id="{C7889C5E-3E95-130E-009A-B7E178976A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B5CA0E-34DC-0308-B154-81FAE5DD39DB}"/>
              </a:ext>
            </a:extLst>
          </p:cNvPr>
          <p:cNvSpPr>
            <a:spLocks noGrp="1"/>
          </p:cNvSpPr>
          <p:nvPr>
            <p:ph type="sldNum" sz="quarter" idx="12"/>
          </p:nvPr>
        </p:nvSpPr>
        <p:spPr/>
        <p:txBody>
          <a:bodyPr/>
          <a:lstStyle/>
          <a:p>
            <a:fld id="{CC829050-6882-4746-8E0E-BDF2F5886F37}" type="slidenum">
              <a:rPr lang="en-IN" smtClean="0"/>
              <a:t>‹#›</a:t>
            </a:fld>
            <a:endParaRPr lang="en-IN"/>
          </a:p>
        </p:txBody>
      </p:sp>
    </p:spTree>
    <p:extLst>
      <p:ext uri="{BB962C8B-B14F-4D97-AF65-F5344CB8AC3E}">
        <p14:creationId xmlns:p14="http://schemas.microsoft.com/office/powerpoint/2010/main" val="2026173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DECE7A-54CC-C574-518C-DE0518B54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21AC57-4C75-11CF-E128-0B7349B5CE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9400F1-08AD-E871-296C-A5C10E53D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6BDCF-CF74-4C4D-8318-94EF9B84F858}" type="datetimeFigureOut">
              <a:rPr lang="en-IN" smtClean="0"/>
              <a:t>12-09-2025</a:t>
            </a:fld>
            <a:endParaRPr lang="en-IN"/>
          </a:p>
        </p:txBody>
      </p:sp>
      <p:sp>
        <p:nvSpPr>
          <p:cNvPr id="5" name="Footer Placeholder 4">
            <a:extLst>
              <a:ext uri="{FF2B5EF4-FFF2-40B4-BE49-F238E27FC236}">
                <a16:creationId xmlns:a16="http://schemas.microsoft.com/office/drawing/2014/main" id="{AC850F8D-E88A-EA48-FA96-66410007C5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263C53-3C4B-3187-1343-95F33088B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29050-6882-4746-8E0E-BDF2F5886F37}" type="slidenum">
              <a:rPr lang="en-IN" smtClean="0"/>
              <a:t>‹#›</a:t>
            </a:fld>
            <a:endParaRPr lang="en-IN"/>
          </a:p>
        </p:txBody>
      </p:sp>
    </p:spTree>
    <p:extLst>
      <p:ext uri="{BB962C8B-B14F-4D97-AF65-F5344CB8AC3E}">
        <p14:creationId xmlns:p14="http://schemas.microsoft.com/office/powerpoint/2010/main" val="4183929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a:srcRect/>
          <a:stretch>
            <a:fillRect/>
          </a:stretch>
        </p:blipFill>
        <p:spPr>
          <a:xfrm>
            <a:off x="9144000" y="5948516"/>
            <a:ext cx="3048000" cy="909484"/>
          </a:xfrm>
          <a:prstGeom prst="rect">
            <a:avLst/>
          </a:prstGeom>
        </p:spPr>
      </p:pic>
      <p:sp>
        <p:nvSpPr>
          <p:cNvPr id="3" name="object 3"/>
          <p:cNvSpPr>
            <a:spLocks noGrp="1" noEditPoints="1"/>
          </p:cNvSpPr>
          <p:nvPr>
            <p:ph type="title"/>
          </p:nvPr>
        </p:nvSpPr>
        <p:spPr>
          <a:xfrm>
            <a:off x="0" y="1083189"/>
            <a:ext cx="12270658" cy="899221"/>
          </a:xfrm>
          <a:prstGeom prst="rect">
            <a:avLst/>
          </a:prstGeom>
        </p:spPr>
        <p:txBody>
          <a:bodyPr vert="horz" wrap="square" lIns="0" tIns="12700" rIns="0" bIns="0" rtlCol="0" anchor="t">
            <a:spAutoFit/>
          </a:bodyPr>
          <a:lstStyle/>
          <a:p>
            <a:pPr algn="ctr"/>
            <a:r>
              <a:rPr lang="en-IN" sz="3200" b="1">
                <a:latin typeface="Times New Roman"/>
                <a:cs typeface="Arial"/>
              </a:rPr>
              <a:t>Image Feature Extraction and Classification</a:t>
            </a:r>
            <a:br>
              <a:rPr lang="en-IN" sz="3200" b="1">
                <a:latin typeface="Times New Roman"/>
                <a:cs typeface="Arial"/>
              </a:rPr>
            </a:br>
            <a:r>
              <a:rPr lang="en-IN" sz="3200" b="1">
                <a:latin typeface="Times New Roman"/>
                <a:cs typeface="Arial"/>
              </a:rPr>
              <a:t>Deep Learning (22AIE304)</a:t>
            </a:r>
            <a:endParaRPr lang="en-US">
              <a:latin typeface="Times New Roman"/>
              <a:cs typeface="Times New Roman"/>
            </a:endParaRPr>
          </a:p>
        </p:txBody>
      </p:sp>
      <p:sp>
        <p:nvSpPr>
          <p:cNvPr id="6" name="object 5"/>
          <p:cNvSpPr txBox="1"/>
          <p:nvPr/>
        </p:nvSpPr>
        <p:spPr>
          <a:xfrm>
            <a:off x="3047999" y="2814867"/>
            <a:ext cx="6096001" cy="1952458"/>
          </a:xfrm>
          <a:prstGeom prst="rect">
            <a:avLst/>
          </a:prstGeom>
          <a:solidFill>
            <a:srgbClr val="AD1237"/>
          </a:solidFill>
        </p:spPr>
        <p:txBody>
          <a:bodyPr vert="horz" wrap="square" lIns="0" tIns="28575" rIns="0" bIns="0" rtlCol="0" anchor="t">
            <a:spAutoFit/>
          </a:bodyPr>
          <a:lstStyle/>
          <a:p>
            <a:pPr algn="ctr"/>
            <a:r>
              <a:rPr lang="en-US" sz="2500" spc="-90">
                <a:solidFill>
                  <a:schemeClr val="bg1"/>
                </a:solidFill>
                <a:latin typeface="Times New Roman"/>
                <a:ea typeface="Microsoft JhengHei UI"/>
                <a:cs typeface="Times New Roman"/>
              </a:rPr>
              <a:t>Team – 3</a:t>
            </a:r>
            <a:br>
              <a:rPr lang="en-US" sz="2500" spc="-90">
                <a:latin typeface="Times New Roman"/>
                <a:ea typeface="Microsoft JhengHei UI"/>
                <a:cs typeface="Times New Roman"/>
              </a:rPr>
            </a:br>
            <a:r>
              <a:rPr lang="en-US" sz="2500" spc="-90">
                <a:solidFill>
                  <a:schemeClr val="bg1"/>
                </a:solidFill>
                <a:latin typeface="Times New Roman"/>
                <a:ea typeface="Microsoft JhengHei UI"/>
                <a:cs typeface="Times New Roman"/>
              </a:rPr>
              <a:t>G.SRIMAAN - CH.SC.U4AIE23015</a:t>
            </a:r>
            <a:br>
              <a:rPr lang="en-US" sz="2500" spc="-90">
                <a:latin typeface="Times New Roman"/>
                <a:ea typeface="Microsoft JhengHei UI"/>
                <a:cs typeface="Times New Roman"/>
              </a:rPr>
            </a:br>
            <a:r>
              <a:rPr lang="en-US" sz="2500" spc="-90">
                <a:solidFill>
                  <a:schemeClr val="bg1"/>
                </a:solidFill>
                <a:latin typeface="Times New Roman"/>
                <a:ea typeface="Microsoft JhengHei UI"/>
                <a:cs typeface="Times New Roman"/>
              </a:rPr>
              <a:t>N. BHARGAV – CH.SC.U4AIE23037</a:t>
            </a:r>
            <a:br>
              <a:rPr lang="en-US" sz="2500" spc="-90">
                <a:latin typeface="Times New Roman"/>
                <a:ea typeface="Microsoft JhengHei UI"/>
                <a:cs typeface="Times New Roman"/>
              </a:rPr>
            </a:br>
            <a:r>
              <a:rPr lang="en-US" sz="2500" spc="-90">
                <a:solidFill>
                  <a:schemeClr val="bg1"/>
                </a:solidFill>
                <a:latin typeface="Times New Roman"/>
                <a:ea typeface="Microsoft JhengHei UI"/>
                <a:cs typeface="Times New Roman"/>
              </a:rPr>
              <a:t>M. RAJ DHANUSH – CH.SC.U4AIE23064</a:t>
            </a:r>
          </a:p>
          <a:p>
            <a:pPr algn="ctr"/>
            <a:endParaRPr lang="en-US" sz="2500" spc="-90">
              <a:solidFill>
                <a:schemeClr val="bg1"/>
              </a:solidFill>
              <a:latin typeface="Times New Roman"/>
              <a:ea typeface="Microsoft JhengHei UI"/>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6866-9F14-DF55-B0AD-D29CE72D1787}"/>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C4E3B1CA-F8E0-6F90-12A9-D60932283103}"/>
              </a:ext>
            </a:extLst>
          </p:cNvPr>
          <p:cNvSpPr txBox="1">
            <a:spLocks noEditPoints="1"/>
          </p:cNvSpPr>
          <p:nvPr/>
        </p:nvSpPr>
        <p:spPr>
          <a:xfrm>
            <a:off x="222221" y="393056"/>
            <a:ext cx="5174081"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latin typeface="Arial"/>
                <a:cs typeface="Arial"/>
              </a:rPr>
              <a:t>Experimental Setup</a:t>
            </a:r>
          </a:p>
        </p:txBody>
      </p:sp>
      <p:sp>
        <p:nvSpPr>
          <p:cNvPr id="2" name="Content Placeholder 1">
            <a:extLst>
              <a:ext uri="{FF2B5EF4-FFF2-40B4-BE49-F238E27FC236}">
                <a16:creationId xmlns:a16="http://schemas.microsoft.com/office/drawing/2014/main" id="{4F0364FA-865A-4E9A-C245-C39B2C6BD41C}"/>
              </a:ext>
            </a:extLst>
          </p:cNvPr>
          <p:cNvSpPr>
            <a:spLocks noGrp="1" noChangeArrowheads="1"/>
          </p:cNvSpPr>
          <p:nvPr>
            <p:ph idx="1"/>
          </p:nvPr>
        </p:nvSpPr>
        <p:spPr bwMode="auto">
          <a:xfrm>
            <a:off x="424885" y="1186664"/>
            <a:ext cx="11347888" cy="5529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500" b="1">
                <a:latin typeface="Times New Roman"/>
                <a:ea typeface="Calibri"/>
                <a:cs typeface="Calibri"/>
              </a:rPr>
              <a:t>Classifiers used</a:t>
            </a:r>
            <a:endParaRPr lang="en-US" sz="2500">
              <a:latin typeface="Times New Roman"/>
              <a:ea typeface="Calibri"/>
              <a:cs typeface="Calibri"/>
            </a:endParaRPr>
          </a:p>
          <a:p>
            <a:pPr>
              <a:buFont typeface="Arial"/>
              <a:buChar char="•"/>
            </a:pPr>
            <a:r>
              <a:rPr lang="en-US" sz="2500">
                <a:latin typeface="Times New Roman"/>
                <a:ea typeface="Calibri"/>
                <a:cs typeface="Calibri"/>
              </a:rPr>
              <a:t>Logistic Regression</a:t>
            </a:r>
          </a:p>
          <a:p>
            <a:pPr>
              <a:buFont typeface="Arial"/>
              <a:buChar char="•"/>
            </a:pPr>
            <a:r>
              <a:rPr lang="en-US" sz="2500">
                <a:latin typeface="Times New Roman"/>
                <a:ea typeface="Calibri"/>
                <a:cs typeface="Calibri"/>
              </a:rPr>
              <a:t>K-Nearest Neighbors </a:t>
            </a:r>
          </a:p>
          <a:p>
            <a:pPr>
              <a:buFont typeface="Arial"/>
            </a:pPr>
            <a:r>
              <a:rPr lang="en-US" sz="2500">
                <a:latin typeface="Times New Roman"/>
                <a:ea typeface="Calibri"/>
                <a:cs typeface="Calibri"/>
              </a:rPr>
              <a:t>Decision Tree </a:t>
            </a:r>
          </a:p>
          <a:p>
            <a:pPr>
              <a:buFont typeface="Arial"/>
              <a:buChar char="•"/>
            </a:pPr>
            <a:r>
              <a:rPr lang="en-US" sz="2500">
                <a:latin typeface="Times New Roman"/>
                <a:ea typeface="Calibri"/>
                <a:cs typeface="Calibri"/>
              </a:rPr>
              <a:t>Random Forest</a:t>
            </a:r>
          </a:p>
          <a:p>
            <a:pPr marL="0" indent="0">
              <a:buNone/>
            </a:pPr>
            <a:r>
              <a:rPr lang="en-US" sz="2500" b="1">
                <a:latin typeface="Times New Roman"/>
                <a:ea typeface="Calibri"/>
                <a:cs typeface="Calibri"/>
              </a:rPr>
              <a:t>Evaluation Metrics</a:t>
            </a:r>
            <a:endParaRPr lang="en-US" sz="2500">
              <a:latin typeface="Times New Roman"/>
              <a:ea typeface="Calibri"/>
              <a:cs typeface="Calibri"/>
            </a:endParaRPr>
          </a:p>
          <a:p>
            <a:pPr>
              <a:buFont typeface="Arial"/>
              <a:buChar char="•"/>
            </a:pPr>
            <a:r>
              <a:rPr lang="en-US" sz="2500">
                <a:latin typeface="Times New Roman"/>
                <a:ea typeface="Calibri"/>
                <a:cs typeface="Calibri"/>
              </a:rPr>
              <a:t>Standard: Accuracy, Precision, Recall, F1-score</a:t>
            </a:r>
          </a:p>
          <a:p>
            <a:pPr>
              <a:buFont typeface="Arial"/>
              <a:buChar char="•"/>
            </a:pPr>
            <a:r>
              <a:rPr lang="en-US" sz="2500">
                <a:latin typeface="Times New Roman"/>
                <a:ea typeface="Calibri"/>
                <a:cs typeface="Calibri"/>
              </a:rPr>
              <a:t>Advanced: Cohen’s Kappa, Confusion Matrix analysis</a:t>
            </a:r>
          </a:p>
          <a:p>
            <a:pPr>
              <a:buFont typeface="Arial"/>
              <a:buChar char="•"/>
            </a:pPr>
            <a:r>
              <a:rPr lang="en-US" sz="2500">
                <a:latin typeface="Times New Roman"/>
                <a:ea typeface="Calibri"/>
                <a:cs typeface="Calibri"/>
              </a:rPr>
              <a:t>Class-wise evaluation for detailed disease-level performance</a:t>
            </a:r>
          </a:p>
          <a:p>
            <a:pPr marL="0" indent="0">
              <a:buNone/>
            </a:pPr>
            <a:r>
              <a:rPr lang="en-US" sz="2500" b="1">
                <a:latin typeface="Times New Roman"/>
                <a:ea typeface="Calibri"/>
                <a:cs typeface="Calibri"/>
              </a:rPr>
              <a:t>Robustness Test</a:t>
            </a:r>
            <a:endParaRPr lang="en-US" sz="2500">
              <a:latin typeface="Times New Roman"/>
              <a:ea typeface="Calibri"/>
              <a:cs typeface="Calibri"/>
            </a:endParaRPr>
          </a:p>
          <a:p>
            <a:pPr>
              <a:buFont typeface="Arial"/>
              <a:buChar char="•"/>
            </a:pPr>
            <a:r>
              <a:rPr lang="en-US" sz="2500">
                <a:latin typeface="Times New Roman"/>
                <a:ea typeface="Calibri"/>
                <a:cs typeface="Calibri"/>
              </a:rPr>
              <a:t>Assessed stability of both traditional features (HOG, LBP, Edge) and deep CNN features (ResNet50, VGG16, MobileNetV2)</a:t>
            </a:r>
          </a:p>
        </p:txBody>
      </p:sp>
    </p:spTree>
    <p:extLst>
      <p:ext uri="{BB962C8B-B14F-4D97-AF65-F5344CB8AC3E}">
        <p14:creationId xmlns:p14="http://schemas.microsoft.com/office/powerpoint/2010/main" val="1195444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0DBA4-0C49-78A8-61DC-26FDA6A462A8}"/>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332C52D7-1403-BFC7-7D16-9B567D01F071}"/>
              </a:ext>
            </a:extLst>
          </p:cNvPr>
          <p:cNvSpPr>
            <a:spLocks noGrp="1" noChangeArrowheads="1"/>
          </p:cNvSpPr>
          <p:nvPr>
            <p:ph idx="1"/>
          </p:nvPr>
        </p:nvSpPr>
        <p:spPr bwMode="auto">
          <a:xfrm>
            <a:off x="406541" y="1175985"/>
            <a:ext cx="11287197" cy="512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buNone/>
            </a:pPr>
            <a:r>
              <a:rPr lang="en-US" b="1">
                <a:latin typeface="Times New Roman"/>
                <a:cs typeface="Times New Roman"/>
              </a:rPr>
              <a:t>Results: Accuracy and Classifier Trends (Traditional Features)</a:t>
            </a:r>
            <a:endParaRPr lang="en-US">
              <a:latin typeface="Times New Roman"/>
              <a:ea typeface="Calibri"/>
              <a:cs typeface="Times New Roman"/>
            </a:endParaRPr>
          </a:p>
          <a:p>
            <a:pPr>
              <a:buFont typeface="Arial"/>
              <a:buChar char="•"/>
            </a:pPr>
            <a:r>
              <a:rPr lang="en-US" b="1">
                <a:latin typeface="Times New Roman"/>
                <a:ea typeface="+mn-lt"/>
                <a:cs typeface="+mn-lt"/>
              </a:rPr>
              <a:t>HOG + Logistic Regression:</a:t>
            </a:r>
            <a:r>
              <a:rPr lang="en-US">
                <a:latin typeface="Times New Roman"/>
                <a:ea typeface="+mn-lt"/>
                <a:cs typeface="+mn-lt"/>
              </a:rPr>
              <a:t> Achieved the highest accuracy (~64.7%).</a:t>
            </a:r>
            <a:endParaRPr lang="en-US">
              <a:latin typeface="Times New Roman"/>
              <a:cs typeface="Times New Roman"/>
            </a:endParaRPr>
          </a:p>
          <a:p>
            <a:pPr>
              <a:buFont typeface="Arial"/>
              <a:buChar char="•"/>
            </a:pPr>
            <a:r>
              <a:rPr lang="en-US" b="1">
                <a:latin typeface="Times New Roman"/>
                <a:ea typeface="+mn-lt"/>
                <a:cs typeface="+mn-lt"/>
              </a:rPr>
              <a:t>HOG + KNN:</a:t>
            </a:r>
            <a:r>
              <a:rPr lang="en-US">
                <a:latin typeface="Times New Roman"/>
                <a:ea typeface="+mn-lt"/>
                <a:cs typeface="+mn-lt"/>
              </a:rPr>
              <a:t> Moderate (~52%), below Logistic Regression.</a:t>
            </a:r>
            <a:endParaRPr lang="en-US">
              <a:latin typeface="Times New Roman"/>
              <a:cs typeface="Times New Roman"/>
            </a:endParaRPr>
          </a:p>
          <a:p>
            <a:pPr>
              <a:buFont typeface="Arial"/>
              <a:buChar char="•"/>
            </a:pPr>
            <a:r>
              <a:rPr lang="en-US" b="1">
                <a:latin typeface="Times New Roman"/>
                <a:ea typeface="+mn-lt"/>
                <a:cs typeface="+mn-lt"/>
              </a:rPr>
              <a:t>HOG + Decision Tree:</a:t>
            </a:r>
            <a:r>
              <a:rPr lang="en-US">
                <a:latin typeface="Times New Roman"/>
                <a:ea typeface="+mn-lt"/>
                <a:cs typeface="+mn-lt"/>
              </a:rPr>
              <a:t> Weak (~24%).</a:t>
            </a:r>
            <a:endParaRPr lang="en-US">
              <a:latin typeface="Times New Roman"/>
              <a:cs typeface="Times New Roman"/>
            </a:endParaRPr>
          </a:p>
          <a:p>
            <a:pPr>
              <a:buFont typeface="Arial"/>
              <a:buChar char="•"/>
            </a:pPr>
            <a:r>
              <a:rPr lang="en-US" b="1">
                <a:latin typeface="Times New Roman"/>
                <a:ea typeface="+mn-lt"/>
                <a:cs typeface="+mn-lt"/>
              </a:rPr>
              <a:t>HOG + SVM:</a:t>
            </a:r>
            <a:r>
              <a:rPr lang="en-US">
                <a:latin typeface="Times New Roman"/>
                <a:ea typeface="+mn-lt"/>
                <a:cs typeface="+mn-lt"/>
              </a:rPr>
              <a:t> Around ~41.7% accuracy.</a:t>
            </a:r>
            <a:endParaRPr lang="en-US">
              <a:latin typeface="Times New Roman"/>
              <a:cs typeface="Times New Roman"/>
            </a:endParaRPr>
          </a:p>
          <a:p>
            <a:pPr>
              <a:buFont typeface="Arial"/>
              <a:buChar char="•"/>
            </a:pPr>
            <a:r>
              <a:rPr lang="en-US" b="1">
                <a:latin typeface="Times New Roman"/>
                <a:ea typeface="+mn-lt"/>
                <a:cs typeface="+mn-lt"/>
              </a:rPr>
              <a:t>Edge-based features:</a:t>
            </a:r>
            <a:r>
              <a:rPr lang="en-US">
                <a:latin typeface="Times New Roman"/>
                <a:ea typeface="+mn-lt"/>
                <a:cs typeface="+mn-lt"/>
              </a:rPr>
              <a:t> Performed poorly, up to ~27% with SVM.</a:t>
            </a:r>
            <a:endParaRPr lang="en-US">
              <a:latin typeface="Times New Roman"/>
              <a:cs typeface="Times New Roman"/>
            </a:endParaRPr>
          </a:p>
          <a:p>
            <a:pPr>
              <a:buFont typeface="Arial"/>
              <a:buChar char="•"/>
            </a:pPr>
            <a:r>
              <a:rPr lang="en-US" b="1">
                <a:latin typeface="Times New Roman"/>
                <a:ea typeface="+mn-lt"/>
                <a:cs typeface="+mn-lt"/>
              </a:rPr>
              <a:t>LBP:</a:t>
            </a:r>
            <a:r>
              <a:rPr lang="en-US">
                <a:latin typeface="Times New Roman"/>
                <a:ea typeface="+mn-lt"/>
                <a:cs typeface="+mn-lt"/>
              </a:rPr>
              <a:t> Lowest, ~23% with SVM</a:t>
            </a:r>
            <a:endParaRPr lang="en-US">
              <a:latin typeface="Times New Roman"/>
              <a:ea typeface="Calibri"/>
              <a:cs typeface="Calibri"/>
            </a:endParaRPr>
          </a:p>
          <a:p>
            <a:pPr marL="0" indent="0">
              <a:buNone/>
            </a:pPr>
            <a:endParaRPr lang="en-US">
              <a:latin typeface="Times New Roman"/>
              <a:ea typeface="+mn-lt"/>
              <a:cs typeface="+mn-lt"/>
            </a:endParaRPr>
          </a:p>
          <a:p>
            <a:pPr marL="0" indent="0">
              <a:buNone/>
            </a:pPr>
            <a:r>
              <a:rPr lang="en-US" b="1">
                <a:latin typeface="Times New Roman"/>
                <a:ea typeface="+mn-lt"/>
                <a:cs typeface="+mn-lt"/>
              </a:rPr>
              <a:t>Classifier ranking:</a:t>
            </a:r>
            <a:r>
              <a:rPr lang="en-US">
                <a:latin typeface="Times New Roman"/>
                <a:ea typeface="+mn-lt"/>
                <a:cs typeface="+mn-lt"/>
              </a:rPr>
              <a:t> Logistic Regression &gt; SVM &gt; KNN &gt; Decision Tree.</a:t>
            </a:r>
            <a:endParaRPr lang="en-US">
              <a:latin typeface="Times New Roman"/>
              <a:ea typeface="Calibri" panose="020F0502020204030204"/>
              <a:cs typeface="Calibri" panose="020F0502020204030204"/>
            </a:endParaRPr>
          </a:p>
          <a:p>
            <a:pPr>
              <a:buFont typeface="Arial"/>
              <a:buChar char="•"/>
            </a:pPr>
            <a:endParaRPr lang="en-US" i="0" u="none" strike="noStrike" cap="none" normalizeH="0" baseline="0">
              <a:ln>
                <a:noFill/>
              </a:ln>
              <a:effectLst/>
              <a:latin typeface="Times New Roman"/>
              <a:ea typeface="Calibri"/>
              <a:cs typeface="Calibri"/>
            </a:endParaRPr>
          </a:p>
        </p:txBody>
      </p:sp>
      <p:sp>
        <p:nvSpPr>
          <p:cNvPr id="3" name="object 2">
            <a:extLst>
              <a:ext uri="{FF2B5EF4-FFF2-40B4-BE49-F238E27FC236}">
                <a16:creationId xmlns:a16="http://schemas.microsoft.com/office/drawing/2014/main" id="{C2F77229-5D99-A71C-CE1E-A9D0377AED70}"/>
              </a:ext>
            </a:extLst>
          </p:cNvPr>
          <p:cNvSpPr txBox="1">
            <a:spLocks noEditPoints="1"/>
          </p:cNvSpPr>
          <p:nvPr/>
        </p:nvSpPr>
        <p:spPr>
          <a:xfrm>
            <a:off x="222221" y="393056"/>
            <a:ext cx="7101493" cy="539891"/>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3500">
                <a:latin typeface="Times New Roman"/>
                <a:ea typeface="Calibri Light"/>
                <a:cs typeface="Calibri Light"/>
              </a:rPr>
              <a:t>Results: Traditonal Model Features</a:t>
            </a:r>
          </a:p>
        </p:txBody>
      </p:sp>
    </p:spTree>
    <p:extLst>
      <p:ext uri="{BB962C8B-B14F-4D97-AF65-F5344CB8AC3E}">
        <p14:creationId xmlns:p14="http://schemas.microsoft.com/office/powerpoint/2010/main" val="48049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E764D-BFA2-7E77-CC95-C84C69F142F7}"/>
            </a:ext>
          </a:extLst>
        </p:cNvPr>
        <p:cNvGrpSpPr/>
        <p:nvPr/>
      </p:nvGrpSpPr>
      <p:grpSpPr>
        <a:xfrm>
          <a:off x="0" y="0"/>
          <a:ext cx="0" cy="0"/>
          <a:chOff x="0" y="0"/>
          <a:chExt cx="0" cy="0"/>
        </a:xfrm>
      </p:grpSpPr>
      <p:pic>
        <p:nvPicPr>
          <p:cNvPr id="8" name="object 2">
            <a:extLst>
              <a:ext uri="{FF2B5EF4-FFF2-40B4-BE49-F238E27FC236}">
                <a16:creationId xmlns:a16="http://schemas.microsoft.com/office/drawing/2014/main" id="{FDB9C8EF-E8B5-F942-5A56-D5E82B57DD1D}"/>
              </a:ext>
            </a:extLst>
          </p:cNvPr>
          <p:cNvPicPr/>
          <p:nvPr/>
        </p:nvPicPr>
        <p:blipFill>
          <a:blip r:embed="rId3"/>
          <a:srcRect/>
          <a:stretch>
            <a:fillRect/>
          </a:stretch>
        </p:blipFill>
        <p:spPr>
          <a:xfrm>
            <a:off x="10149957" y="6202681"/>
            <a:ext cx="1967483" cy="655319"/>
          </a:xfrm>
          <a:prstGeom prst="rect">
            <a:avLst/>
          </a:prstGeom>
        </p:spPr>
      </p:pic>
      <p:sp>
        <p:nvSpPr>
          <p:cNvPr id="4" name="Rectangle 1">
            <a:extLst>
              <a:ext uri="{FF2B5EF4-FFF2-40B4-BE49-F238E27FC236}">
                <a16:creationId xmlns:a16="http://schemas.microsoft.com/office/drawing/2014/main" id="{B538489C-233C-815A-E04A-26F061D11DFD}"/>
              </a:ext>
            </a:extLst>
          </p:cNvPr>
          <p:cNvSpPr>
            <a:spLocks noChangeArrowheads="1"/>
          </p:cNvSpPr>
          <p:nvPr/>
        </p:nvSpPr>
        <p:spPr bwMode="auto">
          <a:xfrm>
            <a:off x="537117" y="3167389"/>
            <a:ext cx="111337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b="1" i="0" u="none" strike="noStrike" cap="none" normalizeH="0" baseline="0">
              <a:ln>
                <a:noFill/>
              </a:ln>
              <a:effectLst/>
              <a:latin typeface="Arial" panose="020B0604020202020204" pitchFamily="34" charset="0"/>
              <a:cs typeface="Arial"/>
            </a:endParaRPr>
          </a:p>
        </p:txBody>
      </p:sp>
      <p:sp>
        <p:nvSpPr>
          <p:cNvPr id="3" name="TextBox 2">
            <a:extLst>
              <a:ext uri="{FF2B5EF4-FFF2-40B4-BE49-F238E27FC236}">
                <a16:creationId xmlns:a16="http://schemas.microsoft.com/office/drawing/2014/main" id="{961A6B35-18BE-8455-FC80-815A3E513513}"/>
              </a:ext>
            </a:extLst>
          </p:cNvPr>
          <p:cNvSpPr txBox="1"/>
          <p:nvPr/>
        </p:nvSpPr>
        <p:spPr>
          <a:xfrm>
            <a:off x="535157" y="1384420"/>
            <a:ext cx="10858500"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500">
                <a:latin typeface="Times New Roman"/>
                <a:ea typeface="+mn-lt"/>
                <a:cs typeface="+mn-lt"/>
              </a:rPr>
              <a:t>HOG + Logistic Regression: Moderate baseline (~64.7%), but accuracy dropped sharply under noise, highlighting high sensitivity to pixel distortions.</a:t>
            </a:r>
            <a:endParaRPr lang="en-US" sz="2500">
              <a:latin typeface="Times New Roman"/>
              <a:ea typeface="Calibri"/>
              <a:cs typeface="Calibri"/>
            </a:endParaRPr>
          </a:p>
          <a:p>
            <a:pPr>
              <a:buFont typeface="Arial"/>
              <a:buChar char="•"/>
            </a:pPr>
            <a:r>
              <a:rPr lang="en-US" sz="2500">
                <a:latin typeface="Times New Roman"/>
                <a:ea typeface="+mn-lt"/>
                <a:cs typeface="+mn-lt"/>
              </a:rPr>
              <a:t>LBP-based features: Already weak (~23–41%), further degraded under noise; texture information was easily disrupted.</a:t>
            </a:r>
            <a:endParaRPr lang="en-US" sz="2500">
              <a:latin typeface="Times New Roman"/>
              <a:ea typeface="Calibri"/>
              <a:cs typeface="Calibri"/>
            </a:endParaRPr>
          </a:p>
          <a:p>
            <a:pPr>
              <a:buFont typeface="Arial"/>
              <a:buChar char="•"/>
            </a:pPr>
            <a:r>
              <a:rPr lang="en-US" sz="2500">
                <a:latin typeface="Times New Roman"/>
                <a:ea typeface="+mn-lt"/>
                <a:cs typeface="+mn-lt"/>
              </a:rPr>
              <a:t>Edge-based features: Performed poorest (&lt;27%), and noise completely distorted edge maps, making features unreliable.</a:t>
            </a:r>
            <a:endParaRPr lang="en-US" sz="2500">
              <a:latin typeface="Times New Roman"/>
              <a:ea typeface="Calibri"/>
              <a:cs typeface="Calibri"/>
            </a:endParaRPr>
          </a:p>
          <a:p>
            <a:r>
              <a:rPr lang="en-US" sz="2500" b="1">
                <a:latin typeface="Times New Roman"/>
                <a:ea typeface="Calibri"/>
                <a:cs typeface="Calibri"/>
              </a:rPr>
              <a:t>Observation </a:t>
            </a:r>
          </a:p>
          <a:p>
            <a:pPr>
              <a:buFont typeface="Arial"/>
              <a:buChar char="•"/>
            </a:pPr>
            <a:r>
              <a:rPr lang="en-US" sz="2500">
                <a:latin typeface="Times New Roman"/>
                <a:ea typeface="+mn-lt"/>
                <a:cs typeface="+mn-lt"/>
              </a:rPr>
              <a:t>Traditional handcrafted features are highly noise-sensitive, as they rely on raw pixel intensities and local neighborhood comparisons.</a:t>
            </a:r>
            <a:endParaRPr lang="en-US" sz="2500">
              <a:latin typeface="Times New Roman"/>
              <a:ea typeface="Calibri"/>
              <a:cs typeface="Calibri"/>
            </a:endParaRPr>
          </a:p>
          <a:p>
            <a:pPr>
              <a:buFont typeface="Arial"/>
              <a:buChar char="•"/>
            </a:pPr>
            <a:r>
              <a:rPr lang="en-US" sz="2500">
                <a:latin typeface="Times New Roman"/>
                <a:ea typeface="+mn-lt"/>
                <a:cs typeface="+mn-lt"/>
              </a:rPr>
              <a:t>Noisy conditions caused severe performance degradation, with classifiers unable to generalize.</a:t>
            </a:r>
            <a:endParaRPr lang="en-US" sz="2500">
              <a:latin typeface="Times New Roman"/>
              <a:ea typeface="Calibri"/>
              <a:cs typeface="Calibri"/>
            </a:endParaRPr>
          </a:p>
          <a:p>
            <a:pPr>
              <a:buFont typeface="Arial"/>
              <a:buChar char="•"/>
            </a:pPr>
            <a:r>
              <a:rPr lang="en-US" sz="2500">
                <a:latin typeface="Times New Roman"/>
                <a:ea typeface="+mn-lt"/>
                <a:cs typeface="+mn-lt"/>
              </a:rPr>
              <a:t>Confirms that handcrafted methods, while interpretable and lightweight, lack robustness compared to deep learning features.</a:t>
            </a:r>
            <a:endParaRPr lang="en-US" sz="2500">
              <a:latin typeface="Times New Roman"/>
              <a:ea typeface="Calibri"/>
              <a:cs typeface="Calibri"/>
            </a:endParaRPr>
          </a:p>
          <a:p>
            <a:pPr marL="285750" indent="-285750">
              <a:spcBef>
                <a:spcPct val="0"/>
              </a:spcBef>
              <a:spcAft>
                <a:spcPct val="0"/>
              </a:spcAft>
              <a:buFont typeface="Arial"/>
              <a:buChar char="•"/>
            </a:pPr>
            <a:endParaRPr lang="en-US" sz="2500">
              <a:latin typeface="Times New Roman"/>
              <a:ea typeface="Calibri"/>
              <a:cs typeface="Calibri"/>
            </a:endParaRPr>
          </a:p>
        </p:txBody>
      </p:sp>
      <p:sp>
        <p:nvSpPr>
          <p:cNvPr id="9" name="object 2">
            <a:extLst>
              <a:ext uri="{FF2B5EF4-FFF2-40B4-BE49-F238E27FC236}">
                <a16:creationId xmlns:a16="http://schemas.microsoft.com/office/drawing/2014/main" id="{62B514F0-B99D-C12E-DF8F-C3523ED56C37}"/>
              </a:ext>
            </a:extLst>
          </p:cNvPr>
          <p:cNvSpPr txBox="1">
            <a:spLocks noEditPoints="1"/>
          </p:cNvSpPr>
          <p:nvPr/>
        </p:nvSpPr>
        <p:spPr>
          <a:xfrm>
            <a:off x="222221" y="393056"/>
            <a:ext cx="7101493" cy="539891"/>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3500">
                <a:latin typeface="Times New Roman"/>
                <a:ea typeface="Calibri Light"/>
                <a:cs typeface="Calibri Light"/>
              </a:rPr>
              <a:t>Results: Traditonal Model Features</a:t>
            </a:r>
          </a:p>
        </p:txBody>
      </p:sp>
    </p:spTree>
    <p:extLst>
      <p:ext uri="{BB962C8B-B14F-4D97-AF65-F5344CB8AC3E}">
        <p14:creationId xmlns:p14="http://schemas.microsoft.com/office/powerpoint/2010/main" val="2618140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BD4ACB7E-F76F-5C3B-7C69-11A2EE1464E3}"/>
              </a:ext>
            </a:extLst>
          </p:cNvPr>
          <p:cNvSpPr>
            <a:spLocks noGrp="1" noChangeArrowheads="1"/>
          </p:cNvSpPr>
          <p:nvPr>
            <p:ph idx="1"/>
          </p:nvPr>
        </p:nvSpPr>
        <p:spPr bwMode="auto">
          <a:xfrm>
            <a:off x="449673" y="706211"/>
            <a:ext cx="11287197" cy="5747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buNone/>
            </a:pPr>
            <a:endParaRPr lang="en-US" sz="2500" b="1">
              <a:latin typeface="Times New Roman"/>
              <a:ea typeface="Calibri"/>
              <a:cs typeface="Calibri"/>
            </a:endParaRPr>
          </a:p>
          <a:p>
            <a:pPr>
              <a:buFont typeface="Arial"/>
              <a:buChar char="•"/>
            </a:pPr>
            <a:r>
              <a:rPr lang="en-US" sz="2500" b="1">
                <a:latin typeface="Times New Roman"/>
                <a:ea typeface="+mn-lt"/>
                <a:cs typeface="+mn-lt"/>
              </a:rPr>
              <a:t>MobileNetV2 + Logistic Regression:</a:t>
            </a:r>
            <a:r>
              <a:rPr lang="en-US" sz="2500">
                <a:latin typeface="Times New Roman"/>
                <a:ea typeface="+mn-lt"/>
                <a:cs typeface="+mn-lt"/>
              </a:rPr>
              <a:t> Achieved the highest accuracy (</a:t>
            </a:r>
            <a:r>
              <a:rPr lang="en-US" sz="2500" b="1">
                <a:latin typeface="Times New Roman"/>
                <a:ea typeface="+mn-lt"/>
                <a:cs typeface="+mn-lt"/>
              </a:rPr>
              <a:t>~94.8%</a:t>
            </a:r>
            <a:r>
              <a:rPr lang="en-US" sz="2500">
                <a:latin typeface="Times New Roman"/>
                <a:ea typeface="+mn-lt"/>
                <a:cs typeface="+mn-lt"/>
              </a:rPr>
              <a:t>), F1 = 0.95, Kappa = 0.945.</a:t>
            </a:r>
            <a:endParaRPr lang="en-US" sz="2500">
              <a:latin typeface="Times New Roman"/>
              <a:ea typeface="Calibri"/>
              <a:cs typeface="Calibri"/>
            </a:endParaRPr>
          </a:p>
          <a:p>
            <a:pPr>
              <a:buFont typeface="Arial"/>
              <a:buChar char="•"/>
            </a:pPr>
            <a:r>
              <a:rPr lang="en-US" sz="2500" b="1">
                <a:latin typeface="Times New Roman"/>
                <a:ea typeface="+mn-lt"/>
                <a:cs typeface="+mn-lt"/>
              </a:rPr>
              <a:t>VGG16 + Logistic Regression:</a:t>
            </a:r>
            <a:r>
              <a:rPr lang="en-US" sz="2500">
                <a:latin typeface="Times New Roman"/>
                <a:ea typeface="+mn-lt"/>
                <a:cs typeface="+mn-lt"/>
              </a:rPr>
              <a:t> Strong performance (</a:t>
            </a:r>
            <a:r>
              <a:rPr lang="en-US" sz="2500" b="1">
                <a:latin typeface="Times New Roman"/>
                <a:ea typeface="+mn-lt"/>
                <a:cs typeface="+mn-lt"/>
              </a:rPr>
              <a:t>~91.5%</a:t>
            </a:r>
            <a:r>
              <a:rPr lang="en-US" sz="2500">
                <a:latin typeface="Times New Roman"/>
                <a:ea typeface="+mn-lt"/>
                <a:cs typeface="+mn-lt"/>
              </a:rPr>
              <a:t>), F1 = 0.91, Kappa = 0.911.</a:t>
            </a:r>
            <a:endParaRPr lang="en-US" sz="2500">
              <a:latin typeface="Times New Roman"/>
              <a:ea typeface="Calibri"/>
              <a:cs typeface="Calibri"/>
            </a:endParaRPr>
          </a:p>
          <a:p>
            <a:pPr>
              <a:buFont typeface="Arial"/>
              <a:buChar char="•"/>
            </a:pPr>
            <a:r>
              <a:rPr lang="en-US" sz="2500" b="1">
                <a:latin typeface="Times New Roman"/>
                <a:ea typeface="+mn-lt"/>
                <a:cs typeface="+mn-lt"/>
              </a:rPr>
              <a:t>ResNet50 + Logistic Regression:</a:t>
            </a:r>
            <a:r>
              <a:rPr lang="en-US" sz="2500">
                <a:latin typeface="Times New Roman"/>
                <a:ea typeface="+mn-lt"/>
                <a:cs typeface="+mn-lt"/>
              </a:rPr>
              <a:t> Moderate (~54–55%), underperformed without fine-tuning.</a:t>
            </a:r>
            <a:endParaRPr lang="en-US" sz="2500">
              <a:latin typeface="Times New Roman"/>
              <a:ea typeface="Calibri"/>
              <a:cs typeface="Calibri"/>
            </a:endParaRPr>
          </a:p>
          <a:p>
            <a:pPr>
              <a:buFont typeface="Arial"/>
              <a:buChar char="•"/>
            </a:pPr>
            <a:r>
              <a:rPr lang="en-US" sz="2500" b="1">
                <a:latin typeface="Times New Roman"/>
                <a:ea typeface="+mn-lt"/>
                <a:cs typeface="+mn-lt"/>
              </a:rPr>
              <a:t>MobileNetV2 + KNN:</a:t>
            </a:r>
            <a:r>
              <a:rPr lang="en-US" sz="2500">
                <a:latin typeface="Times New Roman"/>
                <a:ea typeface="+mn-lt"/>
                <a:cs typeface="+mn-lt"/>
              </a:rPr>
              <a:t> Solid (~90.5%) but slightly weaker than Logistic Regression.</a:t>
            </a:r>
            <a:endParaRPr lang="en-US" sz="2500">
              <a:latin typeface="Times New Roman"/>
              <a:ea typeface="Calibri"/>
              <a:cs typeface="Calibri"/>
            </a:endParaRPr>
          </a:p>
          <a:p>
            <a:pPr>
              <a:buFont typeface="Arial"/>
              <a:buChar char="•"/>
            </a:pPr>
            <a:r>
              <a:rPr lang="en-US" sz="2500" b="1">
                <a:latin typeface="Times New Roman"/>
                <a:ea typeface="+mn-lt"/>
                <a:cs typeface="+mn-lt"/>
              </a:rPr>
              <a:t>VGG16 + KNN / Random Forest:</a:t>
            </a:r>
            <a:r>
              <a:rPr lang="en-US" sz="2500">
                <a:latin typeface="Times New Roman"/>
                <a:ea typeface="+mn-lt"/>
                <a:cs typeface="+mn-lt"/>
              </a:rPr>
              <a:t> Good (~85–86%), less stable than LR.</a:t>
            </a:r>
            <a:endParaRPr lang="en-US" sz="2500">
              <a:latin typeface="Times New Roman"/>
              <a:ea typeface="Calibri"/>
              <a:cs typeface="Calibri"/>
            </a:endParaRPr>
          </a:p>
          <a:p>
            <a:pPr>
              <a:buFont typeface="Arial"/>
              <a:buChar char="•"/>
            </a:pPr>
            <a:r>
              <a:rPr lang="en-US" sz="2500" b="1">
                <a:latin typeface="Times New Roman"/>
                <a:ea typeface="+mn-lt"/>
                <a:cs typeface="+mn-lt"/>
              </a:rPr>
              <a:t>Decision Trees (all models):</a:t>
            </a:r>
            <a:r>
              <a:rPr lang="en-US" sz="2500">
                <a:latin typeface="Times New Roman"/>
                <a:ea typeface="+mn-lt"/>
                <a:cs typeface="+mn-lt"/>
              </a:rPr>
              <a:t> Weakest, ~55–58% accuracy with poor generalization.</a:t>
            </a:r>
            <a:endParaRPr lang="en-US" sz="2500">
              <a:latin typeface="Times New Roman"/>
              <a:ea typeface="Calibri"/>
              <a:cs typeface="Calibri"/>
            </a:endParaRPr>
          </a:p>
          <a:p>
            <a:pPr marL="0" indent="0">
              <a:buNone/>
            </a:pPr>
            <a:endParaRPr lang="en-US" sz="2500">
              <a:latin typeface="Times New Roman"/>
              <a:ea typeface="+mn-lt"/>
              <a:cs typeface="+mn-lt"/>
            </a:endParaRPr>
          </a:p>
          <a:p>
            <a:pPr marL="0" indent="0">
              <a:buNone/>
            </a:pPr>
            <a:r>
              <a:rPr lang="en-US" sz="2500" b="1">
                <a:latin typeface="Times New Roman"/>
                <a:ea typeface="+mn-lt"/>
                <a:cs typeface="+mn-lt"/>
              </a:rPr>
              <a:t>Classifier ranking:</a:t>
            </a:r>
            <a:r>
              <a:rPr lang="en-US" sz="2500">
                <a:latin typeface="Times New Roman"/>
                <a:ea typeface="+mn-lt"/>
                <a:cs typeface="+mn-lt"/>
              </a:rPr>
              <a:t> Logistic Regression &gt; KNN &gt; Random Forest &gt; Decision Tree.</a:t>
            </a:r>
            <a:endParaRPr lang="en-US" sz="2500">
              <a:latin typeface="Times New Roman"/>
              <a:ea typeface="Calibri"/>
              <a:cs typeface="Calibri"/>
            </a:endParaRPr>
          </a:p>
          <a:p>
            <a:pPr>
              <a:buFont typeface="Arial"/>
              <a:buChar char="•"/>
            </a:pPr>
            <a:endParaRPr lang="en-US" sz="2500" b="1" i="0" u="none" strike="noStrike" cap="none" normalizeH="0" baseline="0">
              <a:ln>
                <a:noFill/>
              </a:ln>
              <a:effectLst/>
              <a:latin typeface="Times New Roman"/>
              <a:ea typeface="Calibri"/>
              <a:cs typeface="Calibri"/>
            </a:endParaRPr>
          </a:p>
        </p:txBody>
      </p:sp>
      <p:sp>
        <p:nvSpPr>
          <p:cNvPr id="3" name="object 2">
            <a:extLst>
              <a:ext uri="{FF2B5EF4-FFF2-40B4-BE49-F238E27FC236}">
                <a16:creationId xmlns:a16="http://schemas.microsoft.com/office/drawing/2014/main" id="{B9F7D83A-3076-00FF-4E7E-0CEC2B4704FC}"/>
              </a:ext>
            </a:extLst>
          </p:cNvPr>
          <p:cNvSpPr txBox="1">
            <a:spLocks noEditPoints="1"/>
          </p:cNvSpPr>
          <p:nvPr/>
        </p:nvSpPr>
        <p:spPr>
          <a:xfrm>
            <a:off x="222221" y="393056"/>
            <a:ext cx="7762640" cy="539891"/>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3500">
                <a:latin typeface="Times New Roman"/>
                <a:ea typeface="Calibri Light"/>
                <a:cs typeface="Calibri Light"/>
              </a:rPr>
              <a:t>Results: Deep Learning Model Features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197BC-C29A-3E9C-ECAF-0FA34EED604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FCB69B7-737B-C2B6-107C-ADCE5DA47805}"/>
              </a:ext>
            </a:extLst>
          </p:cNvPr>
          <p:cNvSpPr>
            <a:spLocks noGrp="1" noEditPoints="1"/>
          </p:cNvSpPr>
          <p:nvPr>
            <p:ph type="title"/>
          </p:nvPr>
        </p:nvSpPr>
        <p:spPr>
          <a:xfrm>
            <a:off x="537117" y="422429"/>
            <a:ext cx="7782475" cy="444481"/>
          </a:xfrm>
          <a:prstGeom prst="rect">
            <a:avLst/>
          </a:prstGeom>
          <a:solidFill>
            <a:srgbClr val="AE1D49"/>
          </a:solidFill>
        </p:spPr>
        <p:txBody>
          <a:bodyPr vert="horz" wrap="square" lIns="0" tIns="1270" rIns="0" bIns="0" rtlCol="0" anchor="t">
            <a:spAutoFit/>
          </a:bodyPr>
          <a:lstStyle/>
          <a:p>
            <a:pPr marL="12700">
              <a:spcBef>
                <a:spcPts val="10"/>
              </a:spcBef>
            </a:pPr>
            <a:r>
              <a:rPr lang="en-IN" sz="3200" b="1">
                <a:solidFill>
                  <a:schemeClr val="bg1"/>
                </a:solidFill>
                <a:latin typeface="Arial"/>
                <a:cs typeface="Arial"/>
              </a:rPr>
              <a:t>Results: Deep Learning Model Features</a:t>
            </a:r>
          </a:p>
        </p:txBody>
      </p:sp>
      <p:pic>
        <p:nvPicPr>
          <p:cNvPr id="8" name="object 2">
            <a:extLst>
              <a:ext uri="{FF2B5EF4-FFF2-40B4-BE49-F238E27FC236}">
                <a16:creationId xmlns:a16="http://schemas.microsoft.com/office/drawing/2014/main" id="{3ABFCDFA-DFFE-E014-3298-C615A707BD67}"/>
              </a:ext>
            </a:extLst>
          </p:cNvPr>
          <p:cNvPicPr/>
          <p:nvPr/>
        </p:nvPicPr>
        <p:blipFill>
          <a:blip r:embed="rId3"/>
          <a:srcRect/>
          <a:stretch>
            <a:fillRect/>
          </a:stretch>
        </p:blipFill>
        <p:spPr>
          <a:xfrm>
            <a:off x="10149957" y="6202681"/>
            <a:ext cx="1967483" cy="655319"/>
          </a:xfrm>
          <a:prstGeom prst="rect">
            <a:avLst/>
          </a:prstGeom>
        </p:spPr>
      </p:pic>
      <p:sp>
        <p:nvSpPr>
          <p:cNvPr id="4" name="Rectangle 1">
            <a:extLst>
              <a:ext uri="{FF2B5EF4-FFF2-40B4-BE49-F238E27FC236}">
                <a16:creationId xmlns:a16="http://schemas.microsoft.com/office/drawing/2014/main" id="{0E543B34-F35A-4F81-6451-BD03603DD780}"/>
              </a:ext>
            </a:extLst>
          </p:cNvPr>
          <p:cNvSpPr>
            <a:spLocks noChangeArrowheads="1"/>
          </p:cNvSpPr>
          <p:nvPr/>
        </p:nvSpPr>
        <p:spPr bwMode="auto">
          <a:xfrm>
            <a:off x="537117" y="3167389"/>
            <a:ext cx="1113377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b="1" i="0" u="none" strike="noStrike" cap="none" normalizeH="0" baseline="0">
              <a:ln>
                <a:noFill/>
              </a:ln>
              <a:effectLst/>
              <a:latin typeface="Arial" panose="020B0604020202020204" pitchFamily="34" charset="0"/>
              <a:cs typeface="Arial"/>
            </a:endParaRPr>
          </a:p>
        </p:txBody>
      </p:sp>
      <p:sp>
        <p:nvSpPr>
          <p:cNvPr id="3" name="TextBox 2">
            <a:extLst>
              <a:ext uri="{FF2B5EF4-FFF2-40B4-BE49-F238E27FC236}">
                <a16:creationId xmlns:a16="http://schemas.microsoft.com/office/drawing/2014/main" id="{6A7876D3-DD50-E1AA-3D3C-7333EAA2DABA}"/>
              </a:ext>
            </a:extLst>
          </p:cNvPr>
          <p:cNvSpPr txBox="1"/>
          <p:nvPr/>
        </p:nvSpPr>
        <p:spPr>
          <a:xfrm>
            <a:off x="535157" y="1053098"/>
            <a:ext cx="10858500"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500" b="1">
                <a:latin typeface="Times New Roman"/>
                <a:ea typeface="+mn-lt"/>
                <a:cs typeface="+mn-lt"/>
              </a:rPr>
              <a:t>MobileNetV2 + Logistic Regression:</a:t>
            </a:r>
            <a:r>
              <a:rPr lang="en-US" sz="2500">
                <a:latin typeface="Times New Roman"/>
                <a:ea typeface="+mn-lt"/>
                <a:cs typeface="+mn-lt"/>
              </a:rPr>
              <a:t> Most robust; accuracy drop from </a:t>
            </a:r>
            <a:r>
              <a:rPr lang="en-US" sz="2500" b="1">
                <a:latin typeface="Times New Roman"/>
                <a:ea typeface="+mn-lt"/>
                <a:cs typeface="+mn-lt"/>
              </a:rPr>
              <a:t>94.8% → ~89%</a:t>
            </a:r>
            <a:r>
              <a:rPr lang="en-US" sz="2500">
                <a:latin typeface="Times New Roman"/>
                <a:ea typeface="+mn-lt"/>
                <a:cs typeface="+mn-lt"/>
              </a:rPr>
              <a:t> under Gaussian noise.</a:t>
            </a:r>
            <a:endParaRPr lang="en-US" sz="2500">
              <a:latin typeface="Times New Roman"/>
              <a:ea typeface="Calibri"/>
              <a:cs typeface="Calibri"/>
            </a:endParaRPr>
          </a:p>
          <a:p>
            <a:pPr marL="285750" indent="-285750">
              <a:buFont typeface="Arial"/>
              <a:buChar char="•"/>
            </a:pPr>
            <a:r>
              <a:rPr lang="en-US" sz="2500" b="1">
                <a:latin typeface="Times New Roman"/>
                <a:ea typeface="+mn-lt"/>
                <a:cs typeface="+mn-lt"/>
              </a:rPr>
              <a:t>VGG16 + Logistic Regression:</a:t>
            </a:r>
            <a:r>
              <a:rPr lang="en-US" sz="2500">
                <a:latin typeface="Times New Roman"/>
                <a:ea typeface="+mn-lt"/>
                <a:cs typeface="+mn-lt"/>
              </a:rPr>
              <a:t> Accuracy dropped more significantly (</a:t>
            </a:r>
            <a:r>
              <a:rPr lang="en-US" sz="2500" b="1">
                <a:latin typeface="Times New Roman"/>
                <a:ea typeface="+mn-lt"/>
                <a:cs typeface="+mn-lt"/>
              </a:rPr>
              <a:t>91.5% → ~76%</a:t>
            </a:r>
            <a:r>
              <a:rPr lang="en-US" sz="2500">
                <a:latin typeface="Times New Roman"/>
                <a:ea typeface="+mn-lt"/>
                <a:cs typeface="+mn-lt"/>
              </a:rPr>
              <a:t>), showing higher sensitivity to noise.</a:t>
            </a:r>
            <a:endParaRPr lang="en-US" sz="2500">
              <a:latin typeface="Times New Roman"/>
              <a:ea typeface="Calibri"/>
              <a:cs typeface="Calibri"/>
            </a:endParaRPr>
          </a:p>
          <a:p>
            <a:pPr marL="285750" indent="-285750">
              <a:buFont typeface="Arial"/>
              <a:buChar char="•"/>
            </a:pPr>
            <a:r>
              <a:rPr lang="en-US" sz="2500" b="1">
                <a:latin typeface="Times New Roman"/>
                <a:ea typeface="+mn-lt"/>
                <a:cs typeface="+mn-lt"/>
              </a:rPr>
              <a:t>ResNet50 + Logistic Regression:</a:t>
            </a:r>
            <a:r>
              <a:rPr lang="en-US" sz="2500">
                <a:latin typeface="Times New Roman"/>
                <a:ea typeface="+mn-lt"/>
                <a:cs typeface="+mn-lt"/>
              </a:rPr>
              <a:t> Already lower baseline (~54–55%), further reduced under noise, indicating poor adaptability.</a:t>
            </a:r>
            <a:endParaRPr lang="en-US" sz="2500">
              <a:latin typeface="Times New Roman"/>
              <a:ea typeface="Calibri"/>
              <a:cs typeface="Calibri"/>
            </a:endParaRPr>
          </a:p>
          <a:p>
            <a:pPr marL="285750" indent="-285750">
              <a:buFont typeface="Arial"/>
              <a:buChar char="•"/>
            </a:pPr>
            <a:r>
              <a:rPr lang="en-US" sz="2500" b="1">
                <a:latin typeface="Times New Roman"/>
                <a:ea typeface="+mn-lt"/>
                <a:cs typeface="+mn-lt"/>
              </a:rPr>
              <a:t>Observation:</a:t>
            </a:r>
            <a:endParaRPr lang="en-US" sz="2500">
              <a:latin typeface="Times New Roman"/>
              <a:ea typeface="Calibri"/>
              <a:cs typeface="Calibri"/>
            </a:endParaRPr>
          </a:p>
          <a:p>
            <a:pPr marL="285750" indent="-285750">
              <a:buFont typeface="Arial"/>
              <a:buChar char="•"/>
            </a:pPr>
            <a:r>
              <a:rPr lang="en-US" sz="2500">
                <a:latin typeface="Times New Roman"/>
                <a:ea typeface="+mn-lt"/>
                <a:cs typeface="+mn-lt"/>
              </a:rPr>
              <a:t>Deep CNN features </a:t>
            </a:r>
            <a:r>
              <a:rPr lang="en-US" sz="2500" b="1">
                <a:latin typeface="Times New Roman"/>
                <a:ea typeface="+mn-lt"/>
                <a:cs typeface="+mn-lt"/>
              </a:rPr>
              <a:t>degrade gracefully under noise</a:t>
            </a:r>
            <a:r>
              <a:rPr lang="en-US" sz="2500">
                <a:latin typeface="Times New Roman"/>
                <a:ea typeface="+mn-lt"/>
                <a:cs typeface="+mn-lt"/>
              </a:rPr>
              <a:t>, unlike handcrafted methods which collapse in performance.</a:t>
            </a:r>
            <a:endParaRPr lang="en-US" sz="2500">
              <a:latin typeface="Times New Roman"/>
              <a:ea typeface="Calibri"/>
              <a:cs typeface="Calibri"/>
            </a:endParaRPr>
          </a:p>
          <a:p>
            <a:pPr marL="285750" indent="-285750">
              <a:buFont typeface="Arial"/>
              <a:buChar char="•"/>
            </a:pPr>
            <a:r>
              <a:rPr lang="en-US" sz="2500" b="1">
                <a:latin typeface="Times New Roman"/>
                <a:ea typeface="+mn-lt"/>
                <a:cs typeface="+mn-lt"/>
              </a:rPr>
              <a:t>MobileNetV2</a:t>
            </a:r>
            <a:r>
              <a:rPr lang="en-US" sz="2500">
                <a:latin typeface="Times New Roman"/>
                <a:ea typeface="+mn-lt"/>
                <a:cs typeface="+mn-lt"/>
              </a:rPr>
              <a:t> shows the best balance of </a:t>
            </a:r>
            <a:r>
              <a:rPr lang="en-US" sz="2500" b="1">
                <a:latin typeface="Times New Roman"/>
                <a:ea typeface="+mn-lt"/>
                <a:cs typeface="+mn-lt"/>
              </a:rPr>
              <a:t>accuracy + robustness</a:t>
            </a:r>
            <a:r>
              <a:rPr lang="en-US" sz="2500">
                <a:latin typeface="Times New Roman"/>
                <a:ea typeface="+mn-lt"/>
                <a:cs typeface="+mn-lt"/>
              </a:rPr>
              <a:t>, making it suitable for real-world deployment.</a:t>
            </a:r>
            <a:endParaRPr lang="en-US" sz="2500">
              <a:latin typeface="Times New Roman"/>
              <a:ea typeface="Calibri"/>
              <a:cs typeface="Calibri"/>
            </a:endParaRPr>
          </a:p>
          <a:p>
            <a:pPr marL="285750" indent="-285750">
              <a:buFont typeface="Arial"/>
              <a:buChar char="•"/>
            </a:pPr>
            <a:r>
              <a:rPr lang="en-US" sz="2500" b="1">
                <a:latin typeface="Times New Roman"/>
                <a:ea typeface="+mn-lt"/>
                <a:cs typeface="+mn-lt"/>
              </a:rPr>
              <a:t>VGG16</a:t>
            </a:r>
            <a:r>
              <a:rPr lang="en-US" sz="2500">
                <a:latin typeface="Times New Roman"/>
                <a:ea typeface="+mn-lt"/>
                <a:cs typeface="+mn-lt"/>
              </a:rPr>
              <a:t> remains strong but is computationally expensive and less stable under perturbations.</a:t>
            </a:r>
            <a:endParaRPr lang="en-US" sz="2500">
              <a:latin typeface="Times New Roman"/>
              <a:ea typeface="Calibri"/>
              <a:cs typeface="Calibri"/>
            </a:endParaRPr>
          </a:p>
          <a:p>
            <a:pPr algn="l"/>
            <a:endParaRPr lang="en-US" sz="2500">
              <a:latin typeface="Times New Roman"/>
              <a:ea typeface="Calibri"/>
              <a:cs typeface="Calibri"/>
            </a:endParaRPr>
          </a:p>
        </p:txBody>
      </p:sp>
    </p:spTree>
    <p:extLst>
      <p:ext uri="{BB962C8B-B14F-4D97-AF65-F5344CB8AC3E}">
        <p14:creationId xmlns:p14="http://schemas.microsoft.com/office/powerpoint/2010/main" val="1952230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51300-830B-FB99-BA37-1E78032EA168}"/>
            </a:ext>
          </a:extLst>
        </p:cNvPr>
        <p:cNvGrpSpPr/>
        <p:nvPr/>
      </p:nvGrpSpPr>
      <p:grpSpPr>
        <a:xfrm>
          <a:off x="0" y="0"/>
          <a:ext cx="0" cy="0"/>
          <a:chOff x="0" y="0"/>
          <a:chExt cx="0" cy="0"/>
        </a:xfrm>
      </p:grpSpPr>
      <p:pic>
        <p:nvPicPr>
          <p:cNvPr id="8" name="object 2">
            <a:extLst>
              <a:ext uri="{FF2B5EF4-FFF2-40B4-BE49-F238E27FC236}">
                <a16:creationId xmlns:a16="http://schemas.microsoft.com/office/drawing/2014/main" id="{DE2AF828-26FA-D553-5B76-1AA975C4F7A9}"/>
              </a:ext>
            </a:extLst>
          </p:cNvPr>
          <p:cNvPicPr/>
          <p:nvPr/>
        </p:nvPicPr>
        <p:blipFill>
          <a:blip r:embed="rId3"/>
          <a:srcRect/>
          <a:stretch>
            <a:fillRect/>
          </a:stretch>
        </p:blipFill>
        <p:spPr>
          <a:xfrm>
            <a:off x="9235557" y="6059775"/>
            <a:ext cx="1967483" cy="655319"/>
          </a:xfrm>
          <a:prstGeom prst="rect">
            <a:avLst/>
          </a:prstGeom>
        </p:spPr>
      </p:pic>
      <p:sp>
        <p:nvSpPr>
          <p:cNvPr id="2" name="object 2">
            <a:extLst>
              <a:ext uri="{FF2B5EF4-FFF2-40B4-BE49-F238E27FC236}">
                <a16:creationId xmlns:a16="http://schemas.microsoft.com/office/drawing/2014/main" id="{B6ECB579-45E3-5D13-BA71-6916BAC5A4B8}"/>
              </a:ext>
            </a:extLst>
          </p:cNvPr>
          <p:cNvSpPr>
            <a:spLocks noGrp="1" noEditPoints="1"/>
          </p:cNvSpPr>
          <p:nvPr/>
        </p:nvSpPr>
        <p:spPr>
          <a:xfrm>
            <a:off x="525937" y="514370"/>
            <a:ext cx="8333975" cy="416781"/>
          </a:xfrm>
          <a:prstGeom prst="rect">
            <a:avLst/>
          </a:prstGeom>
          <a:solidFill>
            <a:srgbClr val="AE1D49"/>
          </a:solidFill>
        </p:spPr>
        <p:txBody>
          <a:bodyPr vert="horz" wrap="square" lIns="0" tIns="127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a:solidFill>
                  <a:schemeClr val="bg1"/>
                </a:solidFill>
                <a:latin typeface="-webkit-standard"/>
              </a:rPr>
              <a:t>Comparative  Analysis of Traditional Models </a:t>
            </a:r>
            <a:endParaRPr lang="en-IN" sz="3000" b="1">
              <a:solidFill>
                <a:schemeClr val="bg1"/>
              </a:solidFill>
              <a:latin typeface="-webkit-standard"/>
              <a:ea typeface="Calibri Light"/>
              <a:cs typeface="Calibri Light"/>
            </a:endParaRPr>
          </a:p>
        </p:txBody>
      </p:sp>
      <p:sp>
        <p:nvSpPr>
          <p:cNvPr id="3" name="Rectangle 1">
            <a:extLst>
              <a:ext uri="{FF2B5EF4-FFF2-40B4-BE49-F238E27FC236}">
                <a16:creationId xmlns:a16="http://schemas.microsoft.com/office/drawing/2014/main" id="{550B34A7-3C81-5A2C-87D4-F433F4CC9B17}"/>
              </a:ext>
            </a:extLst>
          </p:cNvPr>
          <p:cNvSpPr>
            <a:spLocks noChangeArrowheads="1"/>
          </p:cNvSpPr>
          <p:nvPr/>
        </p:nvSpPr>
        <p:spPr bwMode="auto">
          <a:xfrm>
            <a:off x="525937" y="1695950"/>
            <a:ext cx="2920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endParaRPr lang="en-US" altLang="en-US" sz="2400" b="1" i="0" u="none" strike="noStrike" cap="none" normalizeH="0" baseline="0">
              <a:ln>
                <a:noFill/>
              </a:ln>
              <a:effectLst/>
              <a:latin typeface="Arial" panose="020B0604020202020204" pitchFamily="34" charset="0"/>
              <a:cs typeface="Arial"/>
            </a:endParaRPr>
          </a:p>
        </p:txBody>
      </p:sp>
      <p:sp>
        <p:nvSpPr>
          <p:cNvPr id="11" name="TextBox 10">
            <a:extLst>
              <a:ext uri="{FF2B5EF4-FFF2-40B4-BE49-F238E27FC236}">
                <a16:creationId xmlns:a16="http://schemas.microsoft.com/office/drawing/2014/main" id="{25DD1906-444E-8C08-8A0F-C67004148FA1}"/>
              </a:ext>
            </a:extLst>
          </p:cNvPr>
          <p:cNvSpPr txBox="1"/>
          <p:nvPr/>
        </p:nvSpPr>
        <p:spPr>
          <a:xfrm>
            <a:off x="199226" y="5686478"/>
            <a:ext cx="7987804" cy="7512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Segoe UI"/>
              <a:cs typeface="Segoe UI"/>
            </a:endParaRPr>
          </a:p>
          <a:p>
            <a:pPr algn="ctr">
              <a:lnSpc>
                <a:spcPts val="1295"/>
              </a:lnSpc>
            </a:pPr>
            <a:endParaRPr lang="en-US" sz="1000">
              <a:latin typeface="Times New Roman"/>
              <a:cs typeface="Times New Roman"/>
            </a:endParaRPr>
          </a:p>
          <a:p>
            <a:pPr algn="ctr">
              <a:lnSpc>
                <a:spcPts val="1781"/>
              </a:lnSpc>
            </a:pPr>
            <a:r>
              <a:rPr lang="en-US" sz="1400" b="1">
                <a:latin typeface="Times New Roman"/>
                <a:cs typeface="Segoe UI"/>
              </a:rPr>
              <a:t>Table 1. Comparison of Feature Extraction Methods with Classifiers</a:t>
            </a:r>
          </a:p>
        </p:txBody>
      </p:sp>
      <p:graphicFrame>
        <p:nvGraphicFramePr>
          <p:cNvPr id="17" name="Table 16">
            <a:extLst>
              <a:ext uri="{FF2B5EF4-FFF2-40B4-BE49-F238E27FC236}">
                <a16:creationId xmlns:a16="http://schemas.microsoft.com/office/drawing/2014/main" id="{FF2C6E02-F651-1B78-6E44-B274C9A5AE3C}"/>
              </a:ext>
            </a:extLst>
          </p:cNvPr>
          <p:cNvGraphicFramePr>
            <a:graphicFrameLocks noGrp="1"/>
          </p:cNvGraphicFramePr>
          <p:nvPr>
            <p:extLst>
              <p:ext uri="{D42A27DB-BD31-4B8C-83A1-F6EECF244321}">
                <p14:modId xmlns:p14="http://schemas.microsoft.com/office/powerpoint/2010/main" val="2447729659"/>
              </p:ext>
            </p:extLst>
          </p:nvPr>
        </p:nvGraphicFramePr>
        <p:xfrm>
          <a:off x="527865" y="1051476"/>
          <a:ext cx="7490469" cy="5071567"/>
        </p:xfrm>
        <a:graphic>
          <a:graphicData uri="http://schemas.openxmlformats.org/drawingml/2006/table">
            <a:tbl>
              <a:tblPr bandRow="1">
                <a:tableStyleId>{5C22544A-7EE6-4342-B048-85BDC9FD1C3A}</a:tableStyleId>
              </a:tblPr>
              <a:tblGrid>
                <a:gridCol w="1523819">
                  <a:extLst>
                    <a:ext uri="{9D8B030D-6E8A-4147-A177-3AD203B41FA5}">
                      <a16:colId xmlns:a16="http://schemas.microsoft.com/office/drawing/2014/main" val="770300554"/>
                    </a:ext>
                  </a:extLst>
                </a:gridCol>
                <a:gridCol w="1593086">
                  <a:extLst>
                    <a:ext uri="{9D8B030D-6E8A-4147-A177-3AD203B41FA5}">
                      <a16:colId xmlns:a16="http://schemas.microsoft.com/office/drawing/2014/main" val="3045648505"/>
                    </a:ext>
                  </a:extLst>
                </a:gridCol>
                <a:gridCol w="1466490">
                  <a:extLst>
                    <a:ext uri="{9D8B030D-6E8A-4147-A177-3AD203B41FA5}">
                      <a16:colId xmlns:a16="http://schemas.microsoft.com/office/drawing/2014/main" val="3208087318"/>
                    </a:ext>
                  </a:extLst>
                </a:gridCol>
                <a:gridCol w="1421378">
                  <a:extLst>
                    <a:ext uri="{9D8B030D-6E8A-4147-A177-3AD203B41FA5}">
                      <a16:colId xmlns:a16="http://schemas.microsoft.com/office/drawing/2014/main" val="3220480379"/>
                    </a:ext>
                  </a:extLst>
                </a:gridCol>
                <a:gridCol w="1485696">
                  <a:extLst>
                    <a:ext uri="{9D8B030D-6E8A-4147-A177-3AD203B41FA5}">
                      <a16:colId xmlns:a16="http://schemas.microsoft.com/office/drawing/2014/main" val="1250013751"/>
                    </a:ext>
                  </a:extLst>
                </a:gridCol>
              </a:tblGrid>
              <a:tr h="517584">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Feature</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Kappa</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F1</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Accuracy</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Classifier</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1325460481"/>
                  </a:ext>
                </a:extLst>
              </a:tr>
              <a:tr h="517584">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HOG</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0.628844 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0.64455 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0.64681 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LogisticRegression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150658"/>
                  </a:ext>
                </a:extLst>
              </a:tr>
              <a:tr h="373811">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HOG</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0.493746 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0.511239 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0.519381 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KNN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8861138"/>
                  </a:ext>
                </a:extLst>
              </a:tr>
              <a:tr h="297132">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HOG</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0.20114 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0.238777 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0.238284 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Decision Tree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0426957"/>
                  </a:ext>
                </a:extLst>
              </a:tr>
              <a:tr h="297132">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HOG</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0.440218 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0.40538 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0.479606 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Random Forest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2117106"/>
                  </a:ext>
                </a:extLst>
              </a:tr>
              <a:tr h="517584">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LBP</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0.145584 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0.121607 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0.227327 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LogisticRegression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5211324"/>
                  </a:ext>
                </a:extLst>
              </a:tr>
              <a:tr h="431320">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LBP</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0.32258 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0.347017 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0.357518 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KNN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1752737"/>
                  </a:ext>
                </a:extLst>
              </a:tr>
              <a:tr h="297132">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LBP</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0.234918 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0.271308 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0.270693 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err="1">
                          <a:solidFill>
                            <a:srgbClr val="000000"/>
                          </a:solidFill>
                          <a:effectLst/>
                          <a:latin typeface="Times New Roman"/>
                        </a:rPr>
                        <a:t>DecisionTree</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0604446"/>
                  </a:ext>
                </a:extLst>
              </a:tr>
              <a:tr h="297132">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LBP</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0.376457 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0.377102 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0.41405 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Random Forest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4936272"/>
                  </a:ext>
                </a:extLst>
              </a:tr>
              <a:tr h="517584">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Edge</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0.088398 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0.070067 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0.17549 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LogisticRegression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097877"/>
                  </a:ext>
                </a:extLst>
              </a:tr>
              <a:tr h="297132">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Edge</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0.084629 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0.09707 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0.142344 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KNN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1834294"/>
                  </a:ext>
                </a:extLst>
              </a:tr>
              <a:tr h="345056">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Edge</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0.088119 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0.116805 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0.145659 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Decision Tree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52189519"/>
                  </a:ext>
                </a:extLst>
              </a:tr>
              <a:tr h="364226">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a:rPr>
                        <a:t>Edge</a:t>
                      </a:r>
                      <a:r>
                        <a:rPr lang="en-IN" sz="1400">
                          <a:solidFill>
                            <a:srgbClr val="000000"/>
                          </a:solidFill>
                          <a:effectLst/>
                          <a:latin typeface="Times New Roman"/>
                        </a:rPr>
                        <a: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0.092425 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0.121167 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0.153485 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a:rPr>
                        <a:t>Random Forest </a:t>
                      </a:r>
                      <a:endParaRPr lang="en-IN">
                        <a:effectLst/>
                        <a:latin typeface="Times New Roman"/>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53098748"/>
                  </a:ext>
                </a:extLst>
              </a:tr>
            </a:tbl>
          </a:graphicData>
        </a:graphic>
      </p:graphicFrame>
    </p:spTree>
    <p:extLst>
      <p:ext uri="{BB962C8B-B14F-4D97-AF65-F5344CB8AC3E}">
        <p14:creationId xmlns:p14="http://schemas.microsoft.com/office/powerpoint/2010/main" val="324047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5FBD3-4A34-950F-0230-79C9A0E8797A}"/>
            </a:ext>
          </a:extLst>
        </p:cNvPr>
        <p:cNvGrpSpPr/>
        <p:nvPr/>
      </p:nvGrpSpPr>
      <p:grpSpPr>
        <a:xfrm>
          <a:off x="0" y="0"/>
          <a:ext cx="0" cy="0"/>
          <a:chOff x="0" y="0"/>
          <a:chExt cx="0" cy="0"/>
        </a:xfrm>
      </p:grpSpPr>
      <p:pic>
        <p:nvPicPr>
          <p:cNvPr id="8" name="object 2">
            <a:extLst>
              <a:ext uri="{FF2B5EF4-FFF2-40B4-BE49-F238E27FC236}">
                <a16:creationId xmlns:a16="http://schemas.microsoft.com/office/drawing/2014/main" id="{F4C60802-4CDC-6B11-C2DC-5BA86649B746}"/>
              </a:ext>
            </a:extLst>
          </p:cNvPr>
          <p:cNvPicPr/>
          <p:nvPr/>
        </p:nvPicPr>
        <p:blipFill>
          <a:blip r:embed="rId3"/>
          <a:srcRect/>
          <a:stretch>
            <a:fillRect/>
          </a:stretch>
        </p:blipFill>
        <p:spPr>
          <a:xfrm>
            <a:off x="9235557" y="6059775"/>
            <a:ext cx="1967483" cy="655319"/>
          </a:xfrm>
          <a:prstGeom prst="rect">
            <a:avLst/>
          </a:prstGeom>
        </p:spPr>
      </p:pic>
      <p:sp>
        <p:nvSpPr>
          <p:cNvPr id="2" name="object 2">
            <a:extLst>
              <a:ext uri="{FF2B5EF4-FFF2-40B4-BE49-F238E27FC236}">
                <a16:creationId xmlns:a16="http://schemas.microsoft.com/office/drawing/2014/main" id="{E59671BD-5E6A-10CC-3581-2C7E49F4AE57}"/>
              </a:ext>
            </a:extLst>
          </p:cNvPr>
          <p:cNvSpPr>
            <a:spLocks noGrp="1" noEditPoints="1"/>
          </p:cNvSpPr>
          <p:nvPr/>
        </p:nvSpPr>
        <p:spPr>
          <a:xfrm>
            <a:off x="525937" y="514370"/>
            <a:ext cx="8333975" cy="416781"/>
          </a:xfrm>
          <a:prstGeom prst="rect">
            <a:avLst/>
          </a:prstGeom>
          <a:solidFill>
            <a:srgbClr val="AE1D49"/>
          </a:solidFill>
        </p:spPr>
        <p:txBody>
          <a:bodyPr vert="horz" wrap="square" lIns="0" tIns="127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a:solidFill>
                  <a:schemeClr val="bg1"/>
                </a:solidFill>
                <a:latin typeface="-webkit-standard"/>
              </a:rPr>
              <a:t>Comparative  Analysis of Traditional Models </a:t>
            </a:r>
            <a:endParaRPr lang="en-IN" sz="3000" b="1">
              <a:solidFill>
                <a:schemeClr val="bg1"/>
              </a:solidFill>
              <a:latin typeface="-webkit-standard"/>
              <a:ea typeface="Calibri Light"/>
              <a:cs typeface="Calibri Light"/>
            </a:endParaRPr>
          </a:p>
        </p:txBody>
      </p:sp>
      <p:sp>
        <p:nvSpPr>
          <p:cNvPr id="3" name="Rectangle 1">
            <a:extLst>
              <a:ext uri="{FF2B5EF4-FFF2-40B4-BE49-F238E27FC236}">
                <a16:creationId xmlns:a16="http://schemas.microsoft.com/office/drawing/2014/main" id="{3C3944EE-6E19-84CD-87BF-E7DD35C34D0D}"/>
              </a:ext>
            </a:extLst>
          </p:cNvPr>
          <p:cNvSpPr>
            <a:spLocks noChangeArrowheads="1"/>
          </p:cNvSpPr>
          <p:nvPr/>
        </p:nvSpPr>
        <p:spPr bwMode="auto">
          <a:xfrm>
            <a:off x="525937" y="1695950"/>
            <a:ext cx="2920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endParaRPr lang="en-US" altLang="en-US" sz="2400" b="1" i="0" u="none" strike="noStrike" cap="none" normalizeH="0" baseline="0">
              <a:ln>
                <a:noFill/>
              </a:ln>
              <a:effectLst/>
              <a:latin typeface="Arial" panose="020B0604020202020204" pitchFamily="34" charset="0"/>
              <a:cs typeface="Arial"/>
            </a:endParaRPr>
          </a:p>
        </p:txBody>
      </p:sp>
      <p:pic>
        <p:nvPicPr>
          <p:cNvPr id="4" name="Picture 3">
            <a:extLst>
              <a:ext uri="{FF2B5EF4-FFF2-40B4-BE49-F238E27FC236}">
                <a16:creationId xmlns:a16="http://schemas.microsoft.com/office/drawing/2014/main" id="{1F585B37-7192-E04B-2950-2A5FE06D2AAC}"/>
              </a:ext>
            </a:extLst>
          </p:cNvPr>
          <p:cNvPicPr>
            <a:picLocks noChangeAspect="1"/>
          </p:cNvPicPr>
          <p:nvPr/>
        </p:nvPicPr>
        <p:blipFill>
          <a:blip r:embed="rId4"/>
          <a:stretch>
            <a:fillRect/>
          </a:stretch>
        </p:blipFill>
        <p:spPr>
          <a:xfrm>
            <a:off x="817458" y="1250830"/>
            <a:ext cx="8031461" cy="3292416"/>
          </a:xfrm>
          <a:prstGeom prst="rect">
            <a:avLst/>
          </a:prstGeom>
        </p:spPr>
      </p:pic>
      <p:sp>
        <p:nvSpPr>
          <p:cNvPr id="5" name="TextBox 4">
            <a:extLst>
              <a:ext uri="{FF2B5EF4-FFF2-40B4-BE49-F238E27FC236}">
                <a16:creationId xmlns:a16="http://schemas.microsoft.com/office/drawing/2014/main" id="{E21CD43A-901D-77AC-5B33-920C39FB3E8E}"/>
              </a:ext>
            </a:extLst>
          </p:cNvPr>
          <p:cNvSpPr txBox="1"/>
          <p:nvPr/>
        </p:nvSpPr>
        <p:spPr>
          <a:xfrm>
            <a:off x="1259457" y="5021399"/>
            <a:ext cx="714746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Traditional Models </a:t>
            </a:r>
            <a:endParaRPr lang="en-US" b="1">
              <a:latin typeface="Times New Roman"/>
              <a:ea typeface="Calibri"/>
              <a:cs typeface="Times New Roman"/>
            </a:endParaRPr>
          </a:p>
          <a:p>
            <a:pPr marL="228600" indent="-228600">
              <a:buFont typeface=""/>
              <a:buChar char="•"/>
            </a:pPr>
            <a:r>
              <a:rPr lang="en-US">
                <a:latin typeface="Times New Roman"/>
                <a:cs typeface="Times New Roman"/>
              </a:rPr>
              <a:t>Best performance: HOG + Logistic Regression (~64% accuracy).</a:t>
            </a:r>
            <a:endParaRPr lang="en-US">
              <a:latin typeface="Times New Roman"/>
              <a:ea typeface="Calibri"/>
              <a:cs typeface="Times New Roman"/>
            </a:endParaRPr>
          </a:p>
          <a:p>
            <a:pPr marL="228600" indent="-228600">
              <a:buFont typeface=""/>
              <a:buChar char="•"/>
            </a:pPr>
            <a:r>
              <a:rPr lang="en-US">
                <a:latin typeface="Times New Roman"/>
                <a:cs typeface="Times New Roman"/>
              </a:rPr>
              <a:t>Moderate: HOG + KNN (~52%), HOG + SVM (~41%).</a:t>
            </a:r>
            <a:endParaRPr lang="en-US">
              <a:latin typeface="Times New Roman"/>
              <a:ea typeface="Calibri"/>
              <a:cs typeface="Times New Roman"/>
            </a:endParaRPr>
          </a:p>
          <a:p>
            <a:pPr marL="228600" indent="-228600">
              <a:buFont typeface=""/>
              <a:buChar char="•"/>
            </a:pPr>
            <a:r>
              <a:rPr lang="en-US">
                <a:latin typeface="Times New Roman"/>
                <a:cs typeface="Times New Roman"/>
              </a:rPr>
              <a:t>Weakest: HOG + Decision Tree (~24%), Edge (~27%), LBP (~23%).</a:t>
            </a:r>
            <a:endParaRPr lang="en-US">
              <a:latin typeface="Times New Roman"/>
              <a:ea typeface="Calibri"/>
              <a:cs typeface="Times New Roman"/>
            </a:endParaRPr>
          </a:p>
          <a:p>
            <a:pPr marL="228600" indent="-228600">
              <a:buFont typeface=""/>
              <a:buChar char="•"/>
            </a:pPr>
            <a:endParaRPr lang="en-US">
              <a:latin typeface="Times New Roman"/>
              <a:ea typeface="Calibri"/>
              <a:cs typeface="Calibri"/>
            </a:endParaRPr>
          </a:p>
        </p:txBody>
      </p:sp>
      <p:sp>
        <p:nvSpPr>
          <p:cNvPr id="7" name="TextBox 6">
            <a:extLst>
              <a:ext uri="{FF2B5EF4-FFF2-40B4-BE49-F238E27FC236}">
                <a16:creationId xmlns:a16="http://schemas.microsoft.com/office/drawing/2014/main" id="{AD9A237A-79A6-0363-9750-F193562FC8C3}"/>
              </a:ext>
            </a:extLst>
          </p:cNvPr>
          <p:cNvSpPr txBox="1"/>
          <p:nvPr/>
        </p:nvSpPr>
        <p:spPr>
          <a:xfrm>
            <a:off x="2043656" y="4540802"/>
            <a:ext cx="55743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ea typeface="Calibri"/>
                <a:cs typeface="Calibri"/>
              </a:rPr>
              <a:t>Fig.1. Comparative Analysis of Traditional Models </a:t>
            </a:r>
          </a:p>
        </p:txBody>
      </p:sp>
    </p:spTree>
    <p:extLst>
      <p:ext uri="{BB962C8B-B14F-4D97-AF65-F5344CB8AC3E}">
        <p14:creationId xmlns:p14="http://schemas.microsoft.com/office/powerpoint/2010/main" val="1550562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13F4B-DF34-43EC-EFEC-1C72CCF8FA5D}"/>
            </a:ext>
          </a:extLst>
        </p:cNvPr>
        <p:cNvGrpSpPr/>
        <p:nvPr/>
      </p:nvGrpSpPr>
      <p:grpSpPr>
        <a:xfrm>
          <a:off x="0" y="0"/>
          <a:ext cx="0" cy="0"/>
          <a:chOff x="0" y="0"/>
          <a:chExt cx="0" cy="0"/>
        </a:xfrm>
      </p:grpSpPr>
      <p:pic>
        <p:nvPicPr>
          <p:cNvPr id="8" name="object 2">
            <a:extLst>
              <a:ext uri="{FF2B5EF4-FFF2-40B4-BE49-F238E27FC236}">
                <a16:creationId xmlns:a16="http://schemas.microsoft.com/office/drawing/2014/main" id="{2851C591-CB35-1226-2E42-E5EA07CF5919}"/>
              </a:ext>
            </a:extLst>
          </p:cNvPr>
          <p:cNvPicPr/>
          <p:nvPr/>
        </p:nvPicPr>
        <p:blipFill>
          <a:blip r:embed="rId3"/>
          <a:srcRect/>
          <a:stretch>
            <a:fillRect/>
          </a:stretch>
        </p:blipFill>
        <p:spPr>
          <a:xfrm>
            <a:off x="9235557" y="6059775"/>
            <a:ext cx="1967483" cy="655319"/>
          </a:xfrm>
          <a:prstGeom prst="rect">
            <a:avLst/>
          </a:prstGeom>
        </p:spPr>
      </p:pic>
      <p:sp>
        <p:nvSpPr>
          <p:cNvPr id="2" name="object 2">
            <a:extLst>
              <a:ext uri="{FF2B5EF4-FFF2-40B4-BE49-F238E27FC236}">
                <a16:creationId xmlns:a16="http://schemas.microsoft.com/office/drawing/2014/main" id="{565EA179-6766-EF36-3CAE-6D1CCE47D01D}"/>
              </a:ext>
            </a:extLst>
          </p:cNvPr>
          <p:cNvSpPr>
            <a:spLocks noGrp="1" noEditPoints="1"/>
          </p:cNvSpPr>
          <p:nvPr/>
        </p:nvSpPr>
        <p:spPr>
          <a:xfrm>
            <a:off x="525937" y="514370"/>
            <a:ext cx="8333975" cy="416781"/>
          </a:xfrm>
          <a:prstGeom prst="rect">
            <a:avLst/>
          </a:prstGeom>
          <a:solidFill>
            <a:srgbClr val="AE1D49"/>
          </a:solidFill>
        </p:spPr>
        <p:txBody>
          <a:bodyPr vert="horz" wrap="square" lIns="0" tIns="127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a:solidFill>
                  <a:schemeClr val="bg1"/>
                </a:solidFill>
                <a:latin typeface="-webkit-standard"/>
              </a:rPr>
              <a:t>Comparative  Analysis of Deep Learning Models </a:t>
            </a:r>
            <a:endParaRPr lang="en-IN" sz="3000" b="1">
              <a:solidFill>
                <a:schemeClr val="bg1"/>
              </a:solidFill>
              <a:latin typeface="-webkit-standard"/>
              <a:ea typeface="Calibri Light"/>
              <a:cs typeface="Calibri Light"/>
            </a:endParaRPr>
          </a:p>
        </p:txBody>
      </p:sp>
      <p:sp>
        <p:nvSpPr>
          <p:cNvPr id="3" name="Rectangle 1">
            <a:extLst>
              <a:ext uri="{FF2B5EF4-FFF2-40B4-BE49-F238E27FC236}">
                <a16:creationId xmlns:a16="http://schemas.microsoft.com/office/drawing/2014/main" id="{397B1D9B-36D6-1AD4-63A1-3B64C82CB785}"/>
              </a:ext>
            </a:extLst>
          </p:cNvPr>
          <p:cNvSpPr>
            <a:spLocks noChangeArrowheads="1"/>
          </p:cNvSpPr>
          <p:nvPr/>
        </p:nvSpPr>
        <p:spPr bwMode="auto">
          <a:xfrm>
            <a:off x="525937" y="1695950"/>
            <a:ext cx="2920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endParaRPr lang="en-US" altLang="en-US" sz="2400" b="1" i="0" u="none" strike="noStrike" cap="none" normalizeH="0" baseline="0">
              <a:ln>
                <a:noFill/>
              </a:ln>
              <a:effectLst/>
              <a:latin typeface="Arial" panose="020B0604020202020204" pitchFamily="34" charset="0"/>
              <a:cs typeface="Arial"/>
            </a:endParaRPr>
          </a:p>
        </p:txBody>
      </p:sp>
      <p:graphicFrame>
        <p:nvGraphicFramePr>
          <p:cNvPr id="10" name="Table 9">
            <a:extLst>
              <a:ext uri="{FF2B5EF4-FFF2-40B4-BE49-F238E27FC236}">
                <a16:creationId xmlns:a16="http://schemas.microsoft.com/office/drawing/2014/main" id="{ADA73CFA-C240-4F4F-4F6A-95CF007C0E76}"/>
              </a:ext>
            </a:extLst>
          </p:cNvPr>
          <p:cNvGraphicFramePr>
            <a:graphicFrameLocks noGrp="1"/>
          </p:cNvGraphicFramePr>
          <p:nvPr>
            <p:extLst>
              <p:ext uri="{D42A27DB-BD31-4B8C-83A1-F6EECF244321}">
                <p14:modId xmlns:p14="http://schemas.microsoft.com/office/powerpoint/2010/main" val="1029060177"/>
              </p:ext>
            </p:extLst>
          </p:nvPr>
        </p:nvGraphicFramePr>
        <p:xfrm>
          <a:off x="817341" y="1340949"/>
          <a:ext cx="7503713" cy="2924964"/>
        </p:xfrm>
        <a:graphic>
          <a:graphicData uri="http://schemas.openxmlformats.org/drawingml/2006/table">
            <a:tbl>
              <a:tblPr bandRow="1">
                <a:tableStyleId>{5C22544A-7EE6-4342-B048-85BDC9FD1C3A}</a:tableStyleId>
              </a:tblPr>
              <a:tblGrid>
                <a:gridCol w="2779622">
                  <a:extLst>
                    <a:ext uri="{9D8B030D-6E8A-4147-A177-3AD203B41FA5}">
                      <a16:colId xmlns:a16="http://schemas.microsoft.com/office/drawing/2014/main" val="1801523696"/>
                    </a:ext>
                  </a:extLst>
                </a:gridCol>
                <a:gridCol w="2233283">
                  <a:extLst>
                    <a:ext uri="{9D8B030D-6E8A-4147-A177-3AD203B41FA5}">
                      <a16:colId xmlns:a16="http://schemas.microsoft.com/office/drawing/2014/main" val="1746302119"/>
                    </a:ext>
                  </a:extLst>
                </a:gridCol>
                <a:gridCol w="1120175">
                  <a:extLst>
                    <a:ext uri="{9D8B030D-6E8A-4147-A177-3AD203B41FA5}">
                      <a16:colId xmlns:a16="http://schemas.microsoft.com/office/drawing/2014/main" val="2663740371"/>
                    </a:ext>
                  </a:extLst>
                </a:gridCol>
                <a:gridCol w="555924">
                  <a:extLst>
                    <a:ext uri="{9D8B030D-6E8A-4147-A177-3AD203B41FA5}">
                      <a16:colId xmlns:a16="http://schemas.microsoft.com/office/drawing/2014/main" val="823538394"/>
                    </a:ext>
                  </a:extLst>
                </a:gridCol>
                <a:gridCol w="814709">
                  <a:extLst>
                    <a:ext uri="{9D8B030D-6E8A-4147-A177-3AD203B41FA5}">
                      <a16:colId xmlns:a16="http://schemas.microsoft.com/office/drawing/2014/main" val="723706801"/>
                    </a:ext>
                  </a:extLst>
                </a:gridCol>
              </a:tblGrid>
              <a:tr h="446181">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panose="02020603050405020304" pitchFamily="18" charset="0"/>
                        </a:rPr>
                        <a:t>Feature-(CNN Backbone)</a:t>
                      </a:r>
                      <a:r>
                        <a:rPr lang="en-IN" sz="1400">
                          <a:solidFill>
                            <a:srgbClr val="000000"/>
                          </a:solidFill>
                          <a:effectLst/>
                          <a:latin typeface="Times New Roman" panose="02020603050405020304" pitchFamily="18" charset="0"/>
                        </a:rPr>
                        <a:t>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panose="02020603050405020304" pitchFamily="18" charset="0"/>
                        </a:rPr>
                        <a:t>Classifier</a:t>
                      </a:r>
                      <a:r>
                        <a:rPr lang="en-IN" sz="1400">
                          <a:solidFill>
                            <a:srgbClr val="000000"/>
                          </a:solidFill>
                          <a:effectLst/>
                          <a:latin typeface="Times New Roman" panose="02020603050405020304" pitchFamily="18" charset="0"/>
                        </a:rPr>
                        <a:t>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panose="02020603050405020304" pitchFamily="18" charset="0"/>
                        </a:rPr>
                        <a:t>Accuracy</a:t>
                      </a:r>
                      <a:r>
                        <a:rPr lang="en-IN" sz="1400">
                          <a:solidFill>
                            <a:srgbClr val="000000"/>
                          </a:solidFill>
                          <a:effectLst/>
                          <a:latin typeface="Times New Roman" panose="02020603050405020304" pitchFamily="18" charset="0"/>
                        </a:rPr>
                        <a:t>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panose="02020603050405020304" pitchFamily="18" charset="0"/>
                        </a:rPr>
                        <a:t>F1</a:t>
                      </a:r>
                      <a:r>
                        <a:rPr lang="en-IN" sz="1400">
                          <a:solidFill>
                            <a:srgbClr val="000000"/>
                          </a:solidFill>
                          <a:effectLst/>
                          <a:latin typeface="Times New Roman" panose="02020603050405020304" pitchFamily="18" charset="0"/>
                        </a:rPr>
                        <a:t>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panose="02020603050405020304" pitchFamily="18" charset="0"/>
                        </a:rPr>
                        <a:t>Kappa</a:t>
                      </a:r>
                      <a:r>
                        <a:rPr lang="en-IN" sz="1400">
                          <a:solidFill>
                            <a:srgbClr val="000000"/>
                          </a:solidFill>
                          <a:effectLst/>
                          <a:latin typeface="Times New Roman" panose="02020603050405020304" pitchFamily="18" charset="0"/>
                        </a:rPr>
                        <a:t>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3376398758"/>
                  </a:ext>
                </a:extLst>
              </a:tr>
              <a:tr h="826261">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panose="02020603050405020304" pitchFamily="18" charset="0"/>
                        </a:rPr>
                        <a:t>MobileNetV2</a:t>
                      </a:r>
                      <a:r>
                        <a:rPr lang="en-IN" sz="1400">
                          <a:solidFill>
                            <a:srgbClr val="000000"/>
                          </a:solidFill>
                          <a:effectLst/>
                          <a:latin typeface="Times New Roman" panose="02020603050405020304" pitchFamily="18" charset="0"/>
                        </a:rPr>
                        <a:t>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panose="02020603050405020304" pitchFamily="18" charset="0"/>
                        </a:rPr>
                        <a:t>Logistic Regression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panose="02020603050405020304" pitchFamily="18" charset="0"/>
                        </a:rPr>
                        <a:t>94.8%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panose="02020603050405020304" pitchFamily="18" charset="0"/>
                        </a:rPr>
                        <a:t>0.95 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panose="02020603050405020304" pitchFamily="18" charset="0"/>
                        </a:rPr>
                        <a:t>0.945 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0425984"/>
                  </a:ext>
                </a:extLst>
              </a:tr>
              <a:tr h="826261">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panose="02020603050405020304" pitchFamily="18" charset="0"/>
                        </a:rPr>
                        <a:t>VGG16</a:t>
                      </a:r>
                      <a:r>
                        <a:rPr lang="en-IN" sz="1400">
                          <a:solidFill>
                            <a:srgbClr val="000000"/>
                          </a:solidFill>
                          <a:effectLst/>
                          <a:latin typeface="Times New Roman" panose="02020603050405020304" pitchFamily="18" charset="0"/>
                        </a:rPr>
                        <a:t>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panose="02020603050405020304" pitchFamily="18" charset="0"/>
                        </a:rPr>
                        <a:t>Logistic Regression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panose="02020603050405020304" pitchFamily="18" charset="0"/>
                        </a:rPr>
                        <a:t>91.5%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panose="02020603050405020304" pitchFamily="18" charset="0"/>
                        </a:rPr>
                        <a:t>0.91 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panose="02020603050405020304" pitchFamily="18" charset="0"/>
                        </a:rPr>
                        <a:t>0.911 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1962188"/>
                  </a:ext>
                </a:extLst>
              </a:tr>
              <a:tr h="826261">
                <a:tc>
                  <a:txBody>
                    <a:bodyPr/>
                    <a:lstStyle/>
                    <a:p>
                      <a:pPr algn="ctr" rtl="0" fontAlgn="base">
                        <a:lnSpc>
                          <a:spcPts val="1781"/>
                        </a:lnSpc>
                        <a:spcBef>
                          <a:spcPts val="1200"/>
                        </a:spcBef>
                        <a:spcAft>
                          <a:spcPts val="1200"/>
                        </a:spcAft>
                        <a:buNone/>
                      </a:pPr>
                      <a:r>
                        <a:rPr lang="en-IN" sz="1400" b="1">
                          <a:solidFill>
                            <a:srgbClr val="000000"/>
                          </a:solidFill>
                          <a:effectLst/>
                          <a:latin typeface="Times New Roman" panose="02020603050405020304" pitchFamily="18" charset="0"/>
                        </a:rPr>
                        <a:t>ResNet50</a:t>
                      </a:r>
                      <a:r>
                        <a:rPr lang="en-IN" sz="1400">
                          <a:solidFill>
                            <a:srgbClr val="000000"/>
                          </a:solidFill>
                          <a:effectLst/>
                          <a:latin typeface="Times New Roman" panose="02020603050405020304" pitchFamily="18" charset="0"/>
                        </a:rPr>
                        <a:t>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panose="02020603050405020304" pitchFamily="18" charset="0"/>
                        </a:rPr>
                        <a:t>Logistic Regression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panose="02020603050405020304" pitchFamily="18" charset="0"/>
                        </a:rPr>
                        <a:t>54-55%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panose="02020603050405020304" pitchFamily="18" charset="0"/>
                        </a:rPr>
                        <a:t>0.51 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base">
                        <a:lnSpc>
                          <a:spcPts val="1781"/>
                        </a:lnSpc>
                        <a:spcBef>
                          <a:spcPts val="1200"/>
                        </a:spcBef>
                        <a:spcAft>
                          <a:spcPts val="1200"/>
                        </a:spcAft>
                        <a:buNone/>
                      </a:pPr>
                      <a:r>
                        <a:rPr lang="en-IN" sz="1400">
                          <a:solidFill>
                            <a:srgbClr val="000000"/>
                          </a:solidFill>
                          <a:effectLst/>
                          <a:latin typeface="Times New Roman" panose="02020603050405020304" pitchFamily="18" charset="0"/>
                        </a:rPr>
                        <a:t>0.51 </a:t>
                      </a:r>
                      <a:endParaRPr lang="en-IN">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8988070"/>
                  </a:ext>
                </a:extLst>
              </a:tr>
            </a:tbl>
          </a:graphicData>
        </a:graphic>
      </p:graphicFrame>
      <p:sp>
        <p:nvSpPr>
          <p:cNvPr id="11" name="TextBox 10">
            <a:extLst>
              <a:ext uri="{FF2B5EF4-FFF2-40B4-BE49-F238E27FC236}">
                <a16:creationId xmlns:a16="http://schemas.microsoft.com/office/drawing/2014/main" id="{5DF5FE8B-8CE0-3FFA-708C-2E9AE0C4AF2B}"/>
              </a:ext>
            </a:extLst>
          </p:cNvPr>
          <p:cNvSpPr txBox="1"/>
          <p:nvPr/>
        </p:nvSpPr>
        <p:spPr>
          <a:xfrm>
            <a:off x="932097" y="4335798"/>
            <a:ext cx="815145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Times New Roman"/>
                <a:ea typeface="Calibri"/>
                <a:cs typeface="Calibri"/>
              </a:rPr>
              <a:t>Table 2. Comparision of Feature Extraction methods in Deep Learning Models</a:t>
            </a:r>
          </a:p>
        </p:txBody>
      </p:sp>
    </p:spTree>
    <p:extLst>
      <p:ext uri="{BB962C8B-B14F-4D97-AF65-F5344CB8AC3E}">
        <p14:creationId xmlns:p14="http://schemas.microsoft.com/office/powerpoint/2010/main" val="3434465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B14E7-C4C6-E6EB-C2CB-19C4D9B7E828}"/>
            </a:ext>
          </a:extLst>
        </p:cNvPr>
        <p:cNvGrpSpPr/>
        <p:nvPr/>
      </p:nvGrpSpPr>
      <p:grpSpPr>
        <a:xfrm>
          <a:off x="0" y="0"/>
          <a:ext cx="0" cy="0"/>
          <a:chOff x="0" y="0"/>
          <a:chExt cx="0" cy="0"/>
        </a:xfrm>
      </p:grpSpPr>
      <p:pic>
        <p:nvPicPr>
          <p:cNvPr id="8" name="object 2">
            <a:extLst>
              <a:ext uri="{FF2B5EF4-FFF2-40B4-BE49-F238E27FC236}">
                <a16:creationId xmlns:a16="http://schemas.microsoft.com/office/drawing/2014/main" id="{949D8CE0-4392-7208-2CDB-B14DB5DEE846}"/>
              </a:ext>
            </a:extLst>
          </p:cNvPr>
          <p:cNvPicPr/>
          <p:nvPr/>
        </p:nvPicPr>
        <p:blipFill>
          <a:blip r:embed="rId3"/>
          <a:srcRect/>
          <a:stretch>
            <a:fillRect/>
          </a:stretch>
        </p:blipFill>
        <p:spPr>
          <a:xfrm>
            <a:off x="9235557" y="6059775"/>
            <a:ext cx="1967483" cy="655319"/>
          </a:xfrm>
          <a:prstGeom prst="rect">
            <a:avLst/>
          </a:prstGeom>
        </p:spPr>
      </p:pic>
      <p:sp>
        <p:nvSpPr>
          <p:cNvPr id="2" name="object 2">
            <a:extLst>
              <a:ext uri="{FF2B5EF4-FFF2-40B4-BE49-F238E27FC236}">
                <a16:creationId xmlns:a16="http://schemas.microsoft.com/office/drawing/2014/main" id="{1518F65B-78BA-57D4-6679-E10FCABF6B4B}"/>
              </a:ext>
            </a:extLst>
          </p:cNvPr>
          <p:cNvSpPr>
            <a:spLocks noGrp="1" noEditPoints="1"/>
          </p:cNvSpPr>
          <p:nvPr/>
        </p:nvSpPr>
        <p:spPr>
          <a:xfrm>
            <a:off x="525937" y="514370"/>
            <a:ext cx="8333975" cy="416781"/>
          </a:xfrm>
          <a:prstGeom prst="rect">
            <a:avLst/>
          </a:prstGeom>
          <a:solidFill>
            <a:srgbClr val="AE1D49"/>
          </a:solidFill>
        </p:spPr>
        <p:txBody>
          <a:bodyPr vert="horz" wrap="square" lIns="0" tIns="127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a:solidFill>
                  <a:schemeClr val="bg1"/>
                </a:solidFill>
                <a:latin typeface="-webkit-standard"/>
              </a:rPr>
              <a:t>Comparative  Analysis of Deep Learning Models </a:t>
            </a:r>
            <a:endParaRPr lang="en-IN" sz="3000" b="1">
              <a:solidFill>
                <a:schemeClr val="bg1"/>
              </a:solidFill>
              <a:latin typeface="-webkit-standard"/>
              <a:ea typeface="Calibri Light"/>
              <a:cs typeface="Calibri Light"/>
            </a:endParaRPr>
          </a:p>
        </p:txBody>
      </p:sp>
      <p:sp>
        <p:nvSpPr>
          <p:cNvPr id="3" name="Rectangle 1">
            <a:extLst>
              <a:ext uri="{FF2B5EF4-FFF2-40B4-BE49-F238E27FC236}">
                <a16:creationId xmlns:a16="http://schemas.microsoft.com/office/drawing/2014/main" id="{C894CED0-2208-87B4-1B8A-44EE33679FAE}"/>
              </a:ext>
            </a:extLst>
          </p:cNvPr>
          <p:cNvSpPr>
            <a:spLocks noChangeArrowheads="1"/>
          </p:cNvSpPr>
          <p:nvPr/>
        </p:nvSpPr>
        <p:spPr bwMode="auto">
          <a:xfrm>
            <a:off x="525937" y="1695950"/>
            <a:ext cx="2920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endParaRPr lang="en-US" altLang="en-US" sz="2400" b="1" i="0" u="none" strike="noStrike" cap="none" normalizeH="0" baseline="0">
              <a:ln>
                <a:noFill/>
              </a:ln>
              <a:effectLst/>
              <a:latin typeface="Arial" panose="020B0604020202020204" pitchFamily="34" charset="0"/>
              <a:cs typeface="Arial"/>
            </a:endParaRPr>
          </a:p>
        </p:txBody>
      </p:sp>
      <p:sp>
        <p:nvSpPr>
          <p:cNvPr id="5" name="TextBox 4">
            <a:extLst>
              <a:ext uri="{FF2B5EF4-FFF2-40B4-BE49-F238E27FC236}">
                <a16:creationId xmlns:a16="http://schemas.microsoft.com/office/drawing/2014/main" id="{ED0DB9D3-09DD-278A-1587-26DB147338C2}"/>
              </a:ext>
            </a:extLst>
          </p:cNvPr>
          <p:cNvSpPr txBox="1"/>
          <p:nvPr/>
        </p:nvSpPr>
        <p:spPr>
          <a:xfrm>
            <a:off x="1360099" y="5181155"/>
            <a:ext cx="832640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Deep Learning Models </a:t>
            </a:r>
          </a:p>
          <a:p>
            <a:pPr marL="285750" indent="-285750">
              <a:buFont typeface="Arial"/>
              <a:buChar char="•"/>
            </a:pPr>
            <a:r>
              <a:rPr lang="en-US">
                <a:latin typeface="Times New Roman"/>
                <a:ea typeface="+mn-lt"/>
                <a:cs typeface="+mn-lt"/>
              </a:rPr>
              <a:t>Best performance: MobileNetV2 + Logistic Regression (~94.8% accuracy).</a:t>
            </a:r>
            <a:endParaRPr lang="en-US">
              <a:latin typeface="Times New Roman"/>
              <a:cs typeface="Times New Roman"/>
            </a:endParaRPr>
          </a:p>
          <a:p>
            <a:pPr marL="285750" indent="-285750">
              <a:buFont typeface="Arial"/>
              <a:buChar char="•"/>
            </a:pPr>
            <a:r>
              <a:rPr lang="en-US">
                <a:latin typeface="Times New Roman"/>
                <a:ea typeface="+mn-lt"/>
                <a:cs typeface="+mn-lt"/>
              </a:rPr>
              <a:t>Strong: VGG16 + Logistic Regression (~91.5%).</a:t>
            </a:r>
            <a:endParaRPr lang="en-US">
              <a:latin typeface="Times New Roman"/>
              <a:cs typeface="Times New Roman"/>
            </a:endParaRPr>
          </a:p>
          <a:p>
            <a:pPr marL="285750" indent="-285750">
              <a:buFont typeface="Arial"/>
              <a:buChar char="•"/>
            </a:pPr>
            <a:r>
              <a:rPr lang="en-US">
                <a:latin typeface="Times New Roman"/>
                <a:ea typeface="+mn-lt"/>
                <a:cs typeface="+mn-lt"/>
              </a:rPr>
              <a:t>Moderate: ResNet50 + Logistic Regression (~54–55%) </a:t>
            </a:r>
            <a:endParaRPr lang="en-US">
              <a:latin typeface="Times New Roman"/>
              <a:cs typeface="Times New Roman"/>
            </a:endParaRPr>
          </a:p>
          <a:p>
            <a:endParaRPr lang="en-US">
              <a:latin typeface="Times New Roman"/>
              <a:ea typeface="Calibri"/>
              <a:cs typeface="Times New Roman"/>
            </a:endParaRPr>
          </a:p>
          <a:p>
            <a:endParaRPr lang="en-US">
              <a:latin typeface="Times New Roman"/>
              <a:ea typeface="Calibri"/>
              <a:cs typeface="Calibri"/>
            </a:endParaRPr>
          </a:p>
        </p:txBody>
      </p:sp>
      <p:pic>
        <p:nvPicPr>
          <p:cNvPr id="6" name="Picture 5">
            <a:extLst>
              <a:ext uri="{FF2B5EF4-FFF2-40B4-BE49-F238E27FC236}">
                <a16:creationId xmlns:a16="http://schemas.microsoft.com/office/drawing/2014/main" id="{A3040D73-C484-00AC-0708-01FC7D1109F5}"/>
              </a:ext>
            </a:extLst>
          </p:cNvPr>
          <p:cNvPicPr>
            <a:picLocks noChangeAspect="1"/>
          </p:cNvPicPr>
          <p:nvPr/>
        </p:nvPicPr>
        <p:blipFill>
          <a:blip r:embed="rId4"/>
          <a:stretch>
            <a:fillRect/>
          </a:stretch>
        </p:blipFill>
        <p:spPr>
          <a:xfrm>
            <a:off x="1359399" y="1121433"/>
            <a:ext cx="5993881" cy="3565586"/>
          </a:xfrm>
          <a:prstGeom prst="rect">
            <a:avLst/>
          </a:prstGeom>
        </p:spPr>
      </p:pic>
      <p:sp>
        <p:nvSpPr>
          <p:cNvPr id="4" name="TextBox 3">
            <a:extLst>
              <a:ext uri="{FF2B5EF4-FFF2-40B4-BE49-F238E27FC236}">
                <a16:creationId xmlns:a16="http://schemas.microsoft.com/office/drawing/2014/main" id="{13623766-A0CD-CAE5-99AC-A8DC5C685A7A}"/>
              </a:ext>
            </a:extLst>
          </p:cNvPr>
          <p:cNvSpPr txBox="1"/>
          <p:nvPr/>
        </p:nvSpPr>
        <p:spPr>
          <a:xfrm>
            <a:off x="1562556" y="4688093"/>
            <a:ext cx="55900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ea typeface="Calibri"/>
                <a:cs typeface="Calibri"/>
              </a:rPr>
              <a:t>Fig.2. Comparative Analysis of Deep Learning Models </a:t>
            </a:r>
          </a:p>
        </p:txBody>
      </p:sp>
    </p:spTree>
    <p:extLst>
      <p:ext uri="{BB962C8B-B14F-4D97-AF65-F5344CB8AC3E}">
        <p14:creationId xmlns:p14="http://schemas.microsoft.com/office/powerpoint/2010/main" val="564452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57B8D-2817-1A47-FDED-89C9606E20FE}"/>
            </a:ext>
          </a:extLst>
        </p:cNvPr>
        <p:cNvGrpSpPr/>
        <p:nvPr/>
      </p:nvGrpSpPr>
      <p:grpSpPr>
        <a:xfrm>
          <a:off x="0" y="0"/>
          <a:ext cx="0" cy="0"/>
          <a:chOff x="0" y="0"/>
          <a:chExt cx="0" cy="0"/>
        </a:xfrm>
      </p:grpSpPr>
      <p:pic>
        <p:nvPicPr>
          <p:cNvPr id="8" name="object 2">
            <a:extLst>
              <a:ext uri="{FF2B5EF4-FFF2-40B4-BE49-F238E27FC236}">
                <a16:creationId xmlns:a16="http://schemas.microsoft.com/office/drawing/2014/main" id="{41C1CD54-CE1A-A5D8-3B98-C66EB24D7AF2}"/>
              </a:ext>
            </a:extLst>
          </p:cNvPr>
          <p:cNvPicPr/>
          <p:nvPr/>
        </p:nvPicPr>
        <p:blipFill>
          <a:blip r:embed="rId3"/>
          <a:srcRect/>
          <a:stretch>
            <a:fillRect/>
          </a:stretch>
        </p:blipFill>
        <p:spPr>
          <a:xfrm>
            <a:off x="9923076" y="6094151"/>
            <a:ext cx="1967483" cy="655319"/>
          </a:xfrm>
          <a:prstGeom prst="rect">
            <a:avLst/>
          </a:prstGeom>
        </p:spPr>
      </p:pic>
      <p:sp>
        <p:nvSpPr>
          <p:cNvPr id="2" name="object 2">
            <a:extLst>
              <a:ext uri="{FF2B5EF4-FFF2-40B4-BE49-F238E27FC236}">
                <a16:creationId xmlns:a16="http://schemas.microsoft.com/office/drawing/2014/main" id="{5C54C43F-3673-85D7-A49F-4F2184D5636E}"/>
              </a:ext>
            </a:extLst>
          </p:cNvPr>
          <p:cNvSpPr>
            <a:spLocks noGrp="1" noEditPoints="1"/>
          </p:cNvSpPr>
          <p:nvPr/>
        </p:nvSpPr>
        <p:spPr>
          <a:xfrm>
            <a:off x="525937" y="514370"/>
            <a:ext cx="8840556" cy="416781"/>
          </a:xfrm>
          <a:prstGeom prst="rect">
            <a:avLst/>
          </a:prstGeom>
          <a:solidFill>
            <a:srgbClr val="AE1D49"/>
          </a:solidFill>
        </p:spPr>
        <p:txBody>
          <a:bodyPr vert="horz" wrap="square" lIns="0" tIns="127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a:solidFill>
                  <a:schemeClr val="bg1"/>
                </a:solidFill>
                <a:latin typeface="-webkit-standard"/>
                <a:ea typeface="Calibri Light"/>
                <a:cs typeface="Calibri Light"/>
              </a:rPr>
              <a:t>Best performing in Deep Learning Models (Accuracy)</a:t>
            </a:r>
          </a:p>
        </p:txBody>
      </p:sp>
      <p:sp>
        <p:nvSpPr>
          <p:cNvPr id="3" name="Rectangle 1">
            <a:extLst>
              <a:ext uri="{FF2B5EF4-FFF2-40B4-BE49-F238E27FC236}">
                <a16:creationId xmlns:a16="http://schemas.microsoft.com/office/drawing/2014/main" id="{CC570612-B436-1564-7F5C-C9B1362A7A82}"/>
              </a:ext>
            </a:extLst>
          </p:cNvPr>
          <p:cNvSpPr>
            <a:spLocks noChangeArrowheads="1"/>
          </p:cNvSpPr>
          <p:nvPr/>
        </p:nvSpPr>
        <p:spPr bwMode="auto">
          <a:xfrm>
            <a:off x="525937" y="1695950"/>
            <a:ext cx="2920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endParaRPr lang="en-US" altLang="en-US" sz="2400" b="1" i="0" u="none" strike="noStrike" cap="none" normalizeH="0" baseline="0">
              <a:ln>
                <a:noFill/>
              </a:ln>
              <a:effectLst/>
              <a:latin typeface="Arial" panose="020B0604020202020204" pitchFamily="34" charset="0"/>
              <a:cs typeface="Arial"/>
            </a:endParaRPr>
          </a:p>
        </p:txBody>
      </p:sp>
      <p:pic>
        <p:nvPicPr>
          <p:cNvPr id="4" name="Picture 3">
            <a:extLst>
              <a:ext uri="{FF2B5EF4-FFF2-40B4-BE49-F238E27FC236}">
                <a16:creationId xmlns:a16="http://schemas.microsoft.com/office/drawing/2014/main" id="{42DD0290-C18A-FDFF-F7EF-EF9A03B5D58B}"/>
              </a:ext>
            </a:extLst>
          </p:cNvPr>
          <p:cNvPicPr>
            <a:picLocks noChangeAspect="1"/>
          </p:cNvPicPr>
          <p:nvPr/>
        </p:nvPicPr>
        <p:blipFill>
          <a:blip r:embed="rId4"/>
          <a:stretch>
            <a:fillRect/>
          </a:stretch>
        </p:blipFill>
        <p:spPr>
          <a:xfrm>
            <a:off x="817768" y="1151486"/>
            <a:ext cx="5033146" cy="316659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DEC491E2-5E1F-B4A1-A181-4896807B89F3}"/>
              </a:ext>
            </a:extLst>
          </p:cNvPr>
          <p:cNvPicPr>
            <a:picLocks noChangeAspect="1"/>
          </p:cNvPicPr>
          <p:nvPr/>
        </p:nvPicPr>
        <p:blipFill>
          <a:blip r:embed="rId5"/>
          <a:stretch>
            <a:fillRect/>
          </a:stretch>
        </p:blipFill>
        <p:spPr>
          <a:xfrm>
            <a:off x="6619580" y="1155390"/>
            <a:ext cx="5027359" cy="317368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a:extLst>
              <a:ext uri="{FF2B5EF4-FFF2-40B4-BE49-F238E27FC236}">
                <a16:creationId xmlns:a16="http://schemas.microsoft.com/office/drawing/2014/main" id="{C1F1E9F9-7A51-76F9-3035-1FB7CC2DB71B}"/>
              </a:ext>
            </a:extLst>
          </p:cNvPr>
          <p:cNvSpPr txBox="1"/>
          <p:nvPr/>
        </p:nvSpPr>
        <p:spPr>
          <a:xfrm>
            <a:off x="555172" y="4631871"/>
            <a:ext cx="11087099"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600">
              <a:latin typeface="Times New Roman"/>
              <a:ea typeface="Calibri"/>
              <a:cs typeface="Calibri"/>
            </a:endParaRPr>
          </a:p>
          <a:p>
            <a:pPr marL="285750" indent="-285750">
              <a:buFont typeface="Arial"/>
              <a:buChar char="•"/>
            </a:pPr>
            <a:r>
              <a:rPr lang="en-US" sz="1600" b="1">
                <a:latin typeface="Times New Roman"/>
                <a:ea typeface="+mn-lt"/>
                <a:cs typeface="+mn-lt"/>
              </a:rPr>
              <a:t>Best Model – MobileNetV2 + Logistic Regression</a:t>
            </a:r>
            <a:r>
              <a:rPr lang="en-US" sz="1600">
                <a:latin typeface="Times New Roman"/>
                <a:ea typeface="+mn-lt"/>
                <a:cs typeface="+mn-lt"/>
              </a:rPr>
              <a:t>: Achieved </a:t>
            </a:r>
            <a:r>
              <a:rPr lang="en-US" sz="1600" b="1">
                <a:latin typeface="Times New Roman"/>
                <a:ea typeface="+mn-lt"/>
                <a:cs typeface="+mn-lt"/>
              </a:rPr>
              <a:t>94.8% accuracy</a:t>
            </a:r>
            <a:r>
              <a:rPr lang="en-US" sz="1600">
                <a:latin typeface="Times New Roman"/>
                <a:ea typeface="+mn-lt"/>
                <a:cs typeface="+mn-lt"/>
              </a:rPr>
              <a:t>, F1-score </a:t>
            </a:r>
            <a:r>
              <a:rPr lang="en-US" sz="1600" b="1">
                <a:latin typeface="Times New Roman"/>
                <a:ea typeface="+mn-lt"/>
                <a:cs typeface="+mn-lt"/>
              </a:rPr>
              <a:t>0.95</a:t>
            </a:r>
            <a:r>
              <a:rPr lang="en-US" sz="1600">
                <a:latin typeface="Times New Roman"/>
                <a:ea typeface="+mn-lt"/>
                <a:cs typeface="+mn-lt"/>
              </a:rPr>
              <a:t>, and Cohen’s Kappa </a:t>
            </a:r>
            <a:r>
              <a:rPr lang="en-US" sz="1600" b="1">
                <a:latin typeface="Times New Roman"/>
                <a:ea typeface="+mn-lt"/>
                <a:cs typeface="+mn-lt"/>
              </a:rPr>
              <a:t>0.945</a:t>
            </a:r>
            <a:r>
              <a:rPr lang="en-US" sz="1600">
                <a:latin typeface="Times New Roman"/>
                <a:ea typeface="+mn-lt"/>
                <a:cs typeface="+mn-lt"/>
              </a:rPr>
              <a:t>, with minimal misclassifications, proving highly robust and efficient.</a:t>
            </a:r>
            <a:endParaRPr lang="en-US" sz="1600">
              <a:latin typeface="Times New Roman"/>
              <a:ea typeface="Calibri"/>
              <a:cs typeface="Calibri"/>
            </a:endParaRPr>
          </a:p>
          <a:p>
            <a:pPr marL="285750" indent="-285750">
              <a:buFont typeface="Arial"/>
              <a:buChar char="•"/>
            </a:pPr>
            <a:r>
              <a:rPr lang="en-US" sz="1600" b="1">
                <a:latin typeface="Times New Roman"/>
                <a:ea typeface="+mn-lt"/>
                <a:cs typeface="+mn-lt"/>
              </a:rPr>
              <a:t>Second Best – VGG16 + Logistic Regression</a:t>
            </a:r>
            <a:r>
              <a:rPr lang="en-US" sz="1600">
                <a:latin typeface="Times New Roman"/>
                <a:ea typeface="+mn-lt"/>
                <a:cs typeface="+mn-lt"/>
              </a:rPr>
              <a:t>: Achieved </a:t>
            </a:r>
            <a:r>
              <a:rPr lang="en-US" sz="1600" b="1">
                <a:latin typeface="Times New Roman"/>
                <a:ea typeface="+mn-lt"/>
                <a:cs typeface="+mn-lt"/>
              </a:rPr>
              <a:t>91.5% accuracy</a:t>
            </a:r>
            <a:r>
              <a:rPr lang="en-US" sz="1600">
                <a:latin typeface="Times New Roman"/>
                <a:ea typeface="+mn-lt"/>
                <a:cs typeface="+mn-lt"/>
              </a:rPr>
              <a:t>, strong generalization, but slightly more misclassifications due to fine-grained similarities.</a:t>
            </a:r>
            <a:endParaRPr lang="en-US" sz="1600">
              <a:latin typeface="Times New Roman"/>
              <a:cs typeface="Times New Roman"/>
            </a:endParaRPr>
          </a:p>
          <a:p>
            <a:pPr marL="285750" indent="-285750">
              <a:buFont typeface="Arial"/>
              <a:buChar char="•"/>
            </a:pPr>
            <a:r>
              <a:rPr lang="en-US" sz="1600" b="1">
                <a:latin typeface="Times New Roman"/>
                <a:ea typeface="+mn-lt"/>
                <a:cs typeface="+mn-lt"/>
              </a:rPr>
              <a:t>Key Insight</a:t>
            </a:r>
            <a:r>
              <a:rPr lang="en-US" sz="1600">
                <a:latin typeface="Times New Roman"/>
                <a:ea typeface="+mn-lt"/>
                <a:cs typeface="+mn-lt"/>
              </a:rPr>
              <a:t>: Deep features (MobileNetV2, VGG16) paired with Logistic Regression significantly outperformed handcrafted features, proving deep representations are critical for plant disease classification.</a:t>
            </a:r>
            <a:endParaRPr lang="en-US" sz="1600">
              <a:latin typeface="Times New Roman"/>
              <a:cs typeface="Times New Roman"/>
            </a:endParaRPr>
          </a:p>
          <a:p>
            <a:endParaRPr lang="en-US" sz="1600">
              <a:latin typeface="Times New Roman"/>
              <a:ea typeface="Calibri"/>
              <a:cs typeface="Calibri"/>
            </a:endParaRPr>
          </a:p>
        </p:txBody>
      </p:sp>
      <p:sp>
        <p:nvSpPr>
          <p:cNvPr id="12" name="TextBox 11">
            <a:extLst>
              <a:ext uri="{FF2B5EF4-FFF2-40B4-BE49-F238E27FC236}">
                <a16:creationId xmlns:a16="http://schemas.microsoft.com/office/drawing/2014/main" id="{EB0A4FE6-A29E-46AC-60A2-62F5607D99A3}"/>
              </a:ext>
            </a:extLst>
          </p:cNvPr>
          <p:cNvSpPr txBox="1"/>
          <p:nvPr/>
        </p:nvSpPr>
        <p:spPr>
          <a:xfrm>
            <a:off x="2427514" y="4441371"/>
            <a:ext cx="214448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Fig.1.MobileNetV2 </a:t>
            </a:r>
          </a:p>
        </p:txBody>
      </p:sp>
      <p:sp>
        <p:nvSpPr>
          <p:cNvPr id="13" name="TextBox 12">
            <a:extLst>
              <a:ext uri="{FF2B5EF4-FFF2-40B4-BE49-F238E27FC236}">
                <a16:creationId xmlns:a16="http://schemas.microsoft.com/office/drawing/2014/main" id="{92EBB48F-BCA0-D423-E0FC-961CA3FEA75D}"/>
              </a:ext>
            </a:extLst>
          </p:cNvPr>
          <p:cNvSpPr txBox="1"/>
          <p:nvPr/>
        </p:nvSpPr>
        <p:spPr>
          <a:xfrm>
            <a:off x="7603670" y="4441371"/>
            <a:ext cx="28738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                Fig.2.VGG16</a:t>
            </a:r>
          </a:p>
        </p:txBody>
      </p:sp>
    </p:spTree>
    <p:extLst>
      <p:ext uri="{BB962C8B-B14F-4D97-AF65-F5344CB8AC3E}">
        <p14:creationId xmlns:p14="http://schemas.microsoft.com/office/powerpoint/2010/main" val="69191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EditPoints="1"/>
          </p:cNvSpPr>
          <p:nvPr/>
        </p:nvSpPr>
        <p:spPr>
          <a:xfrm>
            <a:off x="489713" y="349355"/>
            <a:ext cx="2410804" cy="55528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3600">
                <a:latin typeface="Times New Roman"/>
                <a:ea typeface="Calibri"/>
                <a:cs typeface="Arial"/>
              </a:rPr>
              <a:t>Objectives</a:t>
            </a:r>
            <a:endParaRPr lang="en-IN" sz="3400">
              <a:latin typeface="Times New Roman"/>
            </a:endParaRPr>
          </a:p>
        </p:txBody>
      </p:sp>
      <p:sp>
        <p:nvSpPr>
          <p:cNvPr id="5" name="Rectangle 2">
            <a:extLst>
              <a:ext uri="{FF2B5EF4-FFF2-40B4-BE49-F238E27FC236}">
                <a16:creationId xmlns:a16="http://schemas.microsoft.com/office/drawing/2014/main" id="{36A55DBA-9372-6F84-D491-4FF1D4F57FD1}"/>
              </a:ext>
            </a:extLst>
          </p:cNvPr>
          <p:cNvSpPr>
            <a:spLocks noGrp="1" noChangeArrowheads="1"/>
          </p:cNvSpPr>
          <p:nvPr>
            <p:ph idx="1"/>
          </p:nvPr>
        </p:nvSpPr>
        <p:spPr bwMode="auto">
          <a:xfrm rot="10800000" flipV="1">
            <a:off x="286447" y="1177749"/>
            <a:ext cx="11262476" cy="5058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500">
                <a:latin typeface="Times New Roman"/>
                <a:ea typeface="+mn-lt"/>
                <a:cs typeface="+mn-lt"/>
              </a:rPr>
              <a:t>To compare handcrafted (traditional) and deep learning-based feature extraction techniques for plant disease classification.</a:t>
            </a:r>
            <a:endParaRPr lang="en-US">
              <a:latin typeface="Calibri"/>
              <a:ea typeface="+mn-lt"/>
              <a:cs typeface="+mn-lt"/>
            </a:endParaRPr>
          </a:p>
          <a:p>
            <a:r>
              <a:rPr lang="en-US" sz="2500">
                <a:latin typeface="Times New Roman"/>
                <a:ea typeface="+mn-lt"/>
                <a:cs typeface="+mn-lt"/>
              </a:rPr>
              <a:t>To analyze the impact of different classifiers (Logistic Regression, KNN, Decision Tree, Random Forest) when combined with extracted features.</a:t>
            </a:r>
            <a:endParaRPr lang="en-US">
              <a:latin typeface="Calibri"/>
              <a:ea typeface="+mn-lt"/>
              <a:cs typeface="+mn-lt"/>
            </a:endParaRPr>
          </a:p>
          <a:p>
            <a:r>
              <a:rPr lang="en-US" sz="2500">
                <a:latin typeface="Times New Roman"/>
                <a:ea typeface="+mn-lt"/>
                <a:cs typeface="+mn-lt"/>
              </a:rPr>
              <a:t>To evaluate model performance using both standard metrics (Accuracy, Precision, Recall, F1-score) and advanced metrics (Cohen’s Kappa, Confusion Matrix).</a:t>
            </a:r>
            <a:endParaRPr lang="en-US">
              <a:latin typeface="Calibri"/>
              <a:ea typeface="+mn-lt"/>
              <a:cs typeface="+mn-lt"/>
            </a:endParaRPr>
          </a:p>
          <a:p>
            <a:r>
              <a:rPr lang="en-US" sz="2500">
                <a:latin typeface="Times New Roman"/>
                <a:ea typeface="+mn-lt"/>
                <a:cs typeface="+mn-lt"/>
              </a:rPr>
              <a:t>To investigate robustness of models under noisy and augmented image inputs.</a:t>
            </a:r>
            <a:endParaRPr lang="en-US">
              <a:latin typeface="Calibri"/>
              <a:ea typeface="+mn-lt"/>
              <a:cs typeface="+mn-lt"/>
            </a:endParaRPr>
          </a:p>
          <a:p>
            <a:r>
              <a:rPr lang="en-US" sz="2500">
                <a:latin typeface="Times New Roman"/>
                <a:ea typeface="+mn-lt"/>
                <a:cs typeface="+mn-lt"/>
              </a:rPr>
              <a:t>To identify the trade-offs between traditional and deep learning features in terms of accuracy, computation time, and generalization ability.</a:t>
            </a:r>
            <a:endParaRPr lang="en-US">
              <a:latin typeface="Calibri"/>
              <a:ea typeface="+mn-lt"/>
              <a:cs typeface="+mn-lt"/>
            </a:endParaRPr>
          </a:p>
          <a:p>
            <a:pPr marL="0" indent="0">
              <a:buNone/>
            </a:pPr>
            <a:br>
              <a:rPr lang="en-US"/>
            </a:br>
            <a:endParaRPr lang="en-US" sz="2500">
              <a:latin typeface="Times New Roman"/>
              <a:ea typeface="+mn-lt"/>
              <a:cs typeface="+mn-lt"/>
            </a:endParaRPr>
          </a:p>
          <a:p>
            <a:endParaRPr lang="en-US" sz="2500">
              <a:latin typeface="Times New Roman"/>
              <a:ea typeface="Calibri"/>
              <a:cs typeface="Calibri"/>
            </a:endParaRPr>
          </a:p>
        </p:txBody>
      </p:sp>
    </p:spTree>
    <p:extLst>
      <p:ext uri="{BB962C8B-B14F-4D97-AF65-F5344CB8AC3E}">
        <p14:creationId xmlns:p14="http://schemas.microsoft.com/office/powerpoint/2010/main" val="2741131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D352F-6E04-805A-90F2-E314EE56EA0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1E22AF6-C4AF-ED96-0572-1C86D5C61D08}"/>
              </a:ext>
            </a:extLst>
          </p:cNvPr>
          <p:cNvSpPr>
            <a:spLocks noGrp="1" noEditPoints="1"/>
          </p:cNvSpPr>
          <p:nvPr>
            <p:ph type="title"/>
          </p:nvPr>
        </p:nvSpPr>
        <p:spPr>
          <a:xfrm>
            <a:off x="1176214" y="501895"/>
            <a:ext cx="3329489" cy="555280"/>
          </a:xfrm>
          <a:prstGeom prst="rect">
            <a:avLst/>
          </a:prstGeom>
          <a:solidFill>
            <a:srgbClr val="AE1D49"/>
          </a:solidFill>
        </p:spPr>
        <p:txBody>
          <a:bodyPr vert="horz" wrap="square" lIns="0" tIns="1270" rIns="0" bIns="0" rtlCol="0" anchor="t">
            <a:spAutoFit/>
          </a:bodyPr>
          <a:lstStyle/>
          <a:p>
            <a:pPr marL="12700" algn="ctr">
              <a:spcBef>
                <a:spcPts val="10"/>
              </a:spcBef>
            </a:pPr>
            <a:r>
              <a:rPr lang="en-US" sz="4000" b="1">
                <a:solidFill>
                  <a:schemeClr val="bg1"/>
                </a:solidFill>
                <a:latin typeface="Arial"/>
                <a:cs typeface="Arial"/>
              </a:rPr>
              <a:t>References:</a:t>
            </a:r>
            <a:endParaRPr lang="en-US" b="1">
              <a:solidFill>
                <a:schemeClr val="bg1"/>
              </a:solidFill>
            </a:endParaRPr>
          </a:p>
        </p:txBody>
      </p:sp>
      <p:pic>
        <p:nvPicPr>
          <p:cNvPr id="8" name="object 2">
            <a:extLst>
              <a:ext uri="{FF2B5EF4-FFF2-40B4-BE49-F238E27FC236}">
                <a16:creationId xmlns:a16="http://schemas.microsoft.com/office/drawing/2014/main" id="{FEC07282-A49A-990E-7766-0C5888D67350}"/>
              </a:ext>
            </a:extLst>
          </p:cNvPr>
          <p:cNvPicPr/>
          <p:nvPr/>
        </p:nvPicPr>
        <p:blipFill>
          <a:blip r:embed="rId3"/>
          <a:srcRect/>
          <a:stretch>
            <a:fillRect/>
          </a:stretch>
        </p:blipFill>
        <p:spPr>
          <a:xfrm>
            <a:off x="9235557" y="6059775"/>
            <a:ext cx="1967483" cy="655319"/>
          </a:xfrm>
          <a:prstGeom prst="rect">
            <a:avLst/>
          </a:prstGeom>
        </p:spPr>
      </p:pic>
      <p:sp>
        <p:nvSpPr>
          <p:cNvPr id="4" name="Rectangle 1">
            <a:extLst>
              <a:ext uri="{FF2B5EF4-FFF2-40B4-BE49-F238E27FC236}">
                <a16:creationId xmlns:a16="http://schemas.microsoft.com/office/drawing/2014/main" id="{206CD08E-4183-F471-782C-08A5B933DD15}"/>
              </a:ext>
            </a:extLst>
          </p:cNvPr>
          <p:cNvSpPr>
            <a:spLocks noChangeArrowheads="1"/>
          </p:cNvSpPr>
          <p:nvPr/>
        </p:nvSpPr>
        <p:spPr bwMode="auto">
          <a:xfrm>
            <a:off x="914400" y="1083490"/>
            <a:ext cx="1056967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AutoNum type="arabicPeriod"/>
            </a:pPr>
            <a:r>
              <a:rPr lang="en-IN" sz="1600">
                <a:latin typeface="Times New Roman"/>
                <a:cs typeface="Times New Roman"/>
              </a:rPr>
              <a:t>S. Pal, </a:t>
            </a:r>
            <a:r>
              <a:rPr lang="en-IN" sz="1600" i="1">
                <a:latin typeface="Times New Roman"/>
                <a:cs typeface="Times New Roman"/>
              </a:rPr>
              <a:t>et al.</a:t>
            </a:r>
            <a:r>
              <a:rPr lang="en-IN" sz="1600">
                <a:latin typeface="Times New Roman"/>
                <a:cs typeface="Times New Roman"/>
              </a:rPr>
              <a:t>, “Machine Learning Based Pattern Recognition with HOG Features for Detection of Islanding,” in </a:t>
            </a:r>
            <a:r>
              <a:rPr lang="en-IN" sz="1600" i="1">
                <a:latin typeface="Times New Roman"/>
                <a:cs typeface="Times New Roman"/>
              </a:rPr>
              <a:t>Proc. IEEE ICEPES</a:t>
            </a:r>
            <a:r>
              <a:rPr lang="en-IN" sz="1600">
                <a:latin typeface="Times New Roman"/>
                <a:cs typeface="Times New Roman"/>
              </a:rPr>
              <a:t>, 2024.</a:t>
            </a:r>
            <a:endParaRPr lang="en-US" sz="1600">
              <a:ea typeface="Calibri"/>
              <a:cs typeface="Calibri"/>
            </a:endParaRPr>
          </a:p>
          <a:p>
            <a:pPr marL="342900" indent="-342900" algn="just">
              <a:buAutoNum type="arabicPeriod"/>
            </a:pPr>
            <a:r>
              <a:rPr lang="en-IN" sz="1600">
                <a:latin typeface="Times New Roman"/>
                <a:cs typeface="Times New Roman"/>
              </a:rPr>
              <a:t>S. Pal, </a:t>
            </a:r>
            <a:r>
              <a:rPr lang="en-IN" sz="1600" i="1">
                <a:latin typeface="Times New Roman"/>
                <a:cs typeface="Times New Roman"/>
              </a:rPr>
              <a:t>et al.</a:t>
            </a:r>
            <a:r>
              <a:rPr lang="en-IN" sz="1600">
                <a:latin typeface="Times New Roman"/>
                <a:cs typeface="Times New Roman"/>
              </a:rPr>
              <a:t>, “Decision Tree Based Method for Detecting Islanding using Pattern Recognition with HOG Features,” in </a:t>
            </a:r>
            <a:r>
              <a:rPr lang="en-IN" sz="1600" i="1">
                <a:latin typeface="Times New Roman"/>
                <a:cs typeface="Times New Roman"/>
              </a:rPr>
              <a:t>Proc. ICWITE</a:t>
            </a:r>
            <a:r>
              <a:rPr lang="en-IN" sz="1600">
                <a:latin typeface="Times New Roman"/>
                <a:cs typeface="Times New Roman"/>
              </a:rPr>
              <a:t>, 2024.</a:t>
            </a:r>
          </a:p>
          <a:p>
            <a:pPr marL="342900" indent="-342900" algn="just">
              <a:buAutoNum type="arabicPeriod"/>
            </a:pPr>
            <a:r>
              <a:rPr lang="en-IN" sz="1600">
                <a:latin typeface="Times New Roman"/>
                <a:cs typeface="Times New Roman"/>
              </a:rPr>
              <a:t>S. Pal, </a:t>
            </a:r>
            <a:r>
              <a:rPr lang="en-IN" sz="1600" i="1">
                <a:latin typeface="Times New Roman"/>
                <a:cs typeface="Times New Roman"/>
              </a:rPr>
              <a:t>et al.</a:t>
            </a:r>
            <a:r>
              <a:rPr lang="en-IN" sz="1600">
                <a:latin typeface="Times New Roman"/>
                <a:cs typeface="Times New Roman"/>
              </a:rPr>
              <a:t>, “Detecting Islanding by Ensemble Classifier for Pattern Recognition Using HOG Features,” in </a:t>
            </a:r>
            <a:r>
              <a:rPr lang="en-IN" sz="1600" i="1">
                <a:latin typeface="Times New Roman"/>
                <a:cs typeface="Times New Roman"/>
              </a:rPr>
              <a:t>Proc. ICPEICES</a:t>
            </a:r>
            <a:r>
              <a:rPr lang="en-IN" sz="1600">
                <a:latin typeface="Times New Roman"/>
                <a:cs typeface="Times New Roman"/>
              </a:rPr>
              <a:t>, 2024.</a:t>
            </a:r>
          </a:p>
          <a:p>
            <a:pPr marL="342900" indent="-342900" algn="just">
              <a:buAutoNum type="arabicPeriod"/>
            </a:pPr>
            <a:r>
              <a:rPr lang="en-IN" sz="1600">
                <a:latin typeface="Times New Roman"/>
                <a:cs typeface="Times New Roman"/>
              </a:rPr>
              <a:t>M. Heikkilä, T. Ahonen, T. Pietikäinen, and C. Schmid, “Description of Interest Regions with Local Binary Patterns,” </a:t>
            </a:r>
            <a:r>
              <a:rPr lang="en-IN" sz="1600" i="1">
                <a:latin typeface="Times New Roman"/>
                <a:cs typeface="Times New Roman"/>
              </a:rPr>
              <a:t>Pattern Recognition</a:t>
            </a:r>
            <a:r>
              <a:rPr lang="en-IN" sz="1600">
                <a:latin typeface="Times New Roman"/>
                <a:cs typeface="Times New Roman"/>
              </a:rPr>
              <a:t>, vol. 42, no. 3, pp. 425–436, 2009, </a:t>
            </a:r>
            <a:r>
              <a:rPr lang="en-IN" sz="1600" err="1">
                <a:latin typeface="Times New Roman"/>
                <a:cs typeface="Times New Roman"/>
              </a:rPr>
              <a:t>doi</a:t>
            </a:r>
            <a:r>
              <a:rPr lang="en-IN" sz="1600">
                <a:latin typeface="Times New Roman"/>
                <a:cs typeface="Times New Roman"/>
              </a:rPr>
              <a:t>: 10.1016/j.patcog.2008.08.014.</a:t>
            </a:r>
          </a:p>
          <a:p>
            <a:pPr marL="342900" indent="-342900" algn="just">
              <a:buAutoNum type="arabicPeriod"/>
            </a:pPr>
            <a:r>
              <a:rPr lang="en-IN" sz="1600">
                <a:latin typeface="Times New Roman"/>
                <a:cs typeface="Times New Roman"/>
              </a:rPr>
              <a:t>N. Karis and A. Abdul Razif, “Local Binary Pattern (LBP) with Application to Variant Object Detection: A Survey and Method,” in </a:t>
            </a:r>
            <a:r>
              <a:rPr lang="en-IN" sz="1600" i="1">
                <a:latin typeface="Times New Roman"/>
                <a:cs typeface="Times New Roman"/>
              </a:rPr>
              <a:t>Proc. CSPA</a:t>
            </a:r>
            <a:r>
              <a:rPr lang="en-IN" sz="1600">
                <a:latin typeface="Times New Roman"/>
                <a:cs typeface="Times New Roman"/>
              </a:rPr>
              <a:t>, 2016.</a:t>
            </a:r>
          </a:p>
          <a:p>
            <a:pPr marL="342900" indent="-342900" algn="just">
              <a:buAutoNum type="arabicPeriod"/>
            </a:pPr>
            <a:r>
              <a:rPr lang="en-IN" sz="1600">
                <a:latin typeface="Times New Roman"/>
                <a:cs typeface="Times New Roman"/>
              </a:rPr>
              <a:t>D. Maksimović, </a:t>
            </a:r>
            <a:r>
              <a:rPr lang="en-IN" sz="1600" i="1">
                <a:latin typeface="Times New Roman"/>
                <a:cs typeface="Times New Roman"/>
              </a:rPr>
              <a:t>et al.</a:t>
            </a:r>
            <a:r>
              <a:rPr lang="en-IN" sz="1600">
                <a:latin typeface="Times New Roman"/>
                <a:cs typeface="Times New Roman"/>
              </a:rPr>
              <a:t>, “Comparative Analysis of Edge Detection Operators Using a Threshold Estimation Approach on Medical Noisy Images with Different Complexities,” </a:t>
            </a:r>
            <a:r>
              <a:rPr lang="en-IN" sz="1600" i="1">
                <a:latin typeface="Times New Roman"/>
                <a:cs typeface="Times New Roman"/>
              </a:rPr>
              <a:t>Sensors</a:t>
            </a:r>
            <a:r>
              <a:rPr lang="en-IN" sz="1600">
                <a:latin typeface="Times New Roman"/>
                <a:cs typeface="Times New Roman"/>
              </a:rPr>
              <a:t>, vol. 25, no. 1, 2025, </a:t>
            </a:r>
            <a:r>
              <a:rPr lang="en-IN" sz="1600" err="1">
                <a:latin typeface="Times New Roman"/>
                <a:cs typeface="Times New Roman"/>
              </a:rPr>
              <a:t>doi</a:t>
            </a:r>
            <a:r>
              <a:rPr lang="en-IN" sz="1600">
                <a:latin typeface="Times New Roman"/>
                <a:cs typeface="Times New Roman"/>
              </a:rPr>
              <a:t>: 10.3390/s25010087.</a:t>
            </a:r>
          </a:p>
          <a:p>
            <a:pPr marL="342900" indent="-342900" algn="just">
              <a:buAutoNum type="arabicPeriod"/>
            </a:pPr>
            <a:r>
              <a:rPr lang="en-IN" sz="1600">
                <a:latin typeface="Times New Roman"/>
                <a:cs typeface="Times New Roman"/>
              </a:rPr>
              <a:t>M. Batista, </a:t>
            </a:r>
            <a:r>
              <a:rPr lang="en-IN" sz="1600" i="1">
                <a:latin typeface="Times New Roman"/>
                <a:cs typeface="Times New Roman"/>
              </a:rPr>
              <a:t>et al.</a:t>
            </a:r>
            <a:r>
              <a:rPr lang="en-IN" sz="1600">
                <a:latin typeface="Times New Roman"/>
                <a:cs typeface="Times New Roman"/>
              </a:rPr>
              <a:t>, “Machine Learning Algorithm Partially Reconfigured on FPGA for Real-Time Image Processing,” </a:t>
            </a:r>
            <a:r>
              <a:rPr lang="en-IN" sz="1600" i="1">
                <a:latin typeface="Times New Roman"/>
                <a:cs typeface="Times New Roman"/>
              </a:rPr>
              <a:t>Journal of Navigation, Engineering &amp; Space Technologies (</a:t>
            </a:r>
            <a:r>
              <a:rPr lang="en-IN" sz="1600" i="1" err="1">
                <a:latin typeface="Times New Roman"/>
                <a:cs typeface="Times New Roman"/>
              </a:rPr>
              <a:t>JNLest</a:t>
            </a:r>
            <a:r>
              <a:rPr lang="en-IN" sz="1600" i="1">
                <a:latin typeface="Times New Roman"/>
                <a:cs typeface="Times New Roman"/>
              </a:rPr>
              <a:t>)</a:t>
            </a:r>
            <a:r>
              <a:rPr lang="en-IN" sz="1600">
                <a:latin typeface="Times New Roman"/>
                <a:cs typeface="Times New Roman"/>
              </a:rPr>
              <a:t>, 2024, </a:t>
            </a:r>
            <a:r>
              <a:rPr lang="en-IN" sz="1600" err="1">
                <a:latin typeface="Times New Roman"/>
                <a:cs typeface="Times New Roman"/>
              </a:rPr>
              <a:t>doi</a:t>
            </a:r>
            <a:r>
              <a:rPr lang="en-IN" sz="1600">
                <a:latin typeface="Times New Roman"/>
                <a:cs typeface="Times New Roman"/>
              </a:rPr>
              <a:t>: 10.1016/j.jnlest.2024.100248.</a:t>
            </a:r>
          </a:p>
          <a:p>
            <a:pPr marL="342900" indent="-342900" algn="just">
              <a:buAutoNum type="arabicPeriod"/>
            </a:pPr>
            <a:r>
              <a:rPr lang="en-IN" sz="1600">
                <a:latin typeface="Times New Roman"/>
                <a:cs typeface="Times New Roman"/>
              </a:rPr>
              <a:t>X. Du, </a:t>
            </a:r>
            <a:r>
              <a:rPr lang="en-IN" sz="1600" i="1">
                <a:latin typeface="Times New Roman"/>
                <a:cs typeface="Times New Roman"/>
              </a:rPr>
              <a:t>et al.</a:t>
            </a:r>
            <a:r>
              <a:rPr lang="en-IN" sz="1600">
                <a:latin typeface="Times New Roman"/>
                <a:cs typeface="Times New Roman"/>
              </a:rPr>
              <a:t>, “Methodology for Evaluating the Generalization of ResNet,” </a:t>
            </a:r>
            <a:r>
              <a:rPr lang="en-IN" sz="1600" i="1">
                <a:latin typeface="Times New Roman"/>
                <a:cs typeface="Times New Roman"/>
              </a:rPr>
              <a:t>Applied Sciences</a:t>
            </a:r>
            <a:r>
              <a:rPr lang="en-IN" sz="1600">
                <a:latin typeface="Times New Roman"/>
                <a:cs typeface="Times New Roman"/>
              </a:rPr>
              <a:t>, vol. 14, no. 9, 2024, </a:t>
            </a:r>
            <a:r>
              <a:rPr lang="en-IN" sz="1600" err="1">
                <a:latin typeface="Times New Roman"/>
                <a:cs typeface="Times New Roman"/>
              </a:rPr>
              <a:t>doi</a:t>
            </a:r>
            <a:r>
              <a:rPr lang="en-IN" sz="1600">
                <a:latin typeface="Times New Roman"/>
                <a:cs typeface="Times New Roman"/>
              </a:rPr>
              <a:t>: 10.3390/app14093951.</a:t>
            </a:r>
          </a:p>
          <a:p>
            <a:pPr marL="342900" indent="-342900" algn="just">
              <a:buAutoNum type="arabicPeriod"/>
            </a:pPr>
            <a:r>
              <a:rPr lang="en-IN" sz="1600">
                <a:latin typeface="Times New Roman"/>
                <a:cs typeface="Times New Roman"/>
              </a:rPr>
              <a:t>A. Kumar, </a:t>
            </a:r>
            <a:r>
              <a:rPr lang="en-IN" sz="1600" i="1">
                <a:latin typeface="Times New Roman"/>
                <a:cs typeface="Times New Roman"/>
              </a:rPr>
              <a:t>et al.</a:t>
            </a:r>
            <a:r>
              <a:rPr lang="en-IN" sz="1600">
                <a:latin typeface="Times New Roman"/>
                <a:cs typeface="Times New Roman"/>
              </a:rPr>
              <a:t>, “A Comprehensive Analysis on ResNet-Based Techniques for Brain </a:t>
            </a:r>
            <a:r>
              <a:rPr lang="en-IN" sz="1600" err="1">
                <a:latin typeface="Times New Roman"/>
                <a:cs typeface="Times New Roman"/>
              </a:rPr>
              <a:t>Tumor</a:t>
            </a:r>
            <a:r>
              <a:rPr lang="en-IN" sz="1600">
                <a:latin typeface="Times New Roman"/>
                <a:cs typeface="Times New Roman"/>
              </a:rPr>
              <a:t> Detection,” in </a:t>
            </a:r>
            <a:r>
              <a:rPr lang="en-IN" sz="1600" i="1">
                <a:latin typeface="Times New Roman"/>
                <a:cs typeface="Times New Roman"/>
              </a:rPr>
              <a:t>Proc. TIACOMP</a:t>
            </a:r>
            <a:r>
              <a:rPr lang="en-IN" sz="1600">
                <a:latin typeface="Times New Roman"/>
                <a:cs typeface="Times New Roman"/>
              </a:rPr>
              <a:t>, 2024, </a:t>
            </a:r>
            <a:r>
              <a:rPr lang="en-IN" sz="1600" err="1">
                <a:latin typeface="Times New Roman"/>
                <a:cs typeface="Times New Roman"/>
              </a:rPr>
              <a:t>doi</a:t>
            </a:r>
            <a:r>
              <a:rPr lang="en-IN" sz="1600">
                <a:latin typeface="Times New Roman"/>
                <a:cs typeface="Times New Roman"/>
              </a:rPr>
              <a:t>: 10.1109/TIACOMP64125.2024.00082.</a:t>
            </a:r>
          </a:p>
          <a:p>
            <a:pPr marL="342900" indent="-342900" algn="just">
              <a:buAutoNum type="arabicPeriod"/>
            </a:pPr>
            <a:r>
              <a:rPr lang="en-IN" sz="1600">
                <a:latin typeface="Times New Roman"/>
                <a:cs typeface="Times New Roman"/>
              </a:rPr>
              <a:t>Z. Chen, </a:t>
            </a:r>
            <a:r>
              <a:rPr lang="en-IN" sz="1600" i="1">
                <a:latin typeface="Times New Roman"/>
                <a:cs typeface="Times New Roman"/>
              </a:rPr>
              <a:t>et al.</a:t>
            </a:r>
            <a:r>
              <a:rPr lang="en-IN" sz="1600">
                <a:latin typeface="Times New Roman"/>
                <a:cs typeface="Times New Roman"/>
              </a:rPr>
              <a:t>, “Multidirectional Enhancement Model Based on SIFT for GPR Underground Pipeline Recognition,” </a:t>
            </a:r>
            <a:r>
              <a:rPr lang="en-IN" sz="1600" i="1">
                <a:latin typeface="Times New Roman"/>
                <a:cs typeface="Times New Roman"/>
              </a:rPr>
              <a:t>IEEE Transactions on Geoscience and Remote Sensing</a:t>
            </a:r>
            <a:r>
              <a:rPr lang="en-IN" sz="1600">
                <a:latin typeface="Times New Roman"/>
                <a:cs typeface="Times New Roman"/>
              </a:rPr>
              <a:t>, 2024, </a:t>
            </a:r>
            <a:r>
              <a:rPr lang="en-IN" sz="1600" err="1">
                <a:latin typeface="Times New Roman"/>
                <a:cs typeface="Times New Roman"/>
              </a:rPr>
              <a:t>doi</a:t>
            </a:r>
            <a:r>
              <a:rPr lang="en-IN" sz="1600">
                <a:latin typeface="Times New Roman"/>
                <a:cs typeface="Times New Roman"/>
              </a:rPr>
              <a:t>: 10.1109/TGRS.2024.3458452.</a:t>
            </a:r>
          </a:p>
          <a:p>
            <a:pPr marL="342900" indent="-342900" algn="just">
              <a:buAutoNum type="arabicPeriod"/>
            </a:pPr>
            <a:endParaRPr lang="en-IN" sz="1600">
              <a:latin typeface="Times New Roman"/>
              <a:ea typeface="Calibri" panose="020F0502020204030204"/>
              <a:cs typeface="Times New Roman"/>
            </a:endParaRPr>
          </a:p>
          <a:p>
            <a:pPr marL="457200" indent="-457200" algn="just">
              <a:buAutoNum type="arabicPeriod"/>
            </a:pPr>
            <a:endParaRPr lang="en-IN" sz="2400">
              <a:ea typeface="Calibri"/>
              <a:cs typeface="Calibri"/>
            </a:endParaRPr>
          </a:p>
        </p:txBody>
      </p:sp>
    </p:spTree>
    <p:extLst>
      <p:ext uri="{BB962C8B-B14F-4D97-AF65-F5344CB8AC3E}">
        <p14:creationId xmlns:p14="http://schemas.microsoft.com/office/powerpoint/2010/main" val="22504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571B3-623E-388B-D16D-AF1C54C3E98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53CA7E4-2CE1-17AC-A90F-890163D82414}"/>
              </a:ext>
            </a:extLst>
          </p:cNvPr>
          <p:cNvSpPr>
            <a:spLocks noGrp="1" noEditPoints="1"/>
          </p:cNvSpPr>
          <p:nvPr>
            <p:ph type="title"/>
          </p:nvPr>
        </p:nvSpPr>
        <p:spPr>
          <a:xfrm>
            <a:off x="1103845" y="208163"/>
            <a:ext cx="3329489" cy="555280"/>
          </a:xfrm>
          <a:prstGeom prst="rect">
            <a:avLst/>
          </a:prstGeom>
          <a:solidFill>
            <a:srgbClr val="AE1D49"/>
          </a:solidFill>
        </p:spPr>
        <p:txBody>
          <a:bodyPr vert="horz" wrap="square" lIns="0" tIns="1270" rIns="0" bIns="0" rtlCol="0" anchor="t">
            <a:spAutoFit/>
          </a:bodyPr>
          <a:lstStyle/>
          <a:p>
            <a:pPr marL="12700" algn="ctr">
              <a:spcBef>
                <a:spcPts val="10"/>
              </a:spcBef>
            </a:pPr>
            <a:r>
              <a:rPr lang="en-US" sz="4000" b="1">
                <a:solidFill>
                  <a:schemeClr val="bg1"/>
                </a:solidFill>
                <a:latin typeface="Arial"/>
                <a:cs typeface="Arial"/>
              </a:rPr>
              <a:t>References:</a:t>
            </a:r>
            <a:endParaRPr lang="en-US" b="1">
              <a:solidFill>
                <a:schemeClr val="bg1"/>
              </a:solidFill>
            </a:endParaRPr>
          </a:p>
        </p:txBody>
      </p:sp>
      <p:pic>
        <p:nvPicPr>
          <p:cNvPr id="8" name="object 2">
            <a:extLst>
              <a:ext uri="{FF2B5EF4-FFF2-40B4-BE49-F238E27FC236}">
                <a16:creationId xmlns:a16="http://schemas.microsoft.com/office/drawing/2014/main" id="{F91E9404-5D26-39E4-1BD5-A356D8D06A00}"/>
              </a:ext>
            </a:extLst>
          </p:cNvPr>
          <p:cNvPicPr/>
          <p:nvPr/>
        </p:nvPicPr>
        <p:blipFill>
          <a:blip r:embed="rId3"/>
          <a:srcRect/>
          <a:stretch>
            <a:fillRect/>
          </a:stretch>
        </p:blipFill>
        <p:spPr>
          <a:xfrm>
            <a:off x="9235557" y="6059775"/>
            <a:ext cx="1967483" cy="655319"/>
          </a:xfrm>
          <a:prstGeom prst="rect">
            <a:avLst/>
          </a:prstGeom>
        </p:spPr>
      </p:pic>
      <p:sp>
        <p:nvSpPr>
          <p:cNvPr id="4" name="Rectangle 1">
            <a:extLst>
              <a:ext uri="{FF2B5EF4-FFF2-40B4-BE49-F238E27FC236}">
                <a16:creationId xmlns:a16="http://schemas.microsoft.com/office/drawing/2014/main" id="{F0C466F1-1347-7D93-7FD5-956339C303B5}"/>
              </a:ext>
            </a:extLst>
          </p:cNvPr>
          <p:cNvSpPr>
            <a:spLocks noChangeArrowheads="1"/>
          </p:cNvSpPr>
          <p:nvPr/>
        </p:nvSpPr>
        <p:spPr bwMode="auto">
          <a:xfrm>
            <a:off x="1105964" y="865851"/>
            <a:ext cx="10569677"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IN" sz="1600">
                <a:latin typeface="Times New Roman"/>
                <a:ea typeface="Calibri" panose="020F0502020204030204"/>
                <a:cs typeface="Times New Roman"/>
              </a:rPr>
              <a:t>11. J. Lin and Y. Otoya, “Enhancing the Robustness of SIFT During Pose-Invariant Face Recognition,” </a:t>
            </a:r>
            <a:r>
              <a:rPr lang="en-IN" sz="1600" i="1">
                <a:latin typeface="Times New Roman"/>
                <a:ea typeface="Calibri" panose="020F0502020204030204"/>
                <a:cs typeface="Times New Roman"/>
              </a:rPr>
              <a:t>IEEE Access</a:t>
            </a:r>
            <a:r>
              <a:rPr lang="en-IN" sz="1600">
                <a:latin typeface="Times New Roman"/>
                <a:ea typeface="Calibri" panose="020F0502020204030204"/>
                <a:cs typeface="Times New Roman"/>
              </a:rPr>
              <a:t>, 2024, </a:t>
            </a:r>
            <a:r>
              <a:rPr lang="en-IN" sz="1600" err="1">
                <a:latin typeface="Times New Roman"/>
                <a:ea typeface="Calibri" panose="020F0502020204030204"/>
                <a:cs typeface="Times New Roman"/>
              </a:rPr>
              <a:t>doi</a:t>
            </a:r>
            <a:r>
              <a:rPr lang="en-IN" sz="1600">
                <a:latin typeface="Times New Roman"/>
                <a:ea typeface="Calibri" panose="020F0502020204030204"/>
                <a:cs typeface="Times New Roman"/>
              </a:rPr>
              <a:t>: 10.1109/ACCESS.2024.3406911.</a:t>
            </a:r>
            <a:endParaRPr lang="en-US" sz="1600">
              <a:ea typeface="Calibri" panose="020F0502020204030204"/>
              <a:cs typeface="Calibri" panose="020F0502020204030204"/>
            </a:endParaRPr>
          </a:p>
          <a:p>
            <a:pPr algn="just"/>
            <a:r>
              <a:rPr lang="en-IN" sz="1600">
                <a:latin typeface="Times New Roman"/>
                <a:ea typeface="Calibri" panose="020F0502020204030204"/>
                <a:cs typeface="Times New Roman"/>
              </a:rPr>
              <a:t>12. H. El-Masry, </a:t>
            </a:r>
            <a:r>
              <a:rPr lang="en-IN" sz="1600" i="1">
                <a:latin typeface="Times New Roman"/>
                <a:ea typeface="Calibri" panose="020F0502020204030204"/>
                <a:cs typeface="Times New Roman"/>
              </a:rPr>
              <a:t>et al.</a:t>
            </a:r>
            <a:r>
              <a:rPr lang="en-IN" sz="1600">
                <a:latin typeface="Times New Roman"/>
                <a:ea typeface="Calibri" panose="020F0502020204030204"/>
                <a:cs typeface="Times New Roman"/>
              </a:rPr>
              <a:t>, “Investigating Feature Extraction by SIFT Methods for Prostate Cancer Early Detection,” </a:t>
            </a:r>
            <a:r>
              <a:rPr lang="en-IN" sz="1600" i="1">
                <a:latin typeface="Times New Roman"/>
                <a:ea typeface="Calibri" panose="020F0502020204030204"/>
                <a:cs typeface="Times New Roman"/>
              </a:rPr>
              <a:t>Egyptian Informatics Journal</a:t>
            </a:r>
            <a:r>
              <a:rPr lang="en-IN" sz="1600">
                <a:latin typeface="Times New Roman"/>
                <a:ea typeface="Calibri" panose="020F0502020204030204"/>
                <a:cs typeface="Times New Roman"/>
              </a:rPr>
              <a:t>, vol. 26, no. 1, 2025, </a:t>
            </a:r>
            <a:r>
              <a:rPr lang="en-IN" sz="1600" err="1">
                <a:latin typeface="Times New Roman"/>
                <a:ea typeface="Calibri" panose="020F0502020204030204"/>
                <a:cs typeface="Times New Roman"/>
              </a:rPr>
              <a:t>doi</a:t>
            </a:r>
            <a:r>
              <a:rPr lang="en-IN" sz="1600">
                <a:latin typeface="Times New Roman"/>
                <a:ea typeface="Calibri" panose="020F0502020204030204"/>
                <a:cs typeface="Times New Roman"/>
              </a:rPr>
              <a:t>: 10.1016/j.eij.2024.100607.</a:t>
            </a:r>
          </a:p>
          <a:p>
            <a:pPr algn="just"/>
            <a:r>
              <a:rPr lang="en-IN" sz="1600">
                <a:latin typeface="Times New Roman"/>
                <a:ea typeface="Calibri" panose="020F0502020204030204"/>
                <a:cs typeface="Times New Roman"/>
              </a:rPr>
              <a:t>13.A. Yogeshwari, </a:t>
            </a:r>
            <a:r>
              <a:rPr lang="en-IN" sz="1600" i="1">
                <a:latin typeface="Times New Roman"/>
                <a:ea typeface="Calibri" panose="020F0502020204030204"/>
                <a:cs typeface="Times New Roman"/>
              </a:rPr>
              <a:t>et al.</a:t>
            </a:r>
            <a:r>
              <a:rPr lang="en-IN" sz="1600">
                <a:latin typeface="Times New Roman"/>
                <a:ea typeface="Calibri" panose="020F0502020204030204"/>
                <a:cs typeface="Times New Roman"/>
              </a:rPr>
              <a:t>, “Automatic Feature Extraction and Detection of Plant Leaf Disease using GLCM Features and Convolutional Neural Networks,” </a:t>
            </a:r>
            <a:r>
              <a:rPr lang="en-IN" sz="1600" i="1">
                <a:latin typeface="Times New Roman"/>
                <a:ea typeface="Calibri" panose="020F0502020204030204"/>
                <a:cs typeface="Times New Roman"/>
              </a:rPr>
              <a:t>Materials Today: Proceedings</a:t>
            </a:r>
            <a:r>
              <a:rPr lang="en-IN" sz="1600">
                <a:latin typeface="Times New Roman"/>
                <a:ea typeface="Calibri" panose="020F0502020204030204"/>
                <a:cs typeface="Times New Roman"/>
              </a:rPr>
              <a:t>, vol. 45, pp. 3121–3127, 2021, </a:t>
            </a:r>
            <a:r>
              <a:rPr lang="en-IN" sz="1600" err="1">
                <a:latin typeface="Times New Roman"/>
                <a:ea typeface="Calibri" panose="020F0502020204030204"/>
                <a:cs typeface="Times New Roman"/>
              </a:rPr>
              <a:t>doi</a:t>
            </a:r>
            <a:r>
              <a:rPr lang="en-IN" sz="1600">
                <a:latin typeface="Times New Roman"/>
                <a:ea typeface="Calibri" panose="020F0502020204030204"/>
                <a:cs typeface="Times New Roman"/>
              </a:rPr>
              <a:t>: 10.1016/j.matpr.2021.03.700.</a:t>
            </a:r>
            <a:endParaRPr lang="en-IN" sz="1600">
              <a:latin typeface="Calibri" panose="020F0502020204030204"/>
              <a:ea typeface="Calibri" panose="020F0502020204030204"/>
              <a:cs typeface="Calibri" panose="020F0502020204030204"/>
            </a:endParaRPr>
          </a:p>
          <a:p>
            <a:pPr algn="just"/>
            <a:r>
              <a:rPr lang="en-IN" sz="1600">
                <a:latin typeface="Times New Roman"/>
                <a:ea typeface="Calibri" panose="020F0502020204030204"/>
                <a:cs typeface="Times New Roman"/>
              </a:rPr>
              <a:t>14.J. Benco, “An Advanced Approach to Extraction of Colour Texture Features Based on GLCM,” </a:t>
            </a:r>
            <a:r>
              <a:rPr lang="en-IN" sz="1600" i="1">
                <a:latin typeface="Times New Roman"/>
                <a:ea typeface="Calibri" panose="020F0502020204030204"/>
                <a:cs typeface="Times New Roman"/>
              </a:rPr>
              <a:t>International Journal of Advanced Robotic Systems</a:t>
            </a:r>
            <a:r>
              <a:rPr lang="en-IN" sz="1600">
                <a:latin typeface="Times New Roman"/>
                <a:ea typeface="Calibri" panose="020F0502020204030204"/>
                <a:cs typeface="Times New Roman"/>
              </a:rPr>
              <a:t>, 2014, </a:t>
            </a:r>
            <a:r>
              <a:rPr lang="en-IN" sz="1600" err="1">
                <a:latin typeface="Times New Roman"/>
                <a:ea typeface="Calibri" panose="020F0502020204030204"/>
                <a:cs typeface="Times New Roman"/>
              </a:rPr>
              <a:t>doi</a:t>
            </a:r>
            <a:r>
              <a:rPr lang="en-IN" sz="1600">
                <a:latin typeface="Times New Roman"/>
                <a:ea typeface="Calibri" panose="020F0502020204030204"/>
                <a:cs typeface="Times New Roman"/>
              </a:rPr>
              <a:t>: 10.5772/58692.</a:t>
            </a:r>
            <a:endParaRPr lang="en-IN" sz="1600">
              <a:latin typeface="Calibri" panose="020F0502020204030204"/>
              <a:ea typeface="Calibri" panose="020F0502020204030204"/>
              <a:cs typeface="Calibri" panose="020F0502020204030204"/>
            </a:endParaRPr>
          </a:p>
          <a:p>
            <a:pPr algn="just"/>
            <a:r>
              <a:rPr lang="en-IN" sz="1600">
                <a:latin typeface="Times New Roman"/>
                <a:ea typeface="Calibri" panose="020F0502020204030204"/>
                <a:cs typeface="Times New Roman"/>
              </a:rPr>
              <a:t>15. V. A. Vinay, </a:t>
            </a:r>
            <a:r>
              <a:rPr lang="en-IN" sz="1600" i="1">
                <a:latin typeface="Times New Roman"/>
                <a:ea typeface="Calibri" panose="020F0502020204030204"/>
                <a:cs typeface="Times New Roman"/>
              </a:rPr>
              <a:t>et al.</a:t>
            </a:r>
            <a:r>
              <a:rPr lang="en-IN" sz="1600">
                <a:latin typeface="Times New Roman"/>
                <a:ea typeface="Calibri" panose="020F0502020204030204"/>
                <a:cs typeface="Times New Roman"/>
              </a:rPr>
              <a:t>, “ORB-PCA Based Feature Extraction Technique for Face Recognition,” </a:t>
            </a:r>
            <a:r>
              <a:rPr lang="en-IN" sz="1600" i="1">
                <a:latin typeface="Times New Roman"/>
                <a:ea typeface="Calibri" panose="020F0502020204030204"/>
                <a:cs typeface="Times New Roman"/>
              </a:rPr>
              <a:t>Procedia Computer Science</a:t>
            </a:r>
            <a:r>
              <a:rPr lang="en-IN" sz="1600">
                <a:latin typeface="Times New Roman"/>
                <a:ea typeface="Calibri" panose="020F0502020204030204"/>
                <a:cs typeface="Times New Roman"/>
              </a:rPr>
              <a:t>, vol. 58, pp. 302–307, 2015, </a:t>
            </a:r>
            <a:r>
              <a:rPr lang="en-IN" sz="1600" err="1">
                <a:latin typeface="Times New Roman"/>
                <a:ea typeface="Calibri" panose="020F0502020204030204"/>
                <a:cs typeface="Times New Roman"/>
              </a:rPr>
              <a:t>doi</a:t>
            </a:r>
            <a:r>
              <a:rPr lang="en-IN" sz="1600">
                <a:latin typeface="Times New Roman"/>
                <a:ea typeface="Calibri" panose="020F0502020204030204"/>
                <a:cs typeface="Times New Roman"/>
              </a:rPr>
              <a:t>: 10.1016/j.procs.2015.08.080.</a:t>
            </a:r>
          </a:p>
          <a:p>
            <a:pPr algn="just"/>
            <a:r>
              <a:rPr lang="en-IN" sz="1600">
                <a:latin typeface="Times New Roman"/>
                <a:ea typeface="Calibri" panose="020F0502020204030204"/>
                <a:cs typeface="Times New Roman"/>
              </a:rPr>
              <a:t>16. A. </a:t>
            </a:r>
            <a:r>
              <a:rPr lang="en-IN" sz="1600" err="1">
                <a:latin typeface="Times New Roman"/>
                <a:ea typeface="Calibri" panose="020F0502020204030204"/>
                <a:cs typeface="Times New Roman"/>
              </a:rPr>
              <a:t>Aráez</a:t>
            </a:r>
            <a:r>
              <a:rPr lang="en-IN" sz="1600">
                <a:latin typeface="Times New Roman"/>
                <a:ea typeface="Calibri" panose="020F0502020204030204"/>
                <a:cs typeface="Times New Roman"/>
              </a:rPr>
              <a:t>, P. Real, and M. Araujo, “A New Approach to ORB Acceleration Using a Modern Low-Power Microcontroller,” </a:t>
            </a:r>
            <a:r>
              <a:rPr lang="en-IN" sz="1600" i="1">
                <a:latin typeface="Times New Roman"/>
                <a:ea typeface="Calibri" panose="020F0502020204030204"/>
                <a:cs typeface="Times New Roman"/>
              </a:rPr>
              <a:t>Sensors</a:t>
            </a:r>
            <a:r>
              <a:rPr lang="en-IN" sz="1600">
                <a:latin typeface="Times New Roman"/>
                <a:ea typeface="Calibri" panose="020F0502020204030204"/>
                <a:cs typeface="Times New Roman"/>
              </a:rPr>
              <a:t>, vol. 25, no. 12, 2025, </a:t>
            </a:r>
            <a:r>
              <a:rPr lang="en-IN" sz="1600" err="1">
                <a:latin typeface="Times New Roman"/>
                <a:ea typeface="Calibri" panose="020F0502020204030204"/>
                <a:cs typeface="Times New Roman"/>
              </a:rPr>
              <a:t>doi</a:t>
            </a:r>
            <a:r>
              <a:rPr lang="en-IN" sz="1600">
                <a:latin typeface="Times New Roman"/>
                <a:ea typeface="Calibri" panose="020F0502020204030204"/>
                <a:cs typeface="Times New Roman"/>
              </a:rPr>
              <a:t>: 10.3390/s25123796.</a:t>
            </a:r>
          </a:p>
          <a:p>
            <a:pPr algn="just"/>
            <a:r>
              <a:rPr lang="en-IN" sz="1600">
                <a:latin typeface="Times New Roman"/>
                <a:ea typeface="Calibri" panose="020F0502020204030204"/>
                <a:cs typeface="Times New Roman"/>
              </a:rPr>
              <a:t>17. Y. S. Kumari, </a:t>
            </a:r>
            <a:r>
              <a:rPr lang="en-IN" sz="1600" i="1">
                <a:latin typeface="Times New Roman"/>
                <a:ea typeface="Calibri" panose="020F0502020204030204"/>
                <a:cs typeface="Times New Roman"/>
              </a:rPr>
              <a:t>et al.</a:t>
            </a:r>
            <a:r>
              <a:rPr lang="en-IN" sz="1600">
                <a:latin typeface="Times New Roman"/>
                <a:ea typeface="Calibri" panose="020F0502020204030204"/>
                <a:cs typeface="Times New Roman"/>
              </a:rPr>
              <a:t>, “Comparing Deep Learning (CNN) Features with Hybrid Models (HOG_CNN, LBP_CNN) for Classification of Leafs,” in </a:t>
            </a:r>
            <a:r>
              <a:rPr lang="en-IN" sz="1600" i="1">
                <a:latin typeface="Times New Roman"/>
                <a:ea typeface="Calibri" panose="020F0502020204030204"/>
                <a:cs typeface="Times New Roman"/>
              </a:rPr>
              <a:t>Proc. ICCCIT</a:t>
            </a:r>
            <a:r>
              <a:rPr lang="en-IN" sz="1600">
                <a:latin typeface="Times New Roman"/>
                <a:ea typeface="Calibri" panose="020F0502020204030204"/>
                <a:cs typeface="Times New Roman"/>
              </a:rPr>
              <a:t>, 2025.</a:t>
            </a:r>
          </a:p>
          <a:p>
            <a:pPr algn="just"/>
            <a:r>
              <a:rPr lang="en-IN" sz="1600">
                <a:latin typeface="Times New Roman"/>
                <a:ea typeface="Calibri" panose="020F0502020204030204"/>
                <a:cs typeface="Times New Roman"/>
              </a:rPr>
              <a:t>18. H. </a:t>
            </a:r>
            <a:r>
              <a:rPr lang="en-IN" sz="1600" err="1">
                <a:latin typeface="Times New Roman"/>
                <a:ea typeface="Calibri" panose="020F0502020204030204"/>
                <a:cs typeface="Times New Roman"/>
              </a:rPr>
              <a:t>Yzzogh</a:t>
            </a:r>
            <a:r>
              <a:rPr lang="en-IN" sz="1600">
                <a:latin typeface="Times New Roman"/>
                <a:ea typeface="Calibri" panose="020F0502020204030204"/>
                <a:cs typeface="Times New Roman"/>
              </a:rPr>
              <a:t> and H. </a:t>
            </a:r>
            <a:r>
              <a:rPr lang="en-IN" sz="1600" err="1">
                <a:latin typeface="Times New Roman"/>
                <a:ea typeface="Calibri" panose="020F0502020204030204"/>
                <a:cs typeface="Times New Roman"/>
              </a:rPr>
              <a:t>Benaboud</a:t>
            </a:r>
            <a:r>
              <a:rPr lang="en-IN" sz="1600">
                <a:latin typeface="Times New Roman"/>
                <a:ea typeface="Calibri" panose="020F0502020204030204"/>
                <a:cs typeface="Times New Roman"/>
              </a:rPr>
              <a:t>, “Evaluating ORB and SIFT With Neural Network as Alternatives to CNN for Traffic Classification in SDN Environments,” </a:t>
            </a:r>
            <a:r>
              <a:rPr lang="en-IN" sz="1600" i="1">
                <a:latin typeface="Times New Roman"/>
                <a:ea typeface="Calibri" panose="020F0502020204030204"/>
                <a:cs typeface="Times New Roman"/>
              </a:rPr>
              <a:t>IEEE Access</a:t>
            </a:r>
            <a:r>
              <a:rPr lang="en-IN" sz="1600">
                <a:latin typeface="Times New Roman"/>
                <a:ea typeface="Calibri" panose="020F0502020204030204"/>
                <a:cs typeface="Times New Roman"/>
              </a:rPr>
              <a:t>, vol. 13, pp. 51484–51499, 2025, </a:t>
            </a:r>
            <a:r>
              <a:rPr lang="en-IN" sz="1600" err="1">
                <a:latin typeface="Times New Roman"/>
                <a:ea typeface="Calibri" panose="020F0502020204030204"/>
                <a:cs typeface="Times New Roman"/>
              </a:rPr>
              <a:t>doi</a:t>
            </a:r>
            <a:r>
              <a:rPr lang="en-IN" sz="1600">
                <a:latin typeface="Times New Roman"/>
                <a:ea typeface="Calibri" panose="020F0502020204030204"/>
                <a:cs typeface="Times New Roman"/>
              </a:rPr>
              <a:t>: 10.1109/ACCESS.2025.3553449.</a:t>
            </a:r>
          </a:p>
          <a:p>
            <a:pPr algn="just"/>
            <a:r>
              <a:rPr lang="en-IN" sz="1600">
                <a:latin typeface="Times New Roman"/>
                <a:ea typeface="Calibri" panose="020F0502020204030204"/>
                <a:cs typeface="Times New Roman"/>
              </a:rPr>
              <a:t>19. M. Kalaiyarasi, </a:t>
            </a:r>
            <a:r>
              <a:rPr lang="en-IN" sz="1600" i="1">
                <a:latin typeface="Times New Roman"/>
                <a:ea typeface="Calibri" panose="020F0502020204030204"/>
                <a:cs typeface="Times New Roman"/>
              </a:rPr>
              <a:t>et al.</a:t>
            </a:r>
            <a:r>
              <a:rPr lang="en-IN" sz="1600">
                <a:latin typeface="Times New Roman"/>
                <a:ea typeface="Calibri" panose="020F0502020204030204"/>
                <a:cs typeface="Times New Roman"/>
              </a:rPr>
              <a:t>, “Performance Analysis of Tomato Leaf Disease Detection using VGG, ResNet and MobileNet,” in </a:t>
            </a:r>
            <a:r>
              <a:rPr lang="en-IN" sz="1600" i="1">
                <a:latin typeface="Times New Roman"/>
                <a:ea typeface="Calibri" panose="020F0502020204030204"/>
                <a:cs typeface="Times New Roman"/>
              </a:rPr>
              <a:t>Proc. IEEE Conference</a:t>
            </a:r>
            <a:r>
              <a:rPr lang="en-IN" sz="1600">
                <a:latin typeface="Times New Roman"/>
                <a:ea typeface="Calibri" panose="020F0502020204030204"/>
                <a:cs typeface="Times New Roman"/>
              </a:rPr>
              <a:t>, 2024.</a:t>
            </a:r>
          </a:p>
          <a:p>
            <a:pPr algn="just"/>
            <a:r>
              <a:rPr lang="en-IN" sz="1600">
                <a:latin typeface="Times New Roman"/>
                <a:ea typeface="Calibri" panose="020F0502020204030204"/>
                <a:cs typeface="Times New Roman"/>
              </a:rPr>
              <a:t>20. A. Bhargava, A. Shukla, O. P. Goswami, M. H. Alsharif, and P. </a:t>
            </a:r>
            <a:r>
              <a:rPr lang="en-IN" sz="1600" err="1">
                <a:latin typeface="Times New Roman"/>
                <a:ea typeface="Calibri" panose="020F0502020204030204"/>
                <a:cs typeface="Times New Roman"/>
              </a:rPr>
              <a:t>Uthansakul</a:t>
            </a:r>
            <a:r>
              <a:rPr lang="en-IN" sz="1600">
                <a:latin typeface="Times New Roman"/>
                <a:ea typeface="Calibri" panose="020F0502020204030204"/>
                <a:cs typeface="Times New Roman"/>
              </a:rPr>
              <a:t>, “Plant Leaf Disease Detection, Classification, and Diagnosis Using Computer Vision and Artificial Intelligence: A Review,” </a:t>
            </a:r>
            <a:r>
              <a:rPr lang="en-IN" sz="1600" i="1">
                <a:latin typeface="Times New Roman"/>
                <a:ea typeface="Calibri" panose="020F0502020204030204"/>
                <a:cs typeface="Times New Roman"/>
              </a:rPr>
              <a:t>IEEE Access</a:t>
            </a:r>
            <a:r>
              <a:rPr lang="en-IN" sz="1600">
                <a:latin typeface="Times New Roman"/>
                <a:ea typeface="Calibri" panose="020F0502020204030204"/>
                <a:cs typeface="Times New Roman"/>
              </a:rPr>
              <a:t>, vol. 12, pp. 37443–37461, 2024, </a:t>
            </a:r>
            <a:r>
              <a:rPr lang="en-IN" sz="1600" err="1">
                <a:latin typeface="Times New Roman"/>
                <a:ea typeface="Calibri" panose="020F0502020204030204"/>
                <a:cs typeface="Times New Roman"/>
              </a:rPr>
              <a:t>doi</a:t>
            </a:r>
            <a:r>
              <a:rPr lang="en-IN" sz="1600">
                <a:latin typeface="Times New Roman"/>
                <a:ea typeface="Calibri" panose="020F0502020204030204"/>
                <a:cs typeface="Times New Roman"/>
              </a:rPr>
              <a:t>: 10.1109/ACCESS.2024.3373001.</a:t>
            </a:r>
            <a:endParaRPr lang="en-US" sz="1600">
              <a:latin typeface="Times New Roman"/>
              <a:ea typeface="Calibri" panose="020F0502020204030204"/>
              <a:cs typeface="Times New Roman"/>
            </a:endParaRPr>
          </a:p>
          <a:p>
            <a:pPr marL="342900" indent="-342900" algn="just">
              <a:buAutoNum type="arabicPeriod"/>
            </a:pPr>
            <a:endParaRPr lang="en-IN" sz="1600">
              <a:latin typeface="Times New Roman"/>
              <a:ea typeface="Calibri" panose="020F0502020204030204"/>
              <a:cs typeface="Times New Roman"/>
            </a:endParaRPr>
          </a:p>
        </p:txBody>
      </p:sp>
    </p:spTree>
    <p:extLst>
      <p:ext uri="{BB962C8B-B14F-4D97-AF65-F5344CB8AC3E}">
        <p14:creationId xmlns:p14="http://schemas.microsoft.com/office/powerpoint/2010/main" val="1204925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EditPoints="1"/>
          </p:cNvSpPr>
          <p:nvPr/>
        </p:nvSpPr>
        <p:spPr>
          <a:xfrm>
            <a:off x="283249" y="447311"/>
            <a:ext cx="6833811" cy="55528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3600">
                <a:latin typeface="Times New Roman"/>
                <a:cs typeface="Arial"/>
              </a:rPr>
              <a:t>Why Feature Extraction Matters?</a:t>
            </a:r>
          </a:p>
        </p:txBody>
      </p:sp>
      <p:sp>
        <p:nvSpPr>
          <p:cNvPr id="2" name="Content Placeholder 1">
            <a:extLst>
              <a:ext uri="{FF2B5EF4-FFF2-40B4-BE49-F238E27FC236}">
                <a16:creationId xmlns:a16="http://schemas.microsoft.com/office/drawing/2014/main" id="{FAA1BFCD-7F37-B087-76CD-5621DBE974D2}"/>
              </a:ext>
            </a:extLst>
          </p:cNvPr>
          <p:cNvSpPr>
            <a:spLocks noGrp="1" noChangeArrowheads="1"/>
          </p:cNvSpPr>
          <p:nvPr>
            <p:ph idx="1"/>
          </p:nvPr>
        </p:nvSpPr>
        <p:spPr bwMode="auto">
          <a:xfrm>
            <a:off x="543566" y="3224893"/>
            <a:ext cx="9521954"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lvl="0" indent="0" eaLnBrk="0" fontAlgn="base" hangingPunct="0">
              <a:lnSpc>
                <a:spcPct val="100000"/>
              </a:lnSpc>
              <a:spcBef>
                <a:spcPct val="0"/>
              </a:spcBef>
              <a:spcAft>
                <a:spcPct val="0"/>
              </a:spcAft>
              <a:buNone/>
            </a:pPr>
            <a:endParaRPr lang="en-US" sz="4000" b="1"/>
          </a:p>
          <a:p>
            <a:pPr marL="0" lvl="0" indent="0" eaLnBrk="0" fontAlgn="base" hangingPunct="0">
              <a:lnSpc>
                <a:spcPct val="100000"/>
              </a:lnSpc>
              <a:spcBef>
                <a:spcPct val="0"/>
              </a:spcBef>
              <a:spcAft>
                <a:spcPct val="0"/>
              </a:spcAft>
              <a:buNone/>
            </a:pPr>
            <a:endParaRPr lang="en-US" sz="4000" b="1"/>
          </a:p>
          <a:p>
            <a:pPr marL="0" lvl="0" indent="0" eaLnBrk="0" fontAlgn="base" hangingPunct="0">
              <a:lnSpc>
                <a:spcPct val="100000"/>
              </a:lnSpc>
              <a:spcBef>
                <a:spcPct val="0"/>
              </a:spcBef>
              <a:spcAft>
                <a:spcPct val="0"/>
              </a:spcAft>
              <a:buNone/>
            </a:pPr>
            <a:endParaRPr lang="en-US" sz="4000" b="1"/>
          </a:p>
          <a:p>
            <a:pPr marL="0" lvl="0" indent="0" eaLnBrk="0" fontAlgn="base" hangingPunct="0">
              <a:lnSpc>
                <a:spcPct val="100000"/>
              </a:lnSpc>
              <a:spcBef>
                <a:spcPct val="0"/>
              </a:spcBef>
              <a:spcAft>
                <a:spcPct val="0"/>
              </a:spcAft>
              <a:buNone/>
            </a:pPr>
            <a:r>
              <a:rPr lang="en-US" sz="4000" b="1"/>
              <a:t>raw image → features → classifier → output</a:t>
            </a:r>
            <a:endParaRPr kumimoji="0" lang="en-US" altLang="en-US" sz="4000" b="1"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59BDC5D-E0BC-DE40-5F04-07353B5EA0B8}"/>
              </a:ext>
            </a:extLst>
          </p:cNvPr>
          <p:cNvSpPr>
            <a:spLocks noChangeArrowheads="1"/>
          </p:cNvSpPr>
          <p:nvPr/>
        </p:nvSpPr>
        <p:spPr bwMode="auto">
          <a:xfrm>
            <a:off x="281037" y="1463692"/>
            <a:ext cx="12021994"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buFont typeface="Arial"/>
              <a:buChar char="•"/>
            </a:pPr>
            <a:r>
              <a:rPr lang="en-US" sz="2500">
                <a:latin typeface="Times New Roman"/>
                <a:ea typeface="Calibri"/>
                <a:cs typeface="Calibri"/>
              </a:rPr>
              <a:t>Raw pixels are high-dimensional and sensitive to noise, illumination, scale, and orientation.</a:t>
            </a:r>
            <a:endParaRPr lang="en-US" altLang="en-US" sz="2500">
              <a:latin typeface="Times New Roman"/>
              <a:ea typeface="Calibri"/>
              <a:cs typeface="Arial"/>
            </a:endParaRPr>
          </a:p>
          <a:p>
            <a:pPr>
              <a:buFont typeface="Arial"/>
              <a:buChar char="•"/>
            </a:pPr>
            <a:r>
              <a:rPr lang="en-US" sz="2500">
                <a:latin typeface="Times New Roman"/>
                <a:ea typeface="Calibri"/>
                <a:cs typeface="Calibri"/>
              </a:rPr>
              <a:t>Feature extraction transforms images into compact and discriminative representations.</a:t>
            </a:r>
          </a:p>
          <a:p>
            <a:endParaRPr lang="en-US" sz="2500">
              <a:latin typeface="Times New Roman"/>
              <a:ea typeface="Calibri"/>
              <a:cs typeface="Calibri"/>
            </a:endParaRPr>
          </a:p>
          <a:p>
            <a:r>
              <a:rPr lang="en-US" sz="2500" b="1">
                <a:latin typeface="Times New Roman"/>
                <a:ea typeface="Calibri"/>
                <a:cs typeface="Calibri"/>
              </a:rPr>
              <a:t>Benefits</a:t>
            </a:r>
          </a:p>
          <a:p>
            <a:pPr>
              <a:buFont typeface="Arial"/>
              <a:buChar char="•"/>
            </a:pPr>
            <a:r>
              <a:rPr lang="en-US" sz="2500">
                <a:latin typeface="Times New Roman"/>
                <a:ea typeface="Calibri"/>
                <a:cs typeface="Calibri"/>
              </a:rPr>
              <a:t>Reduces computation compared to raw pixels.</a:t>
            </a:r>
          </a:p>
          <a:p>
            <a:pPr>
              <a:buFont typeface="Arial"/>
              <a:buChar char="•"/>
            </a:pPr>
            <a:r>
              <a:rPr lang="en-US" sz="2500">
                <a:latin typeface="Times New Roman"/>
                <a:ea typeface="Calibri"/>
                <a:cs typeface="Calibri"/>
              </a:rPr>
              <a:t>Provides invariance to scale, rotation, and lighting.</a:t>
            </a:r>
          </a:p>
          <a:p>
            <a:pPr>
              <a:buFont typeface="Arial"/>
              <a:buChar char="•"/>
            </a:pPr>
            <a:r>
              <a:rPr lang="en-US" sz="2500">
                <a:latin typeface="Times New Roman"/>
                <a:ea typeface="Calibri"/>
                <a:cs typeface="Calibri"/>
              </a:rPr>
              <a:t>Enhances classifier performance by focusing on salient patterns.</a:t>
            </a:r>
          </a:p>
          <a:p>
            <a:pPr>
              <a:buFont typeface="Arial"/>
              <a:buChar char="•"/>
            </a:pPr>
            <a:r>
              <a:rPr lang="en-US" sz="2500">
                <a:latin typeface="Times New Roman"/>
                <a:ea typeface="Calibri"/>
                <a:cs typeface="Calibri"/>
              </a:rPr>
              <a:t>Offers interpretability (handcrafted features are explainable).</a:t>
            </a:r>
          </a:p>
          <a:p>
            <a:pPr>
              <a:buFont typeface="Arial"/>
              <a:buChar char="•"/>
            </a:pPr>
            <a:r>
              <a:rPr lang="en-US" sz="2500">
                <a:latin typeface="Times New Roman"/>
                <a:ea typeface="Calibri"/>
                <a:cs typeface="Calibri"/>
              </a:rPr>
              <a:t>Acts as a bridge between low-level pixel data and high-level decision-making.</a:t>
            </a:r>
          </a:p>
          <a:p>
            <a:pPr>
              <a:spcBef>
                <a:spcPct val="0"/>
              </a:spcBef>
              <a:spcAft>
                <a:spcPct val="0"/>
              </a:spcAft>
              <a:buChar char="•"/>
            </a:pPr>
            <a:endParaRPr lang="en-US" altLang="en-US" sz="2500" i="0" u="none" strike="noStrike" cap="none" normalizeH="0" baseline="0">
              <a:ln>
                <a:noFill/>
              </a:ln>
              <a:effectLst/>
              <a:latin typeface="Times New Roman"/>
              <a:ea typeface="Calibri"/>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EditPoints="1"/>
          </p:cNvSpPr>
          <p:nvPr/>
        </p:nvSpPr>
        <p:spPr>
          <a:xfrm>
            <a:off x="543833" y="379650"/>
            <a:ext cx="8465914" cy="55528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3600">
                <a:latin typeface="Times New Roman"/>
                <a:cs typeface="Arial"/>
              </a:rPr>
              <a:t>Conventional Feature Extraction Methods</a:t>
            </a:r>
            <a:endParaRPr lang="en-US" sz="3600">
              <a:latin typeface="Times New Roman"/>
            </a:endParaRPr>
          </a:p>
        </p:txBody>
      </p:sp>
      <p:sp>
        <p:nvSpPr>
          <p:cNvPr id="6" name="Rectangle 1">
            <a:extLst>
              <a:ext uri="{FF2B5EF4-FFF2-40B4-BE49-F238E27FC236}">
                <a16:creationId xmlns:a16="http://schemas.microsoft.com/office/drawing/2014/main" id="{D35CB05F-47E0-9D4B-73C1-D7322DFD4AFA}"/>
              </a:ext>
            </a:extLst>
          </p:cNvPr>
          <p:cNvSpPr>
            <a:spLocks noGrp="1" noChangeArrowheads="1"/>
          </p:cNvSpPr>
          <p:nvPr>
            <p:ph idx="1"/>
          </p:nvPr>
        </p:nvSpPr>
        <p:spPr bwMode="auto">
          <a:xfrm>
            <a:off x="435847" y="1225442"/>
            <a:ext cx="11320305" cy="488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r>
              <a:rPr lang="en-US" sz="2500" b="1">
                <a:latin typeface="Times New Roman"/>
                <a:ea typeface="+mn-lt"/>
                <a:cs typeface="+mn-lt"/>
              </a:rPr>
              <a:t>Histogram of Oriented Gradients (HOG):</a:t>
            </a:r>
            <a:br>
              <a:rPr lang="en-US" sz="2500">
                <a:latin typeface="Times New Roman"/>
                <a:ea typeface="+mn-lt"/>
                <a:cs typeface="+mn-lt"/>
              </a:rPr>
            </a:br>
            <a:r>
              <a:rPr lang="en-US" sz="2500">
                <a:latin typeface="Times New Roman"/>
                <a:ea typeface="+mn-lt"/>
                <a:cs typeface="+mn-lt"/>
              </a:rPr>
              <a:t>HOG is a feature extraction technique that captures the structural shape of objects by computing histograms of gradient orientations. It is widely applied in tasks such as pedestrian and vehicle detection due to its robustness in representing object contours.</a:t>
            </a:r>
            <a:endParaRPr lang="en-US" altLang="en-US" sz="2500">
              <a:latin typeface="Times New Roman"/>
              <a:cs typeface="Arial"/>
            </a:endParaRPr>
          </a:p>
          <a:p>
            <a:r>
              <a:rPr lang="en-US" sz="2500" b="1">
                <a:latin typeface="Times New Roman"/>
                <a:ea typeface="+mn-lt"/>
                <a:cs typeface="+mn-lt"/>
              </a:rPr>
              <a:t>Local Binary Patterns (LBP):</a:t>
            </a:r>
            <a:br>
              <a:rPr lang="en-US" sz="2500">
                <a:latin typeface="Times New Roman"/>
                <a:ea typeface="+mn-lt"/>
                <a:cs typeface="+mn-lt"/>
              </a:rPr>
            </a:br>
            <a:r>
              <a:rPr lang="en-US" sz="2500">
                <a:latin typeface="Times New Roman"/>
                <a:ea typeface="+mn-lt"/>
                <a:cs typeface="+mn-lt"/>
              </a:rPr>
              <a:t>LBP encodes local texture information by thresholding pixel neighborhoods into binary patterns. This method is particularly effective in face recognition, texture classification, and surface inspection tasks.</a:t>
            </a:r>
            <a:endParaRPr lang="en-US" sz="2500">
              <a:latin typeface="Times New Roman"/>
              <a:ea typeface="Calibri"/>
              <a:cs typeface="Calibri"/>
            </a:endParaRPr>
          </a:p>
          <a:p>
            <a:r>
              <a:rPr lang="en-US" sz="2500" b="1">
                <a:latin typeface="Times New Roman"/>
                <a:ea typeface="+mn-lt"/>
                <a:cs typeface="+mn-lt"/>
              </a:rPr>
              <a:t>Edge Detection:</a:t>
            </a:r>
            <a:br>
              <a:rPr lang="en-US" sz="2500">
                <a:latin typeface="Times New Roman"/>
                <a:ea typeface="+mn-lt"/>
                <a:cs typeface="+mn-lt"/>
              </a:rPr>
            </a:br>
            <a:r>
              <a:rPr lang="en-US" sz="2500">
                <a:latin typeface="Times New Roman"/>
                <a:ea typeface="+mn-lt"/>
                <a:cs typeface="+mn-lt"/>
              </a:rPr>
              <a:t>Edge detection techniques identify object boundaries by highlighting regions of rapid intensity change. These methods are extensively used in image segmentation, medical imaging, and object boundary analysis.</a:t>
            </a:r>
            <a:endParaRPr lang="en-US" sz="2500">
              <a:latin typeface="Times New Roman"/>
              <a:ea typeface="Calibri"/>
              <a:cs typeface="Calibri"/>
            </a:endParaRPr>
          </a:p>
          <a:p>
            <a:pPr>
              <a:lnSpc>
                <a:spcPct val="100000"/>
              </a:lnSpc>
              <a:spcBef>
                <a:spcPct val="0"/>
              </a:spcBef>
              <a:spcAft>
                <a:spcPct val="0"/>
              </a:spcAft>
            </a:pPr>
            <a:endParaRPr lang="en-US" altLang="en-US" sz="2500" i="0" u="none" strike="noStrike" cap="none" normalizeH="0" baseline="0">
              <a:ln>
                <a:noFill/>
              </a:ln>
              <a:effectLst/>
              <a:latin typeface="Times New Roman"/>
              <a:cs typeface="Arial"/>
            </a:endParaRPr>
          </a:p>
        </p:txBody>
      </p:sp>
    </p:spTree>
    <p:extLst>
      <p:ext uri="{BB962C8B-B14F-4D97-AF65-F5344CB8AC3E}">
        <p14:creationId xmlns:p14="http://schemas.microsoft.com/office/powerpoint/2010/main" val="104333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539447" y="542381"/>
            <a:ext cx="8486565" cy="555280"/>
          </a:xfrm>
          <a:prstGeom prst="rect">
            <a:avLst/>
          </a:prstGeom>
          <a:solidFill>
            <a:srgbClr val="AE1D49"/>
          </a:solidFill>
        </p:spPr>
        <p:txBody>
          <a:bodyPr vert="horz" wrap="square" lIns="0" tIns="1270" rIns="0" bIns="0" rtlCol="0" anchor="t">
            <a:spAutoFit/>
          </a:bodyPr>
          <a:lstStyle/>
          <a:p>
            <a:pPr marL="12700" algn="ctr">
              <a:spcBef>
                <a:spcPts val="10"/>
              </a:spcBef>
            </a:pPr>
            <a:r>
              <a:rPr lang="en-IN" sz="4000" b="1">
                <a:solidFill>
                  <a:schemeClr val="bg1"/>
                </a:solidFill>
                <a:latin typeface="Arial"/>
                <a:cs typeface="Arial"/>
              </a:rPr>
              <a:t>Deep Learning Feature Extraction </a:t>
            </a:r>
            <a:endParaRPr lang="en-US" sz="4000" b="1">
              <a:solidFill>
                <a:schemeClr val="bg1"/>
              </a:solidFill>
              <a:latin typeface="Arial"/>
              <a:cs typeface="Arial"/>
            </a:endParaRPr>
          </a:p>
        </p:txBody>
      </p:sp>
      <p:pic>
        <p:nvPicPr>
          <p:cNvPr id="8" name="object 2"/>
          <p:cNvPicPr/>
          <p:nvPr/>
        </p:nvPicPr>
        <p:blipFill>
          <a:blip r:embed="rId3"/>
          <a:srcRect/>
          <a:stretch>
            <a:fillRect/>
          </a:stretch>
        </p:blipFill>
        <p:spPr>
          <a:xfrm>
            <a:off x="9235557" y="6059775"/>
            <a:ext cx="1967483" cy="655319"/>
          </a:xfrm>
          <a:prstGeom prst="rect">
            <a:avLst/>
          </a:prstGeom>
        </p:spPr>
      </p:pic>
      <p:sp>
        <p:nvSpPr>
          <p:cNvPr id="5" name="Rectangle 2">
            <a:extLst>
              <a:ext uri="{FF2B5EF4-FFF2-40B4-BE49-F238E27FC236}">
                <a16:creationId xmlns:a16="http://schemas.microsoft.com/office/drawing/2014/main" id="{3EEBD043-D9A8-5A19-F49A-CF2B4EEC4FDB}"/>
              </a:ext>
            </a:extLst>
          </p:cNvPr>
          <p:cNvSpPr>
            <a:spLocks noChangeArrowheads="1"/>
          </p:cNvSpPr>
          <p:nvPr/>
        </p:nvSpPr>
        <p:spPr bwMode="auto">
          <a:xfrm>
            <a:off x="539448" y="1104802"/>
            <a:ext cx="10429317" cy="610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300" b="1">
                <a:latin typeface="Times New Roman"/>
                <a:ea typeface="+mn-lt"/>
                <a:cs typeface="+mn-lt"/>
              </a:rPr>
              <a:t>ResNet50</a:t>
            </a:r>
            <a:br>
              <a:rPr lang="en-US" sz="2300">
                <a:latin typeface="Times New Roman"/>
                <a:ea typeface="+mn-lt"/>
                <a:cs typeface="+mn-lt"/>
              </a:rPr>
            </a:br>
            <a:r>
              <a:rPr lang="en-US" sz="2300">
                <a:latin typeface="Times New Roman"/>
                <a:ea typeface="+mn-lt"/>
                <a:cs typeface="+mn-lt"/>
              </a:rPr>
              <a:t>ResNet50 is a deep convolutional neural network that introduces residual connections to overcome the vanishing gradient problem. It efficiently captures hierarchical features, making it highly effective for large-scale image classification, object detection, and transfer learning tasks.</a:t>
            </a:r>
          </a:p>
          <a:p>
            <a:r>
              <a:rPr lang="en-US" sz="2300" b="1">
                <a:latin typeface="Times New Roman"/>
                <a:ea typeface="+mn-lt"/>
                <a:cs typeface="+mn-lt"/>
              </a:rPr>
              <a:t>VGG16</a:t>
            </a:r>
            <a:br>
              <a:rPr lang="en-US" sz="2300">
                <a:latin typeface="Times New Roman"/>
                <a:ea typeface="+mn-lt"/>
                <a:cs typeface="+mn-lt"/>
              </a:rPr>
            </a:br>
            <a:r>
              <a:rPr lang="en-US" sz="2300">
                <a:latin typeface="Times New Roman"/>
                <a:ea typeface="+mn-lt"/>
                <a:cs typeface="+mn-lt"/>
              </a:rPr>
              <a:t>VGG16 is a deep neural network characterized by its uniform use of small 3×33×3 convolution filters across 16 layers. It emphasizes texture and structural representation, and is widely applied in image classification, style transfer, and feature extraction due to its simplicity and effectiveness.</a:t>
            </a:r>
          </a:p>
          <a:p>
            <a:r>
              <a:rPr lang="en-US" sz="2300" b="1">
                <a:latin typeface="Times New Roman"/>
                <a:ea typeface="+mn-lt"/>
                <a:cs typeface="+mn-lt"/>
              </a:rPr>
              <a:t>MobileNetV2</a:t>
            </a:r>
            <a:br>
              <a:rPr lang="en-US" sz="2300">
                <a:latin typeface="Times New Roman"/>
                <a:ea typeface="+mn-lt"/>
                <a:cs typeface="+mn-lt"/>
              </a:rPr>
            </a:br>
            <a:r>
              <a:rPr lang="en-US" sz="2300">
                <a:latin typeface="Times New Roman"/>
                <a:ea typeface="+mn-lt"/>
                <a:cs typeface="+mn-lt"/>
              </a:rPr>
              <a:t>MobileNetV2 is a lightweight convolutional architecture designed for efficiency on mobile and edge devices. By employing </a:t>
            </a:r>
            <a:r>
              <a:rPr lang="en-US" sz="2300" err="1">
                <a:latin typeface="Times New Roman"/>
                <a:ea typeface="+mn-lt"/>
                <a:cs typeface="+mn-lt"/>
              </a:rPr>
              <a:t>depthwise</a:t>
            </a:r>
            <a:r>
              <a:rPr lang="en-US" sz="2300">
                <a:latin typeface="Times New Roman"/>
                <a:ea typeface="+mn-lt"/>
                <a:cs typeface="+mn-lt"/>
              </a:rPr>
              <a:t> separable convolutions and inverted residual blocks, it achieves competitive accuracy while reducing computational cost, making it suitable for real-time applications.</a:t>
            </a:r>
          </a:p>
          <a:p>
            <a:endParaRPr lang="en-US" sz="2300">
              <a:latin typeface="Times New Roman"/>
              <a:ea typeface="+mn-lt"/>
              <a:cs typeface="+mn-lt"/>
            </a:endParaRPr>
          </a:p>
          <a:p>
            <a:endParaRPr lang="en-US" sz="2300">
              <a:latin typeface="Times New Roman"/>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537117" y="422429"/>
            <a:ext cx="8793696" cy="555280"/>
          </a:xfrm>
          <a:prstGeom prst="rect">
            <a:avLst/>
          </a:prstGeom>
          <a:solidFill>
            <a:srgbClr val="AE1D49"/>
          </a:solidFill>
        </p:spPr>
        <p:txBody>
          <a:bodyPr vert="horz" wrap="square" lIns="0" tIns="1270" rIns="0" bIns="0" rtlCol="0" anchor="t">
            <a:spAutoFit/>
          </a:bodyPr>
          <a:lstStyle/>
          <a:p>
            <a:pPr marL="12700" algn="ctr">
              <a:spcBef>
                <a:spcPts val="10"/>
              </a:spcBef>
            </a:pPr>
            <a:r>
              <a:rPr lang="en-US" sz="4000" b="1">
                <a:solidFill>
                  <a:schemeClr val="bg1"/>
                </a:solidFill>
                <a:latin typeface="Arial"/>
                <a:cs typeface="Arial"/>
              </a:rPr>
              <a:t>Applications </a:t>
            </a:r>
            <a:r>
              <a:rPr lang="en-IN" sz="4000" b="1">
                <a:solidFill>
                  <a:schemeClr val="bg1"/>
                </a:solidFill>
                <a:latin typeface="Arial"/>
                <a:cs typeface="Arial"/>
              </a:rPr>
              <a:t>of Feature Extraction</a:t>
            </a:r>
            <a:endParaRPr lang="en-US" sz="4000" b="1">
              <a:solidFill>
                <a:schemeClr val="bg1"/>
              </a:solidFill>
              <a:latin typeface="Arial"/>
              <a:cs typeface="Arial"/>
            </a:endParaRPr>
          </a:p>
        </p:txBody>
      </p:sp>
      <p:pic>
        <p:nvPicPr>
          <p:cNvPr id="8" name="object 2"/>
          <p:cNvPicPr/>
          <p:nvPr/>
        </p:nvPicPr>
        <p:blipFill>
          <a:blip r:embed="rId3"/>
          <a:srcRect/>
          <a:stretch>
            <a:fillRect/>
          </a:stretch>
        </p:blipFill>
        <p:spPr>
          <a:xfrm>
            <a:off x="9235557" y="6059775"/>
            <a:ext cx="1967483" cy="655319"/>
          </a:xfrm>
          <a:prstGeom prst="rect">
            <a:avLst/>
          </a:prstGeom>
        </p:spPr>
      </p:pic>
      <p:sp>
        <p:nvSpPr>
          <p:cNvPr id="5" name="Rectangle 2">
            <a:extLst>
              <a:ext uri="{FF2B5EF4-FFF2-40B4-BE49-F238E27FC236}">
                <a16:creationId xmlns:a16="http://schemas.microsoft.com/office/drawing/2014/main" id="{FEFA558B-FE55-82C0-E13F-43A718FCBC89}"/>
              </a:ext>
            </a:extLst>
          </p:cNvPr>
          <p:cNvSpPr>
            <a:spLocks noChangeArrowheads="1"/>
          </p:cNvSpPr>
          <p:nvPr/>
        </p:nvSpPr>
        <p:spPr bwMode="auto">
          <a:xfrm>
            <a:off x="430762" y="-1304997"/>
            <a:ext cx="11761931" cy="9710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br>
              <a:rPr lang="en-US" sz="2500" b="1">
                <a:ea typeface="+mn-lt"/>
                <a:cs typeface="+mn-lt"/>
              </a:rPr>
            </a:br>
            <a:br>
              <a:rPr lang="en-US" sz="2500" b="1">
                <a:ea typeface="+mn-lt"/>
                <a:cs typeface="+mn-lt"/>
              </a:rPr>
            </a:br>
            <a:br>
              <a:rPr lang="en-US" sz="2500" b="1">
                <a:ea typeface="+mn-lt"/>
                <a:cs typeface="+mn-lt"/>
              </a:rPr>
            </a:br>
            <a:br>
              <a:rPr lang="en-US" sz="2500" b="1">
                <a:ea typeface="+mn-lt"/>
                <a:cs typeface="+mn-lt"/>
              </a:rPr>
            </a:br>
            <a:endParaRPr lang="en-US" sz="2500">
              <a:latin typeface="Times New Roman"/>
              <a:ea typeface="Calibri"/>
              <a:cs typeface="Calibri"/>
            </a:endParaRPr>
          </a:p>
          <a:p>
            <a:endParaRPr lang="en-US" sz="2500">
              <a:latin typeface="Times New Roman"/>
              <a:ea typeface="+mn-lt"/>
              <a:cs typeface="+mn-lt"/>
            </a:endParaRPr>
          </a:p>
          <a:p>
            <a:endParaRPr lang="en-US" sz="2500">
              <a:latin typeface="Times New Roman"/>
              <a:ea typeface="+mn-lt"/>
              <a:cs typeface="+mn-lt"/>
            </a:endParaRPr>
          </a:p>
          <a:p>
            <a:r>
              <a:rPr lang="en-US" sz="2500" b="1">
                <a:latin typeface="Times New Roman"/>
                <a:ea typeface="+mn-lt"/>
                <a:cs typeface="+mn-lt"/>
              </a:rPr>
              <a:t>Agriculture and Plant Disease Detection</a:t>
            </a:r>
            <a:endParaRPr lang="en-US" sz="2500" b="1">
              <a:latin typeface="Times New Roman"/>
              <a:ea typeface="Calibri"/>
              <a:cs typeface="Calibri"/>
            </a:endParaRPr>
          </a:p>
          <a:p>
            <a:pPr marL="285750" indent="-285750">
              <a:buFont typeface="Arial"/>
              <a:buChar char="•"/>
            </a:pPr>
            <a:r>
              <a:rPr lang="en-US" sz="2500">
                <a:latin typeface="Times New Roman"/>
                <a:ea typeface="+mn-lt"/>
                <a:cs typeface="+mn-lt"/>
              </a:rPr>
              <a:t>Traditional features (HOG, LBP, Edge) can be applied for identifying leaf texture patterns, disease spots, and structural deformations in crops.</a:t>
            </a:r>
            <a:endParaRPr lang="en-US" sz="2500">
              <a:latin typeface="Times New Roman"/>
              <a:ea typeface="Calibri"/>
              <a:cs typeface="Calibri"/>
            </a:endParaRPr>
          </a:p>
          <a:p>
            <a:pPr marL="285750" indent="-285750">
              <a:buFont typeface="Arial"/>
              <a:buChar char="•"/>
            </a:pPr>
            <a:r>
              <a:rPr lang="en-US" sz="2500">
                <a:latin typeface="Times New Roman"/>
                <a:ea typeface="+mn-lt"/>
                <a:cs typeface="+mn-lt"/>
              </a:rPr>
              <a:t>CNN-based deep features (MobileNetV2, VGG16, ResNet50) provide robust and discriminative representations, enabling highly accurate classification of diseases across diverse plant species.</a:t>
            </a:r>
            <a:endParaRPr lang="en-US" sz="2500">
              <a:latin typeface="Times New Roman"/>
              <a:ea typeface="Calibri"/>
              <a:cs typeface="Calibri"/>
            </a:endParaRPr>
          </a:p>
          <a:p>
            <a:pPr marL="285750" indent="-285750">
              <a:buFont typeface="Arial"/>
              <a:buChar char="•"/>
            </a:pPr>
            <a:r>
              <a:rPr lang="en-US" sz="2500">
                <a:latin typeface="Times New Roman"/>
                <a:ea typeface="+mn-lt"/>
                <a:cs typeface="+mn-lt"/>
              </a:rPr>
              <a:t>These techniques support early disease detection and intervention, helping farmers reduce crop losses and improve agricultural productivity.</a:t>
            </a:r>
            <a:endParaRPr lang="en-US" sz="2500">
              <a:latin typeface="Times New Roman"/>
              <a:ea typeface="Calibri"/>
              <a:cs typeface="Calibri"/>
            </a:endParaRPr>
          </a:p>
          <a:p>
            <a:endParaRPr lang="en-US" sz="2500">
              <a:latin typeface="Times New Roman"/>
              <a:ea typeface="Calibri"/>
              <a:cs typeface="Calibri"/>
            </a:endParaRPr>
          </a:p>
          <a:p>
            <a:r>
              <a:rPr lang="en-US" sz="2500" b="1">
                <a:latin typeface="Times New Roman"/>
                <a:ea typeface="+mn-lt"/>
                <a:cs typeface="+mn-lt"/>
              </a:rPr>
              <a:t>Autonomous Driving</a:t>
            </a:r>
            <a:endParaRPr lang="en-US" sz="2500" b="1">
              <a:latin typeface="Times New Roman"/>
              <a:ea typeface="Calibri"/>
              <a:cs typeface="Calibri"/>
            </a:endParaRPr>
          </a:p>
          <a:p>
            <a:pPr marL="342900" indent="-342900">
              <a:buFont typeface="Arial"/>
              <a:buChar char="•"/>
            </a:pPr>
            <a:r>
              <a:rPr lang="en-US" sz="2500">
                <a:latin typeface="Times New Roman"/>
                <a:ea typeface="+mn-lt"/>
                <a:cs typeface="+mn-lt"/>
              </a:rPr>
              <a:t>HOG and CNN features support pedestrian and vehicle detection.</a:t>
            </a:r>
            <a:endParaRPr lang="en-US" sz="2500">
              <a:latin typeface="Times New Roman"/>
              <a:ea typeface="Calibri"/>
              <a:cs typeface="Calibri"/>
            </a:endParaRPr>
          </a:p>
          <a:p>
            <a:pPr marL="342900" indent="-342900">
              <a:buFont typeface="Arial"/>
              <a:buChar char="•"/>
            </a:pPr>
            <a:r>
              <a:rPr lang="en-US" sz="2500">
                <a:latin typeface="Times New Roman"/>
                <a:ea typeface="+mn-lt"/>
                <a:cs typeface="+mn-lt"/>
              </a:rPr>
              <a:t>Edge detection techniques assist in accurate lane marking recognition.</a:t>
            </a:r>
            <a:endParaRPr lang="en-US" sz="2500">
              <a:latin typeface="Times New Roman"/>
              <a:ea typeface="Calibri"/>
              <a:cs typeface="Calibri"/>
            </a:endParaRPr>
          </a:p>
          <a:p>
            <a:endParaRPr lang="en-US" sz="2500">
              <a:latin typeface="Times New Roman"/>
              <a:ea typeface="+mn-lt"/>
              <a:cs typeface="+mn-lt"/>
            </a:endParaRPr>
          </a:p>
          <a:p>
            <a:endParaRPr lang="en-US" sz="2500">
              <a:latin typeface="Times New Roman"/>
              <a:ea typeface="Calibri"/>
              <a:cs typeface="Calibri"/>
            </a:endParaRPr>
          </a:p>
          <a:p>
            <a:endParaRPr lang="en-US" sz="2500">
              <a:latin typeface="Times New Roman"/>
              <a:ea typeface="Calibri"/>
              <a:cs typeface="Calibri"/>
            </a:endParaRPr>
          </a:p>
          <a:p>
            <a:pPr marL="342900" indent="-342900">
              <a:buFont typeface="Arial"/>
              <a:buChar char="•"/>
            </a:pPr>
            <a:endParaRPr lang="en-US" sz="2500">
              <a:latin typeface="Times New Roman"/>
              <a:ea typeface="Calibri"/>
              <a:cs typeface="Calibri"/>
            </a:endParaRPr>
          </a:p>
          <a:p>
            <a:endParaRPr lang="en-US" sz="2500">
              <a:latin typeface="Times New Roman"/>
              <a:ea typeface="Calibri"/>
              <a:cs typeface="Calibri"/>
            </a:endParaRPr>
          </a:p>
          <a:p>
            <a:pPr marL="285750" marR="0" lvl="0" indent="-285750" algn="l" defTabSz="914400">
              <a:lnSpc>
                <a:spcPct val="100000"/>
              </a:lnSpc>
              <a:spcBef>
                <a:spcPct val="0"/>
              </a:spcBef>
              <a:spcAft>
                <a:spcPct val="0"/>
              </a:spcAft>
              <a:buClrTx/>
              <a:buSzTx/>
              <a:buFont typeface="Arial"/>
              <a:buChar char="•"/>
              <a:tabLst/>
            </a:pPr>
            <a:endParaRPr lang="en-US" altLang="en-US" sz="2500" i="0" u="none" strike="noStrike" cap="none" normalizeH="0" baseline="0">
              <a:ln>
                <a:noFill/>
              </a:ln>
              <a:effectLst/>
              <a:latin typeface="Times New Roman"/>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a:spLocks noGrp="1" noEditPoints="1"/>
          </p:cNvSpPr>
          <p:nvPr>
            <p:ph type="title"/>
          </p:nvPr>
        </p:nvSpPr>
        <p:spPr>
          <a:xfrm>
            <a:off x="537118" y="422429"/>
            <a:ext cx="3420296" cy="555280"/>
          </a:xfrm>
          <a:prstGeom prst="rect">
            <a:avLst/>
          </a:prstGeom>
          <a:solidFill>
            <a:srgbClr val="AE1D49"/>
          </a:solidFill>
        </p:spPr>
        <p:txBody>
          <a:bodyPr vert="horz" wrap="square" lIns="0" tIns="1270" rIns="0" bIns="0" rtlCol="0" anchor="t">
            <a:spAutoFit/>
          </a:bodyPr>
          <a:lstStyle/>
          <a:p>
            <a:pPr marL="12700" algn="ctr">
              <a:spcBef>
                <a:spcPts val="10"/>
              </a:spcBef>
            </a:pPr>
            <a:r>
              <a:rPr lang="en-IN" sz="4000" b="1">
                <a:solidFill>
                  <a:schemeClr val="bg1"/>
                </a:solidFill>
                <a:latin typeface="Times New Roman"/>
                <a:cs typeface="Times New Roman"/>
              </a:rPr>
              <a:t>Dataset Used</a:t>
            </a:r>
            <a:endParaRPr lang="en-US" b="1">
              <a:solidFill>
                <a:schemeClr val="bg1"/>
              </a:solidFill>
              <a:latin typeface="Times New Roman"/>
              <a:ea typeface="Calibri Light"/>
              <a:cs typeface="Times New Roman"/>
            </a:endParaRPr>
          </a:p>
        </p:txBody>
      </p:sp>
      <p:pic>
        <p:nvPicPr>
          <p:cNvPr id="8" name="object 2"/>
          <p:cNvPicPr/>
          <p:nvPr/>
        </p:nvPicPr>
        <p:blipFill>
          <a:blip r:embed="rId3"/>
          <a:srcRect/>
          <a:stretch>
            <a:fillRect/>
          </a:stretch>
        </p:blipFill>
        <p:spPr>
          <a:xfrm>
            <a:off x="9235557" y="6059775"/>
            <a:ext cx="1967483" cy="655319"/>
          </a:xfrm>
          <a:prstGeom prst="rect">
            <a:avLst/>
          </a:prstGeom>
        </p:spPr>
      </p:pic>
      <p:sp>
        <p:nvSpPr>
          <p:cNvPr id="6" name="TextBox 5">
            <a:extLst>
              <a:ext uri="{FF2B5EF4-FFF2-40B4-BE49-F238E27FC236}">
                <a16:creationId xmlns:a16="http://schemas.microsoft.com/office/drawing/2014/main" id="{6879DB56-DEF0-554D-4632-2E7CF50A155B}"/>
              </a:ext>
            </a:extLst>
          </p:cNvPr>
          <p:cNvSpPr txBox="1"/>
          <p:nvPr/>
        </p:nvSpPr>
        <p:spPr>
          <a:xfrm>
            <a:off x="726570" y="1064306"/>
            <a:ext cx="11195337"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500" b="1">
                <a:latin typeface="Times New Roman"/>
                <a:cs typeface="Times New Roman"/>
              </a:rPr>
              <a:t>Dataset – Plant Village</a:t>
            </a:r>
            <a:endParaRPr lang="en-IN" sz="2500">
              <a:latin typeface="Times New Roman"/>
              <a:ea typeface="Calibri" panose="020F0502020204030204"/>
              <a:cs typeface="Times New Roman"/>
            </a:endParaRPr>
          </a:p>
          <a:p>
            <a:r>
              <a:rPr lang="en-IN" sz="2500" b="1">
                <a:latin typeface="Times New Roman"/>
                <a:ea typeface="+mn-lt"/>
                <a:cs typeface="+mn-lt"/>
              </a:rPr>
              <a:t>Total samples:</a:t>
            </a:r>
            <a:r>
              <a:rPr lang="en-IN" sz="2500">
                <a:latin typeface="Times New Roman"/>
                <a:ea typeface="+mn-lt"/>
                <a:cs typeface="+mn-lt"/>
              </a:rPr>
              <a:t> 54,000 leaf images.</a:t>
            </a:r>
            <a:endParaRPr lang="en-IN" sz="2500">
              <a:latin typeface="Times New Roman"/>
              <a:ea typeface="Calibri"/>
              <a:cs typeface="Calibri"/>
            </a:endParaRPr>
          </a:p>
          <a:p>
            <a:r>
              <a:rPr lang="en-IN" sz="2500" b="1">
                <a:latin typeface="Times New Roman"/>
                <a:ea typeface="+mn-lt"/>
                <a:cs typeface="+mn-lt"/>
              </a:rPr>
              <a:t>Classes:</a:t>
            </a:r>
            <a:r>
              <a:rPr lang="en-IN" sz="2500">
                <a:latin typeface="Times New Roman"/>
                <a:ea typeface="+mn-lt"/>
                <a:cs typeface="+mn-lt"/>
              </a:rPr>
              <a:t> 38 (healthy + diseased states across 14 crop species).</a:t>
            </a:r>
            <a:endParaRPr lang="en-IN" sz="2500">
              <a:latin typeface="Times New Roman"/>
              <a:ea typeface="Calibri"/>
              <a:cs typeface="Calibri"/>
            </a:endParaRPr>
          </a:p>
          <a:p>
            <a:r>
              <a:rPr lang="en-IN" sz="2500" b="1">
                <a:latin typeface="Times New Roman"/>
                <a:ea typeface="+mn-lt"/>
                <a:cs typeface="+mn-lt"/>
              </a:rPr>
              <a:t>Diseases covered:</a:t>
            </a:r>
            <a:r>
              <a:rPr lang="en-IN" sz="2500">
                <a:latin typeface="Times New Roman"/>
                <a:ea typeface="+mn-lt"/>
                <a:cs typeface="+mn-lt"/>
              </a:rPr>
              <a:t> Apple Scab, Black Rot, Corn Rust, Tomato Early/Late Blight, Bacterial Spot, Powdery Mildew, Leaf Mold, etc.</a:t>
            </a:r>
            <a:endParaRPr lang="en-IN" sz="2500">
              <a:latin typeface="Times New Roman"/>
              <a:ea typeface="Calibri"/>
              <a:cs typeface="Calibri"/>
            </a:endParaRPr>
          </a:p>
          <a:p>
            <a:r>
              <a:rPr lang="en-IN" sz="2500" b="1">
                <a:latin typeface="Times New Roman"/>
                <a:ea typeface="+mn-lt"/>
                <a:cs typeface="+mn-lt"/>
              </a:rPr>
              <a:t>Conditions:</a:t>
            </a:r>
            <a:r>
              <a:rPr lang="en-IN" sz="2500">
                <a:latin typeface="Times New Roman"/>
                <a:ea typeface="+mn-lt"/>
                <a:cs typeface="+mn-lt"/>
              </a:rPr>
              <a:t> Captured in controlled lab setups (uniform background, clear visibility).</a:t>
            </a:r>
          </a:p>
          <a:p>
            <a:br>
              <a:rPr lang="en-IN" sz="2500" b="1">
                <a:latin typeface="Times New Roman"/>
                <a:ea typeface="+mn-lt"/>
                <a:cs typeface="+mn-lt"/>
              </a:rPr>
            </a:br>
            <a:r>
              <a:rPr lang="en-IN" sz="2500" b="1">
                <a:latin typeface="Times New Roman"/>
                <a:ea typeface="+mn-lt"/>
                <a:cs typeface="+mn-lt"/>
              </a:rPr>
              <a:t>Justification:</a:t>
            </a:r>
            <a:endParaRPr lang="en-IN" sz="2500">
              <a:latin typeface="Times New Roman"/>
              <a:ea typeface="+mn-lt"/>
              <a:cs typeface="+mn-lt"/>
            </a:endParaRPr>
          </a:p>
          <a:p>
            <a:r>
              <a:rPr lang="en-IN" sz="2500">
                <a:latin typeface="Times New Roman"/>
                <a:ea typeface="+mn-lt"/>
                <a:cs typeface="+mn-lt"/>
              </a:rPr>
              <a:t>Plant-Village dataset is large-scale (54,000 images) and diverse, covering 38 classes across 14 crops.</a:t>
            </a:r>
            <a:br>
              <a:rPr lang="en-IN" sz="2500">
                <a:latin typeface="Times New Roman"/>
                <a:ea typeface="+mn-lt"/>
                <a:cs typeface="+mn-lt"/>
              </a:rPr>
            </a:br>
            <a:r>
              <a:rPr lang="en-IN" sz="2500">
                <a:latin typeface="Times New Roman"/>
                <a:ea typeface="+mn-lt"/>
                <a:cs typeface="+mn-lt"/>
              </a:rPr>
              <a:t>It provides clear and well-</a:t>
            </a:r>
            <a:r>
              <a:rPr lang="en-IN" sz="2500" err="1">
                <a:latin typeface="Times New Roman"/>
                <a:ea typeface="+mn-lt"/>
                <a:cs typeface="+mn-lt"/>
              </a:rPr>
              <a:t>labeled</a:t>
            </a:r>
            <a:r>
              <a:rPr lang="en-IN" sz="2500">
                <a:latin typeface="Times New Roman"/>
                <a:ea typeface="+mn-lt"/>
                <a:cs typeface="+mn-lt"/>
              </a:rPr>
              <a:t> samples of both healthy and diseased leaves.</a:t>
            </a:r>
            <a:br>
              <a:rPr lang="en-IN" sz="2500">
                <a:latin typeface="Times New Roman"/>
                <a:ea typeface="+mn-lt"/>
                <a:cs typeface="+mn-lt"/>
              </a:rPr>
            </a:br>
            <a:r>
              <a:rPr lang="en-IN" sz="2500">
                <a:latin typeface="Times New Roman"/>
                <a:ea typeface="+mn-lt"/>
                <a:cs typeface="+mn-lt"/>
              </a:rPr>
              <a:t>The dataset is widely used and benchmarked, ensuring reliable comparison.</a:t>
            </a:r>
            <a:br>
              <a:rPr lang="en-IN" sz="2500">
                <a:latin typeface="Times New Roman"/>
                <a:ea typeface="+mn-lt"/>
                <a:cs typeface="+mn-lt"/>
              </a:rPr>
            </a:br>
            <a:r>
              <a:rPr lang="en-IN" sz="2500">
                <a:latin typeface="Times New Roman"/>
                <a:ea typeface="+mn-lt"/>
                <a:cs typeface="+mn-lt"/>
              </a:rPr>
              <a:t>Its controlled imaging conditions make it ideal for testing feature extraction and classification methods.</a:t>
            </a:r>
            <a:endParaRPr lang="en-IN">
              <a:latin typeface="Times New Roman"/>
              <a:cs typeface="Times New Roman"/>
            </a:endParaRPr>
          </a:p>
          <a:p>
            <a:endParaRPr lang="en-IN" sz="2500">
              <a:latin typeface="Times New Roman"/>
              <a:ea typeface="Calibri"/>
              <a:cs typeface="Calibri"/>
            </a:endParaRPr>
          </a:p>
          <a:p>
            <a:pPr marL="457200" indent="-457200">
              <a:buFont typeface="Arial" panose="020B0604020202020204" pitchFamily="34" charset="0"/>
              <a:buChar char="•"/>
            </a:pPr>
            <a:endParaRPr lang="en-IN" sz="2500">
              <a:latin typeface="Times New Roman"/>
              <a:ea typeface="Calibri"/>
              <a:cs typeface="Calibri"/>
            </a:endParaRPr>
          </a:p>
        </p:txBody>
      </p:sp>
    </p:spTree>
    <p:extLst>
      <p:ext uri="{BB962C8B-B14F-4D97-AF65-F5344CB8AC3E}">
        <p14:creationId xmlns:p14="http://schemas.microsoft.com/office/powerpoint/2010/main" val="2051648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EditPoints="1"/>
          </p:cNvSpPr>
          <p:nvPr/>
        </p:nvSpPr>
        <p:spPr>
          <a:xfrm>
            <a:off x="222221" y="393056"/>
            <a:ext cx="5174081"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latin typeface="Arial"/>
                <a:cs typeface="Arial"/>
              </a:rPr>
              <a:t>Experimental Setup</a:t>
            </a:r>
          </a:p>
        </p:txBody>
      </p:sp>
      <p:sp>
        <p:nvSpPr>
          <p:cNvPr id="2" name="Content Placeholder 1">
            <a:extLst>
              <a:ext uri="{FF2B5EF4-FFF2-40B4-BE49-F238E27FC236}">
                <a16:creationId xmlns:a16="http://schemas.microsoft.com/office/drawing/2014/main" id="{6F53D219-3AFC-5196-175F-734224D8164A}"/>
              </a:ext>
            </a:extLst>
          </p:cNvPr>
          <p:cNvSpPr>
            <a:spLocks noGrp="1" noChangeArrowheads="1"/>
          </p:cNvSpPr>
          <p:nvPr>
            <p:ph idx="1"/>
          </p:nvPr>
        </p:nvSpPr>
        <p:spPr bwMode="auto">
          <a:xfrm>
            <a:off x="223391" y="1247324"/>
            <a:ext cx="11865472" cy="644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a:buNone/>
            </a:pPr>
            <a:br>
              <a:rPr lang="en-US" sz="2500" b="1">
                <a:latin typeface="Times New Roman"/>
                <a:ea typeface="+mn-lt"/>
                <a:cs typeface="+mn-lt"/>
              </a:rPr>
            </a:br>
            <a:r>
              <a:rPr lang="en-US" sz="2500" b="1">
                <a:latin typeface="Times New Roman"/>
                <a:ea typeface="Calibri"/>
                <a:cs typeface="Calibri"/>
              </a:rPr>
              <a:t>1. Preprocessing (Traditional Models)</a:t>
            </a:r>
          </a:p>
          <a:p>
            <a:pPr marL="0" indent="0">
              <a:buNone/>
            </a:pPr>
            <a:r>
              <a:rPr lang="en-US" sz="2500">
                <a:latin typeface="Times New Roman"/>
                <a:ea typeface="Calibri"/>
                <a:cs typeface="Calibri"/>
              </a:rPr>
              <a:t>Image Reading: All images loaded from Plant-Village dataset folders (.</a:t>
            </a:r>
            <a:r>
              <a:rPr lang="en-US" sz="2500" err="1">
                <a:latin typeface="Times New Roman"/>
                <a:ea typeface="Calibri"/>
                <a:cs typeface="Calibri"/>
              </a:rPr>
              <a:t>png</a:t>
            </a:r>
            <a:r>
              <a:rPr lang="en-US" sz="2500">
                <a:latin typeface="Times New Roman"/>
                <a:ea typeface="Calibri"/>
                <a:cs typeface="Calibri"/>
              </a:rPr>
              <a:t>, .jpg, .jpeg).</a:t>
            </a:r>
          </a:p>
          <a:p>
            <a:pPr marL="0" indent="0">
              <a:buNone/>
            </a:pPr>
            <a:r>
              <a:rPr lang="en-US" sz="2500">
                <a:latin typeface="Times New Roman"/>
                <a:ea typeface="Calibri"/>
                <a:cs typeface="Calibri"/>
              </a:rPr>
              <a:t>Resizing: Every image resized to 128 × 128 pixels for uniform input size.</a:t>
            </a:r>
          </a:p>
          <a:p>
            <a:pPr marL="0" indent="0">
              <a:buNone/>
            </a:pPr>
            <a:r>
              <a:rPr lang="en-US" sz="2500">
                <a:latin typeface="Times New Roman"/>
                <a:ea typeface="Calibri"/>
                <a:cs typeface="Calibri"/>
              </a:rPr>
              <a:t>Normalization: Converted to float32 and pixel values scaled to [0,1].</a:t>
            </a:r>
          </a:p>
          <a:p>
            <a:pPr marL="0" indent="0">
              <a:buNone/>
            </a:pPr>
            <a:r>
              <a:rPr lang="en-US" sz="2500">
                <a:latin typeface="Times New Roman"/>
                <a:ea typeface="+mn-lt"/>
                <a:cs typeface="+mn-lt"/>
              </a:rPr>
              <a:t>Feature-specific preprocessing (via </a:t>
            </a:r>
            <a:r>
              <a:rPr lang="en-US" sz="2500" err="1">
                <a:latin typeface="Times New Roman"/>
                <a:ea typeface="+mn-lt"/>
                <a:cs typeface="+mn-lt"/>
              </a:rPr>
              <a:t>feature_generator</a:t>
            </a:r>
            <a:r>
              <a:rPr lang="en-US" sz="2500">
                <a:latin typeface="Times New Roman"/>
                <a:ea typeface="+mn-lt"/>
                <a:cs typeface="+mn-lt"/>
              </a:rPr>
              <a:t>()):</a:t>
            </a:r>
            <a:endParaRPr lang="en-US">
              <a:latin typeface="Times New Roman"/>
              <a:ea typeface="Calibri"/>
              <a:cs typeface="Calibri"/>
            </a:endParaRPr>
          </a:p>
          <a:p>
            <a:pPr>
              <a:buFont typeface="Arial"/>
              <a:buChar char="•"/>
            </a:pPr>
            <a:r>
              <a:rPr lang="en-US" sz="2500">
                <a:latin typeface="Times New Roman"/>
                <a:ea typeface="+mn-lt"/>
                <a:cs typeface="+mn-lt"/>
              </a:rPr>
              <a:t>HOG: Gradient orientation histograms extracted from image.</a:t>
            </a:r>
            <a:endParaRPr lang="en-US" sz="2500">
              <a:latin typeface="Times New Roman"/>
              <a:ea typeface="Calibri"/>
              <a:cs typeface="Calibri"/>
            </a:endParaRPr>
          </a:p>
          <a:p>
            <a:pPr>
              <a:buFont typeface="Arial"/>
              <a:buChar char="•"/>
            </a:pPr>
            <a:r>
              <a:rPr lang="en-US" sz="2500">
                <a:latin typeface="Times New Roman"/>
                <a:ea typeface="+mn-lt"/>
                <a:cs typeface="+mn-lt"/>
              </a:rPr>
              <a:t>LBP: Local Binary Patterns computed (P=8, R=1, uniform method) → histogram of codes.</a:t>
            </a:r>
            <a:endParaRPr lang="en-US" sz="2500">
              <a:latin typeface="Times New Roman"/>
              <a:ea typeface="Calibri"/>
              <a:cs typeface="Calibri"/>
            </a:endParaRPr>
          </a:p>
          <a:p>
            <a:pPr>
              <a:buFont typeface="Arial"/>
              <a:buChar char="•"/>
            </a:pPr>
            <a:r>
              <a:rPr lang="en-US" sz="2500">
                <a:latin typeface="Times New Roman"/>
                <a:ea typeface="+mn-lt"/>
                <a:cs typeface="+mn-lt"/>
              </a:rPr>
              <a:t>Edge: Canny edge detector applied (thresholds 100–200), histogram of edge intensities computed.</a:t>
            </a:r>
            <a:br>
              <a:rPr lang="en-US" sz="2500">
                <a:latin typeface="Times New Roman"/>
                <a:ea typeface="+mn-lt"/>
                <a:cs typeface="+mn-lt"/>
              </a:rPr>
            </a:br>
            <a:br>
              <a:rPr lang="en-US" sz="2500">
                <a:latin typeface="Times New Roman"/>
                <a:ea typeface="+mn-lt"/>
                <a:cs typeface="+mn-lt"/>
              </a:rPr>
            </a:br>
            <a:endParaRPr lang="en-US" sz="2500">
              <a:latin typeface="Times New Roman"/>
              <a:ea typeface="Calibri"/>
              <a:cs typeface="Calibri"/>
            </a:endParaRPr>
          </a:p>
          <a:p>
            <a:pPr>
              <a:buFont typeface="Arial"/>
              <a:buChar char="•"/>
            </a:pPr>
            <a:endParaRPr lang="en-US" sz="2500">
              <a:latin typeface="Times New Roman"/>
              <a:ea typeface="Calibri"/>
              <a:cs typeface="Calibri"/>
            </a:endParaRPr>
          </a:p>
          <a:p>
            <a:pPr marL="0" indent="0">
              <a:buNone/>
            </a:pPr>
            <a:endParaRPr lang="en-US" sz="2500" i="0" u="none" strike="noStrike" cap="none" normalizeH="0">
              <a:ln>
                <a:noFill/>
              </a:ln>
              <a:effectLst/>
              <a:latin typeface="Times New Roman"/>
              <a:ea typeface="Calibri"/>
              <a:cs typeface="Calibri"/>
            </a:endParaRPr>
          </a:p>
        </p:txBody>
      </p:sp>
    </p:spTree>
    <p:extLst>
      <p:ext uri="{BB962C8B-B14F-4D97-AF65-F5344CB8AC3E}">
        <p14:creationId xmlns:p14="http://schemas.microsoft.com/office/powerpoint/2010/main" val="341182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11519-E56B-D391-E8C0-B927B7272346}"/>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21EB146B-2053-B0E8-3FFD-554D9E1BA51E}"/>
              </a:ext>
            </a:extLst>
          </p:cNvPr>
          <p:cNvSpPr txBox="1">
            <a:spLocks noEditPoints="1"/>
          </p:cNvSpPr>
          <p:nvPr/>
        </p:nvSpPr>
        <p:spPr>
          <a:xfrm>
            <a:off x="222221" y="393056"/>
            <a:ext cx="5174081"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algn="ctr"/>
            <a:r>
              <a:rPr lang="en-IN" sz="4000">
                <a:latin typeface="Arial"/>
                <a:cs typeface="Arial"/>
              </a:rPr>
              <a:t>Experimental Setup</a:t>
            </a:r>
          </a:p>
        </p:txBody>
      </p:sp>
      <p:sp>
        <p:nvSpPr>
          <p:cNvPr id="2" name="Content Placeholder 1">
            <a:extLst>
              <a:ext uri="{FF2B5EF4-FFF2-40B4-BE49-F238E27FC236}">
                <a16:creationId xmlns:a16="http://schemas.microsoft.com/office/drawing/2014/main" id="{BEFDF4A1-CCA0-9C6C-7E28-292668F8EBFC}"/>
              </a:ext>
            </a:extLst>
          </p:cNvPr>
          <p:cNvSpPr>
            <a:spLocks noGrp="1" noChangeArrowheads="1"/>
          </p:cNvSpPr>
          <p:nvPr>
            <p:ph idx="1"/>
          </p:nvPr>
        </p:nvSpPr>
        <p:spPr bwMode="auto">
          <a:xfrm>
            <a:off x="324032" y="1457042"/>
            <a:ext cx="11347888"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500" b="1">
                <a:latin typeface="Times New Roman"/>
                <a:ea typeface="Calibri"/>
                <a:cs typeface="Calibri"/>
              </a:rPr>
              <a:t>2. Preprocessing in Deep Learning Models</a:t>
            </a:r>
            <a:endParaRPr lang="en-US" sz="2500">
              <a:latin typeface="Times New Roman"/>
              <a:ea typeface="Calibri"/>
              <a:cs typeface="Calibri"/>
            </a:endParaRPr>
          </a:p>
          <a:p>
            <a:pPr marL="342900" indent="-342900"/>
            <a:r>
              <a:rPr lang="en-US" sz="2500">
                <a:latin typeface="Times New Roman"/>
                <a:ea typeface="Calibri"/>
                <a:cs typeface="Calibri"/>
              </a:rPr>
              <a:t>Image Size: All images resized to 128×128 pixels.</a:t>
            </a:r>
          </a:p>
          <a:p>
            <a:pPr marL="342900" indent="-342900"/>
            <a:r>
              <a:rPr lang="en-US" sz="2500">
                <a:latin typeface="Times New Roman"/>
                <a:ea typeface="Calibri"/>
                <a:cs typeface="Calibri"/>
              </a:rPr>
              <a:t>Normalization: Pixel values rescaled to the range [0,1] using </a:t>
            </a:r>
            <a:r>
              <a:rPr lang="en-US" sz="2500" err="1">
                <a:latin typeface="Times New Roman"/>
                <a:ea typeface="Calibri"/>
                <a:cs typeface="Calibri"/>
              </a:rPr>
              <a:t>ImageDataGenerator</a:t>
            </a:r>
            <a:r>
              <a:rPr lang="en-US" sz="2500">
                <a:latin typeface="Times New Roman"/>
                <a:ea typeface="Calibri"/>
                <a:cs typeface="Calibri"/>
              </a:rPr>
              <a:t>(rescale=1./255).</a:t>
            </a:r>
          </a:p>
          <a:p>
            <a:pPr marL="342900" indent="-342900"/>
            <a:r>
              <a:rPr lang="en-US" sz="2500">
                <a:latin typeface="Times New Roman"/>
                <a:ea typeface="Calibri"/>
                <a:cs typeface="Calibri"/>
              </a:rPr>
              <a:t>Directory-based loading: Training images from </a:t>
            </a:r>
            <a:r>
              <a:rPr lang="en-US" sz="2500" err="1">
                <a:latin typeface="Times New Roman"/>
                <a:ea typeface="Calibri"/>
                <a:cs typeface="Calibri"/>
              </a:rPr>
              <a:t>PlantVillage</a:t>
            </a:r>
            <a:r>
              <a:rPr lang="en-US" sz="2500">
                <a:latin typeface="Times New Roman"/>
                <a:ea typeface="Calibri"/>
                <a:cs typeface="Calibri"/>
              </a:rPr>
              <a:t>/train/, Validation images from </a:t>
            </a:r>
            <a:r>
              <a:rPr lang="en-US" sz="2500" err="1">
                <a:latin typeface="Times New Roman"/>
                <a:ea typeface="Calibri"/>
                <a:cs typeface="Calibri"/>
              </a:rPr>
              <a:t>PlantVillage</a:t>
            </a:r>
            <a:r>
              <a:rPr lang="en-US" sz="2500">
                <a:latin typeface="Times New Roman"/>
                <a:ea typeface="Calibri"/>
                <a:cs typeface="Calibri"/>
              </a:rPr>
              <a:t>/</a:t>
            </a:r>
            <a:r>
              <a:rPr lang="en-US" sz="2500" err="1">
                <a:latin typeface="Times New Roman"/>
                <a:ea typeface="Calibri"/>
                <a:cs typeface="Calibri"/>
              </a:rPr>
              <a:t>val</a:t>
            </a:r>
            <a:r>
              <a:rPr lang="en-US" sz="2500">
                <a:latin typeface="Times New Roman"/>
                <a:ea typeface="Calibri"/>
                <a:cs typeface="Calibri"/>
              </a:rPr>
              <a:t>/</a:t>
            </a:r>
          </a:p>
          <a:p>
            <a:pPr marL="342900" indent="-342900"/>
            <a:r>
              <a:rPr lang="en-US" sz="2500">
                <a:latin typeface="Times New Roman"/>
                <a:ea typeface="Calibri"/>
                <a:cs typeface="Calibri"/>
              </a:rPr>
              <a:t>Batching: Mini-batches of size 32 created for efficient GPU training.</a:t>
            </a:r>
          </a:p>
          <a:p>
            <a:pPr marL="342900" indent="-342900"/>
            <a:r>
              <a:rPr lang="en-US" sz="2500">
                <a:latin typeface="Times New Roman"/>
                <a:ea typeface="Calibri"/>
                <a:cs typeface="Calibri"/>
              </a:rPr>
              <a:t>Class Labels: Auto-encoded from folder structure (</a:t>
            </a:r>
            <a:r>
              <a:rPr lang="en-US" sz="2500" err="1">
                <a:latin typeface="Times New Roman"/>
                <a:ea typeface="Calibri"/>
                <a:cs typeface="Calibri"/>
              </a:rPr>
              <a:t>class_mode</a:t>
            </a:r>
            <a:r>
              <a:rPr lang="en-US" sz="2500">
                <a:latin typeface="Times New Roman"/>
                <a:ea typeface="Calibri"/>
                <a:cs typeface="Calibri"/>
              </a:rPr>
              <a:t>='sparse').</a:t>
            </a:r>
          </a:p>
          <a:p>
            <a:pPr marL="342900" indent="-342900"/>
            <a:r>
              <a:rPr lang="en-US" sz="2500">
                <a:latin typeface="Times New Roman"/>
                <a:ea typeface="Calibri"/>
                <a:cs typeface="Calibri"/>
              </a:rPr>
              <a:t>Augmentation (optional): </a:t>
            </a:r>
            <a:r>
              <a:rPr lang="en-US" sz="2500" err="1">
                <a:latin typeface="Times New Roman"/>
                <a:ea typeface="Calibri"/>
                <a:cs typeface="Calibri"/>
              </a:rPr>
              <a:t>ImageDataGenerator</a:t>
            </a:r>
            <a:r>
              <a:rPr lang="en-US" sz="2500">
                <a:latin typeface="Times New Roman"/>
                <a:ea typeface="Calibri"/>
                <a:cs typeface="Calibri"/>
              </a:rPr>
              <a:t> can add noise/variations, though here mostly rescaling was used.</a:t>
            </a:r>
          </a:p>
        </p:txBody>
      </p:sp>
    </p:spTree>
    <p:extLst>
      <p:ext uri="{BB962C8B-B14F-4D97-AF65-F5344CB8AC3E}">
        <p14:creationId xmlns:p14="http://schemas.microsoft.com/office/powerpoint/2010/main" val="1974055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13</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Image Feature Extraction and Classification Deep Learning (22AIE304)</vt:lpstr>
      <vt:lpstr>PowerPoint Presentation</vt:lpstr>
      <vt:lpstr>PowerPoint Presentation</vt:lpstr>
      <vt:lpstr>PowerPoint Presentation</vt:lpstr>
      <vt:lpstr>Deep Learning Feature Extraction </vt:lpstr>
      <vt:lpstr>Applications of Feature Extraction</vt:lpstr>
      <vt:lpstr>Dataset Used</vt:lpstr>
      <vt:lpstr>PowerPoint Presentation</vt:lpstr>
      <vt:lpstr>PowerPoint Presentation</vt:lpstr>
      <vt:lpstr>PowerPoint Presentation</vt:lpstr>
      <vt:lpstr>PowerPoint Presentation</vt:lpstr>
      <vt:lpstr>PowerPoint Presentation</vt:lpstr>
      <vt:lpstr>PowerPoint Presentation</vt:lpstr>
      <vt:lpstr>Results: Deep Learning Model Features</vt:lpstr>
      <vt:lpstr>PowerPoint Presentation</vt:lpstr>
      <vt:lpstr>PowerPoint Presentation</vt:lpstr>
      <vt:lpstr>PowerPoint Presentation</vt:lpstr>
      <vt:lpstr>PowerPoint Presentation</vt:lpstr>
      <vt:lpstr>PowerPoint Presentation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kavyasai bollimuntha</dc:creator>
  <cp:revision>2</cp:revision>
  <dcterms:created xsi:type="dcterms:W3CDTF">2024-09-30T08:45:12Z</dcterms:created>
  <dcterms:modified xsi:type="dcterms:W3CDTF">2025-09-13T06:22:12Z</dcterms:modified>
</cp:coreProperties>
</file>