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160" cy="55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160" cy="55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160" cy="555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836640"/>
            <a:ext cx="2846520" cy="587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9769680" y="836640"/>
            <a:ext cx="316800" cy="5875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16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836640"/>
            <a:ext cx="2846520" cy="587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9769680" y="836640"/>
            <a:ext cx="316800" cy="5875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836640"/>
            <a:ext cx="2846520" cy="587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9769680" y="836640"/>
            <a:ext cx="316800" cy="5875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745440" y="2548440"/>
            <a:ext cx="2561040" cy="24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AIP 2425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 </a:t>
            </a:r>
            <a:r>
              <a:rPr b="0" lang="en-GB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Week 4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666666"/>
                </a:solidFill>
                <a:latin typeface="DejaVu Sans"/>
                <a:ea typeface="DejaVu Sans"/>
              </a:rPr>
              <a:t>Peng Wang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00560" y="446040"/>
            <a:ext cx="867816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GB" sz="3000" spc="-60" strike="noStrike">
                <a:solidFill>
                  <a:srgbClr val="000000"/>
                </a:solidFill>
                <a:latin typeface="Corbel"/>
              </a:rPr>
              <a:t>Some clarification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31440" y="1402560"/>
            <a:ext cx="8678160" cy="60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GB" sz="1900" spc="-1" strike="noStrike">
                <a:solidFill>
                  <a:srgbClr val="000000"/>
                </a:solidFill>
                <a:latin typeface="Corbel"/>
              </a:rPr>
              <a:t>1. I understand you are from various backgrounds, henceforth will have varying levels of Python programming proficiency. Please don't panic and you have the whole semester to improve. I believe knowing Python will surely broaden your career prospect in AI era.</a:t>
            </a:r>
            <a:endParaRPr b="0" lang="en-GB" sz="1900" spc="-1" strike="noStrike"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GB" sz="1900" spc="-1" strike="noStrike">
                <a:solidFill>
                  <a:srgbClr val="000000"/>
                </a:solidFill>
                <a:latin typeface="Corbel"/>
              </a:rPr>
              <a:t>2. Depending on your Python proficiency, I would suggest the following:</a:t>
            </a:r>
            <a:endParaRPr b="0" lang="en-GB" sz="1900" spc="-1" strike="noStrike"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GB" sz="1900" spc="-1" strike="noStrike">
                <a:solidFill>
                  <a:srgbClr val="000000"/>
                </a:solidFill>
                <a:latin typeface="Corbel"/>
              </a:rPr>
              <a:t>2.1 Beginner level</a:t>
            </a:r>
            <a:endParaRPr b="0" lang="en-GB" sz="1900" spc="-1" strike="noStrike">
              <a:latin typeface="Arial"/>
            </a:endParaRPr>
          </a:p>
          <a:p>
            <a:pPr lvl="1" marL="960120" indent="-18216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GB" sz="1700" spc="-1" strike="noStrike">
                <a:solidFill>
                  <a:srgbClr val="000000"/>
                </a:solidFill>
                <a:latin typeface="Corbel"/>
                <a:ea typeface="Corbel"/>
              </a:rPr>
              <a:t>Please at least read the codes I provided and try to understand them. Please ask questions if you have any!</a:t>
            </a:r>
            <a:endParaRPr b="0" lang="en-GB" sz="1700" spc="-1" strike="noStrike">
              <a:latin typeface="Arial"/>
            </a:endParaRPr>
          </a:p>
          <a:p>
            <a:pPr marL="182880" indent="-18216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en-GB" sz="1900" spc="-1" strike="noStrike">
                <a:solidFill>
                  <a:srgbClr val="000000"/>
                </a:solidFill>
                <a:latin typeface="Corbel"/>
                <a:ea typeface="Corbel"/>
              </a:rPr>
              <a:t>2.2 Intermediate/advanced level</a:t>
            </a:r>
            <a:endParaRPr b="0" lang="en-GB" sz="1900" spc="-1" strike="noStrike">
              <a:latin typeface="Arial"/>
            </a:endParaRPr>
          </a:p>
          <a:p>
            <a:pPr lvl="1" marL="674280" indent="-18216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GB" sz="1700" spc="-1" strike="noStrike">
                <a:solidFill>
                  <a:srgbClr val="000000"/>
                </a:solidFill>
                <a:latin typeface="Corbel"/>
                <a:ea typeface="Corbel"/>
              </a:rPr>
              <a:t>Please make sure you understand the codes provided as well. </a:t>
            </a:r>
            <a:endParaRPr b="0" lang="en-GB" sz="1700" spc="-1" strike="noStrike">
              <a:latin typeface="Arial"/>
            </a:endParaRPr>
          </a:p>
          <a:p>
            <a:pPr lvl="1" marL="674280" indent="-18216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en-GB" sz="1700" spc="-1" strike="noStrike">
                <a:solidFill>
                  <a:srgbClr val="000000"/>
                </a:solidFill>
                <a:highlight>
                  <a:srgbClr val="ffff00"/>
                </a:highlight>
                <a:latin typeface="Corbel"/>
                <a:ea typeface="Corbel"/>
              </a:rPr>
              <a:t>You are encouraged to implement the codes from Scratch. Do let me know if you have done so!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</a:pPr>
            <a:endParaRPr b="0" lang="en-GB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0080000" cy="755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4" name="Picture 171" descr="A robot using a laptop sitting on a blue chair"/>
          <p:cNvPicPr/>
          <p:nvPr/>
        </p:nvPicPr>
        <p:blipFill>
          <a:blip r:embed="rId1"/>
          <a:srcRect l="25012" t="0" r="2" b="0"/>
          <a:stretch/>
        </p:blipFill>
        <p:spPr>
          <a:xfrm>
            <a:off x="0" y="0"/>
            <a:ext cx="10080000" cy="75589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0" y="836640"/>
            <a:ext cx="2846520" cy="587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209160" y="1238760"/>
            <a:ext cx="2436480" cy="50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3600" spc="-60" strike="noStrike">
                <a:solidFill>
                  <a:srgbClr val="ffffff"/>
                </a:solidFill>
                <a:latin typeface="Corbel"/>
                <a:ea typeface="DejaVu Sans"/>
              </a:rPr>
              <a:t>Problem to solve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056760" y="831240"/>
            <a:ext cx="6502320" cy="58809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3199320" y="952560"/>
            <a:ext cx="6047640" cy="56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48760" indent="-182160">
              <a:lnSpc>
                <a:spcPct val="90000"/>
              </a:lnSpc>
              <a:spcAft>
                <a:spcPts val="1417"/>
              </a:spcAft>
              <a:buClr>
                <a:srgbClr val="40bad2"/>
              </a:buClr>
              <a:buSzPct val="45000"/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  <a:ea typeface="DejaVu Sans"/>
              </a:rPr>
              <a:t>If you are at intermediate/advanced programming level</a:t>
            </a:r>
            <a:endParaRPr b="0" lang="en-GB" sz="1800" spc="-1" strike="noStrike">
              <a:latin typeface="Arial"/>
            </a:endParaRPr>
          </a:p>
          <a:p>
            <a:pPr lvl="1" marL="705960" indent="-182160">
              <a:lnSpc>
                <a:spcPct val="90000"/>
              </a:lnSpc>
              <a:spcAft>
                <a:spcPts val="1417"/>
              </a:spcAft>
              <a:buClr>
                <a:srgbClr val="40bad2"/>
              </a:buClr>
              <a:buSzPct val="45000"/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  <a:ea typeface="Corbel"/>
              </a:rPr>
              <a:t>Implement the Pseudo codes in Lecture slides from scratch and compare the different between tree search and graph search, i.e., without and with loop detection.</a:t>
            </a:r>
            <a:endParaRPr b="0" lang="en-GB" sz="1800" spc="-1" strike="noStrike">
              <a:latin typeface="Arial"/>
            </a:endParaRPr>
          </a:p>
          <a:p>
            <a:pPr marL="248760" indent="-182160">
              <a:lnSpc>
                <a:spcPct val="90000"/>
              </a:lnSpc>
              <a:spcAft>
                <a:spcPts val="1417"/>
              </a:spcAft>
              <a:buClr>
                <a:srgbClr val="40bad2"/>
              </a:buClr>
              <a:buSzPct val="45000"/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  <a:ea typeface="Corbel"/>
              </a:rPr>
              <a:t>If you are at beginner level</a:t>
            </a:r>
            <a:endParaRPr b="0" lang="en-GB" sz="1800" spc="-1" strike="noStrike">
              <a:latin typeface="Arial"/>
            </a:endParaRPr>
          </a:p>
          <a:p>
            <a:pPr lvl="1" marL="705960" indent="-182160">
              <a:lnSpc>
                <a:spcPct val="90000"/>
              </a:lnSpc>
              <a:spcAft>
                <a:spcPts val="1417"/>
              </a:spcAft>
              <a:buClr>
                <a:srgbClr val="40bad2"/>
              </a:buClr>
              <a:buSzPct val="45000"/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latin typeface="Corbel"/>
                <a:ea typeface="Corbel"/>
              </a:rPr>
              <a:t>Read and understand the codes from Moodle and I am also around to help.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41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41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41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41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417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1417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9769680" y="836640"/>
            <a:ext cx="316800" cy="58755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-1407960" y="-188280"/>
            <a:ext cx="6591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333333"/>
                </a:solidFill>
                <a:latin typeface="DejaVu Sans"/>
                <a:ea typeface="DejaVu Sans"/>
              </a:rPr>
              <a:t>What to and How?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998080" y="1379160"/>
            <a:ext cx="6591960" cy="48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1640" indent="-32328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  <a:ea typeface="DejaVu Sans"/>
              </a:rPr>
              <a:t>Download the codes from Moodle</a:t>
            </a:r>
            <a:endParaRPr b="0" lang="en-GB" sz="2600" spc="-1" strike="noStrike">
              <a:latin typeface="Arial"/>
            </a:endParaRPr>
          </a:p>
          <a:p>
            <a:pPr lvl="1" marL="863640" indent="-323280">
              <a:lnSpc>
                <a:spcPct val="100000"/>
              </a:lnSpc>
              <a:spcAft>
                <a:spcPts val="1134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666666"/>
                </a:solidFill>
                <a:latin typeface="DejaVu Sans"/>
                <a:ea typeface="DejaVu Sans"/>
              </a:rPr>
              <a:t>Can you run them directly?</a:t>
            </a:r>
            <a:endParaRPr b="0" lang="en-GB" sz="2400" spc="-1" strike="noStrike">
              <a:latin typeface="Arial"/>
            </a:endParaRPr>
          </a:p>
          <a:p>
            <a:pPr lvl="1" marL="863640" indent="-323280">
              <a:lnSpc>
                <a:spcPct val="100000"/>
              </a:lnSpc>
              <a:spcAft>
                <a:spcPts val="1134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666666"/>
                </a:solidFill>
                <a:latin typeface="DejaVu Sans"/>
                <a:ea typeface="DejaVu Sans"/>
              </a:rPr>
              <a:t>If not, what do you need to do?</a:t>
            </a:r>
            <a:endParaRPr b="0" lang="en-GB" sz="2400" spc="-1" strike="noStrike">
              <a:latin typeface="Arial"/>
            </a:endParaRPr>
          </a:p>
          <a:p>
            <a:pPr lvl="2" marL="1320840" indent="-323280">
              <a:lnSpc>
                <a:spcPct val="100000"/>
              </a:lnSpc>
              <a:spcAft>
                <a:spcPts val="1134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666666"/>
                </a:solidFill>
                <a:latin typeface="DejaVu Sans"/>
                <a:ea typeface="DejaVu Sans"/>
              </a:rPr>
              <a:t>Have you changed the path to json files?</a:t>
            </a:r>
            <a:endParaRPr b="0" lang="en-GB" sz="2400" spc="-1" strike="noStrike">
              <a:latin typeface="Arial"/>
            </a:endParaRPr>
          </a:p>
          <a:p>
            <a:pPr lvl="2" marL="1320840" indent="-323280">
              <a:lnSpc>
                <a:spcPct val="100000"/>
              </a:lnSpc>
              <a:spcAft>
                <a:spcPts val="1134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GB" sz="2400" spc="-1" strike="noStrike">
                <a:solidFill>
                  <a:srgbClr val="666666"/>
                </a:solidFill>
                <a:latin typeface="DejaVu Sans"/>
                <a:ea typeface="DejaVu Sans"/>
              </a:rPr>
              <a:t>Have you changed the path to xlsx files?</a:t>
            </a:r>
            <a:endParaRPr b="0" lang="en-GB" sz="2400" spc="-1" strike="noStrike">
              <a:latin typeface="Arial"/>
            </a:endParaRPr>
          </a:p>
          <a:p>
            <a:pPr marL="431640" indent="-32328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  <a:ea typeface="DejaVu Sans"/>
              </a:rPr>
              <a:t>Please try by yourself first then discuss in groups</a:t>
            </a:r>
            <a:endParaRPr b="0" lang="en-GB" sz="2600" spc="-1" strike="noStrike">
              <a:latin typeface="Arial"/>
            </a:endParaRPr>
          </a:p>
          <a:p>
            <a:pPr marL="431640" indent="-32328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  <a:ea typeface="DejaVu Sans"/>
              </a:rPr>
              <a:t>Ask me questions.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  <a:ea typeface="DejaVu Sans"/>
              </a:rPr>
              <a:t>Can you convert ‘AIP_2425_grid_tree_dfs.py’ to a .ipynb file?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00560" y="446040"/>
            <a:ext cx="867816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Team Members Please Sit Next to Each Other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</a:rPr>
              <a:t>If you already have a team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</a:rPr>
              <a:t>Sit next to each other</a:t>
            </a:r>
            <a:endParaRPr b="0" lang="en-GB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</a:rPr>
              <a:t>Build a way to talk to each other, like Teams and Emails</a:t>
            </a:r>
            <a:endParaRPr b="0" lang="en-GB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</a:rPr>
              <a:t>If you don’t have a team</a:t>
            </a:r>
            <a:endParaRPr b="0" lang="en-GB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</a:rPr>
              <a:t>Can you please complete the Skills Audit asap?</a:t>
            </a:r>
            <a:endParaRPr b="0" lang="en-GB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00" spc="-1" strike="noStrike">
                <a:solidFill>
                  <a:srgbClr val="666666"/>
                </a:solidFill>
                <a:latin typeface="DejaVu Sans"/>
              </a:rPr>
              <a:t>Skills Audit https://forms.office.com/e/0mGCnDL9vA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LibreOffice/6.4.7.2$Linux_X86_64 LibreOffice_project/40$Build-2</Application>
  <Words>247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2022-10-12T12:07:18Z</dcterms:created>
  <dc:creator/>
  <dc:description/>
  <dc:language>en-GB</dc:language>
  <cp:lastModifiedBy/>
  <dcterms:modified xsi:type="dcterms:W3CDTF">2024-10-20T15:05:40Z</dcterms:modified>
  <cp:revision>207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