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Nunito" panose="020B0604020202020204" charset="0"/>
      <p:regular r:id="rId19"/>
      <p:bold r:id="rId20"/>
      <p:italic r:id="rId21"/>
      <p:boldItalic r:id="rId22"/>
    </p:embeddedFont>
    <p:embeddedFont>
      <p:font typeface="Calibri" panose="020F050202020403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223a4def90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223a4def90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223a4def90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223a4def90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23a4def90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23a4def90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223a4def90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223a4def90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223a4def90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223a4def90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223a4def90_1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223a4def90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223a4def90_1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223a4def90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223a4def90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223a4def90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223a4def90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223a4def90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223a4def90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223a4def90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223a4def90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223a4def90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223a4def90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223a4def90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223a4def90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223a4def90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223a4def9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223a4def9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223a4def90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223a4def9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code/arkalodh/diabetes-prediction-easy/data"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online.stat.psu.edu/stat462/node/207/" TargetMode="External"/><Relationship Id="rId5" Type="http://schemas.openxmlformats.org/officeDocument/2006/relationships/hyperlink" Target="https://www.educba.com/svm-algorithm/" TargetMode="External"/><Relationship Id="rId4" Type="http://schemas.openxmlformats.org/officeDocument/2006/relationships/hyperlink" Target="https://www.kaggle.com/datasets/johnsmith88/heart-disease-dataset"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554550" y="998200"/>
            <a:ext cx="7763700" cy="29823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GB" u="sng">
                <a:solidFill>
                  <a:srgbClr val="FF9900"/>
                </a:solidFill>
              </a:rPr>
              <a:t>General Disease Prediction System</a:t>
            </a:r>
            <a:endParaRPr u="sng">
              <a:solidFill>
                <a:srgbClr val="FF9900"/>
              </a:solidFill>
            </a:endParaRPr>
          </a:p>
          <a:p>
            <a:pPr marL="0" lvl="0" indent="0" algn="ctr" rtl="0">
              <a:spcBef>
                <a:spcPts val="0"/>
              </a:spcBef>
              <a:spcAft>
                <a:spcPts val="0"/>
              </a:spcAft>
              <a:buNone/>
            </a:pPr>
            <a:r>
              <a:rPr lang="en-GB" sz="2500">
                <a:solidFill>
                  <a:schemeClr val="dk2"/>
                </a:solidFill>
              </a:rPr>
              <a:t>Cochin University of Science and Technology</a:t>
            </a:r>
            <a:endParaRPr sz="2500">
              <a:solidFill>
                <a:schemeClr val="dk2"/>
              </a:solidFill>
            </a:endParaRPr>
          </a:p>
          <a:p>
            <a:pPr marL="0" lvl="0" indent="0" algn="ctr" rtl="0">
              <a:spcBef>
                <a:spcPts val="0"/>
              </a:spcBef>
              <a:spcAft>
                <a:spcPts val="0"/>
              </a:spcAft>
              <a:buNone/>
            </a:pPr>
            <a:r>
              <a:rPr lang="en-GB" sz="2077">
                <a:solidFill>
                  <a:schemeClr val="dk2"/>
                </a:solidFill>
              </a:rPr>
              <a:t>By Guide: Dr. Rafidha Rehiman KA</a:t>
            </a:r>
            <a:endParaRPr sz="2077">
              <a:solidFill>
                <a:schemeClr val="dk2"/>
              </a:solidFill>
            </a:endParaRPr>
          </a:p>
          <a:p>
            <a:pPr marL="0" lvl="0" indent="0" algn="ctr" rtl="0">
              <a:spcBef>
                <a:spcPts val="0"/>
              </a:spcBef>
              <a:spcAft>
                <a:spcPts val="0"/>
              </a:spcAft>
              <a:buNone/>
            </a:pPr>
            <a:endParaRPr sz="2077">
              <a:solidFill>
                <a:schemeClr val="dk2"/>
              </a:solidFill>
            </a:endParaRPr>
          </a:p>
          <a:p>
            <a:pPr marL="5029200" lvl="0" indent="0" algn="just" rtl="0">
              <a:spcBef>
                <a:spcPts val="0"/>
              </a:spcBef>
              <a:spcAft>
                <a:spcPts val="0"/>
              </a:spcAft>
              <a:buNone/>
            </a:pPr>
            <a:r>
              <a:rPr lang="en-GB" sz="2166">
                <a:solidFill>
                  <a:schemeClr val="dk2"/>
                </a:solidFill>
              </a:rPr>
              <a:t>Raj Kishore Yadav</a:t>
            </a:r>
            <a:endParaRPr sz="2166">
              <a:solidFill>
                <a:schemeClr val="dk2"/>
              </a:solidFill>
            </a:endParaRPr>
          </a:p>
          <a:p>
            <a:pPr marL="5029200" lvl="0" indent="0" algn="just" rtl="0">
              <a:spcBef>
                <a:spcPts val="0"/>
              </a:spcBef>
              <a:spcAft>
                <a:spcPts val="0"/>
              </a:spcAft>
              <a:buNone/>
            </a:pPr>
            <a:r>
              <a:rPr lang="en-GB" sz="2166">
                <a:solidFill>
                  <a:schemeClr val="dk2"/>
                </a:solidFill>
              </a:rPr>
              <a:t>Sitanshu Shekhar</a:t>
            </a:r>
            <a:endParaRPr sz="2166">
              <a:solidFill>
                <a:schemeClr val="dk2"/>
              </a:solidFill>
            </a:endParaRPr>
          </a:p>
          <a:p>
            <a:pPr marL="5029200" lvl="0" indent="0" algn="just" rtl="0">
              <a:spcBef>
                <a:spcPts val="0"/>
              </a:spcBef>
              <a:spcAft>
                <a:spcPts val="0"/>
              </a:spcAft>
              <a:buNone/>
            </a:pPr>
            <a:r>
              <a:rPr lang="en-GB" sz="2166">
                <a:solidFill>
                  <a:schemeClr val="dk2"/>
                </a:solidFill>
              </a:rPr>
              <a:t>Kumar Shubham</a:t>
            </a:r>
            <a:endParaRPr sz="2166">
              <a:solidFill>
                <a:schemeClr val="dk2"/>
              </a:solidFill>
            </a:endParaRPr>
          </a:p>
          <a:p>
            <a:pPr marL="5029200" lvl="0" indent="0" algn="just" rtl="0">
              <a:spcBef>
                <a:spcPts val="0"/>
              </a:spcBef>
              <a:spcAft>
                <a:spcPts val="0"/>
              </a:spcAft>
              <a:buNone/>
            </a:pPr>
            <a:r>
              <a:rPr lang="en-GB" sz="2166">
                <a:solidFill>
                  <a:schemeClr val="dk2"/>
                </a:solidFill>
              </a:rPr>
              <a:t>Saurabh Kumar</a:t>
            </a:r>
            <a:endParaRPr sz="2166">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2"/>
          <p:cNvSpPr txBox="1">
            <a:spLocks noGrp="1"/>
          </p:cNvSpPr>
          <p:nvPr>
            <p:ph type="ctrTitle"/>
          </p:nvPr>
        </p:nvSpPr>
        <p:spPr>
          <a:xfrm>
            <a:off x="1891350" y="320375"/>
            <a:ext cx="5361300" cy="44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GB" sz="3520" u="sng">
                <a:solidFill>
                  <a:srgbClr val="FF9900"/>
                </a:solidFill>
              </a:rPr>
              <a:t>Dataset</a:t>
            </a:r>
            <a:endParaRPr sz="3520" u="sng">
              <a:solidFill>
                <a:srgbClr val="FF9900"/>
              </a:solidFill>
            </a:endParaRPr>
          </a:p>
        </p:txBody>
      </p:sp>
      <p:sp>
        <p:nvSpPr>
          <p:cNvPr id="182" name="Google Shape;182;p22"/>
          <p:cNvSpPr txBox="1">
            <a:spLocks noGrp="1"/>
          </p:cNvSpPr>
          <p:nvPr>
            <p:ph type="subTitle" idx="1"/>
          </p:nvPr>
        </p:nvSpPr>
        <p:spPr>
          <a:xfrm>
            <a:off x="1891350" y="766475"/>
            <a:ext cx="7356900" cy="40551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GB" sz="1800"/>
              <a:t>  </a:t>
            </a:r>
            <a:r>
              <a:rPr lang="en-GB" sz="2400">
                <a:latin typeface="Times New Roman"/>
                <a:ea typeface="Times New Roman"/>
                <a:cs typeface="Times New Roman"/>
                <a:sym typeface="Times New Roman"/>
              </a:rPr>
              <a:t>2.	</a:t>
            </a:r>
            <a:r>
              <a:rPr lang="en-GB" sz="2400" u="sng">
                <a:latin typeface="Times New Roman"/>
                <a:ea typeface="Times New Roman"/>
                <a:cs typeface="Times New Roman"/>
                <a:sym typeface="Times New Roman"/>
              </a:rPr>
              <a:t>Heart Disease Dataset</a:t>
            </a:r>
            <a:endParaRPr sz="2400" u="sng">
              <a:latin typeface="Times New Roman"/>
              <a:ea typeface="Times New Roman"/>
              <a:cs typeface="Times New Roman"/>
              <a:sym typeface="Times New Roman"/>
            </a:endParaRPr>
          </a:p>
          <a:p>
            <a:pPr marL="457200" lvl="0" indent="0" algn="l" rtl="0">
              <a:spcBef>
                <a:spcPts val="0"/>
              </a:spcBef>
              <a:spcAft>
                <a:spcPts val="0"/>
              </a:spcAft>
              <a:buNone/>
            </a:pPr>
            <a:endParaRPr sz="2200"/>
          </a:p>
          <a:p>
            <a:pPr marL="457200" lvl="0" indent="0" algn="l" rtl="0">
              <a:spcBef>
                <a:spcPts val="0"/>
              </a:spcBef>
              <a:spcAft>
                <a:spcPts val="0"/>
              </a:spcAft>
              <a:buNone/>
            </a:pPr>
            <a:r>
              <a:rPr lang="en-GB" sz="2450"/>
              <a:t> </a:t>
            </a:r>
            <a:r>
              <a:rPr lang="en-GB" sz="2450" b="1">
                <a:solidFill>
                  <a:srgbClr val="000000"/>
                </a:solidFill>
                <a:highlight>
                  <a:srgbClr val="FFFFFF"/>
                </a:highlight>
                <a:latin typeface="Times New Roman"/>
                <a:ea typeface="Times New Roman"/>
                <a:cs typeface="Times New Roman"/>
                <a:sym typeface="Times New Roman"/>
              </a:rPr>
              <a:t>Attributes</a:t>
            </a:r>
            <a:r>
              <a:rPr lang="en-GB" sz="2450">
                <a:solidFill>
                  <a:srgbClr val="000000"/>
                </a:solidFill>
                <a:highlight>
                  <a:srgbClr val="FFFFFF"/>
                </a:highlight>
                <a:latin typeface="Times New Roman"/>
                <a:ea typeface="Times New Roman"/>
                <a:cs typeface="Times New Roman"/>
                <a:sym typeface="Times New Roman"/>
              </a:rPr>
              <a:t>:-</a:t>
            </a:r>
            <a:endParaRPr sz="2450">
              <a:solidFill>
                <a:srgbClr val="000000"/>
              </a:solidFill>
              <a:highlight>
                <a:srgbClr val="FFFFFF"/>
              </a:highlight>
              <a:latin typeface="Times New Roman"/>
              <a:ea typeface="Times New Roman"/>
              <a:cs typeface="Times New Roman"/>
              <a:sym typeface="Times New Roman"/>
            </a:endParaRPr>
          </a:p>
          <a:p>
            <a:pPr marL="914400" lvl="0" indent="-325834" algn="l" rtl="0">
              <a:lnSpc>
                <a:spcPct val="115000"/>
              </a:lnSpc>
              <a:spcBef>
                <a:spcPts val="300"/>
              </a:spcBef>
              <a:spcAft>
                <a:spcPts val="0"/>
              </a:spcAft>
              <a:buClr>
                <a:srgbClr val="000000"/>
              </a:buClr>
              <a:buSzPct val="100000"/>
              <a:buFont typeface="Arial"/>
              <a:buChar char="●"/>
            </a:pPr>
            <a:r>
              <a:rPr lang="en-GB" sz="2450">
                <a:solidFill>
                  <a:srgbClr val="000000"/>
                </a:solidFill>
                <a:latin typeface="Times New Roman"/>
                <a:ea typeface="Times New Roman"/>
                <a:cs typeface="Times New Roman"/>
                <a:sym typeface="Times New Roman"/>
              </a:rPr>
              <a:t>age</a:t>
            </a:r>
            <a:endParaRPr sz="2450">
              <a:solidFill>
                <a:srgbClr val="000000"/>
              </a:solidFill>
              <a:latin typeface="Times New Roman"/>
              <a:ea typeface="Times New Roman"/>
              <a:cs typeface="Times New Roman"/>
              <a:sym typeface="Times New Roman"/>
            </a:endParaRPr>
          </a:p>
          <a:p>
            <a:pPr marL="914400" lvl="0" indent="-325834" algn="l" rtl="0">
              <a:lnSpc>
                <a:spcPct val="115000"/>
              </a:lnSpc>
              <a:spcBef>
                <a:spcPts val="0"/>
              </a:spcBef>
              <a:spcAft>
                <a:spcPts val="0"/>
              </a:spcAft>
              <a:buClr>
                <a:srgbClr val="000000"/>
              </a:buClr>
              <a:buSzPct val="100000"/>
              <a:buFont typeface="Arial"/>
              <a:buChar char="●"/>
            </a:pPr>
            <a:r>
              <a:rPr lang="en-GB" sz="2450">
                <a:solidFill>
                  <a:srgbClr val="000000"/>
                </a:solidFill>
                <a:latin typeface="Times New Roman"/>
                <a:ea typeface="Times New Roman"/>
                <a:cs typeface="Times New Roman"/>
                <a:sym typeface="Times New Roman"/>
              </a:rPr>
              <a:t>sex</a:t>
            </a:r>
            <a:endParaRPr sz="2450">
              <a:solidFill>
                <a:srgbClr val="000000"/>
              </a:solidFill>
              <a:latin typeface="Times New Roman"/>
              <a:ea typeface="Times New Roman"/>
              <a:cs typeface="Times New Roman"/>
              <a:sym typeface="Times New Roman"/>
            </a:endParaRPr>
          </a:p>
          <a:p>
            <a:pPr marL="914400" lvl="0" indent="-325834" algn="l" rtl="0">
              <a:lnSpc>
                <a:spcPct val="115000"/>
              </a:lnSpc>
              <a:spcBef>
                <a:spcPts val="0"/>
              </a:spcBef>
              <a:spcAft>
                <a:spcPts val="0"/>
              </a:spcAft>
              <a:buClr>
                <a:srgbClr val="000000"/>
              </a:buClr>
              <a:buSzPct val="100000"/>
              <a:buFont typeface="Arial"/>
              <a:buChar char="●"/>
            </a:pPr>
            <a:r>
              <a:rPr lang="en-GB" sz="2450">
                <a:solidFill>
                  <a:srgbClr val="000000"/>
                </a:solidFill>
                <a:latin typeface="Times New Roman"/>
                <a:ea typeface="Times New Roman"/>
                <a:cs typeface="Times New Roman"/>
                <a:sym typeface="Times New Roman"/>
              </a:rPr>
              <a:t>chest pain type (4 values)</a:t>
            </a:r>
            <a:endParaRPr sz="2450">
              <a:solidFill>
                <a:srgbClr val="000000"/>
              </a:solidFill>
              <a:latin typeface="Times New Roman"/>
              <a:ea typeface="Times New Roman"/>
              <a:cs typeface="Times New Roman"/>
              <a:sym typeface="Times New Roman"/>
            </a:endParaRPr>
          </a:p>
          <a:p>
            <a:pPr marL="914400" lvl="0" indent="-325834" algn="l" rtl="0">
              <a:lnSpc>
                <a:spcPct val="115000"/>
              </a:lnSpc>
              <a:spcBef>
                <a:spcPts val="0"/>
              </a:spcBef>
              <a:spcAft>
                <a:spcPts val="0"/>
              </a:spcAft>
              <a:buClr>
                <a:srgbClr val="000000"/>
              </a:buClr>
              <a:buSzPct val="100000"/>
              <a:buFont typeface="Arial"/>
              <a:buChar char="●"/>
            </a:pPr>
            <a:r>
              <a:rPr lang="en-GB" sz="2450">
                <a:solidFill>
                  <a:srgbClr val="000000"/>
                </a:solidFill>
                <a:latin typeface="Times New Roman"/>
                <a:ea typeface="Times New Roman"/>
                <a:cs typeface="Times New Roman"/>
                <a:sym typeface="Times New Roman"/>
              </a:rPr>
              <a:t>resting blood pressure</a:t>
            </a:r>
            <a:endParaRPr sz="2450">
              <a:solidFill>
                <a:srgbClr val="000000"/>
              </a:solidFill>
              <a:latin typeface="Times New Roman"/>
              <a:ea typeface="Times New Roman"/>
              <a:cs typeface="Times New Roman"/>
              <a:sym typeface="Times New Roman"/>
            </a:endParaRPr>
          </a:p>
          <a:p>
            <a:pPr marL="914400" lvl="0" indent="-325834" algn="l" rtl="0">
              <a:lnSpc>
                <a:spcPct val="115000"/>
              </a:lnSpc>
              <a:spcBef>
                <a:spcPts val="0"/>
              </a:spcBef>
              <a:spcAft>
                <a:spcPts val="0"/>
              </a:spcAft>
              <a:buClr>
                <a:srgbClr val="000000"/>
              </a:buClr>
              <a:buSzPct val="100000"/>
              <a:buFont typeface="Arial"/>
              <a:buChar char="●"/>
            </a:pPr>
            <a:r>
              <a:rPr lang="en-GB" sz="2450">
                <a:solidFill>
                  <a:srgbClr val="000000"/>
                </a:solidFill>
                <a:latin typeface="Times New Roman"/>
                <a:ea typeface="Times New Roman"/>
                <a:cs typeface="Times New Roman"/>
                <a:sym typeface="Times New Roman"/>
              </a:rPr>
              <a:t>serum cholestoral in mg/dl</a:t>
            </a:r>
            <a:endParaRPr sz="2450">
              <a:solidFill>
                <a:srgbClr val="000000"/>
              </a:solidFill>
              <a:latin typeface="Times New Roman"/>
              <a:ea typeface="Times New Roman"/>
              <a:cs typeface="Times New Roman"/>
              <a:sym typeface="Times New Roman"/>
            </a:endParaRPr>
          </a:p>
          <a:p>
            <a:pPr marL="914400" lvl="0" indent="-325834" algn="l" rtl="0">
              <a:lnSpc>
                <a:spcPct val="115000"/>
              </a:lnSpc>
              <a:spcBef>
                <a:spcPts val="0"/>
              </a:spcBef>
              <a:spcAft>
                <a:spcPts val="0"/>
              </a:spcAft>
              <a:buClr>
                <a:srgbClr val="000000"/>
              </a:buClr>
              <a:buSzPct val="100000"/>
              <a:buFont typeface="Arial"/>
              <a:buChar char="●"/>
            </a:pPr>
            <a:r>
              <a:rPr lang="en-GB" sz="2450">
                <a:solidFill>
                  <a:srgbClr val="000000"/>
                </a:solidFill>
                <a:latin typeface="Times New Roman"/>
                <a:ea typeface="Times New Roman"/>
                <a:cs typeface="Times New Roman"/>
                <a:sym typeface="Times New Roman"/>
              </a:rPr>
              <a:t>fasting blood sugar &gt; 120 mg/dl</a:t>
            </a:r>
            <a:endParaRPr sz="2450">
              <a:solidFill>
                <a:srgbClr val="000000"/>
              </a:solidFill>
              <a:latin typeface="Times New Roman"/>
              <a:ea typeface="Times New Roman"/>
              <a:cs typeface="Times New Roman"/>
              <a:sym typeface="Times New Roman"/>
            </a:endParaRPr>
          </a:p>
          <a:p>
            <a:pPr marL="914400" lvl="0" indent="-325834" algn="l" rtl="0">
              <a:lnSpc>
                <a:spcPct val="115000"/>
              </a:lnSpc>
              <a:spcBef>
                <a:spcPts val="0"/>
              </a:spcBef>
              <a:spcAft>
                <a:spcPts val="0"/>
              </a:spcAft>
              <a:buClr>
                <a:srgbClr val="000000"/>
              </a:buClr>
              <a:buSzPct val="100000"/>
              <a:buFont typeface="Arial"/>
              <a:buChar char="●"/>
            </a:pPr>
            <a:r>
              <a:rPr lang="en-GB" sz="2450">
                <a:solidFill>
                  <a:srgbClr val="000000"/>
                </a:solidFill>
                <a:latin typeface="Times New Roman"/>
                <a:ea typeface="Times New Roman"/>
                <a:cs typeface="Times New Roman"/>
                <a:sym typeface="Times New Roman"/>
              </a:rPr>
              <a:t>resting electrocardiographic results (values 0,1,2)</a:t>
            </a:r>
            <a:endParaRPr sz="2450">
              <a:solidFill>
                <a:srgbClr val="000000"/>
              </a:solidFill>
              <a:latin typeface="Times New Roman"/>
              <a:ea typeface="Times New Roman"/>
              <a:cs typeface="Times New Roman"/>
              <a:sym typeface="Times New Roman"/>
            </a:endParaRPr>
          </a:p>
          <a:p>
            <a:pPr marL="914400" lvl="0" indent="-325834" algn="l" rtl="0">
              <a:lnSpc>
                <a:spcPct val="115000"/>
              </a:lnSpc>
              <a:spcBef>
                <a:spcPts val="0"/>
              </a:spcBef>
              <a:spcAft>
                <a:spcPts val="0"/>
              </a:spcAft>
              <a:buClr>
                <a:srgbClr val="000000"/>
              </a:buClr>
              <a:buSzPct val="100000"/>
              <a:buFont typeface="Arial"/>
              <a:buChar char="●"/>
            </a:pPr>
            <a:r>
              <a:rPr lang="en-GB" sz="2450">
                <a:solidFill>
                  <a:srgbClr val="000000"/>
                </a:solidFill>
                <a:latin typeface="Times New Roman"/>
                <a:ea typeface="Times New Roman"/>
                <a:cs typeface="Times New Roman"/>
                <a:sym typeface="Times New Roman"/>
              </a:rPr>
              <a:t>maximum heart rate achieved</a:t>
            </a:r>
            <a:endParaRPr sz="2450">
              <a:solidFill>
                <a:srgbClr val="000000"/>
              </a:solidFill>
              <a:latin typeface="Times New Roman"/>
              <a:ea typeface="Times New Roman"/>
              <a:cs typeface="Times New Roman"/>
              <a:sym typeface="Times New Roman"/>
            </a:endParaRPr>
          </a:p>
          <a:p>
            <a:pPr marL="914400" lvl="0" indent="-325834" algn="l" rtl="0">
              <a:lnSpc>
                <a:spcPct val="115000"/>
              </a:lnSpc>
              <a:spcBef>
                <a:spcPts val="0"/>
              </a:spcBef>
              <a:spcAft>
                <a:spcPts val="0"/>
              </a:spcAft>
              <a:buClr>
                <a:srgbClr val="000000"/>
              </a:buClr>
              <a:buSzPct val="100000"/>
              <a:buFont typeface="Arial"/>
              <a:buChar char="●"/>
            </a:pPr>
            <a:r>
              <a:rPr lang="en-GB" sz="2450">
                <a:solidFill>
                  <a:srgbClr val="000000"/>
                </a:solidFill>
                <a:latin typeface="Times New Roman"/>
                <a:ea typeface="Times New Roman"/>
                <a:cs typeface="Times New Roman"/>
                <a:sym typeface="Times New Roman"/>
              </a:rPr>
              <a:t>exercise induced angina</a:t>
            </a:r>
            <a:endParaRPr sz="2450">
              <a:solidFill>
                <a:srgbClr val="000000"/>
              </a:solidFill>
              <a:latin typeface="Times New Roman"/>
              <a:ea typeface="Times New Roman"/>
              <a:cs typeface="Times New Roman"/>
              <a:sym typeface="Times New Roman"/>
            </a:endParaRPr>
          </a:p>
          <a:p>
            <a:pPr marL="914400" lvl="0" indent="-325834" algn="l" rtl="0">
              <a:lnSpc>
                <a:spcPct val="115000"/>
              </a:lnSpc>
              <a:spcBef>
                <a:spcPts val="0"/>
              </a:spcBef>
              <a:spcAft>
                <a:spcPts val="0"/>
              </a:spcAft>
              <a:buClr>
                <a:srgbClr val="000000"/>
              </a:buClr>
              <a:buSzPct val="100000"/>
              <a:buFont typeface="Arial"/>
              <a:buChar char="●"/>
            </a:pPr>
            <a:r>
              <a:rPr lang="en-GB" sz="2450">
                <a:solidFill>
                  <a:srgbClr val="000000"/>
                </a:solidFill>
                <a:latin typeface="Times New Roman"/>
                <a:ea typeface="Times New Roman"/>
                <a:cs typeface="Times New Roman"/>
                <a:sym typeface="Times New Roman"/>
              </a:rPr>
              <a:t>oldpeak = ST depression induced by exercise relative to rest</a:t>
            </a:r>
            <a:endParaRPr sz="2450">
              <a:solidFill>
                <a:srgbClr val="000000"/>
              </a:solidFill>
              <a:latin typeface="Times New Roman"/>
              <a:ea typeface="Times New Roman"/>
              <a:cs typeface="Times New Roman"/>
              <a:sym typeface="Times New Roman"/>
            </a:endParaRPr>
          </a:p>
          <a:p>
            <a:pPr marL="914400" lvl="0" indent="-325834" algn="l" rtl="0">
              <a:lnSpc>
                <a:spcPct val="115000"/>
              </a:lnSpc>
              <a:spcBef>
                <a:spcPts val="0"/>
              </a:spcBef>
              <a:spcAft>
                <a:spcPts val="0"/>
              </a:spcAft>
              <a:buClr>
                <a:srgbClr val="000000"/>
              </a:buClr>
              <a:buSzPct val="100000"/>
              <a:buFont typeface="Arial"/>
              <a:buChar char="●"/>
            </a:pPr>
            <a:r>
              <a:rPr lang="en-GB" sz="2450">
                <a:solidFill>
                  <a:srgbClr val="000000"/>
                </a:solidFill>
                <a:latin typeface="Times New Roman"/>
                <a:ea typeface="Times New Roman"/>
                <a:cs typeface="Times New Roman"/>
                <a:sym typeface="Times New Roman"/>
              </a:rPr>
              <a:t>the slope of the peak exercise ST segment</a:t>
            </a:r>
            <a:endParaRPr sz="2450">
              <a:solidFill>
                <a:srgbClr val="000000"/>
              </a:solidFill>
              <a:latin typeface="Times New Roman"/>
              <a:ea typeface="Times New Roman"/>
              <a:cs typeface="Times New Roman"/>
              <a:sym typeface="Times New Roman"/>
            </a:endParaRPr>
          </a:p>
          <a:p>
            <a:pPr marL="914400" lvl="0" indent="-325834" algn="l" rtl="0">
              <a:lnSpc>
                <a:spcPct val="115000"/>
              </a:lnSpc>
              <a:spcBef>
                <a:spcPts val="0"/>
              </a:spcBef>
              <a:spcAft>
                <a:spcPts val="0"/>
              </a:spcAft>
              <a:buClr>
                <a:srgbClr val="000000"/>
              </a:buClr>
              <a:buSzPct val="100000"/>
              <a:buFont typeface="Arial"/>
              <a:buChar char="●"/>
            </a:pPr>
            <a:r>
              <a:rPr lang="en-GB" sz="2450">
                <a:solidFill>
                  <a:srgbClr val="000000"/>
                </a:solidFill>
                <a:latin typeface="Times New Roman"/>
                <a:ea typeface="Times New Roman"/>
                <a:cs typeface="Times New Roman"/>
                <a:sym typeface="Times New Roman"/>
              </a:rPr>
              <a:t>number of major vessels (0-3) colored by flourosopy</a:t>
            </a:r>
            <a:endParaRPr sz="2450">
              <a:solidFill>
                <a:srgbClr val="000000"/>
              </a:solidFill>
              <a:latin typeface="Times New Roman"/>
              <a:ea typeface="Times New Roman"/>
              <a:cs typeface="Times New Roman"/>
              <a:sym typeface="Times New Roman"/>
            </a:endParaRPr>
          </a:p>
          <a:p>
            <a:pPr marL="914400" lvl="0" indent="-325834" algn="l" rtl="0">
              <a:lnSpc>
                <a:spcPct val="115000"/>
              </a:lnSpc>
              <a:spcBef>
                <a:spcPts val="0"/>
              </a:spcBef>
              <a:spcAft>
                <a:spcPts val="0"/>
              </a:spcAft>
              <a:buClr>
                <a:srgbClr val="000000"/>
              </a:buClr>
              <a:buSzPct val="100000"/>
              <a:buFont typeface="Arial"/>
              <a:buChar char="●"/>
            </a:pPr>
            <a:r>
              <a:rPr lang="en-GB" sz="2450">
                <a:solidFill>
                  <a:srgbClr val="000000"/>
                </a:solidFill>
                <a:latin typeface="Times New Roman"/>
                <a:ea typeface="Times New Roman"/>
                <a:cs typeface="Times New Roman"/>
                <a:sym typeface="Times New Roman"/>
              </a:rPr>
              <a:t>thal: 0 = normal; 1 = fixed defect; 2 = reversable defect</a:t>
            </a:r>
            <a:endParaRPr sz="2450">
              <a:solidFill>
                <a:srgbClr val="000000"/>
              </a:solidFill>
              <a:latin typeface="Times New Roman"/>
              <a:ea typeface="Times New Roman"/>
              <a:cs typeface="Times New Roman"/>
              <a:sym typeface="Times New Roman"/>
            </a:endParaRPr>
          </a:p>
          <a:p>
            <a:pPr marL="914400" lvl="0" indent="-325834" algn="l" rtl="0">
              <a:lnSpc>
                <a:spcPct val="115000"/>
              </a:lnSpc>
              <a:spcBef>
                <a:spcPts val="0"/>
              </a:spcBef>
              <a:spcAft>
                <a:spcPts val="0"/>
              </a:spcAft>
              <a:buClr>
                <a:srgbClr val="000000"/>
              </a:buClr>
              <a:buSzPct val="100000"/>
              <a:buFont typeface="Arial"/>
              <a:buChar char="●"/>
            </a:pPr>
            <a:r>
              <a:rPr lang="en-GB" sz="2450">
                <a:solidFill>
                  <a:srgbClr val="000000"/>
                </a:solidFill>
                <a:highlight>
                  <a:srgbClr val="FFFFFF"/>
                </a:highlight>
                <a:latin typeface="Times New Roman"/>
                <a:ea typeface="Times New Roman"/>
                <a:cs typeface="Times New Roman"/>
                <a:sym typeface="Times New Roman"/>
              </a:rPr>
              <a:t> target: Class variable (0 or 1)</a:t>
            </a:r>
            <a:endParaRPr sz="2450" u="sng"/>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3"/>
          <p:cNvSpPr txBox="1"/>
          <p:nvPr/>
        </p:nvSpPr>
        <p:spPr>
          <a:xfrm>
            <a:off x="3154975" y="511025"/>
            <a:ext cx="3121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u="sng">
                <a:solidFill>
                  <a:srgbClr val="FF9900"/>
                </a:solidFill>
                <a:latin typeface="Times New Roman"/>
                <a:ea typeface="Times New Roman"/>
                <a:cs typeface="Times New Roman"/>
                <a:sym typeface="Times New Roman"/>
              </a:rPr>
              <a:t>Heart Disease Dataset</a:t>
            </a:r>
            <a:endParaRPr sz="1800" u="sng">
              <a:solidFill>
                <a:srgbClr val="FF9900"/>
              </a:solidFill>
              <a:latin typeface="Times New Roman"/>
              <a:ea typeface="Times New Roman"/>
              <a:cs typeface="Times New Roman"/>
              <a:sym typeface="Times New Roman"/>
            </a:endParaRPr>
          </a:p>
        </p:txBody>
      </p:sp>
      <p:pic>
        <p:nvPicPr>
          <p:cNvPr id="188" name="Google Shape;188;p23"/>
          <p:cNvPicPr preferRelativeResize="0"/>
          <p:nvPr/>
        </p:nvPicPr>
        <p:blipFill>
          <a:blip r:embed="rId3">
            <a:alphaModFix/>
          </a:blip>
          <a:stretch>
            <a:fillRect/>
          </a:stretch>
        </p:blipFill>
        <p:spPr>
          <a:xfrm>
            <a:off x="644938" y="1328200"/>
            <a:ext cx="7854126" cy="2247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4"/>
          <p:cNvSpPr txBox="1">
            <a:spLocks noGrp="1"/>
          </p:cNvSpPr>
          <p:nvPr>
            <p:ph type="ctrTitle"/>
          </p:nvPr>
        </p:nvSpPr>
        <p:spPr>
          <a:xfrm>
            <a:off x="1858700" y="367526"/>
            <a:ext cx="5361300" cy="6435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GB" u="sng">
                <a:solidFill>
                  <a:srgbClr val="FF9900"/>
                </a:solidFill>
              </a:rPr>
              <a:t>Algorithm</a:t>
            </a:r>
            <a:endParaRPr u="sng">
              <a:solidFill>
                <a:srgbClr val="FF9900"/>
              </a:solidFill>
            </a:endParaRPr>
          </a:p>
        </p:txBody>
      </p:sp>
      <p:sp>
        <p:nvSpPr>
          <p:cNvPr id="194" name="Google Shape;194;p24"/>
          <p:cNvSpPr txBox="1">
            <a:spLocks noGrp="1"/>
          </p:cNvSpPr>
          <p:nvPr>
            <p:ph type="subTitle" idx="1"/>
          </p:nvPr>
        </p:nvSpPr>
        <p:spPr>
          <a:xfrm>
            <a:off x="1177575" y="1333075"/>
            <a:ext cx="7176600" cy="2069400"/>
          </a:xfrm>
          <a:prstGeom prst="rect">
            <a:avLst/>
          </a:prstGeom>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None/>
            </a:pPr>
            <a:r>
              <a:rPr lang="en-GB" sz="1800" b="1" u="sng">
                <a:solidFill>
                  <a:schemeClr val="dk2"/>
                </a:solidFill>
                <a:latin typeface="Times New Roman"/>
                <a:ea typeface="Times New Roman"/>
                <a:cs typeface="Times New Roman"/>
                <a:sym typeface="Times New Roman"/>
              </a:rPr>
              <a:t>Support Vector Machine</a:t>
            </a:r>
            <a:r>
              <a:rPr lang="en-GB" sz="1800" b="1">
                <a:solidFill>
                  <a:schemeClr val="dk2"/>
                </a:solidFill>
                <a:latin typeface="Times New Roman"/>
                <a:ea typeface="Times New Roman"/>
                <a:cs typeface="Times New Roman"/>
                <a:sym typeface="Times New Roman"/>
              </a:rPr>
              <a:t>:</a:t>
            </a:r>
            <a:r>
              <a:rPr lang="en-GB" b="1">
                <a:solidFill>
                  <a:schemeClr val="dk2"/>
                </a:solidFill>
                <a:latin typeface="Times New Roman"/>
                <a:ea typeface="Times New Roman"/>
                <a:cs typeface="Times New Roman"/>
                <a:sym typeface="Times New Roman"/>
              </a:rPr>
              <a:t> </a:t>
            </a:r>
            <a:endParaRPr b="1">
              <a:solidFill>
                <a:schemeClr val="dk2"/>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GB" sz="1500" b="1">
                <a:solidFill>
                  <a:schemeClr val="dk2"/>
                </a:solidFill>
                <a:latin typeface="Times New Roman"/>
                <a:ea typeface="Times New Roman"/>
                <a:cs typeface="Times New Roman"/>
                <a:sym typeface="Times New Roman"/>
              </a:rPr>
              <a:t>A support vector machine (SVM) is machine learning algorithm that analyses data for classification and regression analysis. SVM is a supervised learning method that looks at data and sorts it into one of two categories. An SVM outputs a map of the sorted data with the margins between the two as far apart as possible. SVMs are used in text categorization, image classification, handwriting recognition and in the sciences.</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5"/>
          <p:cNvSpPr txBox="1">
            <a:spLocks noGrp="1"/>
          </p:cNvSpPr>
          <p:nvPr>
            <p:ph type="ctrTitle"/>
          </p:nvPr>
        </p:nvSpPr>
        <p:spPr>
          <a:xfrm>
            <a:off x="1858700" y="367526"/>
            <a:ext cx="5361300" cy="6435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GB" u="sng">
                <a:solidFill>
                  <a:srgbClr val="FF9900"/>
                </a:solidFill>
              </a:rPr>
              <a:t>Algorithm</a:t>
            </a:r>
            <a:endParaRPr u="sng">
              <a:solidFill>
                <a:srgbClr val="FF9900"/>
              </a:solidFill>
            </a:endParaRPr>
          </a:p>
        </p:txBody>
      </p:sp>
      <p:sp>
        <p:nvSpPr>
          <p:cNvPr id="200" name="Google Shape;200;p25"/>
          <p:cNvSpPr txBox="1">
            <a:spLocks noGrp="1"/>
          </p:cNvSpPr>
          <p:nvPr>
            <p:ph type="subTitle" idx="1"/>
          </p:nvPr>
        </p:nvSpPr>
        <p:spPr>
          <a:xfrm>
            <a:off x="1188675" y="1366400"/>
            <a:ext cx="7176600" cy="20694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GB" sz="1800" b="1" u="sng">
                <a:solidFill>
                  <a:schemeClr val="dk2"/>
                </a:solidFill>
                <a:latin typeface="Times New Roman"/>
                <a:ea typeface="Times New Roman"/>
                <a:cs typeface="Times New Roman"/>
                <a:sym typeface="Times New Roman"/>
              </a:rPr>
              <a:t>Logistic Regression: </a:t>
            </a:r>
            <a:endParaRPr sz="1800" b="1" u="sng">
              <a:solidFill>
                <a:schemeClr val="dk2"/>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GB" sz="1500" b="1">
                <a:solidFill>
                  <a:schemeClr val="dk2"/>
                </a:solidFill>
                <a:latin typeface="Times New Roman"/>
                <a:ea typeface="Times New Roman"/>
                <a:cs typeface="Times New Roman"/>
                <a:sym typeface="Times New Roman"/>
              </a:rPr>
              <a:t>Logistic regression is a statistical analysis method used to predict a data value based on prior observations of a data set. A logistic regression model predicts a dependent data variable by analysing the relationship between one or more existing independent variables.</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6"/>
          <p:cNvSpPr txBox="1">
            <a:spLocks noGrp="1"/>
          </p:cNvSpPr>
          <p:nvPr>
            <p:ph type="ctrTitle"/>
          </p:nvPr>
        </p:nvSpPr>
        <p:spPr>
          <a:xfrm>
            <a:off x="1792050" y="650754"/>
            <a:ext cx="5361300" cy="7434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GB" u="sng">
                <a:solidFill>
                  <a:srgbClr val="FF9900"/>
                </a:solidFill>
              </a:rPr>
              <a:t>Conclusion</a:t>
            </a:r>
            <a:endParaRPr u="sng">
              <a:solidFill>
                <a:srgbClr val="FF9900"/>
              </a:solidFill>
            </a:endParaRPr>
          </a:p>
        </p:txBody>
      </p:sp>
      <p:sp>
        <p:nvSpPr>
          <p:cNvPr id="206" name="Google Shape;206;p26"/>
          <p:cNvSpPr txBox="1">
            <a:spLocks noGrp="1"/>
          </p:cNvSpPr>
          <p:nvPr>
            <p:ph type="subTitle" idx="1"/>
          </p:nvPr>
        </p:nvSpPr>
        <p:spPr>
          <a:xfrm>
            <a:off x="1039350" y="1538550"/>
            <a:ext cx="7065300" cy="28218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sz="1800" b="1">
                <a:solidFill>
                  <a:schemeClr val="dk2"/>
                </a:solidFill>
                <a:latin typeface="Times New Roman"/>
                <a:ea typeface="Times New Roman"/>
                <a:cs typeface="Times New Roman"/>
                <a:sym typeface="Times New Roman"/>
              </a:rPr>
              <a:t>This project aims to predict the disease on the basis of the inputs given by the user. The project is designed in such a way that the system takes input from the user and provides a report of user’s condition i.e. predict disease’s prevalence in body.</a:t>
            </a:r>
            <a:r>
              <a:rPr lang="en-GB" sz="1800">
                <a:solidFill>
                  <a:schemeClr val="dk2"/>
                </a:solidFill>
                <a:latin typeface="Times New Roman"/>
                <a:ea typeface="Times New Roman"/>
                <a:cs typeface="Times New Roman"/>
                <a:sym typeface="Times New Roman"/>
              </a:rPr>
              <a:t> </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7"/>
          <p:cNvSpPr txBox="1">
            <a:spLocks noGrp="1"/>
          </p:cNvSpPr>
          <p:nvPr>
            <p:ph type="ctrTitle"/>
          </p:nvPr>
        </p:nvSpPr>
        <p:spPr>
          <a:xfrm>
            <a:off x="1891350" y="523076"/>
            <a:ext cx="5361300" cy="6213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GB"/>
              <a:t>Reference</a:t>
            </a:r>
            <a:endParaRPr/>
          </a:p>
        </p:txBody>
      </p:sp>
      <p:sp>
        <p:nvSpPr>
          <p:cNvPr id="212" name="Google Shape;212;p27"/>
          <p:cNvSpPr txBox="1">
            <a:spLocks noGrp="1"/>
          </p:cNvSpPr>
          <p:nvPr>
            <p:ph type="subTitle" idx="1"/>
          </p:nvPr>
        </p:nvSpPr>
        <p:spPr>
          <a:xfrm>
            <a:off x="1144225" y="1377500"/>
            <a:ext cx="7054500" cy="2558100"/>
          </a:xfrm>
          <a:prstGeom prst="rect">
            <a:avLst/>
          </a:prstGeom>
        </p:spPr>
        <p:txBody>
          <a:bodyPr spcFirstLastPara="1" wrap="square" lIns="91425" tIns="91425" rIns="91425" bIns="91425" anchor="t" anchorCtr="0">
            <a:normAutofit/>
          </a:bodyPr>
          <a:lstStyle/>
          <a:p>
            <a:pPr marL="457200" lvl="0" indent="-349250" algn="just" rtl="0">
              <a:spcBef>
                <a:spcPts val="0"/>
              </a:spcBef>
              <a:spcAft>
                <a:spcPts val="0"/>
              </a:spcAft>
              <a:buSzPts val="1900"/>
              <a:buChar char="●"/>
            </a:pPr>
            <a:r>
              <a:rPr lang="en-GB" sz="1400" u="sng">
                <a:solidFill>
                  <a:schemeClr val="hlink"/>
                </a:solidFill>
                <a:latin typeface="Arial"/>
                <a:ea typeface="Arial"/>
                <a:cs typeface="Arial"/>
                <a:sym typeface="Arial"/>
                <a:hlinkClick r:id="rId3"/>
              </a:rPr>
              <a:t>https://www.kaggle.com/code/arkalodh/diabetes-prediction-easy/data</a:t>
            </a:r>
            <a:endParaRPr sz="1900"/>
          </a:p>
          <a:p>
            <a:pPr marL="457200" lvl="0" indent="-349250" algn="just" rtl="0">
              <a:spcBef>
                <a:spcPts val="0"/>
              </a:spcBef>
              <a:spcAft>
                <a:spcPts val="0"/>
              </a:spcAft>
              <a:buSzPts val="1900"/>
              <a:buChar char="●"/>
            </a:pPr>
            <a:r>
              <a:rPr lang="en-GB" sz="1400" u="sng">
                <a:solidFill>
                  <a:schemeClr val="hlink"/>
                </a:solidFill>
                <a:latin typeface="Arial"/>
                <a:ea typeface="Arial"/>
                <a:cs typeface="Arial"/>
                <a:sym typeface="Arial"/>
                <a:hlinkClick r:id="rId4"/>
              </a:rPr>
              <a:t>https://www.kaggle.com/datasets/johnsmith88/heart-disease-dataset</a:t>
            </a:r>
            <a:endParaRPr sz="1900"/>
          </a:p>
          <a:p>
            <a:pPr marL="457200" lvl="0" indent="-349250" algn="just" rtl="0">
              <a:spcBef>
                <a:spcPts val="0"/>
              </a:spcBef>
              <a:spcAft>
                <a:spcPts val="0"/>
              </a:spcAft>
              <a:buSzPts val="1900"/>
              <a:buChar char="●"/>
            </a:pPr>
            <a:r>
              <a:rPr lang="en-GB" sz="1400" u="sng">
                <a:solidFill>
                  <a:schemeClr val="hlink"/>
                </a:solidFill>
                <a:latin typeface="Arial"/>
                <a:ea typeface="Arial"/>
                <a:cs typeface="Arial"/>
                <a:sym typeface="Arial"/>
                <a:hlinkClick r:id="rId5"/>
              </a:rPr>
              <a:t>https://www.educba.com/svm-algorithm/</a:t>
            </a:r>
            <a:endParaRPr sz="1900"/>
          </a:p>
          <a:p>
            <a:pPr marL="457200" lvl="0" indent="-349250" algn="just" rtl="0">
              <a:spcBef>
                <a:spcPts val="0"/>
              </a:spcBef>
              <a:spcAft>
                <a:spcPts val="0"/>
              </a:spcAft>
              <a:buSzPts val="1900"/>
              <a:buChar char="●"/>
            </a:pPr>
            <a:r>
              <a:rPr lang="en-GB" sz="1400" u="sng">
                <a:solidFill>
                  <a:schemeClr val="hlink"/>
                </a:solidFill>
                <a:latin typeface="Arial"/>
                <a:ea typeface="Arial"/>
                <a:cs typeface="Arial"/>
                <a:sym typeface="Arial"/>
                <a:hlinkClick r:id="rId6"/>
              </a:rPr>
              <a:t>https://online.stat.psu.edu/stat462/node/207/</a:t>
            </a: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8"/>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4"/>
          <p:cNvSpPr txBox="1">
            <a:spLocks noGrp="1"/>
          </p:cNvSpPr>
          <p:nvPr>
            <p:ph type="title"/>
          </p:nvPr>
        </p:nvSpPr>
        <p:spPr>
          <a:xfrm>
            <a:off x="819150" y="416325"/>
            <a:ext cx="7505700" cy="631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sz="3500" u="sng">
                <a:solidFill>
                  <a:srgbClr val="FF9900"/>
                </a:solidFill>
              </a:rPr>
              <a:t>Abstract</a:t>
            </a:r>
            <a:endParaRPr sz="3500" u="sng">
              <a:solidFill>
                <a:srgbClr val="FF9900"/>
              </a:solidFill>
            </a:endParaRPr>
          </a:p>
        </p:txBody>
      </p:sp>
      <p:sp>
        <p:nvSpPr>
          <p:cNvPr id="134" name="Google Shape;134;p14"/>
          <p:cNvSpPr txBox="1">
            <a:spLocks noGrp="1"/>
          </p:cNvSpPr>
          <p:nvPr>
            <p:ph type="body" idx="1"/>
          </p:nvPr>
        </p:nvSpPr>
        <p:spPr>
          <a:xfrm>
            <a:off x="682516" y="686374"/>
            <a:ext cx="7505700" cy="3417230"/>
          </a:xfrm>
          <a:prstGeom prst="rect">
            <a:avLst/>
          </a:prstGeom>
        </p:spPr>
        <p:txBody>
          <a:bodyPr spcFirstLastPara="1" wrap="square" lIns="91425" tIns="91425" rIns="91425" bIns="91425" anchor="t" anchorCtr="0">
            <a:noAutofit/>
          </a:bodyPr>
          <a:lstStyle/>
          <a:p>
            <a:pPr marL="292100" marR="381000" lvl="0" indent="0" algn="just" rtl="0">
              <a:spcBef>
                <a:spcPts val="3000"/>
              </a:spcBef>
              <a:spcAft>
                <a:spcPts val="0"/>
              </a:spcAft>
              <a:buNone/>
            </a:pPr>
            <a:r>
              <a:rPr lang="en-GB" sz="1500" b="1" dirty="0">
                <a:solidFill>
                  <a:srgbClr val="000000"/>
                </a:solidFill>
                <a:latin typeface="Times New Roman"/>
                <a:ea typeface="Times New Roman"/>
                <a:cs typeface="Times New Roman"/>
                <a:sym typeface="Times New Roman"/>
              </a:rPr>
              <a:t>The project aims to develop a web application for “General Disease Prediction System”. Our project integrates a user friendly platform to cross validate results at the go and to spread general awareness and provide precautionary measures. With the advancement in technologies and mobile phones being the most used user-friendly device, our team has come with an application that provides a prediction of the </a:t>
            </a:r>
            <a:r>
              <a:rPr lang="en-GB" sz="1500" b="1" dirty="0" smtClean="0">
                <a:solidFill>
                  <a:srgbClr val="000000"/>
                </a:solidFill>
                <a:latin typeface="Times New Roman"/>
                <a:ea typeface="Times New Roman"/>
                <a:cs typeface="Times New Roman"/>
                <a:sym typeface="Times New Roman"/>
              </a:rPr>
              <a:t>two </a:t>
            </a:r>
            <a:r>
              <a:rPr lang="en-GB" sz="1500" b="1" dirty="0">
                <a:solidFill>
                  <a:srgbClr val="000000"/>
                </a:solidFill>
                <a:latin typeface="Times New Roman"/>
                <a:ea typeface="Times New Roman"/>
                <a:cs typeface="Times New Roman"/>
                <a:sym typeface="Times New Roman"/>
              </a:rPr>
              <a:t>most caused lifestyle diseases like Diabetes and Heart Disease at your hand. General Disease Prediction System (GDPS) allows you to make important predictions about the severity of an ongoing disease with few inputs given by user of parameters. Today, time is the factor and being healthy is also an essential so this idea will help users and also encourage the idea of using Internet more widely.						</a:t>
            </a:r>
            <a:endParaRPr sz="1500" b="1" dirty="0">
              <a:solidFill>
                <a:srgbClr val="000000"/>
              </a:solidFill>
              <a:latin typeface="Times New Roman"/>
              <a:ea typeface="Times New Roman"/>
              <a:cs typeface="Times New Roman"/>
              <a:sym typeface="Times New Roman"/>
            </a:endParaRPr>
          </a:p>
          <a:p>
            <a:pPr marL="4864100" marR="381000" lvl="0" indent="165100" algn="just" rtl="0">
              <a:spcBef>
                <a:spcPts val="3000"/>
              </a:spcBef>
              <a:spcAft>
                <a:spcPts val="0"/>
              </a:spcAft>
              <a:buNone/>
            </a:pPr>
            <a:r>
              <a:rPr lang="en-GB" sz="1500" b="1" dirty="0">
                <a:solidFill>
                  <a:srgbClr val="000000"/>
                </a:solidFill>
                <a:latin typeface="Times New Roman"/>
                <a:ea typeface="Times New Roman"/>
                <a:cs typeface="Times New Roman"/>
                <a:sym typeface="Times New Roman"/>
              </a:rPr>
              <a:t>To be continued….</a:t>
            </a:r>
            <a:endParaRPr sz="1500" b="1" dirty="0">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sz="1500" b="1"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5"/>
          <p:cNvSpPr txBox="1">
            <a:spLocks noGrp="1"/>
          </p:cNvSpPr>
          <p:nvPr>
            <p:ph type="body" idx="1"/>
          </p:nvPr>
        </p:nvSpPr>
        <p:spPr>
          <a:xfrm>
            <a:off x="819150" y="1688325"/>
            <a:ext cx="7505700" cy="2750400"/>
          </a:xfrm>
          <a:prstGeom prst="rect">
            <a:avLst/>
          </a:prstGeom>
        </p:spPr>
        <p:txBody>
          <a:bodyPr spcFirstLastPara="1" wrap="square" lIns="91425" tIns="91425" rIns="91425" bIns="91425" anchor="t" anchorCtr="0">
            <a:normAutofit/>
          </a:bodyPr>
          <a:lstStyle/>
          <a:p>
            <a:pPr marL="0" marR="381000" lvl="0" indent="457200" algn="l" rtl="0">
              <a:spcBef>
                <a:spcPts val="3000"/>
              </a:spcBef>
              <a:spcAft>
                <a:spcPts val="0"/>
              </a:spcAft>
              <a:buNone/>
            </a:pPr>
            <a:r>
              <a:rPr lang="en-GB" sz="1800" b="1" dirty="0">
                <a:solidFill>
                  <a:srgbClr val="000000"/>
                </a:solidFill>
                <a:latin typeface="Times New Roman"/>
                <a:ea typeface="Times New Roman"/>
                <a:cs typeface="Times New Roman"/>
                <a:sym typeface="Times New Roman"/>
              </a:rPr>
              <a:t>Technologies:-­­­</a:t>
            </a:r>
            <a:endParaRPr sz="1800" b="1" dirty="0">
              <a:solidFill>
                <a:srgbClr val="000000"/>
              </a:solidFill>
              <a:latin typeface="Times New Roman"/>
              <a:ea typeface="Times New Roman"/>
              <a:cs typeface="Times New Roman"/>
              <a:sym typeface="Times New Roman"/>
            </a:endParaRPr>
          </a:p>
          <a:p>
            <a:pPr marL="457200" lvl="0" indent="-323850" algn="l" rtl="0">
              <a:spcBef>
                <a:spcPts val="1200"/>
              </a:spcBef>
              <a:spcAft>
                <a:spcPts val="0"/>
              </a:spcAft>
              <a:buClr>
                <a:srgbClr val="000000"/>
              </a:buClr>
              <a:buSzPts val="1500"/>
              <a:buChar char="●"/>
            </a:pPr>
            <a:r>
              <a:rPr lang="en-GB" sz="1500" b="1" dirty="0">
                <a:solidFill>
                  <a:srgbClr val="000000"/>
                </a:solidFill>
                <a:latin typeface="Times New Roman"/>
                <a:ea typeface="Times New Roman"/>
                <a:cs typeface="Times New Roman"/>
                <a:sym typeface="Times New Roman"/>
              </a:rPr>
              <a:t>HTML, CSS, JavaScript</a:t>
            </a:r>
            <a:endParaRPr sz="1500" b="1" dirty="0">
              <a:solidFill>
                <a:srgbClr val="000000"/>
              </a:solidFill>
              <a:latin typeface="Times New Roman"/>
              <a:ea typeface="Times New Roman"/>
              <a:cs typeface="Times New Roman"/>
              <a:sym typeface="Times New Roman"/>
            </a:endParaRPr>
          </a:p>
          <a:p>
            <a:pPr marL="457200" lvl="0" indent="-323850" algn="l" rtl="0">
              <a:spcBef>
                <a:spcPts val="0"/>
              </a:spcBef>
              <a:spcAft>
                <a:spcPts val="0"/>
              </a:spcAft>
              <a:buClr>
                <a:srgbClr val="000000"/>
              </a:buClr>
              <a:buSzPts val="1500"/>
              <a:buChar char="●"/>
            </a:pPr>
            <a:r>
              <a:rPr lang="en-GB" sz="1500" b="1" dirty="0">
                <a:solidFill>
                  <a:srgbClr val="000000"/>
                </a:solidFill>
                <a:latin typeface="Times New Roman"/>
                <a:ea typeface="Times New Roman"/>
                <a:cs typeface="Times New Roman"/>
                <a:sym typeface="Times New Roman"/>
              </a:rPr>
              <a:t>Python</a:t>
            </a:r>
            <a:endParaRPr sz="1500" b="1" dirty="0">
              <a:solidFill>
                <a:srgbClr val="000000"/>
              </a:solidFill>
              <a:latin typeface="Times New Roman"/>
              <a:ea typeface="Times New Roman"/>
              <a:cs typeface="Times New Roman"/>
              <a:sym typeface="Times New Roman"/>
            </a:endParaRPr>
          </a:p>
          <a:p>
            <a:pPr marL="457200" lvl="0" indent="-323850" algn="l" rtl="0">
              <a:spcBef>
                <a:spcPts val="0"/>
              </a:spcBef>
              <a:spcAft>
                <a:spcPts val="0"/>
              </a:spcAft>
              <a:buClr>
                <a:srgbClr val="000000"/>
              </a:buClr>
              <a:buSzPts val="1500"/>
              <a:buChar char="●"/>
            </a:pPr>
            <a:r>
              <a:rPr lang="en-GB" sz="1500" b="1" dirty="0">
                <a:solidFill>
                  <a:srgbClr val="000000"/>
                </a:solidFill>
                <a:latin typeface="Times New Roman"/>
                <a:ea typeface="Times New Roman"/>
                <a:cs typeface="Times New Roman"/>
                <a:sym typeface="Times New Roman"/>
              </a:rPr>
              <a:t>Flask</a:t>
            </a:r>
            <a:endParaRPr sz="1500" b="1" dirty="0">
              <a:solidFill>
                <a:srgbClr val="000000"/>
              </a:solidFill>
              <a:latin typeface="Times New Roman"/>
              <a:ea typeface="Times New Roman"/>
              <a:cs typeface="Times New Roman"/>
              <a:sym typeface="Times New Roman"/>
            </a:endParaRPr>
          </a:p>
          <a:p>
            <a:pPr marL="457200" lvl="0" indent="-323850" algn="l" rtl="0">
              <a:spcBef>
                <a:spcPts val="0"/>
              </a:spcBef>
              <a:spcAft>
                <a:spcPts val="0"/>
              </a:spcAft>
              <a:buClr>
                <a:srgbClr val="000000"/>
              </a:buClr>
              <a:buSzPts val="1500"/>
              <a:buChar char="●"/>
            </a:pPr>
            <a:r>
              <a:rPr lang="en-GB" sz="1500" b="1" dirty="0" err="1">
                <a:solidFill>
                  <a:srgbClr val="000000"/>
                </a:solidFill>
                <a:latin typeface="Times New Roman"/>
                <a:ea typeface="Times New Roman"/>
                <a:cs typeface="Times New Roman"/>
                <a:sym typeface="Times New Roman"/>
              </a:rPr>
              <a:t>Heroku</a:t>
            </a:r>
            <a:endParaRPr sz="1500" b="1" dirty="0">
              <a:solidFill>
                <a:srgbClr val="000000"/>
              </a:solidFill>
              <a:latin typeface="Times New Roman"/>
              <a:ea typeface="Times New Roman"/>
              <a:cs typeface="Times New Roman"/>
              <a:sym typeface="Times New Roman"/>
            </a:endParaRPr>
          </a:p>
          <a:p>
            <a:pPr marL="457200" lvl="0" indent="-323850" algn="l" rtl="0">
              <a:spcBef>
                <a:spcPts val="0"/>
              </a:spcBef>
              <a:spcAft>
                <a:spcPts val="0"/>
              </a:spcAft>
              <a:buClr>
                <a:srgbClr val="000000"/>
              </a:buClr>
              <a:buSzPts val="1500"/>
              <a:buChar char="●"/>
            </a:pPr>
            <a:r>
              <a:rPr lang="en-GB" sz="1500" b="1" dirty="0">
                <a:solidFill>
                  <a:srgbClr val="000000"/>
                </a:solidFill>
                <a:latin typeface="Times New Roman"/>
                <a:ea typeface="Times New Roman"/>
                <a:cs typeface="Times New Roman"/>
                <a:sym typeface="Times New Roman"/>
              </a:rPr>
              <a:t>Git</a:t>
            </a:r>
            <a:endParaRPr sz="1500" b="1" dirty="0">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sz="1500" dirty="0"/>
          </a:p>
        </p:txBody>
      </p:sp>
      <p:sp>
        <p:nvSpPr>
          <p:cNvPr id="140" name="Google Shape;140;p15"/>
          <p:cNvSpPr txBox="1"/>
          <p:nvPr/>
        </p:nvSpPr>
        <p:spPr>
          <a:xfrm>
            <a:off x="1984075" y="529900"/>
            <a:ext cx="47199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3500" u="sng">
                <a:solidFill>
                  <a:srgbClr val="FF9900"/>
                </a:solidFill>
                <a:latin typeface="Nunito"/>
                <a:ea typeface="Nunito"/>
                <a:cs typeface="Nunito"/>
                <a:sym typeface="Nunito"/>
              </a:rPr>
              <a:t>Abstract</a:t>
            </a:r>
            <a:endParaRPr sz="3500" u="sng">
              <a:solidFill>
                <a:srgbClr val="FF9900"/>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6"/>
          <p:cNvSpPr txBox="1">
            <a:spLocks noGrp="1"/>
          </p:cNvSpPr>
          <p:nvPr>
            <p:ph type="ctrTitle"/>
          </p:nvPr>
        </p:nvSpPr>
        <p:spPr>
          <a:xfrm>
            <a:off x="1891350" y="566872"/>
            <a:ext cx="5361300" cy="961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u="sng">
                <a:solidFill>
                  <a:srgbClr val="FF9900"/>
                </a:solidFill>
              </a:rPr>
              <a:t>Content</a:t>
            </a:r>
            <a:endParaRPr u="sng">
              <a:solidFill>
                <a:srgbClr val="FF9900"/>
              </a:solidFill>
            </a:endParaRPr>
          </a:p>
        </p:txBody>
      </p:sp>
      <p:sp>
        <p:nvSpPr>
          <p:cNvPr id="146" name="Google Shape;146;p16"/>
          <p:cNvSpPr txBox="1">
            <a:spLocks noGrp="1"/>
          </p:cNvSpPr>
          <p:nvPr>
            <p:ph type="subTitle" idx="1"/>
          </p:nvPr>
        </p:nvSpPr>
        <p:spPr>
          <a:xfrm>
            <a:off x="1207700" y="1639025"/>
            <a:ext cx="7110600" cy="2296800"/>
          </a:xfrm>
          <a:prstGeom prst="rect">
            <a:avLst/>
          </a:prstGeom>
        </p:spPr>
        <p:txBody>
          <a:bodyPr spcFirstLastPara="1" wrap="square" lIns="91425" tIns="91425" rIns="91425" bIns="91425" anchor="t" anchorCtr="0">
            <a:normAutofit lnSpcReduction="10000"/>
          </a:bodyPr>
          <a:lstStyle/>
          <a:p>
            <a:pPr marL="457200" lvl="0" indent="-355600" algn="l" rtl="0">
              <a:spcBef>
                <a:spcPts val="0"/>
              </a:spcBef>
              <a:spcAft>
                <a:spcPts val="0"/>
              </a:spcAft>
              <a:buSzPts val="2000"/>
              <a:buChar char="●"/>
            </a:pPr>
            <a:r>
              <a:rPr lang="en-GB" sz="2000"/>
              <a:t>Introduction</a:t>
            </a:r>
            <a:endParaRPr sz="2000"/>
          </a:p>
          <a:p>
            <a:pPr marL="457200" lvl="0" indent="-355600" algn="l" rtl="0">
              <a:spcBef>
                <a:spcPts val="0"/>
              </a:spcBef>
              <a:spcAft>
                <a:spcPts val="0"/>
              </a:spcAft>
              <a:buSzPts val="2000"/>
              <a:buChar char="●"/>
            </a:pPr>
            <a:r>
              <a:rPr lang="en-GB" sz="2000"/>
              <a:t>Problem Statement</a:t>
            </a:r>
            <a:endParaRPr sz="2000"/>
          </a:p>
          <a:p>
            <a:pPr marL="457200" lvl="0" indent="-355600" algn="l" rtl="0">
              <a:spcBef>
                <a:spcPts val="0"/>
              </a:spcBef>
              <a:spcAft>
                <a:spcPts val="0"/>
              </a:spcAft>
              <a:buSzPts val="2000"/>
              <a:buChar char="●"/>
            </a:pPr>
            <a:r>
              <a:rPr lang="en-GB" sz="2000"/>
              <a:t>Proposed Solution</a:t>
            </a:r>
            <a:endParaRPr sz="2000"/>
          </a:p>
          <a:p>
            <a:pPr marL="457200" lvl="0" indent="-355600" algn="l" rtl="0">
              <a:spcBef>
                <a:spcPts val="0"/>
              </a:spcBef>
              <a:spcAft>
                <a:spcPts val="0"/>
              </a:spcAft>
              <a:buSzPts val="2000"/>
              <a:buChar char="●"/>
            </a:pPr>
            <a:r>
              <a:rPr lang="en-GB" sz="2000"/>
              <a:t>Dataset</a:t>
            </a:r>
            <a:endParaRPr sz="2000"/>
          </a:p>
          <a:p>
            <a:pPr marL="457200" lvl="0" indent="-355600" algn="l" rtl="0">
              <a:spcBef>
                <a:spcPts val="0"/>
              </a:spcBef>
              <a:spcAft>
                <a:spcPts val="0"/>
              </a:spcAft>
              <a:buSzPts val="2000"/>
              <a:buChar char="●"/>
            </a:pPr>
            <a:r>
              <a:rPr lang="en-GB" sz="2000"/>
              <a:t>Algorithm</a:t>
            </a:r>
            <a:endParaRPr sz="2000"/>
          </a:p>
          <a:p>
            <a:pPr marL="457200" lvl="0" indent="-355600" algn="l" rtl="0">
              <a:spcBef>
                <a:spcPts val="0"/>
              </a:spcBef>
              <a:spcAft>
                <a:spcPts val="0"/>
              </a:spcAft>
              <a:buSzPts val="2000"/>
              <a:buChar char="●"/>
            </a:pPr>
            <a:r>
              <a:rPr lang="en-GB" sz="2000"/>
              <a:t>Conclusion</a:t>
            </a:r>
            <a:endParaRPr sz="2000"/>
          </a:p>
          <a:p>
            <a:pPr marL="457200" lvl="0" indent="-355600" algn="l" rtl="0">
              <a:spcBef>
                <a:spcPts val="0"/>
              </a:spcBef>
              <a:spcAft>
                <a:spcPts val="0"/>
              </a:spcAft>
              <a:buSzPts val="2000"/>
              <a:buChar char="●"/>
            </a:pPr>
            <a:r>
              <a:rPr lang="en-GB" sz="2000"/>
              <a:t>Reference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7"/>
          <p:cNvSpPr txBox="1">
            <a:spLocks noGrp="1"/>
          </p:cNvSpPr>
          <p:nvPr>
            <p:ph type="ctrTitle"/>
          </p:nvPr>
        </p:nvSpPr>
        <p:spPr>
          <a:xfrm>
            <a:off x="1891350" y="455949"/>
            <a:ext cx="5361300" cy="91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u="sng">
                <a:solidFill>
                  <a:srgbClr val="FF9900"/>
                </a:solidFill>
              </a:rPr>
              <a:t>Introduction</a:t>
            </a:r>
            <a:endParaRPr u="sng">
              <a:solidFill>
                <a:srgbClr val="FF9900"/>
              </a:solidFill>
            </a:endParaRPr>
          </a:p>
        </p:txBody>
      </p:sp>
      <p:sp>
        <p:nvSpPr>
          <p:cNvPr id="152" name="Google Shape;152;p17"/>
          <p:cNvSpPr txBox="1">
            <a:spLocks noGrp="1"/>
          </p:cNvSpPr>
          <p:nvPr>
            <p:ph type="subTitle" idx="1"/>
          </p:nvPr>
        </p:nvSpPr>
        <p:spPr>
          <a:xfrm>
            <a:off x="1084475" y="1515775"/>
            <a:ext cx="7246200" cy="2514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852"/>
              <a:buNone/>
            </a:pPr>
            <a:r>
              <a:rPr lang="en-GB" sz="1540" b="1">
                <a:solidFill>
                  <a:schemeClr val="dk2"/>
                </a:solidFill>
                <a:latin typeface="Times New Roman"/>
                <a:ea typeface="Times New Roman"/>
                <a:cs typeface="Times New Roman"/>
                <a:sym typeface="Times New Roman"/>
              </a:rPr>
              <a:t>The General Disease Prediction System (GDPS) is for those who often feel reluctant to go to hospital or physician on minor symptoms. However, in many cases, these minor symptoms may trigger major health hazards. As online health advice is easily reachable, using GDPS can be a great head start for users. Moreover, existing online health care systems suffer from lack of reliability and accuracy. Here in, we propose a system that relies on guided user input. The system takes input from the user and provides a report of user’s condition on mentioned diseases. Before doing anything we did a decent research on rapid escalation of Internet technology and data for which handheld devices has opened up new avenues for online healthcare system.</a:t>
            </a:r>
            <a:endParaRPr sz="1540" b="1">
              <a:solidFill>
                <a:schemeClr val="dk2"/>
              </a:solidFill>
              <a:latin typeface="Times New Roman"/>
              <a:ea typeface="Times New Roman"/>
              <a:cs typeface="Times New Roman"/>
              <a:sym typeface="Times New Roman"/>
            </a:endParaRPr>
          </a:p>
          <a:p>
            <a:pPr marL="0" lvl="0" indent="0" algn="l" rtl="0">
              <a:spcBef>
                <a:spcPts val="0"/>
              </a:spcBef>
              <a:spcAft>
                <a:spcPts val="0"/>
              </a:spcAft>
              <a:buSzPts val="852"/>
              <a:buNone/>
            </a:pPr>
            <a:endParaRPr sz="1340" b="1">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8"/>
          <p:cNvSpPr txBox="1">
            <a:spLocks noGrp="1"/>
          </p:cNvSpPr>
          <p:nvPr>
            <p:ph type="ctrTitle"/>
          </p:nvPr>
        </p:nvSpPr>
        <p:spPr>
          <a:xfrm>
            <a:off x="1780925" y="423076"/>
            <a:ext cx="5361300" cy="6990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GB" u="sng">
                <a:solidFill>
                  <a:srgbClr val="FF9900"/>
                </a:solidFill>
              </a:rPr>
              <a:t>Problem Statement</a:t>
            </a:r>
            <a:endParaRPr u="sng">
              <a:solidFill>
                <a:srgbClr val="FF9900"/>
              </a:solidFill>
            </a:endParaRPr>
          </a:p>
        </p:txBody>
      </p:sp>
      <p:sp>
        <p:nvSpPr>
          <p:cNvPr id="158" name="Google Shape;158;p18"/>
          <p:cNvSpPr txBox="1">
            <a:spLocks noGrp="1"/>
          </p:cNvSpPr>
          <p:nvPr>
            <p:ph type="subTitle" idx="1"/>
          </p:nvPr>
        </p:nvSpPr>
        <p:spPr>
          <a:xfrm>
            <a:off x="1344200" y="1421925"/>
            <a:ext cx="6543300" cy="2177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sz="1500">
                <a:latin typeface="Times New Roman"/>
                <a:ea typeface="Times New Roman"/>
                <a:cs typeface="Times New Roman"/>
                <a:sym typeface="Times New Roman"/>
              </a:rPr>
              <a:t>It is estimated that more than 70% of people in India are prone to heart disease and diabetes every year. This may because many people don't realize that the general body diseases could be symptoms to something more harmful, 25% of the population succumbs to death because of ignoring the early general body symptoms. Hence identifying or predicting the disease at the earliest is very pivotal to avoid any unwanted casualties.</a:t>
            </a:r>
            <a:endParaRPr sz="15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9"/>
          <p:cNvSpPr txBox="1">
            <a:spLocks noGrp="1"/>
          </p:cNvSpPr>
          <p:nvPr>
            <p:ph type="ctrTitle"/>
          </p:nvPr>
        </p:nvSpPr>
        <p:spPr>
          <a:xfrm>
            <a:off x="1780925" y="545276"/>
            <a:ext cx="5361300" cy="6990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GB" u="sng">
                <a:solidFill>
                  <a:srgbClr val="FF9900"/>
                </a:solidFill>
              </a:rPr>
              <a:t>Proposed Solution</a:t>
            </a:r>
            <a:endParaRPr u="sng">
              <a:solidFill>
                <a:srgbClr val="FF9900"/>
              </a:solidFill>
            </a:endParaRPr>
          </a:p>
        </p:txBody>
      </p:sp>
      <p:sp>
        <p:nvSpPr>
          <p:cNvPr id="164" name="Google Shape;164;p19"/>
          <p:cNvSpPr txBox="1">
            <a:spLocks noGrp="1"/>
          </p:cNvSpPr>
          <p:nvPr>
            <p:ph type="subTitle" idx="1"/>
          </p:nvPr>
        </p:nvSpPr>
        <p:spPr>
          <a:xfrm>
            <a:off x="1300350" y="1566325"/>
            <a:ext cx="6543300" cy="2177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sz="1500">
                <a:latin typeface="Times New Roman"/>
                <a:ea typeface="Times New Roman"/>
                <a:cs typeface="Times New Roman"/>
                <a:sym typeface="Times New Roman"/>
              </a:rPr>
              <a:t>Concerning to the problem stated above we are going to implement support vector machine or SVM and logistic regression that predicts the seriousness of selected disease as per the input entered by the user. Besides this we aim to design and develop a user friendly and efficient web application based disease prediction System.</a:t>
            </a:r>
            <a:endParaRPr sz="15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ctrTitle"/>
          </p:nvPr>
        </p:nvSpPr>
        <p:spPr>
          <a:xfrm>
            <a:off x="1891350" y="320375"/>
            <a:ext cx="5361300" cy="71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GB" sz="3520" u="sng">
                <a:solidFill>
                  <a:srgbClr val="FF9900"/>
                </a:solidFill>
              </a:rPr>
              <a:t>Dataset</a:t>
            </a:r>
            <a:endParaRPr sz="3520" u="sng">
              <a:solidFill>
                <a:srgbClr val="FF9900"/>
              </a:solidFill>
            </a:endParaRPr>
          </a:p>
        </p:txBody>
      </p:sp>
      <p:sp>
        <p:nvSpPr>
          <p:cNvPr id="170" name="Google Shape;170;p20"/>
          <p:cNvSpPr txBox="1">
            <a:spLocks noGrp="1"/>
          </p:cNvSpPr>
          <p:nvPr>
            <p:ph type="subTitle" idx="1"/>
          </p:nvPr>
        </p:nvSpPr>
        <p:spPr>
          <a:xfrm>
            <a:off x="1330250" y="1035275"/>
            <a:ext cx="7356900" cy="3228900"/>
          </a:xfrm>
          <a:prstGeom prst="rect">
            <a:avLst/>
          </a:prstGeom>
        </p:spPr>
        <p:txBody>
          <a:bodyPr spcFirstLastPara="1" wrap="square" lIns="91425" tIns="91425" rIns="91425" bIns="91425" anchor="t" anchorCtr="0">
            <a:normAutofit fontScale="92500" lnSpcReduction="10000"/>
          </a:bodyPr>
          <a:lstStyle/>
          <a:p>
            <a:pPr marL="457200" lvl="0" indent="-334327" algn="l" rtl="0">
              <a:spcBef>
                <a:spcPts val="0"/>
              </a:spcBef>
              <a:spcAft>
                <a:spcPts val="0"/>
              </a:spcAft>
              <a:buSzPct val="100000"/>
              <a:buAutoNum type="arabicPeriod"/>
            </a:pPr>
            <a:r>
              <a:rPr lang="en-GB" sz="1800" u="sng" dirty="0"/>
              <a:t>Diabetes Dataset</a:t>
            </a:r>
            <a:endParaRPr sz="1800" u="sng" dirty="0"/>
          </a:p>
          <a:p>
            <a:pPr marL="457200" lvl="0" indent="0" algn="l" rtl="0">
              <a:spcBef>
                <a:spcPts val="0"/>
              </a:spcBef>
              <a:spcAft>
                <a:spcPts val="0"/>
              </a:spcAft>
              <a:buNone/>
            </a:pPr>
            <a:endParaRPr sz="1800" dirty="0"/>
          </a:p>
          <a:p>
            <a:pPr marL="457200" lvl="0" indent="0" algn="l" rtl="0">
              <a:spcBef>
                <a:spcPts val="0"/>
              </a:spcBef>
              <a:spcAft>
                <a:spcPts val="0"/>
              </a:spcAft>
              <a:buNone/>
            </a:pPr>
            <a:r>
              <a:rPr lang="en-GB" sz="1800" dirty="0"/>
              <a:t> </a:t>
            </a:r>
            <a:r>
              <a:rPr lang="en-GB" sz="1643" b="1" dirty="0">
                <a:solidFill>
                  <a:srgbClr val="000000"/>
                </a:solidFill>
                <a:highlight>
                  <a:srgbClr val="FFFFFF"/>
                </a:highlight>
                <a:latin typeface="Times New Roman"/>
                <a:ea typeface="Times New Roman"/>
                <a:cs typeface="Times New Roman"/>
                <a:sym typeface="Times New Roman"/>
              </a:rPr>
              <a:t>Attributes</a:t>
            </a:r>
            <a:r>
              <a:rPr lang="en-GB" sz="1643" dirty="0">
                <a:solidFill>
                  <a:srgbClr val="000000"/>
                </a:solidFill>
                <a:highlight>
                  <a:srgbClr val="FFFFFF"/>
                </a:highlight>
                <a:latin typeface="Times New Roman"/>
                <a:ea typeface="Times New Roman"/>
                <a:cs typeface="Times New Roman"/>
                <a:sym typeface="Times New Roman"/>
              </a:rPr>
              <a:t>:-</a:t>
            </a:r>
            <a:endParaRPr sz="1643" dirty="0">
              <a:solidFill>
                <a:srgbClr val="000000"/>
              </a:solidFill>
              <a:highlight>
                <a:srgbClr val="FFFFFF"/>
              </a:highlight>
              <a:latin typeface="Times New Roman"/>
              <a:ea typeface="Times New Roman"/>
              <a:cs typeface="Times New Roman"/>
              <a:sym typeface="Times New Roman"/>
            </a:endParaRPr>
          </a:p>
          <a:p>
            <a:pPr marL="457200" lvl="0" indent="-322580" algn="l" rtl="0">
              <a:lnSpc>
                <a:spcPct val="115000"/>
              </a:lnSpc>
              <a:spcBef>
                <a:spcPts val="300"/>
              </a:spcBef>
              <a:spcAft>
                <a:spcPts val="0"/>
              </a:spcAft>
              <a:buClr>
                <a:srgbClr val="000000"/>
              </a:buClr>
              <a:buSzPct val="97359"/>
              <a:buChar char="●"/>
            </a:pPr>
            <a:r>
              <a:rPr lang="en-GB" sz="1643" dirty="0">
                <a:solidFill>
                  <a:srgbClr val="000000"/>
                </a:solidFill>
                <a:highlight>
                  <a:srgbClr val="FFFFFF"/>
                </a:highlight>
                <a:latin typeface="Times New Roman"/>
                <a:ea typeface="Times New Roman"/>
                <a:cs typeface="Times New Roman"/>
                <a:sym typeface="Times New Roman"/>
              </a:rPr>
              <a:t>Pregnancies: Number of times pregnant</a:t>
            </a:r>
            <a:endParaRPr sz="1643" dirty="0">
              <a:solidFill>
                <a:srgbClr val="000000"/>
              </a:solidFill>
              <a:highlight>
                <a:srgbClr val="FFFFFF"/>
              </a:highlight>
              <a:latin typeface="Times New Roman"/>
              <a:ea typeface="Times New Roman"/>
              <a:cs typeface="Times New Roman"/>
              <a:sym typeface="Times New Roman"/>
            </a:endParaRPr>
          </a:p>
          <a:p>
            <a:pPr marL="457200" lvl="0" indent="-322580" algn="l" rtl="0">
              <a:lnSpc>
                <a:spcPct val="115000"/>
              </a:lnSpc>
              <a:spcBef>
                <a:spcPts val="0"/>
              </a:spcBef>
              <a:spcAft>
                <a:spcPts val="0"/>
              </a:spcAft>
              <a:buClr>
                <a:srgbClr val="000000"/>
              </a:buClr>
              <a:buSzPct val="97359"/>
              <a:buChar char="●"/>
            </a:pPr>
            <a:r>
              <a:rPr lang="en-GB" sz="1643" dirty="0">
                <a:solidFill>
                  <a:srgbClr val="000000"/>
                </a:solidFill>
                <a:highlight>
                  <a:srgbClr val="FFFFFF"/>
                </a:highlight>
                <a:latin typeface="Times New Roman"/>
                <a:ea typeface="Times New Roman"/>
                <a:cs typeface="Times New Roman"/>
                <a:sym typeface="Times New Roman"/>
              </a:rPr>
              <a:t>Glucose: Plasma glucose concentration a 2 hours in an oral glucose tolerance test</a:t>
            </a:r>
            <a:endParaRPr sz="1643" dirty="0">
              <a:solidFill>
                <a:srgbClr val="000000"/>
              </a:solidFill>
              <a:highlight>
                <a:srgbClr val="FFFFFF"/>
              </a:highlight>
              <a:latin typeface="Times New Roman"/>
              <a:ea typeface="Times New Roman"/>
              <a:cs typeface="Times New Roman"/>
              <a:sym typeface="Times New Roman"/>
            </a:endParaRPr>
          </a:p>
          <a:p>
            <a:pPr marL="457200" lvl="0" indent="-322580" algn="l" rtl="0">
              <a:lnSpc>
                <a:spcPct val="115000"/>
              </a:lnSpc>
              <a:spcBef>
                <a:spcPts val="0"/>
              </a:spcBef>
              <a:spcAft>
                <a:spcPts val="0"/>
              </a:spcAft>
              <a:buClr>
                <a:srgbClr val="000000"/>
              </a:buClr>
              <a:buSzPct val="97359"/>
              <a:buChar char="●"/>
            </a:pPr>
            <a:r>
              <a:rPr lang="en-GB" sz="1643" dirty="0" err="1">
                <a:solidFill>
                  <a:srgbClr val="000000"/>
                </a:solidFill>
                <a:highlight>
                  <a:srgbClr val="FFFFFF"/>
                </a:highlight>
                <a:latin typeface="Times New Roman"/>
                <a:ea typeface="Times New Roman"/>
                <a:cs typeface="Times New Roman"/>
                <a:sym typeface="Times New Roman"/>
              </a:rPr>
              <a:t>BloodPressure</a:t>
            </a:r>
            <a:r>
              <a:rPr lang="en-GB" sz="1643" dirty="0">
                <a:solidFill>
                  <a:srgbClr val="000000"/>
                </a:solidFill>
                <a:highlight>
                  <a:srgbClr val="FFFFFF"/>
                </a:highlight>
                <a:latin typeface="Times New Roman"/>
                <a:ea typeface="Times New Roman"/>
                <a:cs typeface="Times New Roman"/>
                <a:sym typeface="Times New Roman"/>
              </a:rPr>
              <a:t>: Diastolic blood pressure (mm Hg)</a:t>
            </a:r>
            <a:endParaRPr sz="1643" dirty="0">
              <a:solidFill>
                <a:srgbClr val="000000"/>
              </a:solidFill>
              <a:highlight>
                <a:srgbClr val="FFFFFF"/>
              </a:highlight>
              <a:latin typeface="Times New Roman"/>
              <a:ea typeface="Times New Roman"/>
              <a:cs typeface="Times New Roman"/>
              <a:sym typeface="Times New Roman"/>
            </a:endParaRPr>
          </a:p>
          <a:p>
            <a:pPr marL="457200" lvl="0" indent="-322580" algn="l" rtl="0">
              <a:lnSpc>
                <a:spcPct val="115000"/>
              </a:lnSpc>
              <a:spcBef>
                <a:spcPts val="0"/>
              </a:spcBef>
              <a:spcAft>
                <a:spcPts val="0"/>
              </a:spcAft>
              <a:buClr>
                <a:srgbClr val="000000"/>
              </a:buClr>
              <a:buSzPct val="97359"/>
              <a:buChar char="●"/>
            </a:pPr>
            <a:r>
              <a:rPr lang="en-GB" sz="1643" dirty="0" err="1">
                <a:solidFill>
                  <a:srgbClr val="000000"/>
                </a:solidFill>
                <a:highlight>
                  <a:srgbClr val="FFFFFF"/>
                </a:highlight>
                <a:latin typeface="Times New Roman"/>
                <a:ea typeface="Times New Roman"/>
                <a:cs typeface="Times New Roman"/>
                <a:sym typeface="Times New Roman"/>
              </a:rPr>
              <a:t>SkinThickness</a:t>
            </a:r>
            <a:r>
              <a:rPr lang="en-GB" sz="1643" dirty="0">
                <a:solidFill>
                  <a:srgbClr val="000000"/>
                </a:solidFill>
                <a:highlight>
                  <a:srgbClr val="FFFFFF"/>
                </a:highlight>
                <a:latin typeface="Times New Roman"/>
                <a:ea typeface="Times New Roman"/>
                <a:cs typeface="Times New Roman"/>
                <a:sym typeface="Times New Roman"/>
              </a:rPr>
              <a:t>: Triceps skin fold thickness (mm)</a:t>
            </a:r>
            <a:endParaRPr sz="1643" dirty="0">
              <a:solidFill>
                <a:srgbClr val="000000"/>
              </a:solidFill>
              <a:highlight>
                <a:srgbClr val="FFFFFF"/>
              </a:highlight>
              <a:latin typeface="Times New Roman"/>
              <a:ea typeface="Times New Roman"/>
              <a:cs typeface="Times New Roman"/>
              <a:sym typeface="Times New Roman"/>
            </a:endParaRPr>
          </a:p>
          <a:p>
            <a:pPr marL="457200" lvl="0" indent="-322580" algn="l" rtl="0">
              <a:lnSpc>
                <a:spcPct val="115000"/>
              </a:lnSpc>
              <a:spcBef>
                <a:spcPts val="0"/>
              </a:spcBef>
              <a:spcAft>
                <a:spcPts val="0"/>
              </a:spcAft>
              <a:buClr>
                <a:srgbClr val="000000"/>
              </a:buClr>
              <a:buSzPct val="97359"/>
              <a:buChar char="●"/>
            </a:pPr>
            <a:r>
              <a:rPr lang="en-GB" sz="1643" dirty="0">
                <a:solidFill>
                  <a:srgbClr val="000000"/>
                </a:solidFill>
                <a:highlight>
                  <a:srgbClr val="FFFFFF"/>
                </a:highlight>
                <a:latin typeface="Times New Roman"/>
                <a:ea typeface="Times New Roman"/>
                <a:cs typeface="Times New Roman"/>
                <a:sym typeface="Times New Roman"/>
              </a:rPr>
              <a:t>Insulin: 2-Hour serum insulin (mu U/ml)</a:t>
            </a:r>
            <a:endParaRPr sz="1643" dirty="0">
              <a:solidFill>
                <a:srgbClr val="000000"/>
              </a:solidFill>
              <a:highlight>
                <a:srgbClr val="FFFFFF"/>
              </a:highlight>
              <a:latin typeface="Times New Roman"/>
              <a:ea typeface="Times New Roman"/>
              <a:cs typeface="Times New Roman"/>
              <a:sym typeface="Times New Roman"/>
            </a:endParaRPr>
          </a:p>
          <a:p>
            <a:pPr marL="457200" lvl="0" indent="-322580" algn="l" rtl="0">
              <a:lnSpc>
                <a:spcPct val="115000"/>
              </a:lnSpc>
              <a:spcBef>
                <a:spcPts val="0"/>
              </a:spcBef>
              <a:spcAft>
                <a:spcPts val="0"/>
              </a:spcAft>
              <a:buClr>
                <a:srgbClr val="000000"/>
              </a:buClr>
              <a:buSzPct val="97359"/>
              <a:buChar char="●"/>
            </a:pPr>
            <a:r>
              <a:rPr lang="en-GB" sz="1643" dirty="0">
                <a:solidFill>
                  <a:srgbClr val="000000"/>
                </a:solidFill>
                <a:highlight>
                  <a:srgbClr val="FFFFFF"/>
                </a:highlight>
                <a:latin typeface="Times New Roman"/>
                <a:ea typeface="Times New Roman"/>
                <a:cs typeface="Times New Roman"/>
                <a:sym typeface="Times New Roman"/>
              </a:rPr>
              <a:t>BMI: Body mass index (weight in kg/(height in m)^2)</a:t>
            </a:r>
            <a:endParaRPr sz="1643" dirty="0">
              <a:solidFill>
                <a:srgbClr val="000000"/>
              </a:solidFill>
              <a:highlight>
                <a:srgbClr val="FFFFFF"/>
              </a:highlight>
              <a:latin typeface="Times New Roman"/>
              <a:ea typeface="Times New Roman"/>
              <a:cs typeface="Times New Roman"/>
              <a:sym typeface="Times New Roman"/>
            </a:endParaRPr>
          </a:p>
          <a:p>
            <a:pPr marL="457200" lvl="0" indent="-322580" algn="l" rtl="0">
              <a:lnSpc>
                <a:spcPct val="115000"/>
              </a:lnSpc>
              <a:spcBef>
                <a:spcPts val="0"/>
              </a:spcBef>
              <a:spcAft>
                <a:spcPts val="0"/>
              </a:spcAft>
              <a:buClr>
                <a:srgbClr val="000000"/>
              </a:buClr>
              <a:buSzPct val="97359"/>
              <a:buChar char="●"/>
            </a:pPr>
            <a:r>
              <a:rPr lang="en-GB" sz="1643" dirty="0" err="1">
                <a:solidFill>
                  <a:srgbClr val="000000"/>
                </a:solidFill>
                <a:highlight>
                  <a:srgbClr val="FFFFFF"/>
                </a:highlight>
                <a:latin typeface="Times New Roman"/>
                <a:ea typeface="Times New Roman"/>
                <a:cs typeface="Times New Roman"/>
                <a:sym typeface="Times New Roman"/>
              </a:rPr>
              <a:t>DiabetesPedigreeFunction</a:t>
            </a:r>
            <a:r>
              <a:rPr lang="en-GB" sz="1643" dirty="0">
                <a:solidFill>
                  <a:srgbClr val="000000"/>
                </a:solidFill>
                <a:highlight>
                  <a:srgbClr val="FFFFFF"/>
                </a:highlight>
                <a:latin typeface="Times New Roman"/>
                <a:ea typeface="Times New Roman"/>
                <a:cs typeface="Times New Roman"/>
                <a:sym typeface="Times New Roman"/>
              </a:rPr>
              <a:t>: Diabetes pedigree function</a:t>
            </a:r>
            <a:endParaRPr sz="1643" dirty="0">
              <a:solidFill>
                <a:srgbClr val="000000"/>
              </a:solidFill>
              <a:highlight>
                <a:srgbClr val="FFFFFF"/>
              </a:highlight>
              <a:latin typeface="Times New Roman"/>
              <a:ea typeface="Times New Roman"/>
              <a:cs typeface="Times New Roman"/>
              <a:sym typeface="Times New Roman"/>
            </a:endParaRPr>
          </a:p>
          <a:p>
            <a:pPr marL="457200" lvl="0" indent="-322580" algn="l" rtl="0">
              <a:lnSpc>
                <a:spcPct val="115000"/>
              </a:lnSpc>
              <a:spcBef>
                <a:spcPts val="0"/>
              </a:spcBef>
              <a:spcAft>
                <a:spcPts val="0"/>
              </a:spcAft>
              <a:buClr>
                <a:srgbClr val="000000"/>
              </a:buClr>
              <a:buSzPct val="97359"/>
              <a:buChar char="●"/>
            </a:pPr>
            <a:r>
              <a:rPr lang="en-GB" sz="1643" dirty="0">
                <a:solidFill>
                  <a:srgbClr val="000000"/>
                </a:solidFill>
                <a:highlight>
                  <a:srgbClr val="FFFFFF"/>
                </a:highlight>
                <a:latin typeface="Times New Roman"/>
                <a:ea typeface="Times New Roman"/>
                <a:cs typeface="Times New Roman"/>
                <a:sym typeface="Times New Roman"/>
              </a:rPr>
              <a:t>Age: Age (years)</a:t>
            </a:r>
            <a:endParaRPr sz="1643" dirty="0">
              <a:solidFill>
                <a:srgbClr val="000000"/>
              </a:solidFill>
              <a:highlight>
                <a:srgbClr val="FFFFFF"/>
              </a:highlight>
              <a:latin typeface="Times New Roman"/>
              <a:ea typeface="Times New Roman"/>
              <a:cs typeface="Times New Roman"/>
              <a:sym typeface="Times New Roman"/>
            </a:endParaRPr>
          </a:p>
          <a:p>
            <a:pPr marL="457200" lvl="0" indent="-322580" algn="l" rtl="0">
              <a:lnSpc>
                <a:spcPct val="115000"/>
              </a:lnSpc>
              <a:spcBef>
                <a:spcPts val="0"/>
              </a:spcBef>
              <a:spcAft>
                <a:spcPts val="0"/>
              </a:spcAft>
              <a:buClr>
                <a:srgbClr val="000000"/>
              </a:buClr>
              <a:buSzPct val="97359"/>
              <a:buChar char="●"/>
            </a:pPr>
            <a:r>
              <a:rPr lang="en-GB" sz="1643" dirty="0">
                <a:solidFill>
                  <a:srgbClr val="000000"/>
                </a:solidFill>
                <a:highlight>
                  <a:srgbClr val="FFFFFF"/>
                </a:highlight>
                <a:latin typeface="Times New Roman"/>
                <a:ea typeface="Times New Roman"/>
                <a:cs typeface="Times New Roman"/>
                <a:sym typeface="Times New Roman"/>
              </a:rPr>
              <a:t>Outcome: Class variable (0 or 1)</a:t>
            </a:r>
            <a:endParaRPr sz="1643" dirty="0">
              <a:solidFill>
                <a:srgbClr val="000000"/>
              </a:solidFill>
              <a:highlight>
                <a:srgbClr val="FFFFFF"/>
              </a:highlight>
              <a:latin typeface="Times New Roman"/>
              <a:ea typeface="Times New Roman"/>
              <a:cs typeface="Times New Roman"/>
              <a:sym typeface="Times New Roman"/>
            </a:endParaRPr>
          </a:p>
          <a:p>
            <a:pPr marL="0" lvl="0" indent="0" algn="l" rtl="0">
              <a:spcBef>
                <a:spcPts val="300"/>
              </a:spcBef>
              <a:spcAft>
                <a:spcPts val="0"/>
              </a:spcAft>
              <a:buNone/>
            </a:pPr>
            <a:endParaRPr sz="1800" u="sng"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21"/>
          <p:cNvPicPr preferRelativeResize="0"/>
          <p:nvPr/>
        </p:nvPicPr>
        <p:blipFill>
          <a:blip r:embed="rId3">
            <a:alphaModFix/>
          </a:blip>
          <a:stretch>
            <a:fillRect/>
          </a:stretch>
        </p:blipFill>
        <p:spPr>
          <a:xfrm>
            <a:off x="733200" y="1177525"/>
            <a:ext cx="7820775" cy="2588450"/>
          </a:xfrm>
          <a:prstGeom prst="rect">
            <a:avLst/>
          </a:prstGeom>
          <a:noFill/>
          <a:ln>
            <a:noFill/>
          </a:ln>
        </p:spPr>
      </p:pic>
      <p:sp>
        <p:nvSpPr>
          <p:cNvPr id="176" name="Google Shape;176;p21"/>
          <p:cNvSpPr txBox="1"/>
          <p:nvPr/>
        </p:nvSpPr>
        <p:spPr>
          <a:xfrm>
            <a:off x="3154975" y="511025"/>
            <a:ext cx="3121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u="sng">
                <a:solidFill>
                  <a:srgbClr val="FF9900"/>
                </a:solidFill>
                <a:latin typeface="Times New Roman"/>
                <a:ea typeface="Times New Roman"/>
                <a:cs typeface="Times New Roman"/>
                <a:sym typeface="Times New Roman"/>
              </a:rPr>
              <a:t>Diabetes Dataset</a:t>
            </a:r>
            <a:endParaRPr sz="1800" u="sng">
              <a:solidFill>
                <a:srgbClr val="FF99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864</Words>
  <Application>Microsoft Office PowerPoint</Application>
  <PresentationFormat>On-screen Show (16:9)</PresentationFormat>
  <Paragraphs>79</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Times New Roman</vt:lpstr>
      <vt:lpstr>Nunito</vt:lpstr>
      <vt:lpstr>Calibri</vt:lpstr>
      <vt:lpstr>Shift</vt:lpstr>
      <vt:lpstr>General Disease Prediction System Cochin University of Science and Technology By Guide: Dr. Rafidha Rehiman KA  Raj Kishore Yadav Sitanshu Shekhar Kumar Shubham Saurabh Kumar</vt:lpstr>
      <vt:lpstr>Abstract</vt:lpstr>
      <vt:lpstr>PowerPoint Presentation</vt:lpstr>
      <vt:lpstr>Content</vt:lpstr>
      <vt:lpstr>Introduction</vt:lpstr>
      <vt:lpstr>Problem Statement</vt:lpstr>
      <vt:lpstr>Proposed Solution</vt:lpstr>
      <vt:lpstr>Dataset</vt:lpstr>
      <vt:lpstr>PowerPoint Presentation</vt:lpstr>
      <vt:lpstr>Dataset</vt:lpstr>
      <vt:lpstr>PowerPoint Presentation</vt:lpstr>
      <vt:lpstr>Algorithm</vt:lpstr>
      <vt:lpstr>Algorithm</vt:lpstr>
      <vt:lpstr>Conclusion</vt:lpstr>
      <vt:lpstr>Reference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Disease Prediction System Cochin University of Science and Technology By Guide: Dr. Rafidha Rehiman KA  Raj Kishore Yadav Sitanshu Shekhar Kumar Shubham Saurabh Kumar</dc:title>
  <cp:lastModifiedBy>Saurabh Kumar</cp:lastModifiedBy>
  <cp:revision>2</cp:revision>
  <dcterms:modified xsi:type="dcterms:W3CDTF">2022-05-17T16:49:22Z</dcterms:modified>
</cp:coreProperties>
</file>