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61" r:id="rId2"/>
    <p:sldId id="267" r:id="rId3"/>
    <p:sldId id="268" r:id="rId4"/>
    <p:sldId id="262" r:id="rId5"/>
    <p:sldId id="264" r:id="rId6"/>
    <p:sldId id="265" r:id="rId7"/>
    <p:sldId id="263" r:id="rId8"/>
    <p:sldId id="270" r:id="rId9"/>
    <p:sldId id="271" r:id="rId10"/>
    <p:sldId id="272" r:id="rId11"/>
    <p:sldId id="273" r:id="rId12"/>
    <p:sldId id="269" r:id="rId13"/>
    <p:sldId id="266" r:id="rId14"/>
    <p:sldId id="257" r:id="rId15"/>
    <p:sldId id="258" r:id="rId16"/>
    <p:sldId id="259" r:id="rId17"/>
    <p:sldId id="260"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37E4C55-0A10-4A3E-94C4-D52D799F09A8}" type="datetimeFigureOut">
              <a:rPr lang="en-US" smtClean="0"/>
              <a:pPr/>
              <a:t>7/21/2023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3B2C87B-847A-4DCD-AF0C-296EB4A6045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7E4C55-0A10-4A3E-94C4-D52D799F09A8}"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2C87B-847A-4DCD-AF0C-296EB4A604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7E4C55-0A10-4A3E-94C4-D52D799F09A8}"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2C87B-847A-4DCD-AF0C-296EB4A604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7E4C55-0A10-4A3E-94C4-D52D799F09A8}"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2C87B-847A-4DCD-AF0C-296EB4A604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37E4C55-0A10-4A3E-94C4-D52D799F09A8}"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2C87B-847A-4DCD-AF0C-296EB4A6045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7E4C55-0A10-4A3E-94C4-D52D799F09A8}"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2C87B-847A-4DCD-AF0C-296EB4A604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37E4C55-0A10-4A3E-94C4-D52D799F09A8}" type="datetimeFigureOut">
              <a:rPr lang="en-US" smtClean="0"/>
              <a:pPr/>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2C87B-847A-4DCD-AF0C-296EB4A604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37E4C55-0A10-4A3E-94C4-D52D799F09A8}" type="datetimeFigureOut">
              <a:rPr lang="en-US" smtClean="0"/>
              <a:pPr/>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2C87B-847A-4DCD-AF0C-296EB4A604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E4C55-0A10-4A3E-94C4-D52D799F09A8}" type="datetimeFigureOut">
              <a:rPr lang="en-US" smtClean="0"/>
              <a:pPr/>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2C87B-847A-4DCD-AF0C-296EB4A604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7E4C55-0A10-4A3E-94C4-D52D799F09A8}"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2C87B-847A-4DCD-AF0C-296EB4A604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37E4C55-0A10-4A3E-94C4-D52D799F09A8}"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3B2C87B-847A-4DCD-AF0C-296EB4A6045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37E4C55-0A10-4A3E-94C4-D52D799F09A8}" type="datetimeFigureOut">
              <a:rPr lang="en-US" smtClean="0"/>
              <a:pPr/>
              <a:t>7/21/2023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3B2C87B-847A-4DCD-AF0C-296EB4A6045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9ABC-4BFA-DEA0-47CB-35D7AADAAAF5}"/>
              </a:ext>
            </a:extLst>
          </p:cNvPr>
          <p:cNvSpPr>
            <a:spLocks noGrp="1"/>
          </p:cNvSpPr>
          <p:nvPr>
            <p:ph type="title"/>
          </p:nvPr>
        </p:nvSpPr>
        <p:spPr>
          <a:xfrm>
            <a:off x="457200" y="704088"/>
            <a:ext cx="8229600" cy="4525112"/>
          </a:xfrm>
        </p:spPr>
        <p:txBody>
          <a:bodyPr>
            <a:normAutofit/>
          </a:bodyPr>
          <a:lstStyle/>
          <a:p>
            <a:pPr algn="ctr"/>
            <a:r>
              <a:rPr lang="en-US" sz="3200" b="1" u="sng" dirty="0"/>
              <a:t>Title :-</a:t>
            </a:r>
            <a:br>
              <a:rPr lang="en-US" sz="3200" b="1" u="sng" dirty="0"/>
            </a:br>
            <a:r>
              <a:rPr lang="en-US" sz="3200" b="1" u="sng" dirty="0"/>
              <a:t> “</a:t>
            </a:r>
            <a:r>
              <a:rPr lang="en-US" altLang="en-US" sz="3200" b="1" u="sng" dirty="0">
                <a:latin typeface="Times New Roman" panose="02020603050405020304" pitchFamily="18" charset="0"/>
                <a:cs typeface="Times New Roman" panose="02020603050405020304" pitchFamily="18" charset="0"/>
              </a:rPr>
              <a:t>Image Quilting and Texture Synthesizing”</a:t>
            </a:r>
            <a:br>
              <a:rPr lang="en-US" altLang="en-US" sz="3200" b="1" u="sng" dirty="0">
                <a:latin typeface="Times New Roman" panose="02020603050405020304" pitchFamily="18" charset="0"/>
                <a:cs typeface="Times New Roman" panose="02020603050405020304" pitchFamily="18" charset="0"/>
              </a:rPr>
            </a:br>
            <a:br>
              <a:rPr lang="en-US" altLang="en-US" sz="3200" b="1" u="sng" dirty="0">
                <a:latin typeface="Times New Roman" panose="02020603050405020304" pitchFamily="18" charset="0"/>
                <a:cs typeface="Times New Roman" panose="02020603050405020304" pitchFamily="18" charset="0"/>
              </a:rPr>
            </a:br>
            <a:r>
              <a:rPr lang="en-US" altLang="en-US" sz="3200" b="1" u="sng" dirty="0">
                <a:latin typeface="Times New Roman" panose="02020603050405020304" pitchFamily="18" charset="0"/>
                <a:cs typeface="Times New Roman" panose="02020603050405020304" pitchFamily="18" charset="0"/>
              </a:rPr>
              <a:t> Created by:-</a:t>
            </a:r>
            <a:br>
              <a:rPr lang="en-US" altLang="en-US" sz="3200" b="1" u="sng" dirty="0">
                <a:latin typeface="Times New Roman" panose="02020603050405020304" pitchFamily="18" charset="0"/>
                <a:cs typeface="Times New Roman" panose="02020603050405020304" pitchFamily="18" charset="0"/>
              </a:rPr>
            </a:br>
            <a:r>
              <a:rPr lang="en-US" altLang="en-US" sz="3200" b="1" u="sng" dirty="0">
                <a:latin typeface="Times New Roman" panose="02020603050405020304" pitchFamily="18" charset="0"/>
                <a:cs typeface="Times New Roman" panose="02020603050405020304" pitchFamily="18" charset="0"/>
              </a:rPr>
              <a:t> Raj Koyani -21MIS1017</a:t>
            </a:r>
            <a:br>
              <a:rPr lang="en-US" altLang="en-US" sz="3200" b="1" u="sng" dirty="0">
                <a:latin typeface="Times New Roman" panose="02020603050405020304" pitchFamily="18" charset="0"/>
                <a:cs typeface="Times New Roman" panose="02020603050405020304" pitchFamily="18" charset="0"/>
              </a:rPr>
            </a:br>
            <a:r>
              <a:rPr lang="en-US" altLang="en-US" sz="3200" b="1" u="sng" dirty="0">
                <a:latin typeface="Times New Roman" panose="02020603050405020304" pitchFamily="18" charset="0"/>
                <a:cs typeface="Times New Roman" panose="02020603050405020304" pitchFamily="18" charset="0"/>
              </a:rPr>
              <a:t> Aneesh V. – 21MIS1030</a:t>
            </a:r>
            <a:br>
              <a:rPr lang="en-US" altLang="en-US" sz="5400" b="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635E8EF-88CD-BC14-8EAE-545422E7CCAC}"/>
              </a:ext>
            </a:extLst>
          </p:cNvPr>
          <p:cNvSpPr>
            <a:spLocks noGrp="1"/>
          </p:cNvSpPr>
          <p:nvPr>
            <p:ph idx="1"/>
          </p:nvPr>
        </p:nvSpPr>
        <p:spPr>
          <a:xfrm>
            <a:off x="457200" y="4941168"/>
            <a:ext cx="8229600" cy="1383432"/>
          </a:xfrm>
        </p:spPr>
        <p:txBody>
          <a:bodyPr/>
          <a:lstStyle/>
          <a:p>
            <a:endParaRPr lang="en-IN" dirty="0"/>
          </a:p>
        </p:txBody>
      </p:sp>
    </p:spTree>
    <p:extLst>
      <p:ext uri="{BB962C8B-B14F-4D97-AF65-F5344CB8AC3E}">
        <p14:creationId xmlns:p14="http://schemas.microsoft.com/office/powerpoint/2010/main" val="87126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57A3-2836-BCBF-8BDF-1368E897DCA4}"/>
              </a:ext>
            </a:extLst>
          </p:cNvPr>
          <p:cNvSpPr>
            <a:spLocks noGrp="1"/>
          </p:cNvSpPr>
          <p:nvPr>
            <p:ph type="title"/>
          </p:nvPr>
        </p:nvSpPr>
        <p:spPr/>
        <p:txBody>
          <a:bodyPr>
            <a:normAutofit/>
          </a:bodyPr>
          <a:lstStyle/>
          <a:p>
            <a:r>
              <a:rPr lang="en-US" sz="4300" b="1" u="sng" dirty="0"/>
              <a:t>Benefits &amp; Uses of Texture Synthesis</a:t>
            </a:r>
            <a:endParaRPr lang="en-IN" sz="4300" dirty="0"/>
          </a:p>
        </p:txBody>
      </p:sp>
      <p:sp>
        <p:nvSpPr>
          <p:cNvPr id="3" name="Content Placeholder 2">
            <a:extLst>
              <a:ext uri="{FF2B5EF4-FFF2-40B4-BE49-F238E27FC236}">
                <a16:creationId xmlns:a16="http://schemas.microsoft.com/office/drawing/2014/main" id="{465F3F10-F631-3D13-B027-340DACE7B06B}"/>
              </a:ext>
            </a:extLst>
          </p:cNvPr>
          <p:cNvSpPr>
            <a:spLocks noGrp="1"/>
          </p:cNvSpPr>
          <p:nvPr>
            <p:ph idx="1"/>
          </p:nvPr>
        </p:nvSpPr>
        <p:spPr/>
        <p:txBody>
          <a:bodyPr>
            <a:normAutofit fontScale="92500" lnSpcReduction="10000"/>
          </a:bodyPr>
          <a:lstStyle/>
          <a:p>
            <a:r>
              <a:rPr lang="en-IN" sz="1800" b="1" u="sng" dirty="0">
                <a:effectLst/>
                <a:latin typeface="Calibri" panose="020F0502020204030204" pitchFamily="34" charset="0"/>
                <a:ea typeface="Times New Roman" panose="02020603050405020304" pitchFamily="18" charset="0"/>
              </a:rPr>
              <a:t>Uses:</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Image and Video Compression:</a:t>
            </a:r>
            <a:r>
              <a:rPr lang="en-IN" sz="1800" dirty="0">
                <a:effectLst/>
                <a:latin typeface="Calibri" panose="020F0502020204030204" pitchFamily="34" charset="0"/>
                <a:ea typeface="Times New Roman" panose="02020603050405020304" pitchFamily="18" charset="0"/>
              </a:rPr>
              <a:t> Texture synthesis can be used to compress images and videos more efficiently by representing textures with less data.</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Computer Graphics:</a:t>
            </a:r>
            <a:r>
              <a:rPr lang="en-IN" sz="1800" dirty="0">
                <a:effectLst/>
                <a:latin typeface="Calibri" panose="020F0502020204030204" pitchFamily="34" charset="0"/>
                <a:ea typeface="Times New Roman" panose="02020603050405020304" pitchFamily="18" charset="0"/>
              </a:rPr>
              <a:t> Texture synthesis is widely used in computer graphics for generating realistic textures on 3D models and scenes.</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Virtual Reality and Augmented Reality:</a:t>
            </a:r>
            <a:r>
              <a:rPr lang="en-IN" sz="1800" dirty="0">
                <a:effectLst/>
                <a:latin typeface="Calibri" panose="020F0502020204030204" pitchFamily="34" charset="0"/>
                <a:ea typeface="Times New Roman" panose="02020603050405020304" pitchFamily="18" charset="0"/>
              </a:rPr>
              <a:t> Texture synthesis plays a crucial role in creating immersive virtual and augmented reality experiences by providing detailed and realistic textures for virtual environments.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Procedural Content Generation:</a:t>
            </a:r>
            <a:r>
              <a:rPr lang="en-IN" sz="1800" dirty="0">
                <a:effectLst/>
                <a:latin typeface="Calibri" panose="020F0502020204030204" pitchFamily="34" charset="0"/>
                <a:ea typeface="Times New Roman" panose="02020603050405020304" pitchFamily="18" charset="0"/>
              </a:rPr>
              <a:t> Texture synthesis can be employed in procedural content generation for video games and simulations to create diverse and visually appealing environments.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9931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C8F2-3CB4-4482-EEC9-FE7A88918F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58F693-305B-5751-3C61-AE171A07E595}"/>
              </a:ext>
            </a:extLst>
          </p:cNvPr>
          <p:cNvSpPr>
            <a:spLocks noGrp="1"/>
          </p:cNvSpPr>
          <p:nvPr>
            <p:ph idx="1"/>
          </p:nvPr>
        </p:nvSpPr>
        <p:spPr/>
        <p:txBody>
          <a:bodyPr>
            <a:normAutofit fontScale="92500" lnSpcReduction="10000"/>
          </a:bodyPr>
          <a:lstStyle/>
          <a:p>
            <a:r>
              <a:rPr lang="en-IN" sz="1800" b="1" u="sng" dirty="0">
                <a:effectLst/>
                <a:latin typeface="Calibri" panose="020F0502020204030204" pitchFamily="34" charset="0"/>
                <a:ea typeface="Times New Roman" panose="02020603050405020304" pitchFamily="18" charset="0"/>
              </a:rPr>
              <a:t>Benefits:</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Realism:</a:t>
            </a:r>
            <a:r>
              <a:rPr lang="en-IN" sz="1800" dirty="0">
                <a:effectLst/>
                <a:latin typeface="Calibri" panose="020F0502020204030204" pitchFamily="34" charset="0"/>
                <a:ea typeface="Times New Roman" panose="02020603050405020304" pitchFamily="18" charset="0"/>
              </a:rPr>
              <a:t> Texture synthesis algorithms aim to replicate the appearance of real-world textures, leading to visually convincing results.</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Non-Periodic Patterns:</a:t>
            </a:r>
            <a:r>
              <a:rPr lang="en-IN" sz="1800" dirty="0">
                <a:effectLst/>
                <a:latin typeface="Calibri" panose="020F0502020204030204" pitchFamily="34" charset="0"/>
                <a:ea typeface="Times New Roman" panose="02020603050405020304" pitchFamily="18" charset="0"/>
              </a:rPr>
              <a:t> Unlike traditional tiling methods, texture synthesis can generate non-periodic patterns that avoid the repetitive look often associated with regular tiling approaches.</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Efficiency:</a:t>
            </a:r>
            <a:r>
              <a:rPr lang="en-IN" sz="1800" dirty="0">
                <a:effectLst/>
                <a:latin typeface="Calibri" panose="020F0502020204030204" pitchFamily="34" charset="0"/>
                <a:ea typeface="Times New Roman" panose="02020603050405020304" pitchFamily="18" charset="0"/>
              </a:rPr>
              <a:t> Texture synthesis techniques can efficiently generate large amounts of texture data, reducing the storage and memory requirements in various applications.</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Artistic Expression:</a:t>
            </a:r>
            <a:r>
              <a:rPr lang="en-IN" sz="1800" dirty="0">
                <a:effectLst/>
                <a:latin typeface="Calibri" panose="020F0502020204030204" pitchFamily="34" charset="0"/>
                <a:ea typeface="Times New Roman" panose="02020603050405020304" pitchFamily="18" charset="0"/>
              </a:rPr>
              <a:t> Texture synthesis algorithms can be combined with other techniques to create unique and artistic visual effects in digital art and design.</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2785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7394-E9AC-3521-0C75-2BF26456B49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567131F-8DA9-1FC7-546A-50969FD8FDEA}"/>
              </a:ext>
            </a:extLst>
          </p:cNvPr>
          <p:cNvPicPr>
            <a:picLocks noGrp="1" noChangeAspect="1"/>
          </p:cNvPicPr>
          <p:nvPr>
            <p:ph idx="1"/>
          </p:nvPr>
        </p:nvPicPr>
        <p:blipFill>
          <a:blip r:embed="rId2"/>
          <a:stretch>
            <a:fillRect/>
          </a:stretch>
        </p:blipFill>
        <p:spPr>
          <a:xfrm>
            <a:off x="323528" y="1909204"/>
            <a:ext cx="3482642" cy="4244708"/>
          </a:xfrm>
        </p:spPr>
      </p:pic>
      <p:pic>
        <p:nvPicPr>
          <p:cNvPr id="7" name="Picture 6">
            <a:extLst>
              <a:ext uri="{FF2B5EF4-FFF2-40B4-BE49-F238E27FC236}">
                <a16:creationId xmlns:a16="http://schemas.microsoft.com/office/drawing/2014/main" id="{A45FB805-599C-1FD3-241D-6E8ED292BF46}"/>
              </a:ext>
            </a:extLst>
          </p:cNvPr>
          <p:cNvPicPr>
            <a:picLocks noChangeAspect="1"/>
          </p:cNvPicPr>
          <p:nvPr/>
        </p:nvPicPr>
        <p:blipFill>
          <a:blip r:embed="rId3"/>
          <a:stretch>
            <a:fillRect/>
          </a:stretch>
        </p:blipFill>
        <p:spPr>
          <a:xfrm>
            <a:off x="3430216" y="2031159"/>
            <a:ext cx="5462264" cy="4165072"/>
          </a:xfrm>
          <a:prstGeom prst="rect">
            <a:avLst/>
          </a:prstGeom>
        </p:spPr>
      </p:pic>
    </p:spTree>
    <p:extLst>
      <p:ext uri="{BB962C8B-B14F-4D97-AF65-F5344CB8AC3E}">
        <p14:creationId xmlns:p14="http://schemas.microsoft.com/office/powerpoint/2010/main" val="3446797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D62C-24B2-3149-76A0-66606D7FD12E}"/>
              </a:ext>
            </a:extLst>
          </p:cNvPr>
          <p:cNvSpPr>
            <a:spLocks noGrp="1"/>
          </p:cNvSpPr>
          <p:nvPr>
            <p:ph type="title"/>
          </p:nvPr>
        </p:nvSpPr>
        <p:spPr/>
        <p:txBody>
          <a:bodyPr/>
          <a:lstStyle/>
          <a:p>
            <a:r>
              <a:rPr lang="en-IN" altLang="en-US" b="1" u="sng" dirty="0"/>
              <a:t>References</a:t>
            </a:r>
            <a:endParaRPr lang="en-IN" b="1" u="sng" dirty="0"/>
          </a:p>
        </p:txBody>
      </p:sp>
      <p:sp>
        <p:nvSpPr>
          <p:cNvPr id="3" name="Content Placeholder 2">
            <a:extLst>
              <a:ext uri="{FF2B5EF4-FFF2-40B4-BE49-F238E27FC236}">
                <a16:creationId xmlns:a16="http://schemas.microsoft.com/office/drawing/2014/main" id="{26D33E8F-0F98-668E-7B35-C6E0D641CF23}"/>
              </a:ext>
            </a:extLst>
          </p:cNvPr>
          <p:cNvSpPr>
            <a:spLocks noGrp="1"/>
          </p:cNvSpPr>
          <p:nvPr>
            <p:ph idx="1"/>
          </p:nvPr>
        </p:nvSpPr>
        <p:spPr/>
        <p:txBody>
          <a:bodyPr>
            <a:normAutofit fontScale="55000" lnSpcReduction="20000"/>
          </a:bodyPr>
          <a:lstStyle/>
          <a:p>
            <a:pPr>
              <a:buFont typeface="Arial" charset="0"/>
              <a:buNone/>
              <a:defRPr/>
            </a:pPr>
            <a:endParaRPr lang="en-US" sz="2000" i="1" dirty="0">
              <a:solidFill>
                <a:schemeClr val="tx1"/>
              </a:solidFill>
              <a:latin typeface="Times New Roman" pitchFamily="18" charset="0"/>
              <a:cs typeface="Times New Roman" pitchFamily="18" charset="0"/>
            </a:endParaRPr>
          </a:p>
          <a:p>
            <a:pPr>
              <a:buFont typeface="Arial" panose="020B0604020202020204" pitchFamily="34" charset="0"/>
              <a:buChar char="•"/>
              <a:defRPr/>
            </a:pPr>
            <a:r>
              <a:rPr lang="en-US" sz="2800" dirty="0">
                <a:solidFill>
                  <a:schemeClr val="tx1"/>
                </a:solidFill>
                <a:latin typeface="Times New Roman" pitchFamily="18" charset="0"/>
                <a:cs typeface="Times New Roman" pitchFamily="18" charset="0"/>
              </a:rPr>
              <a:t>Image Quilting in Steganography using Reversible Texture Formation (2017) by </a:t>
            </a:r>
            <a:r>
              <a:rPr lang="pl-PL" sz="2800" dirty="0">
                <a:solidFill>
                  <a:schemeClr val="tx1"/>
                </a:solidFill>
                <a:latin typeface="Times New Roman" pitchFamily="18" charset="0"/>
                <a:cs typeface="Times New Roman" pitchFamily="18" charset="0"/>
              </a:rPr>
              <a:t>Prasad Tanaji Satpute1, Prof. Deipali Gor</a:t>
            </a:r>
            <a:r>
              <a:rPr lang="en-IN" sz="2800" dirty="0">
                <a:solidFill>
                  <a:schemeClr val="tx1"/>
                </a:solidFill>
                <a:latin typeface="Times New Roman" pitchFamily="18" charset="0"/>
                <a:cs typeface="Times New Roman" pitchFamily="18" charset="0"/>
              </a:rPr>
              <a:t>e</a:t>
            </a:r>
          </a:p>
          <a:p>
            <a:pPr algn="just">
              <a:spcBef>
                <a:spcPts val="0"/>
              </a:spcBef>
              <a:spcAft>
                <a:spcPts val="0"/>
              </a:spcAft>
              <a:buFont typeface="Arial" panose="020B0604020202020204" pitchFamily="34" charset="0"/>
              <a:buChar char="•"/>
              <a:defRPr/>
            </a:pPr>
            <a:endParaRPr lang="en-IN" sz="2800" dirty="0">
              <a:solidFill>
                <a:schemeClr val="tx1"/>
              </a:solidFill>
              <a:latin typeface="Times New Roman" pitchFamily="18" charset="0"/>
              <a:ea typeface="Calibri"/>
              <a:cs typeface="Times New Roman" pitchFamily="18" charset="0"/>
            </a:endParaRPr>
          </a:p>
          <a:p>
            <a:pPr algn="just">
              <a:spcBef>
                <a:spcPts val="0"/>
              </a:spcBef>
              <a:spcAft>
                <a:spcPts val="0"/>
              </a:spcAft>
              <a:buFont typeface="Arial" panose="020B0604020202020204" pitchFamily="34" charset="0"/>
              <a:buChar char="•"/>
              <a:defRPr/>
            </a:pPr>
            <a:r>
              <a:rPr lang="en-US" sz="2800" dirty="0">
                <a:solidFill>
                  <a:srgbClr val="000000"/>
                </a:solidFill>
                <a:latin typeface="Times New Roman" pitchFamily="18" charset="0"/>
                <a:ea typeface="Calibri"/>
                <a:cs typeface="Times New Roman" pitchFamily="18" charset="0"/>
              </a:rPr>
              <a:t>  “</a:t>
            </a:r>
            <a:r>
              <a:rPr lang="en-US" sz="2800" dirty="0">
                <a:solidFill>
                  <a:schemeClr val="tx1"/>
                </a:solidFill>
                <a:latin typeface="Times New Roman" pitchFamily="18" charset="0"/>
                <a:cs typeface="Times New Roman" pitchFamily="18" charset="0"/>
              </a:rPr>
              <a:t>Evaluation of Image Quilting algorithms” by  </a:t>
            </a:r>
            <a:r>
              <a:rPr lang="en-US" sz="2800" dirty="0" err="1">
                <a:solidFill>
                  <a:schemeClr val="tx1"/>
                </a:solidFill>
                <a:latin typeface="Times New Roman" pitchFamily="18" charset="0"/>
                <a:cs typeface="Times New Roman" pitchFamily="18" charset="0"/>
              </a:rPr>
              <a:t>Pepijn</a:t>
            </a:r>
            <a:r>
              <a:rPr lang="en-US" sz="2800" dirty="0">
                <a:solidFill>
                  <a:schemeClr val="tx1"/>
                </a:solidFill>
                <a:latin typeface="Times New Roman" pitchFamily="18" charset="0"/>
                <a:cs typeface="Times New Roman" pitchFamily="18" charset="0"/>
              </a:rPr>
              <a:t> van </a:t>
            </a:r>
            <a:r>
              <a:rPr lang="en-US" sz="2800" dirty="0" err="1">
                <a:solidFill>
                  <a:schemeClr val="tx1"/>
                </a:solidFill>
                <a:latin typeface="Times New Roman" pitchFamily="18" charset="0"/>
                <a:cs typeface="Times New Roman" pitchFamily="18" charset="0"/>
              </a:rPr>
              <a:t>Heiningen</a:t>
            </a:r>
            <a:r>
              <a:rPr lang="en-US" sz="2800" dirty="0">
                <a:solidFill>
                  <a:schemeClr val="tx1"/>
                </a:solidFill>
                <a:latin typeface="Times New Roman" pitchFamily="18" charset="0"/>
                <a:cs typeface="Times New Roman" pitchFamily="18" charset="0"/>
              </a:rPr>
              <a:t> </a:t>
            </a:r>
            <a:r>
              <a:rPr lang="en-US" sz="2800" dirty="0">
                <a:latin typeface="Times New Roman" pitchFamily="18" charset="0"/>
                <a:ea typeface="Calibri"/>
                <a:cs typeface="Times New Roman" pitchFamily="18" charset="0"/>
              </a:rPr>
              <a:t> (2014)</a:t>
            </a:r>
          </a:p>
          <a:p>
            <a:pPr>
              <a:buFont typeface="Arial" panose="020B0604020202020204" pitchFamily="34" charset="0"/>
              <a:buChar char="•"/>
              <a:defRPr/>
            </a:pPr>
            <a:endParaRPr lang="en-IN" sz="2800" dirty="0">
              <a:latin typeface="Times New Roman" pitchFamily="18" charset="0"/>
              <a:ea typeface="Calibri"/>
              <a:cs typeface="Times New Roman" pitchFamily="18" charset="0"/>
            </a:endParaRPr>
          </a:p>
          <a:p>
            <a:pPr algn="l">
              <a:buFont typeface="Arial" panose="020B0604020202020204" pitchFamily="34" charset="0"/>
              <a:buChar char="•"/>
              <a:defRPr/>
            </a:pPr>
            <a:r>
              <a:rPr lang="en-US" sz="2800" dirty="0">
                <a:solidFill>
                  <a:schemeClr val="tx1"/>
                </a:solidFill>
                <a:latin typeface="Times New Roman" pitchFamily="18" charset="0"/>
                <a:cs typeface="Times New Roman" pitchFamily="18" charset="0"/>
              </a:rPr>
              <a:t>A.A. </a:t>
            </a:r>
            <a:r>
              <a:rPr lang="en-US" sz="2800" dirty="0" err="1">
                <a:solidFill>
                  <a:schemeClr val="tx1"/>
                </a:solidFill>
                <a:latin typeface="Times New Roman" pitchFamily="18" charset="0"/>
                <a:cs typeface="Times New Roman" pitchFamily="18" charset="0"/>
              </a:rPr>
              <a:t>Efros</a:t>
            </a:r>
            <a:r>
              <a:rPr lang="en-US" sz="2800" dirty="0">
                <a:solidFill>
                  <a:schemeClr val="tx1"/>
                </a:solidFill>
                <a:latin typeface="Times New Roman" pitchFamily="18" charset="0"/>
                <a:cs typeface="Times New Roman" pitchFamily="18" charset="0"/>
              </a:rPr>
              <a:t> and T.K. Leung Texture synthesis by non-parametric sampling (2010)</a:t>
            </a:r>
          </a:p>
          <a:p>
            <a:pPr algn="l">
              <a:buFont typeface="Arial" panose="020B0604020202020204" pitchFamily="34" charset="0"/>
              <a:buChar char="•"/>
              <a:defRPr/>
            </a:pPr>
            <a:endParaRPr lang="en-US" sz="2800" dirty="0">
              <a:latin typeface="Times New Roman" pitchFamily="18" charset="0"/>
              <a:cs typeface="Times New Roman" pitchFamily="18" charset="0"/>
            </a:endParaRPr>
          </a:p>
          <a:p>
            <a:pPr algn="l">
              <a:buFont typeface="Arial" panose="020B0604020202020204" pitchFamily="34" charset="0"/>
              <a:buChar char="•"/>
              <a:defRPr/>
            </a:pPr>
            <a:r>
              <a:rPr lang="en-US" sz="2800" dirty="0" err="1">
                <a:solidFill>
                  <a:schemeClr val="tx1"/>
                </a:solidFill>
                <a:latin typeface="Times New Roman" pitchFamily="18" charset="0"/>
                <a:cs typeface="Times New Roman" pitchFamily="18" charset="0"/>
              </a:rPr>
              <a:t>A.Efros</a:t>
            </a:r>
            <a:r>
              <a:rPr lang="en-US" sz="2800" dirty="0">
                <a:solidFill>
                  <a:schemeClr val="tx1"/>
                </a:solidFill>
                <a:latin typeface="Times New Roman" pitchFamily="18" charset="0"/>
                <a:cs typeface="Times New Roman" pitchFamily="18" charset="0"/>
              </a:rPr>
              <a:t> and </a:t>
            </a:r>
            <a:r>
              <a:rPr lang="en-US" sz="2800" dirty="0" err="1">
                <a:solidFill>
                  <a:schemeClr val="tx1"/>
                </a:solidFill>
                <a:latin typeface="Times New Roman" pitchFamily="18" charset="0"/>
                <a:cs typeface="Times New Roman" pitchFamily="18" charset="0"/>
              </a:rPr>
              <a:t>T.Leung</a:t>
            </a:r>
            <a:r>
              <a:rPr lang="en-US" sz="2800" dirty="0">
                <a:solidFill>
                  <a:schemeClr val="tx1"/>
                </a:solidFill>
                <a:latin typeface="Times New Roman" pitchFamily="18" charset="0"/>
                <a:cs typeface="Times New Roman" pitchFamily="18" charset="0"/>
              </a:rPr>
              <a:t>. Texture synthesis by non-parametric sampling. In International Conference for Computer Vision, Vol. 2, pp. 1033-1038, Sep. 1999. </a:t>
            </a:r>
            <a:endParaRPr lang="en-US" sz="2800" dirty="0">
              <a:latin typeface="Times New Roman" pitchFamily="18" charset="0"/>
              <a:cs typeface="Times New Roman" pitchFamily="18" charset="0"/>
            </a:endParaRPr>
          </a:p>
          <a:p>
            <a:pPr>
              <a:buFont typeface="Arial" panose="020B0604020202020204" pitchFamily="34" charset="0"/>
              <a:buChar char="•"/>
              <a:defRPr/>
            </a:pPr>
            <a:endParaRPr lang="en-US" sz="2800" dirty="0">
              <a:latin typeface="Times New Roman" pitchFamily="18" charset="0"/>
              <a:cs typeface="Times New Roman" pitchFamily="18" charset="0"/>
            </a:endParaRPr>
          </a:p>
          <a:p>
            <a:pPr algn="l">
              <a:buFont typeface="Arial" panose="020B0604020202020204" pitchFamily="34" charset="0"/>
              <a:buChar char="•"/>
              <a:defRPr/>
            </a:pPr>
            <a:r>
              <a:rPr lang="en-US" sz="2800" dirty="0" err="1">
                <a:solidFill>
                  <a:schemeClr val="tx1"/>
                </a:solidFill>
                <a:latin typeface="Times New Roman" pitchFamily="18" charset="0"/>
                <a:cs typeface="Times New Roman" pitchFamily="18" charset="0"/>
              </a:rPr>
              <a:t>K.Popat</a:t>
            </a:r>
            <a:r>
              <a:rPr lang="en-US" sz="2800" dirty="0">
                <a:solidFill>
                  <a:schemeClr val="tx1"/>
                </a:solidFill>
                <a:latin typeface="Times New Roman" pitchFamily="18" charset="0"/>
                <a:cs typeface="Times New Roman" pitchFamily="18" charset="0"/>
              </a:rPr>
              <a:t> and </a:t>
            </a:r>
            <a:r>
              <a:rPr lang="en-US" sz="2800" dirty="0" err="1">
                <a:solidFill>
                  <a:schemeClr val="tx1"/>
                </a:solidFill>
                <a:latin typeface="Times New Roman" pitchFamily="18" charset="0"/>
                <a:cs typeface="Times New Roman" pitchFamily="18" charset="0"/>
              </a:rPr>
              <a:t>R.Picard</a:t>
            </a:r>
            <a:r>
              <a:rPr lang="en-US" sz="2800" dirty="0">
                <a:solidFill>
                  <a:schemeClr val="tx1"/>
                </a:solidFill>
                <a:latin typeface="Times New Roman" pitchFamily="18" charset="0"/>
                <a:cs typeface="Times New Roman" pitchFamily="18" charset="0"/>
              </a:rPr>
              <a:t>. Novel cluster based probability model for texture synthesis, classification and compression. In Visual Communication and Image Processing. Pp. 756-768, 1993. </a:t>
            </a:r>
          </a:p>
          <a:p>
            <a:pPr algn="just">
              <a:spcBef>
                <a:spcPts val="0"/>
              </a:spcBef>
              <a:spcAft>
                <a:spcPts val="0"/>
              </a:spcAft>
              <a:buFont typeface="Arial" panose="020B0604020202020204" pitchFamily="34" charset="0"/>
              <a:buChar char="•"/>
              <a:defRPr/>
            </a:pPr>
            <a:endParaRPr lang="en-IN" sz="2800" dirty="0">
              <a:latin typeface="Times New Roman" pitchFamily="18" charset="0"/>
              <a:ea typeface="Calibri"/>
              <a:cs typeface="Times New Roman" pitchFamily="18" charset="0"/>
            </a:endParaRPr>
          </a:p>
          <a:p>
            <a:pPr algn="l">
              <a:buFont typeface="Arial" panose="020B0604020202020204" pitchFamily="34" charset="0"/>
              <a:buChar char="•"/>
              <a:defRPr/>
            </a:pPr>
            <a:r>
              <a:rPr lang="en-US" sz="2800" dirty="0" err="1">
                <a:solidFill>
                  <a:schemeClr val="tx1"/>
                </a:solidFill>
                <a:latin typeface="Times New Roman" pitchFamily="18" charset="0"/>
                <a:cs typeface="Times New Roman" pitchFamily="18" charset="0"/>
              </a:rPr>
              <a:t>R.Paget</a:t>
            </a:r>
            <a:r>
              <a:rPr lang="en-US" sz="2800" dirty="0">
                <a:solidFill>
                  <a:schemeClr val="tx1"/>
                </a:solidFill>
                <a:latin typeface="Times New Roman" pitchFamily="18" charset="0"/>
                <a:cs typeface="Times New Roman" pitchFamily="18" charset="0"/>
              </a:rPr>
              <a:t> and I Longstaff. Texture synthesis via non-casual nonparametric multi-scale Markov Random Field. IEEE Transactions on Image Processing, 7(6): 925-931, June 1998. </a:t>
            </a:r>
            <a:endParaRPr lang="en-US" sz="2800" dirty="0">
              <a:latin typeface="Times New Roman" pitchFamily="18" charset="0"/>
              <a:cs typeface="Times New Roman" pitchFamily="18" charset="0"/>
            </a:endParaRPr>
          </a:p>
          <a:p>
            <a:pPr>
              <a:buFont typeface="Arial" panose="020B0604020202020204" pitchFamily="34" charset="0"/>
              <a:buChar char="•"/>
              <a:defRPr/>
            </a:pPr>
            <a:endParaRPr lang="en-US" sz="2800" dirty="0">
              <a:latin typeface="Times New Roman" pitchFamily="18" charset="0"/>
              <a:cs typeface="Times New Roman" pitchFamily="18" charset="0"/>
            </a:endParaRPr>
          </a:p>
          <a:p>
            <a:pPr algn="l">
              <a:buFont typeface="Arial" panose="020B0604020202020204" pitchFamily="34" charset="0"/>
              <a:buChar char="•"/>
              <a:defRPr/>
            </a:pPr>
            <a:r>
              <a:rPr lang="en-US" sz="2800" dirty="0" err="1">
                <a:solidFill>
                  <a:schemeClr val="tx1"/>
                </a:solidFill>
                <a:latin typeface="Times New Roman" pitchFamily="18" charset="0"/>
                <a:cs typeface="Times New Roman" pitchFamily="18" charset="0"/>
              </a:rPr>
              <a:t>A.Witkin</a:t>
            </a:r>
            <a:r>
              <a:rPr lang="en-US" sz="2800" dirty="0">
                <a:solidFill>
                  <a:schemeClr val="tx1"/>
                </a:solidFill>
                <a:latin typeface="Times New Roman" pitchFamily="18" charset="0"/>
                <a:cs typeface="Times New Roman" pitchFamily="18" charset="0"/>
              </a:rPr>
              <a:t> and </a:t>
            </a:r>
            <a:r>
              <a:rPr lang="en-US" sz="2800" dirty="0" err="1">
                <a:solidFill>
                  <a:schemeClr val="tx1"/>
                </a:solidFill>
                <a:latin typeface="Times New Roman" pitchFamily="18" charset="0"/>
                <a:cs typeface="Times New Roman" pitchFamily="18" charset="0"/>
              </a:rPr>
              <a:t>M.Kass</a:t>
            </a:r>
            <a:r>
              <a:rPr lang="en-US" sz="2800" dirty="0">
                <a:solidFill>
                  <a:schemeClr val="tx1"/>
                </a:solidFill>
                <a:latin typeface="Times New Roman" pitchFamily="18" charset="0"/>
                <a:cs typeface="Times New Roman" pitchFamily="18" charset="0"/>
              </a:rPr>
              <a:t>. Reaction-diffusion textures. </a:t>
            </a:r>
            <a:r>
              <a:rPr lang="de-DE" sz="2800" dirty="0">
                <a:solidFill>
                  <a:schemeClr val="tx1"/>
                </a:solidFill>
                <a:latin typeface="Times New Roman" pitchFamily="18" charset="0"/>
                <a:cs typeface="Times New Roman" pitchFamily="18" charset="0"/>
              </a:rPr>
              <a:t>In Computer Graphics (SIGGRAPH ’91 </a:t>
            </a:r>
            <a:r>
              <a:rPr lang="en-US" sz="2800" dirty="0">
                <a:solidFill>
                  <a:schemeClr val="tx1"/>
                </a:solidFill>
                <a:latin typeface="Times New Roman" pitchFamily="18" charset="0"/>
                <a:cs typeface="Times New Roman" pitchFamily="18" charset="0"/>
              </a:rPr>
              <a:t>Proceedings), July 1991. </a:t>
            </a:r>
            <a:endParaRPr lang="en-US" sz="2800" dirty="0">
              <a:solidFill>
                <a:schemeClr val="tx1"/>
              </a:solidFill>
              <a:latin typeface="Times New Roman" pitchFamily="18" charset="0"/>
              <a:ea typeface="Calibri"/>
              <a:cs typeface="Times New Roman" pitchFamily="18" charset="0"/>
            </a:endParaRPr>
          </a:p>
          <a:p>
            <a:pPr algn="just">
              <a:spcBef>
                <a:spcPts val="0"/>
              </a:spcBef>
              <a:spcAft>
                <a:spcPts val="0"/>
              </a:spcAft>
              <a:buFont typeface="Arial" charset="0"/>
              <a:buNone/>
              <a:defRPr/>
            </a:pPr>
            <a:endParaRPr lang="en-US" sz="2000" dirty="0">
              <a:solidFill>
                <a:srgbClr val="000000"/>
              </a:solidFill>
              <a:latin typeface="Times New Roman" pitchFamily="18" charset="0"/>
              <a:ea typeface="Calibri"/>
              <a:cs typeface="Times New Roman" pitchFamily="18" charset="0"/>
            </a:endParaRPr>
          </a:p>
          <a:p>
            <a:pPr algn="just">
              <a:spcBef>
                <a:spcPts val="0"/>
              </a:spcBef>
              <a:spcAft>
                <a:spcPts val="0"/>
              </a:spcAft>
              <a:buFont typeface="Arial" charset="0"/>
              <a:buNone/>
              <a:defRPr/>
            </a:pPr>
            <a:endParaRPr lang="en-US" sz="2000" i="1" dirty="0">
              <a:solidFill>
                <a:srgbClr val="000000"/>
              </a:solidFill>
              <a:latin typeface="Times New Roman" pitchFamily="18" charset="0"/>
              <a:ea typeface="Calibri"/>
              <a:cs typeface="Times New Roman" pitchFamily="18" charset="0"/>
            </a:endParaRPr>
          </a:p>
          <a:p>
            <a:pPr>
              <a:buFont typeface="Arial" charset="0"/>
              <a:buNone/>
              <a:defRPr/>
            </a:pPr>
            <a:endParaRPr lang="en-IN" sz="2000" dirty="0">
              <a:solidFill>
                <a:schemeClr val="tx1"/>
              </a:solidFill>
              <a:latin typeface="Times New Roman" pitchFamily="18" charset="0"/>
              <a:cs typeface="Times New Roman" pitchFamily="18" charset="0"/>
            </a:endParaRPr>
          </a:p>
          <a:p>
            <a:pPr>
              <a:buFont typeface="Arial" charset="0"/>
              <a:buNone/>
              <a:defRPr/>
            </a:pPr>
            <a:endParaRPr lang="en-IN" sz="2000" dirty="0">
              <a:solidFill>
                <a:schemeClr val="tx1"/>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6412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229600" cy="1026368"/>
          </a:xfrm>
        </p:spPr>
        <p:txBody>
          <a:bodyPr>
            <a:normAutofit fontScale="90000"/>
          </a:bodyPr>
          <a:lstStyle/>
          <a:p>
            <a:r>
              <a:rPr lang="en-US" sz="4000" b="1" u="sng" dirty="0"/>
              <a:t>Literature Survey</a:t>
            </a:r>
            <a:br>
              <a:rPr lang="en-US" b="1" u="sng" dirty="0"/>
            </a:br>
            <a:endParaRPr lang="en-US" b="1" u="sn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24916524"/>
              </p:ext>
            </p:extLst>
          </p:nvPr>
        </p:nvGraphicFramePr>
        <p:xfrm>
          <a:off x="76200" y="657201"/>
          <a:ext cx="8991600" cy="6183885"/>
        </p:xfrm>
        <a:graphic>
          <a:graphicData uri="http://schemas.openxmlformats.org/drawingml/2006/table">
            <a:tbl>
              <a:tblPr firstRow="1" bandRow="1">
                <a:tableStyleId>{5940675A-B579-460E-94D1-54222C63F5DA}</a:tableStyleId>
              </a:tblPr>
              <a:tblGrid>
                <a:gridCol w="1798320">
                  <a:extLst>
                    <a:ext uri="{9D8B030D-6E8A-4147-A177-3AD203B41FA5}">
                      <a16:colId xmlns:a16="http://schemas.microsoft.com/office/drawing/2014/main" val="20000"/>
                    </a:ext>
                  </a:extLst>
                </a:gridCol>
                <a:gridCol w="179832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gridCol w="1798320">
                  <a:extLst>
                    <a:ext uri="{9D8B030D-6E8A-4147-A177-3AD203B41FA5}">
                      <a16:colId xmlns:a16="http://schemas.microsoft.com/office/drawing/2014/main" val="20004"/>
                    </a:ext>
                  </a:extLst>
                </a:gridCol>
              </a:tblGrid>
              <a:tr h="283552">
                <a:tc>
                  <a:txBody>
                    <a:bodyPr/>
                    <a:lstStyle/>
                    <a:p>
                      <a:pPr marL="0" marR="0">
                        <a:lnSpc>
                          <a:spcPct val="115000"/>
                        </a:lnSpc>
                        <a:spcBef>
                          <a:spcPts val="0"/>
                        </a:spcBef>
                        <a:spcAft>
                          <a:spcPts val="0"/>
                        </a:spcAft>
                      </a:pPr>
                      <a:r>
                        <a:rPr lang="en-US" sz="1200" b="1" dirty="0">
                          <a:effectLst/>
                          <a:latin typeface="Times New Roman"/>
                          <a:ea typeface="Calibri"/>
                          <a:cs typeface="Times New Roman"/>
                        </a:rPr>
                        <a:t>Authors &amp; Title of the paper</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Type of Study</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Tools used</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Methodology used</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Major Results</a:t>
                      </a:r>
                      <a:endParaRPr lang="en-US" sz="11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4634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tx1"/>
                          </a:solidFill>
                          <a:latin typeface="Times New Roman" pitchFamily="18" charset="0"/>
                          <a:ea typeface="+mn-ea"/>
                          <a:cs typeface="Times New Roman" pitchFamily="18" charset="0"/>
                        </a:rPr>
                        <a:t>J.T.O’Brien, D.S.Wickramanayake, E.A.Edirisinghe, H.E.Bez </a:t>
                      </a:r>
                      <a:endParaRPr lang="en-US" sz="1600" kern="1200" baseline="0" dirty="0">
                        <a:solidFill>
                          <a:schemeClr val="tx1"/>
                        </a:solidFill>
                        <a:latin typeface="+mn-lt"/>
                        <a:ea typeface="+mn-ea"/>
                        <a:cs typeface="+mn-cs"/>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100" b="0" i="1" kern="1200" baseline="0" dirty="0">
                          <a:solidFill>
                            <a:schemeClr val="tx1"/>
                          </a:solidFill>
                          <a:latin typeface="+mn-lt"/>
                          <a:ea typeface="+mn-ea"/>
                          <a:cs typeface="+mn-cs"/>
                        </a:rPr>
                        <a:t> Image Quilting for Texture Synthesis: A Revisit &amp; A Variation </a:t>
                      </a:r>
                      <a:endParaRPr lang="en-US" sz="1100" b="0" i="1" dirty="0">
                        <a:effectLst/>
                        <a:latin typeface="+mn-lt"/>
                        <a:ea typeface="Calibri"/>
                        <a:cs typeface="Times New Roman"/>
                      </a:endParaRPr>
                    </a:p>
                    <a:p>
                      <a:pPr marL="0" marR="0">
                        <a:lnSpc>
                          <a:spcPct val="115000"/>
                        </a:lnSpc>
                        <a:spcBef>
                          <a:spcPts val="0"/>
                        </a:spcBef>
                        <a:spcAft>
                          <a:spcPts val="0"/>
                        </a:spcAft>
                      </a:pPr>
                      <a:r>
                        <a:rPr lang="en-US" sz="1100" dirty="0">
                          <a:effectLst/>
                          <a:latin typeface="Times New Roman"/>
                          <a:ea typeface="Calibri"/>
                          <a:cs typeface="Times New Roman"/>
                        </a:rPr>
                        <a:t>(2003)</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kern="1200" dirty="0">
                          <a:solidFill>
                            <a:schemeClr val="tx1"/>
                          </a:solidFill>
                          <a:latin typeface="Times New Roman" pitchFamily="18" charset="0"/>
                          <a:ea typeface="+mn-ea"/>
                          <a:cs typeface="Times New Roman" pitchFamily="18" charset="0"/>
                        </a:rPr>
                        <a:t>Based on the provided information, "Image Quilting for Texture Synthesis: A Revisit &amp; A Variation" appears to be the title of a research paper or academic article. The study type is not explicitly mentioned in the given title, but it is likely to be a revisit and variation of the existing technique of image quilting for texture </a:t>
                      </a:r>
                      <a:r>
                        <a:rPr lang="en-US" sz="1100" b="0" i="0" kern="1200" dirty="0">
                          <a:solidFill>
                            <a:schemeClr val="tx1"/>
                          </a:solidFill>
                          <a:latin typeface="+mn-lt"/>
                          <a:ea typeface="+mn-ea"/>
                          <a:cs typeface="+mn-cs"/>
                        </a:rPr>
                        <a:t>synthesis.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kern="1200" dirty="0">
                          <a:solidFill>
                            <a:schemeClr val="tx1"/>
                          </a:solidFill>
                          <a:latin typeface="Times New Roman" pitchFamily="18" charset="0"/>
                          <a:ea typeface="+mn-ea"/>
                          <a:cs typeface="Times New Roman" pitchFamily="18" charset="0"/>
                        </a:rPr>
                        <a:t>Programming languages: Researchers commonly use languages like Python, MATLAB, or C++ for implementing algorithms and conducting experiments</a:t>
                      </a:r>
                      <a:endParaRPr lang="en-US" sz="1100" dirty="0">
                        <a:effectLst/>
                        <a:latin typeface="Times New Roman" pitchFamily="18" charset="0"/>
                        <a:ea typeface="Calibri"/>
                        <a:cs typeface="Times New Roman" pitchFamily="18" charset="0"/>
                      </a:endParaRPr>
                    </a:p>
                  </a:txBody>
                  <a:tcPr marL="68580" marR="68580" marT="0" marB="0"/>
                </a:tc>
                <a:tc>
                  <a:txBody>
                    <a:bodyPr/>
                    <a:lstStyle/>
                    <a:p>
                      <a:r>
                        <a:rPr lang="en-US" sz="1100" kern="1200" baseline="0" dirty="0">
                          <a:solidFill>
                            <a:schemeClr val="tx1"/>
                          </a:solidFill>
                          <a:latin typeface="Times New Roman" pitchFamily="18" charset="0"/>
                          <a:ea typeface="+mn-ea"/>
                          <a:cs typeface="Times New Roman" pitchFamily="18" charset="0"/>
                        </a:rPr>
                        <a:t>In [10] Efros and Freeman proposed a patch based texture </a:t>
                      </a:r>
                    </a:p>
                    <a:p>
                      <a:r>
                        <a:rPr lang="en-US" sz="1100" kern="1200" baseline="0" dirty="0">
                          <a:solidFill>
                            <a:schemeClr val="tx1"/>
                          </a:solidFill>
                          <a:latin typeface="Times New Roman" pitchFamily="18" charset="0"/>
                          <a:ea typeface="+mn-ea"/>
                          <a:cs typeface="Times New Roman" pitchFamily="18" charset="0"/>
                        </a:rPr>
                        <a:t>synthesis algorithm </a:t>
                      </a:r>
                      <a:endParaRPr lang="en-US" sz="1100" dirty="0">
                        <a:effectLst/>
                        <a:latin typeface="Times New Roman" pitchFamily="18" charset="0"/>
                        <a:ea typeface="Calibri"/>
                        <a:cs typeface="Times New Roman" pitchFamily="18" charset="0"/>
                      </a:endParaRPr>
                    </a:p>
                  </a:txBody>
                  <a:tcPr marL="68580" marR="68580" marT="0" marB="0"/>
                </a:tc>
                <a:tc>
                  <a:txBody>
                    <a:bodyPr/>
                    <a:lstStyle/>
                    <a:p>
                      <a:r>
                        <a:rPr lang="en-US" sz="1100" kern="1200" baseline="0" dirty="0">
                          <a:solidFill>
                            <a:schemeClr val="tx1"/>
                          </a:solidFill>
                          <a:latin typeface="Times New Roman" pitchFamily="18" charset="0"/>
                          <a:ea typeface="+mn-ea"/>
                          <a:cs typeface="Times New Roman" pitchFamily="18" charset="0"/>
                        </a:rPr>
                        <a:t>It shows a clear improvement as against the</a:t>
                      </a:r>
                    </a:p>
                    <a:p>
                      <a:r>
                        <a:rPr lang="en-US" sz="1100" kern="1200" baseline="0" dirty="0">
                          <a:solidFill>
                            <a:schemeClr val="tx1"/>
                          </a:solidFill>
                          <a:latin typeface="Times New Roman" pitchFamily="18" charset="0"/>
                          <a:ea typeface="+mn-ea"/>
                          <a:cs typeface="Times New Roman" pitchFamily="18" charset="0"/>
                        </a:rPr>
                        <a:t>synthesized texture obtained with the original algorithm</a:t>
                      </a:r>
                    </a:p>
                    <a:p>
                      <a:r>
                        <a:rPr lang="en-US" sz="1100" kern="1200" baseline="0" dirty="0">
                          <a:solidFill>
                            <a:schemeClr val="tx1"/>
                          </a:solidFill>
                          <a:latin typeface="Times New Roman" pitchFamily="18" charset="0"/>
                          <a:ea typeface="+mn-ea"/>
                          <a:cs typeface="Times New Roman" pitchFamily="18" charset="0"/>
                        </a:rPr>
                        <a:t>based on the SSD. The synthesized texture obtained with the proposed improvement is more evenly distributed and</a:t>
                      </a:r>
                    </a:p>
                    <a:p>
                      <a:r>
                        <a:rPr lang="en-US" sz="1100" kern="1200" baseline="0" dirty="0">
                          <a:solidFill>
                            <a:schemeClr val="tx1"/>
                          </a:solidFill>
                          <a:latin typeface="Times New Roman" pitchFamily="18" charset="0"/>
                          <a:ea typeface="+mn-ea"/>
                          <a:cs typeface="Times New Roman" pitchFamily="18" charset="0"/>
                        </a:rPr>
                        <a:t>has no signs of texture repetitions as in the case of using the original algorithm.</a:t>
                      </a:r>
                    </a:p>
                    <a:p>
                      <a:r>
                        <a:rPr lang="en-US" sz="1100" kern="1200" baseline="0" dirty="0">
                          <a:solidFill>
                            <a:schemeClr val="tx1"/>
                          </a:solidFill>
                          <a:latin typeface="Times New Roman" pitchFamily="18" charset="0"/>
                          <a:ea typeface="+mn-ea"/>
                          <a:cs typeface="Times New Roman" pitchFamily="18" charset="0"/>
                        </a:rPr>
                        <a:t>Accuracy was </a:t>
                      </a:r>
                      <a:r>
                        <a:rPr lang="en-US" sz="1100" kern="1200" baseline="0" dirty="0" err="1">
                          <a:solidFill>
                            <a:schemeClr val="tx1"/>
                          </a:solidFill>
                          <a:latin typeface="Times New Roman" pitchFamily="18" charset="0"/>
                          <a:ea typeface="+mn-ea"/>
                          <a:cs typeface="Times New Roman" pitchFamily="18" charset="0"/>
                        </a:rPr>
                        <a:t>abt</a:t>
                      </a:r>
                      <a:r>
                        <a:rPr lang="en-US" sz="1100" kern="1200" baseline="0" dirty="0">
                          <a:solidFill>
                            <a:schemeClr val="tx1"/>
                          </a:solidFill>
                          <a:latin typeface="Times New Roman" pitchFamily="18" charset="0"/>
                          <a:ea typeface="+mn-ea"/>
                          <a:cs typeface="Times New Roman" pitchFamily="18" charset="0"/>
                        </a:rPr>
                        <a:t> 75%. </a:t>
                      </a:r>
                      <a:endParaRPr lang="en-US" sz="11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70840">
                <a:tc>
                  <a:txBody>
                    <a:bodyPr/>
                    <a:lstStyle/>
                    <a:p>
                      <a:r>
                        <a:rPr lang="en-US" sz="1200" kern="1200" baseline="0" dirty="0">
                          <a:solidFill>
                            <a:schemeClr val="tx1"/>
                          </a:solidFill>
                          <a:latin typeface="+mn-lt"/>
                          <a:ea typeface="+mn-ea"/>
                          <a:cs typeface="+mn-cs"/>
                        </a:rPr>
                        <a:t>Alexei Efros and William T. Freeman</a:t>
                      </a:r>
                    </a:p>
                    <a:p>
                      <a:r>
                        <a:rPr lang="en-US" sz="1200" b="0" i="1" kern="1200" baseline="0" dirty="0">
                          <a:solidFill>
                            <a:schemeClr val="tx1"/>
                          </a:solidFill>
                          <a:latin typeface="+mn-lt"/>
                          <a:ea typeface="+mn-ea"/>
                          <a:cs typeface="+mn-cs"/>
                        </a:rPr>
                        <a:t>Quilting for Texture Synthesis and Transfer</a:t>
                      </a:r>
                    </a:p>
                    <a:p>
                      <a:r>
                        <a:rPr lang="en-US" sz="1200" b="0" i="1" kern="1200" baseline="0" dirty="0">
                          <a:solidFill>
                            <a:schemeClr val="tx1"/>
                          </a:solidFill>
                          <a:effectLst/>
                          <a:latin typeface="+mn-lt"/>
                          <a:ea typeface="+mn-ea"/>
                          <a:cs typeface="+mn-cs"/>
                        </a:rPr>
                        <a:t>(2001-17)</a:t>
                      </a:r>
                      <a:endParaRPr lang="en-US" sz="1200" b="0" i="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0" i="0" kern="1200" dirty="0">
                          <a:solidFill>
                            <a:schemeClr val="tx1"/>
                          </a:solidFill>
                          <a:latin typeface="Times New Roman" pitchFamily="18" charset="0"/>
                          <a:ea typeface="+mn-ea"/>
                          <a:cs typeface="Times New Roman" pitchFamily="18" charset="0"/>
                        </a:rPr>
                        <a:t>As a research paper, the </a:t>
                      </a:r>
                      <a:r>
                        <a:rPr lang="en-US" sz="1100" b="0" i="0" kern="1200" dirty="0">
                          <a:solidFill>
                            <a:schemeClr val="tx1"/>
                          </a:solidFill>
                          <a:latin typeface="Times New Roman" pitchFamily="18" charset="0"/>
                          <a:ea typeface="+mn-ea"/>
                          <a:cs typeface="Times New Roman" pitchFamily="18" charset="0"/>
                        </a:rPr>
                        <a:t>study is likely to present a detailed analysis of the proposed quilting technique, including its strengths, limitations, and potential applications. It may also compare the results with existing approaches or algorithms in the field. The authors might discuss the underlying concepts, theory, and methodologies employed in their study</a:t>
                      </a:r>
                      <a:r>
                        <a:rPr lang="en-US" sz="1200" b="0" i="0" kern="1200" dirty="0">
                          <a:solidFill>
                            <a:schemeClr val="tx1"/>
                          </a:solidFill>
                          <a:latin typeface="Times New Roman" pitchFamily="18" charset="0"/>
                          <a:ea typeface="+mn-ea"/>
                          <a:cs typeface="Times New Roman" pitchFamily="18" charset="0"/>
                        </a:rPr>
                        <a:t>.</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MATLAB was used for implementation. </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a:effectLst/>
                          <a:latin typeface="Times New Roman"/>
                          <a:ea typeface="Calibri"/>
                          <a:cs typeface="Times New Roman"/>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Patch selection and placement: The algorithm would select patches from the input texture and place them in the output texture image. </a:t>
                      </a:r>
                    </a:p>
                    <a:p>
                      <a:pPr marL="0" marR="0">
                        <a:lnSpc>
                          <a:spcPct val="115000"/>
                        </a:lnSpc>
                        <a:spcBef>
                          <a:spcPts val="0"/>
                        </a:spcBef>
                        <a:spcAft>
                          <a:spcPts val="0"/>
                        </a:spcAft>
                      </a:pPr>
                      <a:r>
                        <a:rPr lang="en-US" sz="1100" dirty="0">
                          <a:effectLst/>
                          <a:latin typeface="Times New Roman"/>
                          <a:ea typeface="Calibri"/>
                          <a:cs typeface="Times New Roman"/>
                        </a:rPr>
                        <a:t>Patch matching: To ensure visual coherence in the synthesized texture, the algorithm would match and blend the edges of the placed patches. </a:t>
                      </a:r>
                    </a:p>
                    <a:p>
                      <a:pPr marL="0" marR="0">
                        <a:lnSpc>
                          <a:spcPct val="115000"/>
                        </a:lnSpc>
                        <a:spcBef>
                          <a:spcPts val="0"/>
                        </a:spcBef>
                        <a:spcAft>
                          <a:spcPts val="0"/>
                        </a:spcAft>
                      </a:pPr>
                      <a:r>
                        <a:rPr lang="en-US" sz="1100" dirty="0">
                          <a:effectLst/>
                          <a:latin typeface="Times New Roman"/>
                          <a:ea typeface="Calibri"/>
                          <a:cs typeface="Times New Roman"/>
                        </a:rPr>
                        <a:t>Iterative refinement: The initial placement and matching of patches might not yield.</a:t>
                      </a:r>
                    </a:p>
                    <a:p>
                      <a:pPr marL="0" marR="0">
                        <a:lnSpc>
                          <a:spcPct val="115000"/>
                        </a:lnSpc>
                        <a:spcBef>
                          <a:spcPts val="0"/>
                        </a:spcBef>
                        <a:spcAft>
                          <a:spcPts val="0"/>
                        </a:spcAft>
                      </a:pPr>
                      <a:r>
                        <a:rPr lang="en-US" sz="1200" dirty="0">
                          <a:effectLst/>
                          <a:latin typeface="Times New Roman"/>
                          <a:ea typeface="Calibri"/>
                          <a:cs typeface="Times New Roman"/>
                        </a:rPr>
                        <a:t>	</a:t>
                      </a:r>
                      <a:endParaRPr lang="en-US" sz="1100" dirty="0">
                        <a:effectLst/>
                        <a:latin typeface="Calibri"/>
                        <a:ea typeface="Calibri"/>
                        <a:cs typeface="Times New Roman"/>
                      </a:endParaRPr>
                    </a:p>
                  </a:txBody>
                  <a:tcPr marL="68580" marR="68580" marT="0" marB="0"/>
                </a:tc>
                <a:tc>
                  <a:txBody>
                    <a:bodyPr/>
                    <a:lstStyle/>
                    <a:p>
                      <a:r>
                        <a:rPr lang="en-US" sz="1100" kern="1200" baseline="0" dirty="0">
                          <a:solidFill>
                            <a:schemeClr val="tx1"/>
                          </a:solidFill>
                          <a:latin typeface="+mn-lt"/>
                          <a:ea typeface="+mn-ea"/>
                          <a:cs typeface="+mn-cs"/>
                        </a:rPr>
                        <a:t>Despite its simplicity, this method works amazingly</a:t>
                      </a:r>
                    </a:p>
                    <a:p>
                      <a:r>
                        <a:rPr lang="en-US" sz="1100" kern="1200" baseline="0" dirty="0">
                          <a:solidFill>
                            <a:schemeClr val="tx1"/>
                          </a:solidFill>
                          <a:latin typeface="+mn-lt"/>
                          <a:ea typeface="+mn-ea"/>
                          <a:cs typeface="+mn-cs"/>
                        </a:rPr>
                        <a:t>well when applied to texture synthesis, producing results that are</a:t>
                      </a:r>
                    </a:p>
                    <a:p>
                      <a:r>
                        <a:rPr lang="en-US" sz="1100" kern="1200" baseline="0" dirty="0">
                          <a:solidFill>
                            <a:schemeClr val="tx1"/>
                          </a:solidFill>
                          <a:latin typeface="+mn-lt"/>
                          <a:ea typeface="+mn-ea"/>
                          <a:cs typeface="+mn-cs"/>
                        </a:rPr>
                        <a:t>equal or better than the state-of-the-art [3] but at a fraction of the</a:t>
                      </a:r>
                    </a:p>
                    <a:p>
                      <a:r>
                        <a:rPr lang="en-US" sz="1100" kern="1200" baseline="0" dirty="0">
                          <a:solidFill>
                            <a:schemeClr val="tx1"/>
                          </a:solidFill>
                          <a:latin typeface="+mn-lt"/>
                          <a:ea typeface="+mn-ea"/>
                          <a:cs typeface="+mn-cs"/>
                        </a:rPr>
                        <a:t>computational cost. We have also extended our method to texture</a:t>
                      </a:r>
                    </a:p>
                    <a:p>
                      <a:r>
                        <a:rPr lang="en-US" sz="1100" kern="1200" baseline="0" dirty="0">
                          <a:solidFill>
                            <a:schemeClr val="tx1"/>
                          </a:solidFill>
                          <a:latin typeface="+mn-lt"/>
                          <a:ea typeface="+mn-ea"/>
                          <a:cs typeface="+mn-cs"/>
                        </a:rPr>
                        <a:t>transfer in a general setting (something that, to our knowledge, has</a:t>
                      </a:r>
                    </a:p>
                    <a:p>
                      <a:r>
                        <a:rPr lang="en-US" sz="1100" kern="1200" baseline="0" dirty="0">
                          <a:solidFill>
                            <a:schemeClr val="tx1"/>
                          </a:solidFill>
                          <a:latin typeface="+mn-lt"/>
                          <a:ea typeface="+mn-ea"/>
                          <a:cs typeface="+mn-cs"/>
                        </a:rPr>
                        <a:t>not been done before) with some very promising results.</a:t>
                      </a:r>
                    </a:p>
                    <a:p>
                      <a:r>
                        <a:rPr lang="en-IN" sz="1100" kern="1200" baseline="0" dirty="0">
                          <a:solidFill>
                            <a:schemeClr val="tx1"/>
                          </a:solidFill>
                          <a:latin typeface="+mn-lt"/>
                          <a:ea typeface="+mn-ea"/>
                          <a:cs typeface="+mn-cs"/>
                        </a:rPr>
                        <a:t>Accuracy was </a:t>
                      </a:r>
                      <a:r>
                        <a:rPr lang="en-IN" sz="1100" kern="1200" baseline="0" dirty="0" err="1">
                          <a:solidFill>
                            <a:schemeClr val="tx1"/>
                          </a:solidFill>
                          <a:latin typeface="+mn-lt"/>
                          <a:ea typeface="+mn-ea"/>
                          <a:cs typeface="+mn-cs"/>
                        </a:rPr>
                        <a:t>abt</a:t>
                      </a:r>
                      <a:r>
                        <a:rPr lang="en-IN" sz="1100" kern="1200" baseline="0" dirty="0">
                          <a:solidFill>
                            <a:schemeClr val="tx1"/>
                          </a:solidFill>
                          <a:latin typeface="+mn-lt"/>
                          <a:ea typeface="+mn-ea"/>
                          <a:cs typeface="+mn-cs"/>
                        </a:rPr>
                        <a:t> 85%</a:t>
                      </a:r>
                      <a:endParaRPr lang="en-US" sz="1100" kern="1200" baseline="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16279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09217307"/>
              </p:ext>
            </p:extLst>
          </p:nvPr>
        </p:nvGraphicFramePr>
        <p:xfrm>
          <a:off x="142844" y="142852"/>
          <a:ext cx="8686800" cy="6560080"/>
        </p:xfrm>
        <a:graphic>
          <a:graphicData uri="http://schemas.openxmlformats.org/drawingml/2006/table">
            <a:tbl>
              <a:tblPr firstRow="1" bandRow="1">
                <a:tableStyleId>{5940675A-B579-460E-94D1-54222C63F5DA}</a:tableStyleId>
              </a:tblPr>
              <a:tblGrid>
                <a:gridCol w="1643074">
                  <a:extLst>
                    <a:ext uri="{9D8B030D-6E8A-4147-A177-3AD203B41FA5}">
                      <a16:colId xmlns:a16="http://schemas.microsoft.com/office/drawing/2014/main" val="20000"/>
                    </a:ext>
                  </a:extLst>
                </a:gridCol>
                <a:gridCol w="2043098">
                  <a:extLst>
                    <a:ext uri="{9D8B030D-6E8A-4147-A177-3AD203B41FA5}">
                      <a16:colId xmlns:a16="http://schemas.microsoft.com/office/drawing/2014/main" val="20001"/>
                    </a:ext>
                  </a:extLst>
                </a:gridCol>
                <a:gridCol w="1525908">
                  <a:extLst>
                    <a:ext uri="{9D8B030D-6E8A-4147-A177-3AD203B41FA5}">
                      <a16:colId xmlns:a16="http://schemas.microsoft.com/office/drawing/2014/main" val="20002"/>
                    </a:ext>
                  </a:extLst>
                </a:gridCol>
                <a:gridCol w="1403050">
                  <a:extLst>
                    <a:ext uri="{9D8B030D-6E8A-4147-A177-3AD203B41FA5}">
                      <a16:colId xmlns:a16="http://schemas.microsoft.com/office/drawing/2014/main" val="20003"/>
                    </a:ext>
                  </a:extLst>
                </a:gridCol>
                <a:gridCol w="2071670">
                  <a:extLst>
                    <a:ext uri="{9D8B030D-6E8A-4147-A177-3AD203B41FA5}">
                      <a16:colId xmlns:a16="http://schemas.microsoft.com/office/drawing/2014/main" val="20004"/>
                    </a:ext>
                  </a:extLst>
                </a:gridCol>
              </a:tblGrid>
              <a:tr h="428604">
                <a:tc>
                  <a:txBody>
                    <a:bodyPr/>
                    <a:lstStyle/>
                    <a:p>
                      <a:pPr marL="0" marR="0">
                        <a:lnSpc>
                          <a:spcPct val="115000"/>
                        </a:lnSpc>
                        <a:spcBef>
                          <a:spcPts val="0"/>
                        </a:spcBef>
                        <a:spcAft>
                          <a:spcPts val="0"/>
                        </a:spcAft>
                      </a:pPr>
                      <a:r>
                        <a:rPr lang="en-US" sz="1200" b="1" dirty="0">
                          <a:effectLst/>
                          <a:latin typeface="Times New Roman"/>
                          <a:ea typeface="Calibri"/>
                          <a:cs typeface="Times New Roman"/>
                        </a:rPr>
                        <a:t>Authors &amp; Title of the paper</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Type of Study</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Tools used</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Methodology used</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Major Results</a:t>
                      </a:r>
                      <a:endParaRPr lang="en-US" sz="11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r>
                        <a:rPr lang="en-US" sz="1200" b="0" kern="1200" baseline="0" dirty="0">
                          <a:solidFill>
                            <a:schemeClr val="tx1"/>
                          </a:solidFill>
                          <a:latin typeface="+mn-lt"/>
                          <a:ea typeface="+mn-ea"/>
                          <a:cs typeface="+mn-cs"/>
                        </a:rPr>
                        <a:t>Afrin Fathima*1, Shoby Sunny*2</a:t>
                      </a:r>
                      <a:r>
                        <a:rPr lang="en-US" sz="1200" b="0" i="1" kern="1200" baseline="0" dirty="0">
                          <a:solidFill>
                            <a:schemeClr val="tx1"/>
                          </a:solidFill>
                          <a:latin typeface="+mn-lt"/>
                          <a:ea typeface="+mn-ea"/>
                          <a:cs typeface="+mn-cs"/>
                        </a:rPr>
                        <a:t> </a:t>
                      </a:r>
                    </a:p>
                    <a:p>
                      <a:r>
                        <a:rPr lang="en-US" sz="1100" b="0" i="1" kern="1200" baseline="0" dirty="0">
                          <a:solidFill>
                            <a:schemeClr val="tx1"/>
                          </a:solidFill>
                          <a:latin typeface="Times New Roman" pitchFamily="18" charset="0"/>
                          <a:ea typeface="+mn-ea"/>
                          <a:cs typeface="Times New Roman" pitchFamily="18" charset="0"/>
                        </a:rPr>
                        <a:t>IMAGE QUILTING ALGORITHM FOR TEXTURE SYNTHESIS</a:t>
                      </a:r>
                    </a:p>
                    <a:p>
                      <a:r>
                        <a:rPr lang="en-US" sz="1100" b="0" i="1" kern="1200" baseline="0" dirty="0">
                          <a:solidFill>
                            <a:schemeClr val="tx1"/>
                          </a:solidFill>
                          <a:effectLst/>
                          <a:latin typeface="Times New Roman" pitchFamily="18" charset="0"/>
                          <a:ea typeface="+mn-ea"/>
                          <a:cs typeface="Times New Roman" pitchFamily="18" charset="0"/>
                        </a:rPr>
                        <a:t>(2021)</a:t>
                      </a:r>
                      <a:endParaRPr lang="en-US" sz="1100" b="0" i="1" dirty="0">
                        <a:effectLst/>
                        <a:latin typeface="Times New Roman" pitchFamily="18" charset="0"/>
                        <a:ea typeface="Calibri"/>
                        <a:cs typeface="Times New Roman" pitchFamily="18" charset="0"/>
                      </a:endParaRPr>
                    </a:p>
                    <a:p>
                      <a:endParaRPr lang="en-US" sz="1800" kern="1200" baseline="0" dirty="0">
                        <a:solidFill>
                          <a:schemeClr val="tx1"/>
                        </a:solidFill>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1100" dirty="0">
                          <a:effectLst/>
                          <a:latin typeface="+mn-lt"/>
                          <a:ea typeface="Calibri"/>
                          <a:cs typeface="Times New Roman"/>
                        </a:rPr>
                        <a:t>The sequential spot based</a:t>
                      </a:r>
                    </a:p>
                    <a:p>
                      <a:pPr marL="0" marR="0">
                        <a:lnSpc>
                          <a:spcPct val="115000"/>
                        </a:lnSpc>
                        <a:spcBef>
                          <a:spcPts val="0"/>
                        </a:spcBef>
                        <a:spcAft>
                          <a:spcPts val="0"/>
                        </a:spcAft>
                      </a:pPr>
                      <a:r>
                        <a:rPr lang="en-US" sz="1100" dirty="0">
                          <a:effectLst/>
                          <a:latin typeface="+mn-lt"/>
                          <a:ea typeface="Calibri"/>
                          <a:cs typeface="Times New Roman"/>
                        </a:rPr>
                        <a:t>algorithm includes steps like initialization, patch selection, calculation of minimum error margins and the</a:t>
                      </a:r>
                    </a:p>
                    <a:p>
                      <a:pPr marL="0" marR="0">
                        <a:lnSpc>
                          <a:spcPct val="115000"/>
                        </a:lnSpc>
                        <a:spcBef>
                          <a:spcPts val="0"/>
                        </a:spcBef>
                        <a:spcAft>
                          <a:spcPts val="0"/>
                        </a:spcAft>
                      </a:pPr>
                      <a:r>
                        <a:rPr lang="en-US" sz="1100" dirty="0">
                          <a:effectLst/>
                          <a:latin typeface="+mn-lt"/>
                          <a:ea typeface="Calibri"/>
                          <a:cs typeface="Times New Roman"/>
                        </a:rPr>
                        <a:t>blending method along the margins. The approach for stitching a fresh patch in the sequentially created output</a:t>
                      </a:r>
                    </a:p>
                    <a:p>
                      <a:pPr marL="0" marR="0">
                        <a:lnSpc>
                          <a:spcPct val="115000"/>
                        </a:lnSpc>
                        <a:spcBef>
                          <a:spcPts val="0"/>
                        </a:spcBef>
                        <a:spcAft>
                          <a:spcPts val="0"/>
                        </a:spcAft>
                      </a:pPr>
                      <a:r>
                        <a:rPr lang="en-US" sz="1100" b="0" dirty="0">
                          <a:effectLst/>
                          <a:latin typeface="+mn-lt"/>
                          <a:ea typeface="Calibri"/>
                          <a:cs typeface="Times New Roman"/>
                        </a:rPr>
                        <a:t>texture to eliminate discontinuities as much as feasible is the method's key .</a:t>
                      </a: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Matlabs is used to</a:t>
                      </a:r>
                      <a:r>
                        <a:rPr lang="en-US" sz="1100" baseline="0" dirty="0">
                          <a:effectLst/>
                          <a:latin typeface="Times New Roman"/>
                          <a:ea typeface="Calibri"/>
                          <a:cs typeface="Times New Roman"/>
                        </a:rPr>
                        <a:t> serve the purpose.</a:t>
                      </a:r>
                      <a:endParaRPr lang="en-US" sz="1100" dirty="0">
                        <a:effectLst/>
                        <a:latin typeface="Calibri"/>
                        <a:ea typeface="Calibri"/>
                        <a:cs typeface="Times New Roman"/>
                      </a:endParaRPr>
                    </a:p>
                  </a:txBody>
                  <a:tcPr marL="68580" marR="68580" marT="0" marB="0"/>
                </a:tc>
                <a:tc>
                  <a:txBody>
                    <a:bodyPr/>
                    <a:lstStyle/>
                    <a:p>
                      <a:r>
                        <a:rPr lang="en-US" sz="1100" kern="1200" baseline="0" dirty="0">
                          <a:solidFill>
                            <a:schemeClr val="tx1"/>
                          </a:solidFill>
                          <a:latin typeface="Times New Roman" pitchFamily="18" charset="0"/>
                          <a:ea typeface="+mn-ea"/>
                          <a:cs typeface="Times New Roman" pitchFamily="18" charset="0"/>
                        </a:rPr>
                        <a:t>In [10] Efros and Freeman proposed a patch based texture </a:t>
                      </a: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The number of neurons is 9, number of hidden layers is 1 and</a:t>
                      </a:r>
                      <a:r>
                        <a:rPr lang="en-US" sz="1100" dirty="0">
                          <a:effectLst/>
                          <a:latin typeface="Calibri"/>
                          <a:ea typeface="Calibri"/>
                          <a:cs typeface="Times New Roman"/>
                        </a:rPr>
                        <a:t> total number of layers is 2 with 3 clock cycles.</a:t>
                      </a:r>
                    </a:p>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r>
                        <a:rPr lang="pl-PL" sz="1100" b="0" kern="1200" baseline="0" dirty="0">
                          <a:solidFill>
                            <a:schemeClr val="tx1"/>
                          </a:solidFill>
                          <a:latin typeface="Times New Roman" pitchFamily="18" charset="0"/>
                          <a:ea typeface="+mn-ea"/>
                          <a:cs typeface="Times New Roman" pitchFamily="18" charset="0"/>
                        </a:rPr>
                        <a:t>Prasad Tanaji Satpute1, Prof. Deipali Gore2</a:t>
                      </a:r>
                      <a:r>
                        <a:rPr lang="en-US" sz="1200" dirty="0">
                          <a:effectLst/>
                          <a:latin typeface="Times New Roman"/>
                          <a:ea typeface="Calibri"/>
                          <a:cs typeface="Times New Roman"/>
                        </a:rPr>
                        <a:t>“</a:t>
                      </a:r>
                      <a:endParaRPr lang="en-US" sz="1800" kern="1200" baseline="0" dirty="0">
                        <a:solidFill>
                          <a:schemeClr val="tx1"/>
                        </a:solidFill>
                        <a:latin typeface="+mn-lt"/>
                        <a:ea typeface="+mn-ea"/>
                        <a:cs typeface="+mn-cs"/>
                      </a:endParaRPr>
                    </a:p>
                    <a:p>
                      <a:pPr algn="l"/>
                      <a:r>
                        <a:rPr lang="en-US" sz="1100" kern="1200" baseline="0" dirty="0">
                          <a:solidFill>
                            <a:schemeClr val="tx1"/>
                          </a:solidFill>
                          <a:latin typeface="+mn-lt"/>
                          <a:ea typeface="+mn-ea"/>
                          <a:cs typeface="+mn-cs"/>
                        </a:rPr>
                        <a:t> </a:t>
                      </a:r>
                      <a:r>
                        <a:rPr lang="en-US" sz="1100" b="0" i="1" kern="1200" baseline="0" dirty="0">
                          <a:solidFill>
                            <a:schemeClr val="tx1"/>
                          </a:solidFill>
                          <a:latin typeface="Times New Roman" pitchFamily="18" charset="0"/>
                          <a:ea typeface="+mn-ea"/>
                          <a:cs typeface="Times New Roman" pitchFamily="18" charset="0"/>
                        </a:rPr>
                        <a:t>Image Quilting in Steganography using Reversible </a:t>
                      </a:r>
                    </a:p>
                    <a:p>
                      <a:pPr algn="l"/>
                      <a:r>
                        <a:rPr lang="en-US" sz="1100" b="0" i="1" kern="1200" baseline="0" dirty="0">
                          <a:solidFill>
                            <a:schemeClr val="tx1"/>
                          </a:solidFill>
                          <a:latin typeface="Times New Roman" pitchFamily="18" charset="0"/>
                          <a:ea typeface="+mn-ea"/>
                          <a:cs typeface="Times New Roman" pitchFamily="18" charset="0"/>
                        </a:rPr>
                        <a:t>Texture Formation (2017)</a:t>
                      </a:r>
                      <a:endParaRPr lang="en-US" sz="1100" b="0" i="1"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latin typeface="Times New Roman"/>
                          <a:ea typeface="Calibri"/>
                          <a:cs typeface="Times New Roman"/>
                        </a:rPr>
                        <a:t>Hardware based circuit is constructed by utilizing the features of </a:t>
                      </a:r>
                      <a:r>
                        <a:rPr lang="en-US" sz="1100" dirty="0" err="1">
                          <a:effectLst/>
                          <a:latin typeface="Times New Roman"/>
                          <a:ea typeface="Calibri"/>
                          <a:cs typeface="Times New Roman"/>
                        </a:rPr>
                        <a:t>covolution</a:t>
                      </a:r>
                      <a:r>
                        <a:rPr lang="en-US" sz="1100" dirty="0">
                          <a:effectLst/>
                          <a:latin typeface="Times New Roman"/>
                          <a:ea typeface="Calibri"/>
                          <a:cs typeface="Times New Roman"/>
                        </a:rPr>
                        <a:t> neural network and that circuit is also tested for fault free method</a:t>
                      </a:r>
                      <a:r>
                        <a:rPr lang="en-US" sz="1100" baseline="0" dirty="0">
                          <a:effectLst/>
                          <a:latin typeface="Times New Roman"/>
                          <a:ea typeface="Calibri"/>
                          <a:cs typeface="Times New Roman"/>
                        </a:rPr>
                        <a:t> which helped in smoothing of texture streaming.</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a:effectLst/>
                          <a:latin typeface="Times New Roman"/>
                          <a:ea typeface="Calibri"/>
                          <a:cs typeface="Times New Roman"/>
                        </a:rPr>
                        <a:t> </a:t>
                      </a:r>
                      <a:endParaRPr lang="en-US" sz="1100" dirty="0">
                        <a:effectLst/>
                        <a:latin typeface="Calibri"/>
                        <a:ea typeface="Calibri"/>
                        <a:cs typeface="Times New Roman"/>
                      </a:endParaRPr>
                    </a:p>
                  </a:txBody>
                  <a:tcPr marL="68580" marR="68580" marT="0" marB="0"/>
                </a:tc>
                <a:tc>
                  <a:txBody>
                    <a:bodyPr/>
                    <a:lstStyle/>
                    <a:p>
                      <a:r>
                        <a:rPr lang="en-US" sz="1100" b="0" i="0" kern="1200" dirty="0">
                          <a:solidFill>
                            <a:schemeClr val="tx1"/>
                          </a:solidFill>
                          <a:latin typeface="+mn-lt"/>
                          <a:ea typeface="+mn-ea"/>
                          <a:cs typeface="+mn-cs"/>
                        </a:rPr>
                        <a:t>Libraries and frameworks: </a:t>
                      </a:r>
                      <a:r>
                        <a:rPr lang="en-US" sz="1100" b="0" i="0" kern="1200" dirty="0" err="1">
                          <a:solidFill>
                            <a:schemeClr val="tx1"/>
                          </a:solidFill>
                          <a:latin typeface="+mn-lt"/>
                          <a:ea typeface="+mn-ea"/>
                          <a:cs typeface="+mn-cs"/>
                        </a:rPr>
                        <a:t>OpenCV</a:t>
                      </a:r>
                      <a:r>
                        <a:rPr lang="en-US" sz="1100" b="0" i="0" kern="1200" dirty="0">
                          <a:solidFill>
                            <a:schemeClr val="tx1"/>
                          </a:solidFill>
                          <a:latin typeface="+mn-lt"/>
                          <a:ea typeface="+mn-ea"/>
                          <a:cs typeface="+mn-cs"/>
                        </a:rPr>
                        <a:t>, </a:t>
                      </a:r>
                      <a:r>
                        <a:rPr lang="en-US" sz="1100" b="0" i="0" kern="1200" dirty="0" err="1">
                          <a:solidFill>
                            <a:schemeClr val="tx1"/>
                          </a:solidFill>
                          <a:latin typeface="+mn-lt"/>
                          <a:ea typeface="+mn-ea"/>
                          <a:cs typeface="+mn-cs"/>
                        </a:rPr>
                        <a:t>TensorFlow</a:t>
                      </a:r>
                      <a:r>
                        <a:rPr lang="en-US" sz="1100" b="0" i="0" kern="1200" dirty="0">
                          <a:solidFill>
                            <a:schemeClr val="tx1"/>
                          </a:solidFill>
                          <a:latin typeface="+mn-lt"/>
                          <a:ea typeface="+mn-ea"/>
                          <a:cs typeface="+mn-cs"/>
                        </a:rPr>
                        <a:t>, </a:t>
                      </a:r>
                      <a:r>
                        <a:rPr lang="en-US" sz="1100" b="0" i="0" kern="1200" dirty="0" err="1">
                          <a:solidFill>
                            <a:schemeClr val="tx1"/>
                          </a:solidFill>
                          <a:latin typeface="+mn-lt"/>
                          <a:ea typeface="+mn-ea"/>
                          <a:cs typeface="+mn-cs"/>
                        </a:rPr>
                        <a:t>PyTorch</a:t>
                      </a:r>
                      <a:r>
                        <a:rPr lang="en-US" sz="1100" b="0" i="0" kern="1200" dirty="0">
                          <a:solidFill>
                            <a:schemeClr val="tx1"/>
                          </a:solidFill>
                          <a:latin typeface="+mn-lt"/>
                          <a:ea typeface="+mn-ea"/>
                          <a:cs typeface="+mn-cs"/>
                        </a:rPr>
                        <a:t>, and </a:t>
                      </a:r>
                      <a:r>
                        <a:rPr lang="en-US" sz="1100" b="0" i="0" kern="1200" dirty="0" err="1">
                          <a:solidFill>
                            <a:schemeClr val="tx1"/>
                          </a:solidFill>
                          <a:latin typeface="+mn-lt"/>
                          <a:ea typeface="+mn-ea"/>
                          <a:cs typeface="+mn-cs"/>
                        </a:rPr>
                        <a:t>scikit</a:t>
                      </a:r>
                      <a:r>
                        <a:rPr lang="en-US" sz="1100" b="0" i="0" kern="1200" dirty="0">
                          <a:solidFill>
                            <a:schemeClr val="tx1"/>
                          </a:solidFill>
                          <a:latin typeface="+mn-lt"/>
                          <a:ea typeface="+mn-ea"/>
                          <a:cs typeface="+mn-cs"/>
                        </a:rPr>
                        <a:t>-image are commonly used libraries for computer vision and image processing tasks.</a:t>
                      </a: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The Imaging</a:t>
                      </a:r>
                      <a:r>
                        <a:rPr lang="en-US" sz="1100" baseline="0" dirty="0">
                          <a:effectLst/>
                          <a:latin typeface="Times New Roman"/>
                          <a:ea typeface="Calibri"/>
                          <a:cs typeface="Times New Roman"/>
                        </a:rPr>
                        <a:t> sensor</a:t>
                      </a:r>
                      <a:r>
                        <a:rPr lang="en-US" sz="1100" dirty="0">
                          <a:effectLst/>
                          <a:latin typeface="Times New Roman"/>
                          <a:ea typeface="Calibri"/>
                          <a:cs typeface="Times New Roman"/>
                        </a:rPr>
                        <a:t>-FPGA combination is used.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 Efros and Freeman to</a:t>
                      </a:r>
                    </a:p>
                    <a:p>
                      <a:pPr marL="0" marR="0">
                        <a:lnSpc>
                          <a:spcPct val="115000"/>
                        </a:lnSpc>
                        <a:spcBef>
                          <a:spcPts val="0"/>
                        </a:spcBef>
                        <a:spcAft>
                          <a:spcPts val="0"/>
                        </a:spcAft>
                      </a:pPr>
                      <a:r>
                        <a:rPr lang="en-US" sz="1100" dirty="0">
                          <a:effectLst/>
                          <a:latin typeface="Times New Roman"/>
                          <a:ea typeface="Calibri"/>
                          <a:cs typeface="Times New Roman"/>
                        </a:rPr>
                        <a:t>partially parallelize the approach, allowing for significant speedups when using multi-core systems.</a:t>
                      </a:r>
                    </a:p>
                    <a:p>
                      <a:pPr marL="0" marR="0">
                        <a:lnSpc>
                          <a:spcPct val="115000"/>
                        </a:lnSpc>
                        <a:spcBef>
                          <a:spcPts val="0"/>
                        </a:spcBef>
                        <a:spcAft>
                          <a:spcPts val="0"/>
                        </a:spcAft>
                      </a:pPr>
                      <a:r>
                        <a:rPr lang="en-US" sz="1100" dirty="0">
                          <a:effectLst/>
                          <a:latin typeface="Times New Roman"/>
                          <a:ea typeface="Calibri"/>
                          <a:cs typeface="Times New Roman"/>
                        </a:rPr>
                        <a:t>Efros and Freeman's approach can be improved further by removing persistent junk effects and noise in the</a:t>
                      </a:r>
                      <a:r>
                        <a:rPr lang="en-US" sz="1100" baseline="0" dirty="0">
                          <a:effectLst/>
                          <a:latin typeface="Times New Roman"/>
                          <a:ea typeface="Calibri"/>
                          <a:cs typeface="Times New Roman"/>
                        </a:rPr>
                        <a:t> </a:t>
                      </a:r>
                      <a:r>
                        <a:rPr lang="en-US" sz="1100" dirty="0">
                          <a:effectLst/>
                          <a:latin typeface="Times New Roman"/>
                          <a:ea typeface="Calibri"/>
                          <a:cs typeface="Times New Roman"/>
                        </a:rPr>
                        <a:t>visual results, as well as expanding the spectrum of input textures on which the code can work. Accuracy</a:t>
                      </a:r>
                      <a:r>
                        <a:rPr lang="en-US" sz="1100" baseline="0" dirty="0">
                          <a:effectLst/>
                          <a:latin typeface="Times New Roman"/>
                          <a:ea typeface="Calibri"/>
                          <a:cs typeface="Times New Roman"/>
                        </a:rPr>
                        <a:t> was </a:t>
                      </a:r>
                      <a:r>
                        <a:rPr lang="en-US" sz="1100" baseline="0" dirty="0" err="1">
                          <a:effectLst/>
                          <a:latin typeface="Times New Roman"/>
                          <a:ea typeface="Calibri"/>
                          <a:cs typeface="Times New Roman"/>
                        </a:rPr>
                        <a:t>abt</a:t>
                      </a:r>
                      <a:r>
                        <a:rPr lang="en-US" sz="1100" baseline="0" dirty="0">
                          <a:effectLst/>
                          <a:latin typeface="Times New Roman"/>
                          <a:ea typeface="Calibri"/>
                          <a:cs typeface="Times New Roman"/>
                        </a:rPr>
                        <a:t> 82%</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720893">
                <a:tc>
                  <a:txBody>
                    <a:bodyPr/>
                    <a:lstStyle/>
                    <a:p>
                      <a:pPr marL="0" marR="0" algn="just">
                        <a:spcBef>
                          <a:spcPts val="0"/>
                        </a:spcBef>
                        <a:spcAft>
                          <a:spcPts val="0"/>
                        </a:spcAft>
                      </a:pPr>
                      <a:r>
                        <a:rPr lang="en-US" sz="1100" kern="1200" baseline="0" dirty="0">
                          <a:solidFill>
                            <a:schemeClr val="tx1"/>
                          </a:solidFill>
                          <a:latin typeface="Times New Roman" pitchFamily="18" charset="0"/>
                          <a:ea typeface="+mn-ea"/>
                          <a:cs typeface="Times New Roman" pitchFamily="18" charset="0"/>
                        </a:rPr>
                        <a:t>Pepijn van Heiningen</a:t>
                      </a:r>
                      <a:endParaRPr lang="en-US" sz="1100" kern="1200" baseline="0" dirty="0">
                        <a:solidFill>
                          <a:srgbClr val="000000"/>
                        </a:solidFill>
                        <a:effectLst/>
                        <a:latin typeface="Times New Roman" pitchFamily="18" charset="0"/>
                        <a:ea typeface="Calibri"/>
                        <a:cs typeface="Times New Roman" pitchFamily="18" charset="0"/>
                      </a:endParaRPr>
                    </a:p>
                    <a:p>
                      <a:pPr marL="0" marR="0" algn="just">
                        <a:spcBef>
                          <a:spcPts val="0"/>
                        </a:spcBef>
                        <a:spcAft>
                          <a:spcPts val="0"/>
                        </a:spcAft>
                      </a:pPr>
                      <a:r>
                        <a:rPr lang="en-US" sz="1100" i="1" kern="1200" baseline="0" dirty="0">
                          <a:solidFill>
                            <a:srgbClr val="000000"/>
                          </a:solidFill>
                          <a:effectLst/>
                          <a:latin typeface="Times New Roman" pitchFamily="18" charset="0"/>
                          <a:ea typeface="Calibri"/>
                          <a:cs typeface="Times New Roman" pitchFamily="18" charset="0"/>
                        </a:rPr>
                        <a:t>“</a:t>
                      </a:r>
                      <a:r>
                        <a:rPr lang="en-US" sz="1100" i="1" kern="1200" baseline="0" dirty="0">
                          <a:solidFill>
                            <a:schemeClr val="tx1"/>
                          </a:solidFill>
                          <a:latin typeface="Times New Roman" pitchFamily="18" charset="0"/>
                          <a:ea typeface="+mn-ea"/>
                          <a:cs typeface="Times New Roman" pitchFamily="18" charset="0"/>
                        </a:rPr>
                        <a:t>Evaluation of Image Quilting algorithms”</a:t>
                      </a:r>
                      <a:endParaRPr lang="en-US" sz="1100" i="1" dirty="0">
                        <a:solidFill>
                          <a:srgbClr val="000000"/>
                        </a:solidFill>
                        <a:effectLst/>
                        <a:latin typeface="Times New Roman" pitchFamily="18" charset="0"/>
                        <a:ea typeface="Calibri"/>
                        <a:cs typeface="Times New Roman" pitchFamily="18" charset="0"/>
                      </a:endParaRPr>
                    </a:p>
                    <a:p>
                      <a:pPr marL="0" marR="0">
                        <a:lnSpc>
                          <a:spcPct val="115000"/>
                        </a:lnSpc>
                        <a:spcBef>
                          <a:spcPts val="0"/>
                        </a:spcBef>
                        <a:spcAft>
                          <a:spcPts val="0"/>
                        </a:spcAft>
                      </a:pPr>
                      <a:r>
                        <a:rPr lang="en-US" sz="1100" dirty="0">
                          <a:effectLst/>
                          <a:latin typeface="Times New Roman"/>
                          <a:ea typeface="Calibri"/>
                          <a:cs typeface="Times New Roman"/>
                        </a:rPr>
                        <a:t> (2014)</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 Neural networks can be ”trained” to solve problems that are difficult to solve by conventional computer algorithms.</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a:effectLst/>
                          <a:latin typeface="Times New Roman"/>
                          <a:ea typeface="Calibri"/>
                          <a:cs typeface="Times New Roman"/>
                        </a:rPr>
                        <a: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The design tool used is Xilinx spartan-6.</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Statistical and mathematical tools: Researchers often employ statistical analysis and mathematical modeling techniques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If we look at texture synthesis, selecting the best</a:t>
                      </a:r>
                    </a:p>
                    <a:p>
                      <a:pPr marL="0" marR="0">
                        <a:lnSpc>
                          <a:spcPct val="115000"/>
                        </a:lnSpc>
                        <a:spcBef>
                          <a:spcPts val="0"/>
                        </a:spcBef>
                        <a:spcAft>
                          <a:spcPts val="0"/>
                        </a:spcAft>
                      </a:pPr>
                      <a:r>
                        <a:rPr lang="en-US" sz="1100" dirty="0">
                          <a:effectLst/>
                          <a:latin typeface="Times New Roman"/>
                          <a:ea typeface="Calibri"/>
                          <a:cs typeface="Times New Roman"/>
                        </a:rPr>
                        <a:t>block produces similar results compared to select-</a:t>
                      </a:r>
                    </a:p>
                    <a:p>
                      <a:pPr marL="0" marR="0">
                        <a:lnSpc>
                          <a:spcPct val="115000"/>
                        </a:lnSpc>
                        <a:spcBef>
                          <a:spcPts val="0"/>
                        </a:spcBef>
                        <a:spcAft>
                          <a:spcPts val="0"/>
                        </a:spcAft>
                      </a:pPr>
                      <a:r>
                        <a:rPr lang="en-US" sz="1100" dirty="0" err="1">
                          <a:effectLst/>
                          <a:latin typeface="Times New Roman"/>
                          <a:ea typeface="Calibri"/>
                          <a:cs typeface="Times New Roman"/>
                        </a:rPr>
                        <a:t>ing</a:t>
                      </a:r>
                      <a:r>
                        <a:rPr lang="en-US" sz="1100" dirty="0">
                          <a:effectLst/>
                          <a:latin typeface="Times New Roman"/>
                          <a:ea typeface="Calibri"/>
                          <a:cs typeface="Times New Roman"/>
                        </a:rPr>
                        <a:t> a random block within a margin.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0970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75237882"/>
              </p:ext>
            </p:extLst>
          </p:nvPr>
        </p:nvGraphicFramePr>
        <p:xfrm>
          <a:off x="0" y="-1"/>
          <a:ext cx="8929718" cy="6864144"/>
        </p:xfrm>
        <a:graphic>
          <a:graphicData uri="http://schemas.openxmlformats.org/drawingml/2006/table">
            <a:tbl>
              <a:tblPr firstRow="1" bandRow="1">
                <a:tableStyleId>{5940675A-B579-460E-94D1-54222C63F5DA}</a:tableStyleId>
              </a:tblPr>
              <a:tblGrid>
                <a:gridCol w="1857388">
                  <a:extLst>
                    <a:ext uri="{9D8B030D-6E8A-4147-A177-3AD203B41FA5}">
                      <a16:colId xmlns:a16="http://schemas.microsoft.com/office/drawing/2014/main" val="20000"/>
                    </a:ext>
                  </a:extLst>
                </a:gridCol>
                <a:gridCol w="2071702">
                  <a:extLst>
                    <a:ext uri="{9D8B030D-6E8A-4147-A177-3AD203B41FA5}">
                      <a16:colId xmlns:a16="http://schemas.microsoft.com/office/drawing/2014/main" val="20001"/>
                    </a:ext>
                  </a:extLst>
                </a:gridCol>
                <a:gridCol w="1285884">
                  <a:extLst>
                    <a:ext uri="{9D8B030D-6E8A-4147-A177-3AD203B41FA5}">
                      <a16:colId xmlns:a16="http://schemas.microsoft.com/office/drawing/2014/main" val="20002"/>
                    </a:ext>
                  </a:extLst>
                </a:gridCol>
                <a:gridCol w="2000263">
                  <a:extLst>
                    <a:ext uri="{9D8B030D-6E8A-4147-A177-3AD203B41FA5}">
                      <a16:colId xmlns:a16="http://schemas.microsoft.com/office/drawing/2014/main" val="20003"/>
                    </a:ext>
                  </a:extLst>
                </a:gridCol>
                <a:gridCol w="1714481">
                  <a:extLst>
                    <a:ext uri="{9D8B030D-6E8A-4147-A177-3AD203B41FA5}">
                      <a16:colId xmlns:a16="http://schemas.microsoft.com/office/drawing/2014/main" val="20004"/>
                    </a:ext>
                  </a:extLst>
                </a:gridCol>
              </a:tblGrid>
              <a:tr h="238025">
                <a:tc>
                  <a:txBody>
                    <a:bodyPr/>
                    <a:lstStyle/>
                    <a:p>
                      <a:pPr marL="0" marR="0">
                        <a:lnSpc>
                          <a:spcPct val="115000"/>
                        </a:lnSpc>
                        <a:spcBef>
                          <a:spcPts val="0"/>
                        </a:spcBef>
                        <a:spcAft>
                          <a:spcPts val="0"/>
                        </a:spcAft>
                      </a:pPr>
                      <a:r>
                        <a:rPr lang="en-US" sz="1200" b="1" dirty="0">
                          <a:effectLst/>
                          <a:latin typeface="Times New Roman"/>
                          <a:ea typeface="Calibri"/>
                          <a:cs typeface="Times New Roman"/>
                        </a:rPr>
                        <a:t>Authors &amp; Title</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Type of Study</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Tools used</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Methodology used</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Major Results</a:t>
                      </a:r>
                      <a:endParaRPr lang="en-US" sz="11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621050">
                <a:tc>
                  <a:txBody>
                    <a:bodyPr/>
                    <a:lstStyle/>
                    <a:p>
                      <a:r>
                        <a:rPr lang="en-US" sz="1100" strike="noStrike" dirty="0">
                          <a:effectLst/>
                        </a:rPr>
                        <a:t>A.A. Efros and T.K. Leung</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200" dirty="0">
                          <a:solidFill>
                            <a:schemeClr val="tx1"/>
                          </a:solidFill>
                          <a:latin typeface="Times New Roman" pitchFamily="18" charset="0"/>
                          <a:ea typeface="+mn-ea"/>
                          <a:cs typeface="Times New Roman" pitchFamily="18" charset="0"/>
                        </a:rPr>
                        <a:t>Texture synthesis by non-parametric sampling</a:t>
                      </a:r>
                    </a:p>
                    <a:p>
                      <a:r>
                        <a:rPr lang="en-US" sz="1100" b="0" i="1" kern="1200" dirty="0">
                          <a:solidFill>
                            <a:schemeClr val="tx1"/>
                          </a:solidFill>
                          <a:latin typeface="Times New Roman" pitchFamily="18" charset="0"/>
                          <a:ea typeface="+mn-ea"/>
                          <a:cs typeface="Times New Roman" pitchFamily="18" charset="0"/>
                        </a:rPr>
                        <a:t>(2010)</a:t>
                      </a:r>
                      <a:endParaRPr lang="en-US" sz="1800" kern="1200" baseline="0" dirty="0">
                        <a:solidFill>
                          <a:schemeClr val="tx1"/>
                        </a:solidFill>
                        <a:latin typeface="+mn-lt"/>
                        <a:ea typeface="+mn-ea"/>
                        <a:cs typeface="+mn-cs"/>
                      </a:endParaRPr>
                    </a:p>
                  </a:txBody>
                  <a:tcPr marL="68580" marR="68580" marT="0" marB="0">
                    <a:solidFill>
                      <a:schemeClr val="bg1"/>
                    </a:solidFill>
                  </a:tcPr>
                </a:tc>
                <a:tc>
                  <a:txBody>
                    <a:bodyPr/>
                    <a:lstStyle/>
                    <a:p>
                      <a:r>
                        <a:rPr lang="en-US" sz="1100" b="0" i="0" kern="1200" dirty="0">
                          <a:solidFill>
                            <a:schemeClr val="tx1"/>
                          </a:solidFill>
                          <a:latin typeface="+mn-lt"/>
                          <a:ea typeface="+mn-ea"/>
                          <a:cs typeface="+mn-cs"/>
                        </a:rPr>
                        <a:t>To gain a comprehensive understanding of the study's tools, methodology, and results, it would be necessary to refer to the research </a:t>
                      </a:r>
                      <a:r>
                        <a:rPr lang="en-US" sz="1100" b="0" i="0" kern="1200" dirty="0" err="1">
                          <a:solidFill>
                            <a:schemeClr val="tx1"/>
                          </a:solidFill>
                          <a:latin typeface="+mn-lt"/>
                          <a:ea typeface="+mn-ea"/>
                          <a:cs typeface="+mn-cs"/>
                        </a:rPr>
                        <a:t>multiresolution</a:t>
                      </a:r>
                      <a:r>
                        <a:rPr lang="en-US" sz="1100" b="0" i="0" kern="1200" baseline="0" dirty="0">
                          <a:solidFill>
                            <a:schemeClr val="tx1"/>
                          </a:solidFill>
                          <a:latin typeface="+mn-lt"/>
                          <a:ea typeface="+mn-ea"/>
                          <a:cs typeface="+mn-cs"/>
                        </a:rPr>
                        <a:t> strategy.</a:t>
                      </a:r>
                      <a:endParaRPr lang="en-US" sz="1100" b="0" i="0" kern="1200" dirty="0">
                        <a:solidFill>
                          <a:schemeClr val="tx1"/>
                        </a:solidFill>
                        <a:latin typeface="+mn-lt"/>
                        <a:ea typeface="+mn-ea"/>
                        <a:cs typeface="+mn-cs"/>
                      </a:endParaRPr>
                    </a:p>
                    <a:p>
                      <a:br>
                        <a:rPr lang="en-US" sz="1100" dirty="0"/>
                      </a:b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kern="1200" dirty="0">
                          <a:solidFill>
                            <a:schemeClr val="tx1"/>
                          </a:solidFill>
                          <a:latin typeface="+mn-lt"/>
                          <a:ea typeface="+mn-ea"/>
                          <a:cs typeface="+mn-cs"/>
                        </a:rPr>
                        <a:t>However, based on the publication date in 2010, it is likely that the authors employed programming languages such as MATLAB or C++ along with relevant libraries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kern="1200" dirty="0">
                          <a:solidFill>
                            <a:schemeClr val="tx1"/>
                          </a:solidFill>
                          <a:latin typeface="+mn-lt"/>
                          <a:ea typeface="+mn-ea"/>
                          <a:cs typeface="+mn-cs"/>
                        </a:rPr>
                        <a:t>The methodology used in the study is centered around non-parametric sampling for texture synthesis. Non-parametric sampling refers to a technique where patches or regions from an input texture are sampled and then used to generate a larger synthesized texture. The authors likely proposed an algorithm or approach that leverages non-parametric sampling for texture synthesis.</a:t>
                      </a:r>
                      <a:endParaRPr lang="en-US" sz="1100" dirty="0">
                        <a:effectLst/>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As for the results, without access to the specific research paper, it is not possible to provide a detailed account of the outcomes. However, the study likely presents the results of their experiments and evaluations. Accuracy</a:t>
                      </a:r>
                      <a:r>
                        <a:rPr lang="en-US" sz="1100" baseline="0" dirty="0">
                          <a:effectLst/>
                          <a:latin typeface="Times New Roman"/>
                          <a:ea typeface="Calibri"/>
                          <a:cs typeface="Times New Roman"/>
                        </a:rPr>
                        <a:t> was </a:t>
                      </a:r>
                      <a:r>
                        <a:rPr lang="en-US" sz="1100" baseline="0" dirty="0" err="1">
                          <a:effectLst/>
                          <a:latin typeface="Times New Roman"/>
                          <a:ea typeface="Calibri"/>
                          <a:cs typeface="Times New Roman"/>
                        </a:rPr>
                        <a:t>abt</a:t>
                      </a:r>
                      <a:r>
                        <a:rPr lang="en-US" sz="1100" baseline="0" dirty="0">
                          <a:effectLst/>
                          <a:latin typeface="Times New Roman"/>
                          <a:ea typeface="Calibri"/>
                          <a:cs typeface="Times New Roman"/>
                        </a:rPr>
                        <a:t> 81.7%.</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433045">
                <a:tc>
                  <a:txBody>
                    <a:bodyPr/>
                    <a:lstStyle/>
                    <a:p>
                      <a:r>
                        <a:rPr lang="pl-PL" sz="1100" b="0" kern="1200" baseline="0" dirty="0">
                          <a:solidFill>
                            <a:schemeClr val="tx1"/>
                          </a:solidFill>
                          <a:latin typeface="Times New Roman" pitchFamily="18" charset="0"/>
                          <a:ea typeface="+mn-ea"/>
                          <a:cs typeface="Times New Roman" pitchFamily="18" charset="0"/>
                        </a:rPr>
                        <a:t>Vladimir V. Gurenko, Vyacheslav A. Eliseev,Maxim O. Usmanov</a:t>
                      </a:r>
                      <a:r>
                        <a:rPr lang="en-US" sz="1100" kern="1200" baseline="0" dirty="0">
                          <a:solidFill>
                            <a:schemeClr val="tx1"/>
                          </a:solidFill>
                          <a:latin typeface="+mn-lt"/>
                          <a:ea typeface="+mn-ea"/>
                          <a:cs typeface="+mn-cs"/>
                        </a:rPr>
                        <a:t> </a:t>
                      </a:r>
                      <a:endParaRPr lang="en-US" sz="1100" b="0" i="1"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200" dirty="0">
                          <a:solidFill>
                            <a:schemeClr val="tx1"/>
                          </a:solidFill>
                          <a:latin typeface="+mn-lt"/>
                          <a:ea typeface="+mn-ea"/>
                          <a:cs typeface="+mn-cs"/>
                        </a:rPr>
                        <a:t>Analysis of Texture Synthesis Algorithms in Computer Graphics</a:t>
                      </a:r>
                    </a:p>
                    <a:p>
                      <a:r>
                        <a:rPr lang="en-US" sz="1100" b="0" i="1" kern="1200" dirty="0">
                          <a:solidFill>
                            <a:schemeClr val="tx1"/>
                          </a:solidFill>
                          <a:latin typeface="+mn-lt"/>
                          <a:ea typeface="+mn-ea"/>
                          <a:cs typeface="+mn-cs"/>
                        </a:rPr>
                        <a:t>(2022)</a:t>
                      </a:r>
                    </a:p>
                    <a:p>
                      <a:pPr algn="l"/>
                      <a:endParaRPr lang="en-US" sz="1100" b="0" i="1"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latin typeface="Times New Roman"/>
                          <a:ea typeface="Calibri"/>
                          <a:cs typeface="Times New Roman"/>
                        </a:rPr>
                        <a:t>Hardware based circuit is constructed by utilizing the features of neural network and that circuit is also tested for fault free method.</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a:effectLst/>
                          <a:latin typeface="Times New Roman"/>
                          <a:ea typeface="Calibri"/>
                          <a:cs typeface="Times New Roman"/>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kern="1200" dirty="0">
                          <a:solidFill>
                            <a:schemeClr val="tx1"/>
                          </a:solidFill>
                          <a:latin typeface="+mn-lt"/>
                          <a:ea typeface="+mn-ea"/>
                          <a:cs typeface="+mn-cs"/>
                        </a:rPr>
                        <a:t>MATLAB or C++ along with relevant libraries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kern="1200" dirty="0">
                          <a:solidFill>
                            <a:schemeClr val="tx1"/>
                          </a:solidFill>
                          <a:latin typeface="+mn-lt"/>
                          <a:ea typeface="+mn-ea"/>
                          <a:cs typeface="+mn-cs"/>
                        </a:rPr>
                        <a:t>The methodology might include implementing and running different texture synthesis algorithms on various datasets to assess their efficiency, visual quality, and computational requirements.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kern="1200" dirty="0">
                          <a:solidFill>
                            <a:schemeClr val="tx1"/>
                          </a:solidFill>
                          <a:latin typeface="+mn-lt"/>
                          <a:ea typeface="+mn-ea"/>
                          <a:cs typeface="+mn-cs"/>
                        </a:rPr>
                        <a:t>The study likely presents the findings of the analysis conducted by the authors. This may include a comprehensive comparison of different texture synthesis algorithms, discussing their advantages and disadvantages, and potentially identifying trends or patterns in their performance.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443503">
                <a:tc>
                  <a:txBody>
                    <a:bodyPr/>
                    <a:lstStyle/>
                    <a:p>
                      <a:pPr algn="l"/>
                      <a:r>
                        <a:rPr lang="en-US" sz="1100" b="0" i="0" kern="1200" dirty="0">
                          <a:solidFill>
                            <a:schemeClr val="tx1"/>
                          </a:solidFill>
                          <a:latin typeface="+mn-lt"/>
                          <a:ea typeface="+mn-ea"/>
                          <a:cs typeface="+mn-cs"/>
                        </a:rPr>
                        <a:t>A survey on texture synthesis and its approaches</a:t>
                      </a:r>
                    </a:p>
                    <a:p>
                      <a:pPr marL="0" marR="0" algn="just">
                        <a:spcBef>
                          <a:spcPts val="0"/>
                        </a:spcBef>
                        <a:spcAft>
                          <a:spcPts val="0"/>
                        </a:spcAft>
                      </a:pPr>
                      <a:r>
                        <a:rPr lang="en-US" sz="1100" i="1" kern="1200" baseline="0" dirty="0">
                          <a:solidFill>
                            <a:srgbClr val="000000"/>
                          </a:solidFill>
                          <a:effectLst/>
                          <a:latin typeface="Times New Roman" pitchFamily="18" charset="0"/>
                          <a:ea typeface="Calibri"/>
                          <a:cs typeface="Times New Roman" pitchFamily="18" charset="0"/>
                        </a:rPr>
                        <a:t>“</a:t>
                      </a:r>
                      <a:r>
                        <a:rPr lang="en-US" sz="1100" i="1" kern="1200" baseline="0" dirty="0">
                          <a:solidFill>
                            <a:schemeClr val="tx1"/>
                          </a:solidFill>
                          <a:latin typeface="Times New Roman" pitchFamily="18" charset="0"/>
                          <a:ea typeface="+mn-ea"/>
                          <a:cs typeface="Times New Roman" pitchFamily="18" charset="0"/>
                        </a:rPr>
                        <a:t>P. Malathi,N.V. Shibu,P. Malathi”</a:t>
                      </a:r>
                    </a:p>
                    <a:p>
                      <a:pPr marL="0" marR="0" algn="just">
                        <a:spcBef>
                          <a:spcPts val="0"/>
                        </a:spcBef>
                        <a:spcAft>
                          <a:spcPts val="0"/>
                        </a:spcAft>
                      </a:pPr>
                      <a:r>
                        <a:rPr lang="en-US" sz="1100" i="1" kern="1200" baseline="0" dirty="0">
                          <a:solidFill>
                            <a:schemeClr val="tx1"/>
                          </a:solidFill>
                          <a:effectLst/>
                          <a:latin typeface="Times New Roman" pitchFamily="18" charset="0"/>
                          <a:ea typeface="+mn-ea"/>
                          <a:cs typeface="Times New Roman" pitchFamily="18" charset="0"/>
                        </a:rPr>
                        <a:t>(2016)</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 Neural networks can be ”trained” to solve problems that are difficult to solve by conventional computer algorithms.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However, in survey papers, authors generally rely on literature review and analysis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ANN with 3 layers is used.</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a:effectLst/>
                          <a:latin typeface="Times New Roman"/>
                          <a:ea typeface="Calibri"/>
                          <a:cs typeface="Times New Roman"/>
                        </a:rPr>
                        <a:t>Which contains higher resolution</a:t>
                      </a:r>
                      <a:r>
                        <a:rPr lang="en-US" sz="1100" baseline="0" dirty="0">
                          <a:effectLst/>
                          <a:latin typeface="Times New Roman"/>
                          <a:ea typeface="Calibri"/>
                          <a:cs typeface="Times New Roman"/>
                        </a:rPr>
                        <a:t> </a:t>
                      </a:r>
                      <a:r>
                        <a:rPr lang="en-US" sz="1100" dirty="0">
                          <a:effectLst/>
                          <a:latin typeface="Times New Roman"/>
                          <a:ea typeface="Calibri"/>
                          <a:cs typeface="Times New Roman"/>
                        </a:rPr>
                        <a:t>combination is used.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Floating point bit precision  was not achieved.</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09217307"/>
              </p:ext>
            </p:extLst>
          </p:nvPr>
        </p:nvGraphicFramePr>
        <p:xfrm>
          <a:off x="285720" y="285728"/>
          <a:ext cx="8686800" cy="5223870"/>
        </p:xfrm>
        <a:graphic>
          <a:graphicData uri="http://schemas.openxmlformats.org/drawingml/2006/table">
            <a:tbl>
              <a:tblPr firstRow="1" bandRow="1">
                <a:tableStyleId>{5940675A-B579-460E-94D1-54222C63F5DA}</a:tableStyleId>
              </a:tblPr>
              <a:tblGrid>
                <a:gridCol w="1614470">
                  <a:extLst>
                    <a:ext uri="{9D8B030D-6E8A-4147-A177-3AD203B41FA5}">
                      <a16:colId xmlns:a16="http://schemas.microsoft.com/office/drawing/2014/main" val="20000"/>
                    </a:ext>
                  </a:extLst>
                </a:gridCol>
                <a:gridCol w="2071702">
                  <a:extLst>
                    <a:ext uri="{9D8B030D-6E8A-4147-A177-3AD203B41FA5}">
                      <a16:colId xmlns:a16="http://schemas.microsoft.com/office/drawing/2014/main" val="20001"/>
                    </a:ext>
                  </a:extLst>
                </a:gridCol>
                <a:gridCol w="1525908">
                  <a:extLst>
                    <a:ext uri="{9D8B030D-6E8A-4147-A177-3AD203B41FA5}">
                      <a16:colId xmlns:a16="http://schemas.microsoft.com/office/drawing/2014/main" val="20002"/>
                    </a:ext>
                  </a:extLst>
                </a:gridCol>
                <a:gridCol w="1737360">
                  <a:extLst>
                    <a:ext uri="{9D8B030D-6E8A-4147-A177-3AD203B41FA5}">
                      <a16:colId xmlns:a16="http://schemas.microsoft.com/office/drawing/2014/main" val="20003"/>
                    </a:ext>
                  </a:extLst>
                </a:gridCol>
                <a:gridCol w="1737360">
                  <a:extLst>
                    <a:ext uri="{9D8B030D-6E8A-4147-A177-3AD203B41FA5}">
                      <a16:colId xmlns:a16="http://schemas.microsoft.com/office/drawing/2014/main" val="20004"/>
                    </a:ext>
                  </a:extLst>
                </a:gridCol>
              </a:tblGrid>
              <a:tr h="428604">
                <a:tc>
                  <a:txBody>
                    <a:bodyPr/>
                    <a:lstStyle/>
                    <a:p>
                      <a:pPr marL="0" marR="0">
                        <a:lnSpc>
                          <a:spcPct val="115000"/>
                        </a:lnSpc>
                        <a:spcBef>
                          <a:spcPts val="0"/>
                        </a:spcBef>
                        <a:spcAft>
                          <a:spcPts val="0"/>
                        </a:spcAft>
                      </a:pPr>
                      <a:r>
                        <a:rPr lang="en-US" sz="1200" b="1" dirty="0">
                          <a:effectLst/>
                          <a:latin typeface="Times New Roman"/>
                          <a:ea typeface="Calibri"/>
                          <a:cs typeface="Times New Roman"/>
                        </a:rPr>
                        <a:t>Authors &amp; Title of the paper</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Type of Study</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Tools used</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Methodology used</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latin typeface="Times New Roman"/>
                          <a:ea typeface="Calibri"/>
                          <a:cs typeface="Times New Roman"/>
                        </a:rPr>
                        <a:t>Major Results</a:t>
                      </a:r>
                      <a:endParaRPr lang="en-US" sz="11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r>
                        <a:rPr lang="en-US" sz="1100" strike="noStrike" dirty="0">
                          <a:effectLst/>
                        </a:rPr>
                        <a:t>Wei </a:t>
                      </a:r>
                      <a:r>
                        <a:rPr lang="en-US" sz="1100" strike="noStrike" dirty="0" err="1">
                          <a:effectLst/>
                        </a:rPr>
                        <a:t>Xin</a:t>
                      </a:r>
                      <a:r>
                        <a:rPr lang="en-US" sz="1100" strike="noStrike" dirty="0">
                          <a:effectLst/>
                        </a:rPr>
                        <a:t>; Jiang Huawei; Yang Teng </a:t>
                      </a:r>
                      <a:r>
                        <a:rPr lang="en-US" sz="1100" strike="noStrike" dirty="0" err="1">
                          <a:effectLst/>
                        </a:rPr>
                        <a:t>fei</a:t>
                      </a:r>
                      <a:endParaRPr lang="en-US" sz="1100" strike="noStrike"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200" dirty="0">
                          <a:solidFill>
                            <a:schemeClr val="tx1"/>
                          </a:solidFill>
                          <a:latin typeface="+mn-lt"/>
                          <a:ea typeface="+mn-ea"/>
                          <a:cs typeface="+mn-cs"/>
                        </a:rPr>
                        <a:t>study on constraint-based texture synthesis</a:t>
                      </a:r>
                    </a:p>
                    <a:p>
                      <a:r>
                        <a:rPr lang="en-US" sz="1100" b="0" i="1" kern="1200" dirty="0">
                          <a:solidFill>
                            <a:schemeClr val="tx1"/>
                          </a:solidFill>
                          <a:latin typeface="Times New Roman" pitchFamily="18" charset="0"/>
                          <a:ea typeface="+mn-ea"/>
                          <a:cs typeface="Times New Roman" pitchFamily="18" charset="0"/>
                        </a:rPr>
                        <a:t>(2010)</a:t>
                      </a:r>
                    </a:p>
                    <a:p>
                      <a:endParaRPr lang="en-US" sz="1800" kern="1200" baseline="0" dirty="0">
                        <a:solidFill>
                          <a:schemeClr val="tx1"/>
                        </a:solidFill>
                        <a:latin typeface="+mn-lt"/>
                        <a:ea typeface="+mn-ea"/>
                        <a:cs typeface="+mn-cs"/>
                      </a:endParaRPr>
                    </a:p>
                  </a:txBody>
                  <a:tcPr marL="68580" marR="68580" marT="0" marB="0">
                    <a:solidFill>
                      <a:schemeClr val="bg1"/>
                    </a:solidFill>
                  </a:tcPr>
                </a:tc>
                <a:tc>
                  <a:txBody>
                    <a:bodyPr/>
                    <a:lstStyle/>
                    <a:p>
                      <a:pPr marL="0" marR="0">
                        <a:lnSpc>
                          <a:spcPct val="115000"/>
                        </a:lnSpc>
                        <a:spcBef>
                          <a:spcPts val="0"/>
                        </a:spcBef>
                        <a:spcAft>
                          <a:spcPts val="0"/>
                        </a:spcAft>
                      </a:pPr>
                      <a:r>
                        <a:rPr lang="en-US" sz="1100" dirty="0">
                          <a:effectLst/>
                          <a:latin typeface="Times New Roman"/>
                          <a:ea typeface="Calibri"/>
                          <a:cs typeface="Times New Roman"/>
                        </a:rPr>
                        <a:t>This paper emphasizes on the idea of implementation of neural networks using FPGAs. The resultant neural networks are modular, compact.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However, since the study focuses on constraint-based texture synthesis, the authors might have employed programming languages such as MATLAB or C++, along with relevant libraries and frameworks commonly used in image processing and computer graphics.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The methodology might involve formulating the constraints mathematically and incorporating them into the texture synthesis algorithm.</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kern="1200" dirty="0">
                          <a:solidFill>
                            <a:schemeClr val="tx1"/>
                          </a:solidFill>
                          <a:latin typeface="+mn-lt"/>
                          <a:ea typeface="+mn-ea"/>
                          <a:cs typeface="+mn-cs"/>
                        </a:rPr>
                        <a:t>The results may also include visual comparisons or quantitative evaluations to demonstrate the effectiveness of the constraint-based approach.</a:t>
                      </a:r>
                      <a:r>
                        <a:rPr lang="en-US" sz="1100" dirty="0">
                          <a:effectLst/>
                          <a:latin typeface="Calibri"/>
                          <a:ea typeface="Calibri"/>
                          <a:cs typeface="Times New Roman"/>
                        </a:rPr>
                        <a:t>.</a:t>
                      </a:r>
                    </a:p>
                  </a:txBody>
                  <a:tcPr marL="68580" marR="68580" marT="0" marB="0"/>
                </a:tc>
                <a:extLst>
                  <a:ext uri="{0D108BD9-81ED-4DB2-BD59-A6C34878D82A}">
                    <a16:rowId xmlns:a16="http://schemas.microsoft.com/office/drawing/2014/main" val="10001"/>
                  </a:ext>
                </a:extLst>
              </a:tr>
              <a:tr h="1915142">
                <a:tc>
                  <a:txBody>
                    <a:bodyPr/>
                    <a:lstStyle/>
                    <a:p>
                      <a:r>
                        <a:rPr lang="fr-FR" sz="1100" b="0" i="0" u="none" strike="noStrike" kern="1200" dirty="0">
                          <a:solidFill>
                            <a:schemeClr val="tx1"/>
                          </a:solidFill>
                          <a:latin typeface="+mn-lt"/>
                          <a:ea typeface="+mn-ea"/>
                          <a:cs typeface="+mn-cs"/>
                        </a:rPr>
                        <a:t>Gang Liu; Yann </a:t>
                      </a:r>
                      <a:r>
                        <a:rPr lang="fr-FR" sz="1100" b="0" i="0" u="none" strike="noStrike" kern="1200" dirty="0" err="1">
                          <a:solidFill>
                            <a:schemeClr val="tx1"/>
                          </a:solidFill>
                          <a:latin typeface="+mn-lt"/>
                          <a:ea typeface="+mn-ea"/>
                          <a:cs typeface="+mn-cs"/>
                        </a:rPr>
                        <a:t>Gousseau</a:t>
                      </a:r>
                      <a:r>
                        <a:rPr lang="fr-FR" sz="1100" b="0" i="0" u="none" strike="noStrike" kern="1200" dirty="0">
                          <a:solidFill>
                            <a:schemeClr val="tx1"/>
                          </a:solidFill>
                          <a:latin typeface="+mn-lt"/>
                          <a:ea typeface="+mn-ea"/>
                          <a:cs typeface="+mn-cs"/>
                        </a:rPr>
                        <a:t>; Gui-Song </a:t>
                      </a:r>
                      <a:r>
                        <a:rPr lang="fr-FR" sz="1100" b="0" i="0" u="none" strike="noStrike" kern="1200" dirty="0" err="1">
                          <a:solidFill>
                            <a:schemeClr val="tx1"/>
                          </a:solidFill>
                          <a:latin typeface="+mn-lt"/>
                          <a:ea typeface="+mn-ea"/>
                          <a:cs typeface="+mn-cs"/>
                        </a:rPr>
                        <a:t>Xia</a:t>
                      </a:r>
                      <a:endParaRPr lang="fr-FR" sz="1100" b="0" i="0" u="none" strike="noStrike" kern="1200" dirty="0">
                        <a:solidFill>
                          <a:schemeClr val="tx1"/>
                        </a:solidFill>
                        <a:latin typeface="+mn-lt"/>
                        <a:ea typeface="+mn-ea"/>
                        <a:cs typeface="+mn-cs"/>
                      </a:endParaRPr>
                    </a:p>
                    <a:p>
                      <a:r>
                        <a:rPr lang="en-US" sz="1100" b="0" i="1" kern="1200" dirty="0">
                          <a:solidFill>
                            <a:schemeClr val="tx1"/>
                          </a:solidFill>
                          <a:latin typeface="+mn-lt"/>
                          <a:ea typeface="+mn-ea"/>
                          <a:cs typeface="+mn-cs"/>
                        </a:rPr>
                        <a:t>Texture synthesis through convolutional neural networks and spectrum constraints</a:t>
                      </a:r>
                    </a:p>
                    <a:p>
                      <a:r>
                        <a:rPr lang="en-US" sz="1100" b="0" i="1" kern="1200" dirty="0">
                          <a:solidFill>
                            <a:schemeClr val="tx1"/>
                          </a:solidFill>
                          <a:latin typeface="+mn-lt"/>
                          <a:ea typeface="+mn-ea"/>
                          <a:cs typeface="+mn-cs"/>
                        </a:rPr>
                        <a:t>(2016)</a:t>
                      </a:r>
                    </a:p>
                    <a:p>
                      <a:pPr algn="l"/>
                      <a:endParaRPr lang="en-US" sz="1100" b="0" i="1" dirty="0">
                        <a:effectLst/>
                        <a:latin typeface="Times New Roman" pitchFamily="18" charset="0"/>
                        <a:ea typeface="Calibri"/>
                        <a:cs typeface="Times New Roman" pitchFamily="18" charset="0"/>
                      </a:endParaRPr>
                    </a:p>
                    <a:p>
                      <a:pPr algn="l"/>
                      <a:endParaRPr lang="en-US" sz="1100" b="0" i="1" dirty="0">
                        <a:effectLst/>
                        <a:latin typeface="Times New Roman" pitchFamily="18" charset="0"/>
                        <a:ea typeface="Calibri"/>
                        <a:cs typeface="Times New Roman" pitchFamily="18" charset="0"/>
                      </a:endParaRPr>
                    </a:p>
                    <a:p>
                      <a:pPr algn="l"/>
                      <a:endParaRPr lang="en-US" sz="1100" b="0" i="1"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latin typeface="Times New Roman"/>
                          <a:ea typeface="Calibri"/>
                          <a:cs typeface="Times New Roman"/>
                        </a:rPr>
                        <a:t>The study focuses on texture synthesis and proposes a method that combines convolutional neural networks (CNNs) with spectrum constraints. CNNs are a type of deep learning architecture commonly used for image analysis and processing tasks. Spectrum constraints refer to imposing constraints on the frequency spectrum of synthesized textures.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MATLAB or C++, along with relevant libraries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Times New Roman"/>
                          <a:ea typeface="Calibri"/>
                          <a:cs typeface="Times New Roman"/>
                        </a:rPr>
                        <a:t>Training a CNN:</a:t>
                      </a:r>
                    </a:p>
                    <a:p>
                      <a:pPr marL="0" marR="0">
                        <a:lnSpc>
                          <a:spcPct val="115000"/>
                        </a:lnSpc>
                        <a:spcBef>
                          <a:spcPts val="0"/>
                        </a:spcBef>
                        <a:spcAft>
                          <a:spcPts val="0"/>
                        </a:spcAft>
                      </a:pPr>
                      <a:endParaRPr lang="en-US" sz="1100" dirty="0">
                        <a:effectLst/>
                        <a:latin typeface="Times New Roman"/>
                        <a:ea typeface="Calibri"/>
                        <a:cs typeface="Times New Roman"/>
                      </a:endParaRPr>
                    </a:p>
                    <a:p>
                      <a:pPr marL="0" marR="0">
                        <a:lnSpc>
                          <a:spcPct val="115000"/>
                        </a:lnSpc>
                        <a:spcBef>
                          <a:spcPts val="0"/>
                        </a:spcBef>
                        <a:spcAft>
                          <a:spcPts val="0"/>
                        </a:spcAft>
                      </a:pPr>
                      <a:r>
                        <a:rPr lang="en-US" sz="1100" dirty="0">
                          <a:effectLst/>
                          <a:latin typeface="Times New Roman"/>
                          <a:ea typeface="Calibri"/>
                          <a:cs typeface="Times New Roman"/>
                        </a:rPr>
                        <a:t>Texture synthesis with spectrum constraints:</a:t>
                      </a:r>
                    </a:p>
                    <a:p>
                      <a:pPr marL="0" marR="0">
                        <a:lnSpc>
                          <a:spcPct val="115000"/>
                        </a:lnSpc>
                        <a:spcBef>
                          <a:spcPts val="0"/>
                        </a:spcBef>
                        <a:spcAft>
                          <a:spcPts val="0"/>
                        </a:spcAft>
                      </a:pPr>
                      <a:endParaRPr lang="en-US" sz="1100" dirty="0">
                        <a:effectLst/>
                        <a:latin typeface="Times New Roman"/>
                        <a:ea typeface="Calibri"/>
                        <a:cs typeface="Times New Roman"/>
                      </a:endParaRPr>
                    </a:p>
                    <a:p>
                      <a:pPr marL="0" marR="0">
                        <a:lnSpc>
                          <a:spcPct val="115000"/>
                        </a:lnSpc>
                        <a:spcBef>
                          <a:spcPts val="0"/>
                        </a:spcBef>
                        <a:spcAft>
                          <a:spcPts val="0"/>
                        </a:spcAft>
                      </a:pPr>
                      <a:r>
                        <a:rPr lang="en-US" sz="1100" dirty="0">
                          <a:effectLst/>
                          <a:latin typeface="Times New Roman"/>
                          <a:ea typeface="Calibri"/>
                          <a:cs typeface="Times New Roman"/>
                        </a:rPr>
                        <a:t>Evaluation and analysis: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kern="1200" dirty="0">
                          <a:solidFill>
                            <a:schemeClr val="tx1"/>
                          </a:solidFill>
                          <a:latin typeface="+mn-lt"/>
                          <a:ea typeface="+mn-ea"/>
                          <a:cs typeface="+mn-cs"/>
                        </a:rPr>
                        <a:t>This may include examples of synthesized textures, comparisons with other methods, and discussions on the advantages and limitations of their </a:t>
                      </a:r>
                      <a:r>
                        <a:rPr lang="en-US" sz="1100" b="0" i="0" kern="1200" dirty="0" err="1">
                          <a:solidFill>
                            <a:schemeClr val="tx1"/>
                          </a:solidFill>
                          <a:latin typeface="+mn-lt"/>
                          <a:ea typeface="+mn-ea"/>
                          <a:cs typeface="+mn-cs"/>
                        </a:rPr>
                        <a:t>approach.Accuracy</a:t>
                      </a:r>
                      <a:r>
                        <a:rPr lang="en-US" sz="1100" b="0" i="0" kern="1200" baseline="0" dirty="0">
                          <a:solidFill>
                            <a:schemeClr val="tx1"/>
                          </a:solidFill>
                          <a:latin typeface="+mn-lt"/>
                          <a:ea typeface="+mn-ea"/>
                          <a:cs typeface="+mn-cs"/>
                        </a:rPr>
                        <a:t> was about 78%.</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4079-D7C5-38B4-5C1F-0C217FDB82CE}"/>
              </a:ext>
            </a:extLst>
          </p:cNvPr>
          <p:cNvSpPr>
            <a:spLocks noGrp="1"/>
          </p:cNvSpPr>
          <p:nvPr>
            <p:ph type="title"/>
          </p:nvPr>
        </p:nvSpPr>
        <p:spPr/>
        <p:txBody>
          <a:bodyPr/>
          <a:lstStyle/>
          <a:p>
            <a:r>
              <a:rPr lang="en-US" b="1" u="sng" dirty="0"/>
              <a:t>Conclusion</a:t>
            </a:r>
            <a:endParaRPr lang="en-IN" b="1" u="sng" dirty="0"/>
          </a:p>
        </p:txBody>
      </p:sp>
      <p:sp>
        <p:nvSpPr>
          <p:cNvPr id="3" name="Content Placeholder 2">
            <a:extLst>
              <a:ext uri="{FF2B5EF4-FFF2-40B4-BE49-F238E27FC236}">
                <a16:creationId xmlns:a16="http://schemas.microsoft.com/office/drawing/2014/main" id="{A55B4436-5374-6CA4-5453-3E8575B5E583}"/>
              </a:ext>
            </a:extLst>
          </p:cNvPr>
          <p:cNvSpPr>
            <a:spLocks noGrp="1"/>
          </p:cNvSpPr>
          <p:nvPr>
            <p:ph idx="1"/>
          </p:nvPr>
        </p:nvSpPr>
        <p:spPr/>
        <p:txBody>
          <a:bodyPr>
            <a:normAutofit fontScale="92500" lnSpcReduction="10000"/>
          </a:bodyPr>
          <a:lstStyle/>
          <a:p>
            <a:pPr>
              <a:lnSpc>
                <a:spcPct val="153000"/>
              </a:lnSpc>
            </a:pPr>
            <a:r>
              <a:rPr lang="en-US" sz="1800" dirty="0">
                <a:effectLst/>
                <a:latin typeface="Arial" panose="020B0604020202020204" pitchFamily="34" charset="0"/>
                <a:ea typeface="Times New Roman" panose="02020603050405020304" pitchFamily="18" charset="0"/>
              </a:rPr>
              <a:t>Image quilting is a technique that revolutionizes the process of texture synthesis by combining small patches of existing textures to create new ones. It has gained significant attention in computer graphics, computer vision, and image processing due to its ability to generate visually appealing and realistic textures. The technique offers several advantages and applications in different fields.</a:t>
            </a:r>
            <a:endParaRPr lang="en-IN" sz="1800" dirty="0">
              <a:effectLst/>
              <a:latin typeface="Times New Roman" panose="02020603050405020304" pitchFamily="18" charset="0"/>
              <a:ea typeface="Times New Roman" panose="02020603050405020304" pitchFamily="18" charset="0"/>
            </a:endParaRPr>
          </a:p>
          <a:p>
            <a:pPr marL="0" indent="0">
              <a:lnSpc>
                <a:spcPct val="153000"/>
              </a:lnSpc>
              <a:buNone/>
            </a:pPr>
            <a:endParaRPr lang="en-IN" sz="1800" dirty="0">
              <a:effectLst/>
              <a:latin typeface="Times New Roman" panose="02020603050405020304" pitchFamily="18" charset="0"/>
              <a:ea typeface="Times New Roman" panose="02020603050405020304" pitchFamily="18" charset="0"/>
            </a:endParaRPr>
          </a:p>
          <a:p>
            <a:pPr>
              <a:lnSpc>
                <a:spcPct val="153000"/>
              </a:lnSpc>
            </a:pPr>
            <a:r>
              <a:rPr lang="en-US" sz="1800" dirty="0">
                <a:effectLst/>
                <a:latin typeface="Arial" panose="020B0604020202020204" pitchFamily="34" charset="0"/>
                <a:ea typeface="Times New Roman" panose="02020603050405020304" pitchFamily="18" charset="0"/>
              </a:rPr>
              <a:t>In the realm of video games and virtual environments, image quilting allows developers to generate diverse and visually captivating textures for objects, terrains, and environments. By synthesizing textures based on existing samples, they can create immersive game worlds that enhance the overall gaming experience.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49343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5899-7225-D694-FA6D-0E559E0586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23C58A-1BC0-074C-E2DE-10FAF2EF0235}"/>
              </a:ext>
            </a:extLst>
          </p:cNvPr>
          <p:cNvSpPr>
            <a:spLocks noGrp="1"/>
          </p:cNvSpPr>
          <p:nvPr>
            <p:ph idx="1"/>
          </p:nvPr>
        </p:nvSpPr>
        <p:spPr>
          <a:xfrm>
            <a:off x="457200" y="404664"/>
            <a:ext cx="8229600" cy="5919936"/>
          </a:xfrm>
        </p:spPr>
        <p:txBody>
          <a:bodyPr>
            <a:normAutofit fontScale="85000" lnSpcReduction="20000"/>
          </a:bodyPr>
          <a:lstStyle/>
          <a:p>
            <a:pPr>
              <a:lnSpc>
                <a:spcPct val="153000"/>
              </a:lnSpc>
            </a:pPr>
            <a:r>
              <a:rPr lang="en-US" sz="1900" dirty="0">
                <a:effectLst/>
                <a:latin typeface="Arial" panose="020B0604020202020204" pitchFamily="34" charset="0"/>
                <a:ea typeface="Times New Roman" panose="02020603050405020304" pitchFamily="18" charset="0"/>
              </a:rPr>
              <a:t>Augmented reality applications also benefit from image quilting. By synthesizing textures that match the surrounding real-world environment, virtual objects seamlessly blend with the scene, appearing more realistic and integrated. This enhances the illusion of virtual objects coexisting with the real world.</a:t>
            </a:r>
            <a:endParaRPr lang="en-IN" sz="1900" dirty="0">
              <a:effectLst/>
              <a:latin typeface="Times New Roman" panose="02020603050405020304" pitchFamily="18" charset="0"/>
              <a:ea typeface="Times New Roman" panose="02020603050405020304" pitchFamily="18" charset="0"/>
            </a:endParaRPr>
          </a:p>
          <a:p>
            <a:pPr>
              <a:lnSpc>
                <a:spcPct val="153000"/>
              </a:lnSpc>
            </a:pPr>
            <a:r>
              <a:rPr lang="en-US" sz="1900" dirty="0">
                <a:effectLst/>
                <a:latin typeface="Arial" panose="020B0604020202020204" pitchFamily="34" charset="0"/>
                <a:ea typeface="Times New Roman" panose="02020603050405020304" pitchFamily="18" charset="0"/>
              </a:rPr>
              <a:t>In the domain of movies and animations, image quilting plays a crucial role in creating visual effects. Artists can use this technique to generate detailed and coherent textures for various elements like characters, creatures, and environments. The result is visually stunning effects that captivate the audience and enhance the overall visual quality of the production.</a:t>
            </a:r>
            <a:endParaRPr lang="en-IN" sz="1900" dirty="0">
              <a:effectLst/>
              <a:latin typeface="Times New Roman" panose="02020603050405020304" pitchFamily="18" charset="0"/>
              <a:ea typeface="Times New Roman" panose="02020603050405020304" pitchFamily="18" charset="0"/>
            </a:endParaRPr>
          </a:p>
          <a:p>
            <a:pPr>
              <a:lnSpc>
                <a:spcPct val="153000"/>
              </a:lnSpc>
            </a:pPr>
            <a:r>
              <a:rPr lang="en-US" sz="1900" dirty="0">
                <a:effectLst/>
                <a:latin typeface="Arial" panose="020B0604020202020204" pitchFamily="34" charset="0"/>
                <a:ea typeface="Times New Roman" panose="02020603050405020304" pitchFamily="18" charset="0"/>
              </a:rPr>
              <a:t>Image quilting finds applications in image editing and artistic rendering as well. It enables texture transfer and style transfer, allowing the texture of one image to be applied to another. This facilitates the creation of artistic effects and enables the generation of images with textures inspired by specific references.</a:t>
            </a:r>
            <a:endParaRPr lang="en-IN" sz="1900" dirty="0">
              <a:effectLst/>
              <a:latin typeface="Times New Roman" panose="02020603050405020304" pitchFamily="18" charset="0"/>
              <a:ea typeface="Times New Roman" panose="02020603050405020304" pitchFamily="18" charset="0"/>
            </a:endParaRPr>
          </a:p>
          <a:p>
            <a:pPr>
              <a:lnSpc>
                <a:spcPct val="153000"/>
              </a:lnSpc>
            </a:pPr>
            <a:r>
              <a:rPr lang="en-US" sz="1900" dirty="0">
                <a:effectLst/>
                <a:latin typeface="Arial" panose="020B0604020202020204" pitchFamily="34" charset="0"/>
                <a:ea typeface="Times New Roman" panose="02020603050405020304" pitchFamily="18" charset="0"/>
              </a:rPr>
              <a:t>Furthermore, image quilting assists in image inpainting and restoration. When there are missing or damaged regions in an image, the technique can synthesize textures from the surrounding areas to fill in the gaps. This helps in restoring the image's visual coherence and produces a more complete representation.</a:t>
            </a:r>
            <a:endParaRPr lang="en-IN" sz="19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8022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E756-FE69-02AA-3214-38E877CE44BB}"/>
              </a:ext>
            </a:extLst>
          </p:cNvPr>
          <p:cNvSpPr>
            <a:spLocks noGrp="1"/>
          </p:cNvSpPr>
          <p:nvPr>
            <p:ph type="title"/>
          </p:nvPr>
        </p:nvSpPr>
        <p:spPr/>
        <p:txBody>
          <a:bodyPr>
            <a:normAutofit fontScale="90000"/>
          </a:bodyPr>
          <a:lstStyle/>
          <a:p>
            <a:r>
              <a:rPr lang="en-US" b="1" u="sng" dirty="0"/>
              <a:t>Problem Statement:</a:t>
            </a:r>
            <a:br>
              <a:rPr lang="en-US" dirty="0"/>
            </a:br>
            <a:endParaRPr lang="en-IN" dirty="0"/>
          </a:p>
        </p:txBody>
      </p:sp>
      <p:sp>
        <p:nvSpPr>
          <p:cNvPr id="3" name="Content Placeholder 2">
            <a:extLst>
              <a:ext uri="{FF2B5EF4-FFF2-40B4-BE49-F238E27FC236}">
                <a16:creationId xmlns:a16="http://schemas.microsoft.com/office/drawing/2014/main" id="{351B5343-6593-45F0-AC9A-6422631CAADB}"/>
              </a:ext>
            </a:extLst>
          </p:cNvPr>
          <p:cNvSpPr>
            <a:spLocks noGrp="1"/>
          </p:cNvSpPr>
          <p:nvPr>
            <p:ph idx="1"/>
          </p:nvPr>
        </p:nvSpPr>
        <p:spPr>
          <a:xfrm>
            <a:off x="457200" y="1124744"/>
            <a:ext cx="8229600" cy="5199856"/>
          </a:xfrm>
        </p:spPr>
        <p:txBody>
          <a:bodyPr/>
          <a:lstStyle/>
          <a:p>
            <a:r>
              <a:rPr lang="en-US" dirty="0"/>
              <a:t>The task of image quilting involves generating visually coherent and high-quality texture synthesis by stitching together smaller patches from a given set of sample images. However, existing image quilting algorithms face challenges in efficiently and accurately selecting appropriate patches, ensuring seamless blending, and handling complex textures. The problem statement aims to develop an improved image quilting technique that effectively addresses these challenges, resulting in realistic and visually appealing texture synthesis.</a:t>
            </a:r>
            <a:endParaRPr lang="en-IN" dirty="0"/>
          </a:p>
        </p:txBody>
      </p:sp>
    </p:spTree>
    <p:extLst>
      <p:ext uri="{BB962C8B-B14F-4D97-AF65-F5344CB8AC3E}">
        <p14:creationId xmlns:p14="http://schemas.microsoft.com/office/powerpoint/2010/main" val="3272209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F933-0D5D-597A-B7E0-6D873EC4CE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1402EA-F1AA-6F93-8424-07D50A4E427E}"/>
              </a:ext>
            </a:extLst>
          </p:cNvPr>
          <p:cNvSpPr>
            <a:spLocks noGrp="1"/>
          </p:cNvSpPr>
          <p:nvPr>
            <p:ph idx="1"/>
          </p:nvPr>
        </p:nvSpPr>
        <p:spPr/>
        <p:txBody>
          <a:bodyPr>
            <a:normAutofit fontScale="92500" lnSpcReduction="20000"/>
          </a:bodyPr>
          <a:lstStyle/>
          <a:p>
            <a:pPr>
              <a:lnSpc>
                <a:spcPct val="153000"/>
              </a:lnSpc>
            </a:pPr>
            <a:r>
              <a:rPr lang="en-US" sz="1800" dirty="0">
                <a:effectLst/>
                <a:latin typeface="Arial" panose="020B0604020202020204" pitchFamily="34" charset="0"/>
                <a:ea typeface="Times New Roman" panose="02020603050405020304" pitchFamily="18" charset="0"/>
              </a:rPr>
              <a:t>Lastly, image quilting is valuable in the field of 3D modeling. It enables the generation of textures for 3D models, such as buildings, vehicles, or objects. By synthesizing textures based on existing samples, it allows the creation of realistic and visually appealing textures that enhance the overall quality of the 3D models.</a:t>
            </a:r>
            <a:endParaRPr lang="en-IN" sz="1800" dirty="0">
              <a:effectLst/>
              <a:latin typeface="Times New Roman" panose="02020603050405020304" pitchFamily="18" charset="0"/>
              <a:ea typeface="Times New Roman" panose="02020603050405020304" pitchFamily="18" charset="0"/>
            </a:endParaRPr>
          </a:p>
          <a:p>
            <a:pPr>
              <a:lnSpc>
                <a:spcPct val="153000"/>
              </a:lnSpc>
            </a:pPr>
            <a:r>
              <a:rPr lang="en-US" sz="1800" dirty="0">
                <a:effectLst/>
                <a:latin typeface="Arial" panose="020B0604020202020204" pitchFamily="34" charset="0"/>
                <a:ea typeface="Times New Roman" panose="02020603050405020304" pitchFamily="18" charset="0"/>
              </a:rPr>
              <a:t>Overall, image quilting for texture synthesis offers flexibility, versatility, and realistic results across various applications. Its ability to seamlessly blend textures, transfer styles, </a:t>
            </a:r>
            <a:r>
              <a:rPr lang="en-US" sz="1800" dirty="0" err="1">
                <a:effectLst/>
                <a:latin typeface="Arial" panose="020B0604020202020204" pitchFamily="34" charset="0"/>
                <a:ea typeface="Times New Roman" panose="02020603050405020304" pitchFamily="18" charset="0"/>
              </a:rPr>
              <a:t>inpaint</a:t>
            </a:r>
            <a:r>
              <a:rPr lang="en-US" sz="1800" dirty="0">
                <a:effectLst/>
                <a:latin typeface="Arial" panose="020B0604020202020204" pitchFamily="34" charset="0"/>
                <a:ea typeface="Times New Roman" panose="02020603050405020304" pitchFamily="18" charset="0"/>
              </a:rPr>
              <a:t> missing regions, and generate visually appealing textures makes it an invaluable tool in fields that rely on high-quality texture synthesis. Through its continued development and utilization, image quilting contributes to advancements in computer graphics, computer vision, and image processing, pushing the boundaries of what is possible in texture.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25904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CAE6-D645-D54E-C44C-FBFD16804A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11A6C8-9EFE-2690-204D-38128B76B83D}"/>
              </a:ext>
            </a:extLst>
          </p:cNvPr>
          <p:cNvSpPr>
            <a:spLocks noGrp="1"/>
          </p:cNvSpPr>
          <p:nvPr>
            <p:ph idx="1"/>
          </p:nvPr>
        </p:nvSpPr>
        <p:spPr/>
        <p:txBody>
          <a:bodyPr>
            <a:normAutofit/>
          </a:bodyPr>
          <a:lstStyle/>
          <a:p>
            <a:pPr marL="0" indent="0" algn="ctr">
              <a:buNone/>
            </a:pPr>
            <a:r>
              <a:rPr lang="en-US" sz="6600" dirty="0"/>
              <a:t>Thank You</a:t>
            </a:r>
            <a:endParaRPr lang="en-IN" sz="6600" dirty="0"/>
          </a:p>
        </p:txBody>
      </p:sp>
    </p:spTree>
    <p:extLst>
      <p:ext uri="{BB962C8B-B14F-4D97-AF65-F5344CB8AC3E}">
        <p14:creationId xmlns:p14="http://schemas.microsoft.com/office/powerpoint/2010/main" val="194184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C968-EEAE-994B-DF51-79705BBB44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E42180-4938-7DF1-084A-0527B80F4147}"/>
              </a:ext>
            </a:extLst>
          </p:cNvPr>
          <p:cNvSpPr>
            <a:spLocks noGrp="1"/>
          </p:cNvSpPr>
          <p:nvPr>
            <p:ph idx="1"/>
          </p:nvPr>
        </p:nvSpPr>
        <p:spPr/>
        <p:txBody>
          <a:bodyPr>
            <a:normAutofit lnSpcReduction="10000"/>
          </a:bodyPr>
          <a:lstStyle/>
          <a:p>
            <a:r>
              <a:rPr lang="en-US" dirty="0"/>
              <a:t>Texture synthesis refers to the process of generating new textures that exhibit similar visual characteristics as a given input texture. Current texture synthesis methods encounter difficulties in capturing fine details, preserving global structure, and maintaining realism in the synthesized textures. The problem statement seeks to develop an advanced texture synthesis algorithm that overcomes these limitations, enabling the creation of high-quality synthetic textures that are visually consistent with the input texture and possess rich detail, global coherence, and realistic appearance.</a:t>
            </a:r>
            <a:endParaRPr lang="en-IN" dirty="0"/>
          </a:p>
        </p:txBody>
      </p:sp>
    </p:spTree>
    <p:extLst>
      <p:ext uri="{BB962C8B-B14F-4D97-AF65-F5344CB8AC3E}">
        <p14:creationId xmlns:p14="http://schemas.microsoft.com/office/powerpoint/2010/main" val="283441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E6B02-76DB-753F-0EB4-3FFB4C503DDF}"/>
              </a:ext>
            </a:extLst>
          </p:cNvPr>
          <p:cNvSpPr>
            <a:spLocks noGrp="1"/>
          </p:cNvSpPr>
          <p:nvPr>
            <p:ph idx="1"/>
          </p:nvPr>
        </p:nvSpPr>
        <p:spPr>
          <a:xfrm>
            <a:off x="457200" y="1331912"/>
            <a:ext cx="8229600" cy="4992687"/>
          </a:xfrm>
        </p:spPr>
        <p:txBody>
          <a:bodyPr/>
          <a:lstStyle/>
          <a:p>
            <a:pPr eaLnBrk="1" hangingPunct="1"/>
            <a:r>
              <a:rPr lang="en-US" altLang="en-US" sz="2800" dirty="0"/>
              <a:t>This aims to generate new textures that resemble a given source texture. </a:t>
            </a:r>
          </a:p>
          <a:p>
            <a:pPr eaLnBrk="1" hangingPunct="1"/>
            <a:r>
              <a:rPr lang="en-US" altLang="en-US" sz="2800" dirty="0"/>
              <a:t>It is often used to create larger textures from a small sample or to generate variations of existing textures. </a:t>
            </a:r>
          </a:p>
          <a:p>
            <a:pPr eaLnBrk="1" hangingPunct="1"/>
            <a:r>
              <a:rPr lang="en-US" altLang="en-US" sz="2800" dirty="0"/>
              <a:t>The process involves analyzing the statistical properties of the source texture and then procedurally generating new pixels that match those properties.</a:t>
            </a:r>
          </a:p>
          <a:p>
            <a:endParaRPr lang="en-IN" dirty="0"/>
          </a:p>
        </p:txBody>
      </p:sp>
      <p:sp>
        <p:nvSpPr>
          <p:cNvPr id="4" name="Title 4">
            <a:extLst>
              <a:ext uri="{FF2B5EF4-FFF2-40B4-BE49-F238E27FC236}">
                <a16:creationId xmlns:a16="http://schemas.microsoft.com/office/drawing/2014/main" id="{5B02A396-7BC1-0A95-D2F4-FE8A72BC48BB}"/>
              </a:ext>
            </a:extLst>
          </p:cNvPr>
          <p:cNvSpPr>
            <a:spLocks noGrp="1"/>
          </p:cNvSpPr>
          <p:nvPr>
            <p:ph type="title"/>
          </p:nvPr>
        </p:nvSpPr>
        <p:spPr>
          <a:xfrm>
            <a:off x="323850" y="188913"/>
            <a:ext cx="8229600" cy="1143000"/>
          </a:xfrm>
        </p:spPr>
        <p:txBody>
          <a:bodyPr/>
          <a:lstStyle/>
          <a:p>
            <a:pPr eaLnBrk="1" hangingPunct="1"/>
            <a:r>
              <a:rPr lang="en-US" altLang="en-US" b="1" u="sng" dirty="0"/>
              <a:t>Texture synthesis</a:t>
            </a:r>
          </a:p>
        </p:txBody>
      </p:sp>
    </p:spTree>
    <p:extLst>
      <p:ext uri="{BB962C8B-B14F-4D97-AF65-F5344CB8AC3E}">
        <p14:creationId xmlns:p14="http://schemas.microsoft.com/office/powerpoint/2010/main" val="115557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9D32-2079-8CEF-C567-764472C766AB}"/>
              </a:ext>
            </a:extLst>
          </p:cNvPr>
          <p:cNvSpPr>
            <a:spLocks noGrp="1"/>
          </p:cNvSpPr>
          <p:nvPr>
            <p:ph type="title"/>
          </p:nvPr>
        </p:nvSpPr>
        <p:spPr/>
        <p:txBody>
          <a:bodyPr/>
          <a:lstStyle/>
          <a:p>
            <a:r>
              <a:rPr lang="en-US" altLang="en-US" b="1" u="sng" dirty="0"/>
              <a:t>Image Quilting</a:t>
            </a:r>
            <a:endParaRPr lang="en-IN" b="1" u="sng" dirty="0"/>
          </a:p>
        </p:txBody>
      </p:sp>
      <p:sp>
        <p:nvSpPr>
          <p:cNvPr id="3" name="Content Placeholder 2">
            <a:extLst>
              <a:ext uri="{FF2B5EF4-FFF2-40B4-BE49-F238E27FC236}">
                <a16:creationId xmlns:a16="http://schemas.microsoft.com/office/drawing/2014/main" id="{5FA8569A-7394-E25B-4518-A6C827605DBA}"/>
              </a:ext>
            </a:extLst>
          </p:cNvPr>
          <p:cNvSpPr>
            <a:spLocks noGrp="1"/>
          </p:cNvSpPr>
          <p:nvPr>
            <p:ph idx="1"/>
          </p:nvPr>
        </p:nvSpPr>
        <p:spPr/>
        <p:txBody>
          <a:bodyPr>
            <a:normAutofit fontScale="85000" lnSpcReduction="10000"/>
          </a:bodyPr>
          <a:lstStyle/>
          <a:p>
            <a:pPr eaLnBrk="1" hangingPunct="1"/>
            <a:r>
              <a:rPr lang="en-US" altLang="en-US" sz="2800" dirty="0"/>
              <a:t>Image quilting and texture synthesis are techniques used in computer graphics and computer vision to generate realistic textures or fill in missing regions in images.</a:t>
            </a:r>
          </a:p>
          <a:p>
            <a:pPr eaLnBrk="1" hangingPunct="1"/>
            <a:r>
              <a:rPr lang="en-US" altLang="en-US" sz="2800" dirty="0"/>
              <a:t>The process involves selecting patches from a source texture and placing them in a target region, while ensuring seamless blending with neighboring patches. </a:t>
            </a:r>
          </a:p>
          <a:p>
            <a:pPr eaLnBrk="1" hangingPunct="1"/>
            <a:r>
              <a:rPr lang="en-US" altLang="en-US" sz="2800" dirty="0"/>
              <a:t>Image quilting involves stitching together small patches of textures to create a larger texture. It is often used for texture synthesis and texture transfer tasks. </a:t>
            </a:r>
          </a:p>
          <a:p>
            <a:pPr eaLnBrk="1" hangingPunct="1"/>
            <a:r>
              <a:rPr lang="en-US" altLang="en-US" sz="2800" dirty="0"/>
              <a:t>The objective is to create a visually appealing and creates a image </a:t>
            </a:r>
          </a:p>
          <a:p>
            <a:pPr eaLnBrk="1" hangingPunct="1">
              <a:buFontTx/>
              <a:buNone/>
            </a:pPr>
            <a:r>
              <a:rPr lang="en-US" altLang="en-US" sz="2800" dirty="0"/>
              <a:t>	that displays high resolution.</a:t>
            </a:r>
          </a:p>
          <a:p>
            <a:endParaRPr lang="en-IN" dirty="0"/>
          </a:p>
        </p:txBody>
      </p:sp>
    </p:spTree>
    <p:extLst>
      <p:ext uri="{BB962C8B-B14F-4D97-AF65-F5344CB8AC3E}">
        <p14:creationId xmlns:p14="http://schemas.microsoft.com/office/powerpoint/2010/main" val="964484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DCBF-98AF-7B30-8B6F-5BC8D759EC38}"/>
              </a:ext>
            </a:extLst>
          </p:cNvPr>
          <p:cNvSpPr>
            <a:spLocks noGrp="1"/>
          </p:cNvSpPr>
          <p:nvPr>
            <p:ph type="title"/>
          </p:nvPr>
        </p:nvSpPr>
        <p:spPr/>
        <p:txBody>
          <a:bodyPr/>
          <a:lstStyle/>
          <a:p>
            <a:r>
              <a:rPr lang="en-US" altLang="en-US" b="1" u="sng" dirty="0"/>
              <a:t>Process of Image Quilting</a:t>
            </a:r>
            <a:endParaRPr lang="en-IN" b="1" u="sng" dirty="0"/>
          </a:p>
        </p:txBody>
      </p:sp>
      <p:sp>
        <p:nvSpPr>
          <p:cNvPr id="3" name="Content Placeholder 2">
            <a:extLst>
              <a:ext uri="{FF2B5EF4-FFF2-40B4-BE49-F238E27FC236}">
                <a16:creationId xmlns:a16="http://schemas.microsoft.com/office/drawing/2014/main" id="{19977C73-896C-061F-DA2E-85EDF441E877}"/>
              </a:ext>
            </a:extLst>
          </p:cNvPr>
          <p:cNvSpPr>
            <a:spLocks noGrp="1"/>
          </p:cNvSpPr>
          <p:nvPr>
            <p:ph idx="1"/>
          </p:nvPr>
        </p:nvSpPr>
        <p:spPr/>
        <p:txBody>
          <a:bodyPr>
            <a:normAutofit fontScale="92500" lnSpcReduction="10000"/>
          </a:bodyPr>
          <a:lstStyle/>
          <a:p>
            <a:pPr eaLnBrk="1" hangingPunct="1"/>
            <a:r>
              <a:rPr lang="en-US" altLang="en-US" sz="2800" dirty="0"/>
              <a:t>Patch selection: Randomly select patches from the source texture that are similar in appearance to the target region.</a:t>
            </a:r>
          </a:p>
          <a:p>
            <a:pPr eaLnBrk="1" hangingPunct="1"/>
            <a:r>
              <a:rPr lang="en-US" altLang="en-US" sz="2800" dirty="0"/>
              <a:t>Overlapping: Place the selected patches in the target region, allowing for some overlap between patches.</a:t>
            </a:r>
          </a:p>
          <a:p>
            <a:pPr eaLnBrk="1" hangingPunct="1"/>
            <a:r>
              <a:rPr lang="en-US" altLang="en-US" sz="2800" dirty="0"/>
              <a:t>Overlap blending: Perform blending or feathering along the overlapping boundaries of the patches to ensure seamless transitions.</a:t>
            </a:r>
          </a:p>
          <a:p>
            <a:pPr eaLnBrk="1" hangingPunct="1"/>
            <a:r>
              <a:rPr lang="en-US" altLang="en-US" sz="2800" dirty="0"/>
              <a:t>Optimization: Adjust the placement and blending of patches to minimize visible artifacts such as discontinuities or repetitive patterns.</a:t>
            </a:r>
          </a:p>
          <a:p>
            <a:endParaRPr lang="en-IN" dirty="0"/>
          </a:p>
        </p:txBody>
      </p:sp>
    </p:spTree>
    <p:extLst>
      <p:ext uri="{BB962C8B-B14F-4D97-AF65-F5344CB8AC3E}">
        <p14:creationId xmlns:p14="http://schemas.microsoft.com/office/powerpoint/2010/main" val="45114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258C-AD3C-9C48-07C4-1F0BA0E9EDB3}"/>
              </a:ext>
            </a:extLst>
          </p:cNvPr>
          <p:cNvSpPr>
            <a:spLocks noGrp="1"/>
          </p:cNvSpPr>
          <p:nvPr>
            <p:ph type="title"/>
          </p:nvPr>
        </p:nvSpPr>
        <p:spPr/>
        <p:txBody>
          <a:bodyPr/>
          <a:lstStyle/>
          <a:p>
            <a:r>
              <a:rPr lang="en-US" altLang="en-US" b="1" u="sng" dirty="0" err="1"/>
              <a:t>Efros</a:t>
            </a:r>
            <a:r>
              <a:rPr lang="en-US" altLang="en-US" b="1" u="sng" dirty="0"/>
              <a:t> &amp; freeman</a:t>
            </a:r>
            <a:endParaRPr lang="en-IN" b="1" u="sng" dirty="0"/>
          </a:p>
        </p:txBody>
      </p:sp>
      <p:sp>
        <p:nvSpPr>
          <p:cNvPr id="3" name="Content Placeholder 2">
            <a:extLst>
              <a:ext uri="{FF2B5EF4-FFF2-40B4-BE49-F238E27FC236}">
                <a16:creationId xmlns:a16="http://schemas.microsoft.com/office/drawing/2014/main" id="{194B4166-2B26-073C-386A-56FAC0D17B72}"/>
              </a:ext>
            </a:extLst>
          </p:cNvPr>
          <p:cNvSpPr>
            <a:spLocks noGrp="1"/>
          </p:cNvSpPr>
          <p:nvPr>
            <p:ph idx="1"/>
          </p:nvPr>
        </p:nvSpPr>
        <p:spPr/>
        <p:txBody>
          <a:bodyPr/>
          <a:lstStyle/>
          <a:p>
            <a:pPr eaLnBrk="1" hangingPunct="1">
              <a:buFontTx/>
              <a:buNone/>
            </a:pPr>
            <a:r>
              <a:rPr lang="en-US" altLang="en-US" dirty="0"/>
              <a:t>The algorithm</a:t>
            </a:r>
          </a:p>
          <a:p>
            <a:pPr lvl="1" eaLnBrk="1" hangingPunct="1"/>
            <a:r>
              <a:rPr lang="en-US" altLang="en-US" dirty="0"/>
              <a:t>Very simple</a:t>
            </a:r>
          </a:p>
          <a:p>
            <a:pPr lvl="1" eaLnBrk="1" hangingPunct="1"/>
            <a:r>
              <a:rPr lang="en-US" altLang="en-US" dirty="0"/>
              <a:t>Surprisingly good results</a:t>
            </a:r>
          </a:p>
          <a:p>
            <a:pPr lvl="1" eaLnBrk="1" hangingPunct="1"/>
            <a:r>
              <a:rPr lang="en-US" altLang="en-US" dirty="0"/>
              <a:t>Synthesis is easier than analysis.</a:t>
            </a:r>
          </a:p>
          <a:p>
            <a:endParaRPr lang="en-IN" dirty="0"/>
          </a:p>
        </p:txBody>
      </p:sp>
    </p:spTree>
    <p:extLst>
      <p:ext uri="{BB962C8B-B14F-4D97-AF65-F5344CB8AC3E}">
        <p14:creationId xmlns:p14="http://schemas.microsoft.com/office/powerpoint/2010/main" val="15422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F97C-5FB9-89D1-BCE8-7BA0533A70C5}"/>
              </a:ext>
            </a:extLst>
          </p:cNvPr>
          <p:cNvSpPr>
            <a:spLocks noGrp="1"/>
          </p:cNvSpPr>
          <p:nvPr>
            <p:ph type="title"/>
          </p:nvPr>
        </p:nvSpPr>
        <p:spPr/>
        <p:txBody>
          <a:bodyPr>
            <a:normAutofit/>
          </a:bodyPr>
          <a:lstStyle/>
          <a:p>
            <a:r>
              <a:rPr lang="en-US" sz="4300" b="1" u="sng" dirty="0"/>
              <a:t>Benefits &amp; Uses of Image Quilting</a:t>
            </a:r>
            <a:endParaRPr lang="en-IN" sz="4300" b="1" u="sng" dirty="0"/>
          </a:p>
        </p:txBody>
      </p:sp>
      <p:sp>
        <p:nvSpPr>
          <p:cNvPr id="3" name="Content Placeholder 2">
            <a:extLst>
              <a:ext uri="{FF2B5EF4-FFF2-40B4-BE49-F238E27FC236}">
                <a16:creationId xmlns:a16="http://schemas.microsoft.com/office/drawing/2014/main" id="{A3F4D565-4DCD-0415-F098-4B0525F9ADE5}"/>
              </a:ext>
            </a:extLst>
          </p:cNvPr>
          <p:cNvSpPr>
            <a:spLocks noGrp="1"/>
          </p:cNvSpPr>
          <p:nvPr>
            <p:ph idx="1"/>
          </p:nvPr>
        </p:nvSpPr>
        <p:spPr/>
        <p:txBody>
          <a:bodyPr/>
          <a:lstStyle/>
          <a:p>
            <a:r>
              <a:rPr lang="en-IN" sz="1800" b="1" u="sng" dirty="0">
                <a:effectLst/>
                <a:latin typeface="Calibri" panose="020F0502020204030204" pitchFamily="34" charset="0"/>
                <a:ea typeface="Times New Roman" panose="02020603050405020304" pitchFamily="18" charset="0"/>
              </a:rPr>
              <a:t>Uses:</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Texture Synthesis:</a:t>
            </a:r>
            <a:r>
              <a:rPr lang="en-IN" sz="1800" dirty="0">
                <a:effectLst/>
                <a:latin typeface="Calibri" panose="020F0502020204030204" pitchFamily="34" charset="0"/>
                <a:ea typeface="Times New Roman" panose="02020603050405020304" pitchFamily="18" charset="0"/>
              </a:rPr>
              <a:t> Image quilting is used to synthesize textures by combining small patches from an input texture to generate a larger output texture with seamless transitions.</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Texture Transfer:</a:t>
            </a:r>
            <a:r>
              <a:rPr lang="en-IN" sz="1800" dirty="0">
                <a:effectLst/>
                <a:latin typeface="Calibri" panose="020F0502020204030204" pitchFamily="34" charset="0"/>
                <a:ea typeface="Times New Roman" panose="02020603050405020304" pitchFamily="18" charset="0"/>
              </a:rPr>
              <a:t> It can be used to transfer the texture of one image onto another, which is valuable in various applications like style transfer, image editing, and graphics design.</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Texture Sampling:</a:t>
            </a:r>
            <a:r>
              <a:rPr lang="en-IN" sz="1800" dirty="0">
                <a:effectLst/>
                <a:latin typeface="Calibri" panose="020F0502020204030204" pitchFamily="34" charset="0"/>
                <a:ea typeface="Times New Roman" panose="02020603050405020304" pitchFamily="18" charset="0"/>
              </a:rPr>
              <a:t> Image quilting can be used to efficiently sample textures from a source image for various purposes in computer graphics.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451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B796-1F50-E586-C7C8-6234BFBD25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62ECEF-B17B-1448-750A-E8CC6E9E35B7}"/>
              </a:ext>
            </a:extLst>
          </p:cNvPr>
          <p:cNvSpPr>
            <a:spLocks noGrp="1"/>
          </p:cNvSpPr>
          <p:nvPr>
            <p:ph idx="1"/>
          </p:nvPr>
        </p:nvSpPr>
        <p:spPr/>
        <p:txBody>
          <a:bodyPr>
            <a:normAutofit lnSpcReduction="10000"/>
          </a:bodyPr>
          <a:lstStyle/>
          <a:p>
            <a:r>
              <a:rPr lang="en-IN" sz="1800" b="1" u="sng" dirty="0">
                <a:effectLst/>
                <a:latin typeface="Calibri" panose="020F0502020204030204" pitchFamily="34" charset="0"/>
                <a:ea typeface="Times New Roman" panose="02020603050405020304" pitchFamily="18" charset="0"/>
              </a:rPr>
              <a:t>Benefits:</a:t>
            </a:r>
            <a:endParaRPr lang="en-IN" sz="1800" dirty="0">
              <a:effectLst/>
              <a:latin typeface="Times New Roman" panose="02020603050405020304" pitchFamily="18" charset="0"/>
              <a:ea typeface="Times New Roman" panose="02020603050405020304" pitchFamily="18" charset="0"/>
            </a:endParaRPr>
          </a:p>
          <a:p>
            <a:r>
              <a:rPr lang="en-IN"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Seamless Textures:</a:t>
            </a:r>
            <a:r>
              <a:rPr lang="en-IN" sz="1800" dirty="0">
                <a:effectLst/>
                <a:latin typeface="Calibri" panose="020F0502020204030204" pitchFamily="34" charset="0"/>
                <a:ea typeface="Times New Roman" panose="02020603050405020304" pitchFamily="18" charset="0"/>
              </a:rPr>
              <a:t> Image quilting ensures that the generated textures are seamless, meaning the transitions between patches are not visible to the human eye. This is important to create realistic and visually appealing results.</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Local Adaptation:</a:t>
            </a:r>
            <a:r>
              <a:rPr lang="en-IN" sz="1800" dirty="0">
                <a:effectLst/>
                <a:latin typeface="Calibri" panose="020F0502020204030204" pitchFamily="34" charset="0"/>
                <a:ea typeface="Times New Roman" panose="02020603050405020304" pitchFamily="18" charset="0"/>
              </a:rPr>
              <a:t> Image quilting considers the local features of patches during the synthesis process. As a result, it can better preserve the details and structures of the input texture in the output.</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Scalability:</a:t>
            </a:r>
            <a:r>
              <a:rPr lang="en-IN" sz="1800" dirty="0">
                <a:effectLst/>
                <a:latin typeface="Calibri" panose="020F0502020204030204" pitchFamily="34" charset="0"/>
                <a:ea typeface="Times New Roman" panose="02020603050405020304" pitchFamily="18" charset="0"/>
              </a:rPr>
              <a:t> Image quilting allows for generating textures of arbitrary sizes, making it suitable for various applications that require textures of different resolutions.</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Real-Time Performance: Depending on the algorithm used, image quilting can be computationally efficient and can be performed in real-time, making it applicable in interactive applications and video games.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37642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379</TotalTime>
  <Words>2985</Words>
  <Application>Microsoft Office PowerPoint</Application>
  <PresentationFormat>On-screen Show (4:3)</PresentationFormat>
  <Paragraphs>212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Constantia</vt:lpstr>
      <vt:lpstr>Times New Roman</vt:lpstr>
      <vt:lpstr>Wingdings 2</vt:lpstr>
      <vt:lpstr>Flow</vt:lpstr>
      <vt:lpstr>Title :-  “Image Quilting and Texture Synthesizing”   Created by:-  Raj Koyani -21MIS1017  Aneesh V. – 21MIS1030 </vt:lpstr>
      <vt:lpstr>Problem Statement: </vt:lpstr>
      <vt:lpstr>PowerPoint Presentation</vt:lpstr>
      <vt:lpstr>Texture synthesis</vt:lpstr>
      <vt:lpstr>Image Quilting</vt:lpstr>
      <vt:lpstr>Process of Image Quilting</vt:lpstr>
      <vt:lpstr>Efros &amp; freeman</vt:lpstr>
      <vt:lpstr>Benefits &amp; Uses of Image Quilting</vt:lpstr>
      <vt:lpstr>PowerPoint Presentation</vt:lpstr>
      <vt:lpstr>Benefits &amp; Uses of Texture Synthesis</vt:lpstr>
      <vt:lpstr>PowerPoint Presentation</vt:lpstr>
      <vt:lpstr>PowerPoint Presentation</vt:lpstr>
      <vt:lpstr>References</vt:lpstr>
      <vt:lpstr>Literature Survey </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Raj</cp:lastModifiedBy>
  <cp:revision>42</cp:revision>
  <dcterms:created xsi:type="dcterms:W3CDTF">2023-03-11T04:26:27Z</dcterms:created>
  <dcterms:modified xsi:type="dcterms:W3CDTF">2023-07-21T16:19:11Z</dcterms:modified>
</cp:coreProperties>
</file>