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5E164B-8190-41B7-BEB5-7FE617AC6D45}" type="datetimeFigureOut">
              <a:rPr lang="en-IN" smtClean="0"/>
              <a:t>28-02-2021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47757BAC-4A1D-43E8-81FF-1FF7A0F1AD09}"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4209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5E164B-8190-41B7-BEB5-7FE617AC6D45}"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757BAC-4A1D-43E8-81FF-1FF7A0F1AD09}"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221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5E164B-8190-41B7-BEB5-7FE617AC6D45}"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757BAC-4A1D-43E8-81FF-1FF7A0F1AD09}"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6248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5E164B-8190-41B7-BEB5-7FE617AC6D45}"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757BAC-4A1D-43E8-81FF-1FF7A0F1AD09}"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1456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5E164B-8190-41B7-BEB5-7FE617AC6D45}"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757BAC-4A1D-43E8-81FF-1FF7A0F1AD09}"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4564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5E164B-8190-41B7-BEB5-7FE617AC6D45}" type="datetimeFigureOut">
              <a:rPr lang="en-IN" smtClean="0"/>
              <a:t>28-02-2021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757BAC-4A1D-43E8-81FF-1FF7A0F1AD09}"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6621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5E164B-8190-41B7-BEB5-7FE617AC6D45}" type="datetimeFigureOut">
              <a:rPr lang="en-IN" smtClean="0"/>
              <a:t>28-02-2021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7757BAC-4A1D-43E8-81FF-1FF7A0F1AD09}"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0494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5E164B-8190-41B7-BEB5-7FE617AC6D45}" type="datetimeFigureOut">
              <a:rPr lang="en-IN" smtClean="0"/>
              <a:t>28-02-2021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757BAC-4A1D-43E8-81FF-1FF7A0F1AD09}"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5507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5E164B-8190-41B7-BEB5-7FE617AC6D45}" type="datetimeFigureOut">
              <a:rPr lang="en-IN" smtClean="0"/>
              <a:t>28-02-2021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7757BAC-4A1D-43E8-81FF-1FF7A0F1AD09}" type="slidenum">
              <a:rPr lang="en-IN" smtClean="0"/>
              <a:t>‹#›</a:t>
            </a:fld>
            <a:endParaRPr lang="en-IN"/>
          </a:p>
        </p:txBody>
      </p:sp>
    </p:spTree>
    <p:extLst>
      <p:ext uri="{BB962C8B-B14F-4D97-AF65-F5344CB8AC3E}">
        <p14:creationId xmlns:p14="http://schemas.microsoft.com/office/powerpoint/2010/main" val="1503959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5E164B-8190-41B7-BEB5-7FE617AC6D45}" type="datetimeFigureOut">
              <a:rPr lang="en-IN" smtClean="0"/>
              <a:t>28-02-2021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757BAC-4A1D-43E8-81FF-1FF7A0F1AD09}"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71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25E164B-8190-41B7-BEB5-7FE617AC6D45}" type="datetimeFigureOut">
              <a:rPr lang="en-IN" smtClean="0"/>
              <a:t>28-02-2021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47757BAC-4A1D-43E8-81FF-1FF7A0F1AD09}"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7615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25E164B-8190-41B7-BEB5-7FE617AC6D45}" type="datetimeFigureOut">
              <a:rPr lang="en-IN" smtClean="0"/>
              <a:t>28-02-2021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7757BAC-4A1D-43E8-81FF-1FF7A0F1AD09}"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0313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leadingindia.ai/downloads/projects/HC/hc_10.pdf" TargetMode="External"/><Relationship Id="rId2" Type="http://schemas.openxmlformats.org/officeDocument/2006/relationships/hyperlink" Target="https://www.kaggle.com/jessicali9530/kuc-hackathon-winter-2018" TargetMode="External"/><Relationship Id="rId1" Type="http://schemas.openxmlformats.org/officeDocument/2006/relationships/slideLayout" Target="../slideLayouts/slideLayout2.xml"/><Relationship Id="rId4" Type="http://schemas.openxmlformats.org/officeDocument/2006/relationships/hyperlink" Target="https://ieeexplore.ieee.org/document/7845323"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Raj-Parekh24/MedGet" TargetMode="External"/><Relationship Id="rId2" Type="http://schemas.openxmlformats.org/officeDocument/2006/relationships/hyperlink" Target="mailto:18bce143@nirmauni.ac.i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mailto:18bce133@nirmauni.ac.in" TargetMode="External"/><Relationship Id="rId2" Type="http://schemas.openxmlformats.org/officeDocument/2006/relationships/hyperlink" Target="mailto:18bce143@nirmauni.ac.in" TargetMode="External"/><Relationship Id="rId1" Type="http://schemas.openxmlformats.org/officeDocument/2006/relationships/slideLayout" Target="../slideLayouts/slideLayout2.xml"/><Relationship Id="rId4" Type="http://schemas.openxmlformats.org/officeDocument/2006/relationships/hyperlink" Target="mailto:18bce135@nirmauni.ac.i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154FEF4-60A9-46B5-A2FC-0EDFA8F7B8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2255" y="-815474"/>
            <a:ext cx="9827490" cy="544094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5815759-EB33-428F-95B2-85B1E2472E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2763" y="3346551"/>
            <a:ext cx="3066474" cy="2779520"/>
          </a:xfrm>
          <a:prstGeom prst="rect">
            <a:avLst/>
          </a:prstGeom>
        </p:spPr>
      </p:pic>
    </p:spTree>
    <p:extLst>
      <p:ext uri="{BB962C8B-B14F-4D97-AF65-F5344CB8AC3E}">
        <p14:creationId xmlns:p14="http://schemas.microsoft.com/office/powerpoint/2010/main" val="2193826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887EBC-E53B-4AC9-B684-38101AAE587B}"/>
              </a:ext>
            </a:extLst>
          </p:cNvPr>
          <p:cNvSpPr>
            <a:spLocks noGrp="1"/>
          </p:cNvSpPr>
          <p:nvPr>
            <p:ph type="title"/>
          </p:nvPr>
        </p:nvSpPr>
        <p:spPr/>
        <p:txBody>
          <a:bodyPr/>
          <a:lstStyle/>
          <a:p>
            <a:r>
              <a:rPr lang="en-US" dirty="0"/>
              <a:t>References :-</a:t>
            </a:r>
            <a:endParaRPr lang="en-IN" dirty="0"/>
          </a:p>
        </p:txBody>
      </p:sp>
      <p:sp>
        <p:nvSpPr>
          <p:cNvPr id="5" name="Content Placeholder 4">
            <a:extLst>
              <a:ext uri="{FF2B5EF4-FFF2-40B4-BE49-F238E27FC236}">
                <a16:creationId xmlns:a16="http://schemas.microsoft.com/office/drawing/2014/main" id="{C2329053-F9CD-4F7B-9EFF-9AD6E57AD9CB}"/>
              </a:ext>
            </a:extLst>
          </p:cNvPr>
          <p:cNvSpPr>
            <a:spLocks noGrp="1"/>
          </p:cNvSpPr>
          <p:nvPr>
            <p:ph idx="1"/>
          </p:nvPr>
        </p:nvSpPr>
        <p:spPr/>
        <p:txBody>
          <a:bodyPr>
            <a:normAutofit/>
          </a:bodyPr>
          <a:lstStyle/>
          <a:p>
            <a:r>
              <a:rPr lang="en-US" sz="1800" dirty="0"/>
              <a:t>DATASET :-</a:t>
            </a:r>
          </a:p>
          <a:p>
            <a:pPr lvl="1"/>
            <a:r>
              <a:rPr lang="en-IN" i="0" dirty="0">
                <a:solidFill>
                  <a:schemeClr val="tx1">
                    <a:lumMod val="95000"/>
                    <a:lumOff val="5000"/>
                  </a:schemeClr>
                </a:solidFill>
                <a:effectLst/>
                <a:latin typeface="zeitung"/>
                <a:hlinkClick r:id="rId2"/>
              </a:rPr>
              <a:t>UCI ML Drug Review dataset</a:t>
            </a:r>
            <a:endParaRPr lang="en-IN" i="0" dirty="0">
              <a:solidFill>
                <a:schemeClr val="tx1">
                  <a:lumMod val="95000"/>
                  <a:lumOff val="5000"/>
                </a:schemeClr>
              </a:solidFill>
              <a:effectLst/>
              <a:latin typeface="zeitung"/>
            </a:endParaRPr>
          </a:p>
          <a:p>
            <a:r>
              <a:rPr lang="en-IN" sz="1800" dirty="0">
                <a:solidFill>
                  <a:schemeClr val="tx1">
                    <a:lumMod val="95000"/>
                    <a:lumOff val="5000"/>
                  </a:schemeClr>
                </a:solidFill>
                <a:latin typeface="zeitung"/>
              </a:rPr>
              <a:t>P</a:t>
            </a:r>
            <a:r>
              <a:rPr lang="en-IN" sz="1800" i="0" dirty="0">
                <a:solidFill>
                  <a:schemeClr val="tx1">
                    <a:lumMod val="95000"/>
                    <a:lumOff val="5000"/>
                  </a:schemeClr>
                </a:solidFill>
                <a:effectLst/>
                <a:latin typeface="zeitung"/>
              </a:rPr>
              <a:t>apers :- </a:t>
            </a:r>
          </a:p>
          <a:p>
            <a:pPr lvl="1"/>
            <a:r>
              <a:rPr lang="en-IN" i="0" dirty="0">
                <a:solidFill>
                  <a:schemeClr val="tx1">
                    <a:lumMod val="95000"/>
                    <a:lumOff val="5000"/>
                  </a:schemeClr>
                </a:solidFill>
                <a:effectLst/>
                <a:latin typeface="zeitung"/>
              </a:rPr>
              <a:t> </a:t>
            </a:r>
            <a:r>
              <a:rPr lang="en-US" dirty="0">
                <a:hlinkClick r:id="rId3"/>
              </a:rPr>
              <a:t>Recommendation of Doctors and Medicines Using Review Mining</a:t>
            </a:r>
            <a:endParaRPr lang="en-US" dirty="0"/>
          </a:p>
          <a:p>
            <a:pPr lvl="1"/>
            <a:r>
              <a:rPr lang="en-IN" i="0" dirty="0">
                <a:solidFill>
                  <a:srgbClr val="333333"/>
                </a:solidFill>
                <a:effectLst/>
                <a:latin typeface="Arial" panose="020B0604020202020204" pitchFamily="34" charset="0"/>
                <a:hlinkClick r:id="rId4"/>
              </a:rPr>
              <a:t>Medication recommendation system based on clinical documents</a:t>
            </a:r>
            <a:endParaRPr lang="en-IN" i="0" dirty="0">
              <a:solidFill>
                <a:schemeClr val="tx1">
                  <a:lumMod val="95000"/>
                  <a:lumOff val="5000"/>
                </a:schemeClr>
              </a:solidFill>
              <a:effectLst/>
              <a:latin typeface="zeitung"/>
            </a:endParaRPr>
          </a:p>
          <a:p>
            <a:pPr lvl="1"/>
            <a:endParaRPr lang="en-IN" dirty="0"/>
          </a:p>
        </p:txBody>
      </p:sp>
    </p:spTree>
    <p:extLst>
      <p:ext uri="{BB962C8B-B14F-4D97-AF65-F5344CB8AC3E}">
        <p14:creationId xmlns:p14="http://schemas.microsoft.com/office/powerpoint/2010/main" val="953119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657B1-C731-4083-9442-6D066A4FEB80}"/>
              </a:ext>
            </a:extLst>
          </p:cNvPr>
          <p:cNvSpPr>
            <a:spLocks noGrp="1"/>
          </p:cNvSpPr>
          <p:nvPr>
            <p:ph type="title"/>
          </p:nvPr>
        </p:nvSpPr>
        <p:spPr/>
        <p:txBody>
          <a:bodyPr/>
          <a:lstStyle/>
          <a:p>
            <a:r>
              <a:rPr lang="en-US" dirty="0"/>
              <a:t>Future Work</a:t>
            </a:r>
            <a:endParaRPr lang="en-IN" dirty="0"/>
          </a:p>
        </p:txBody>
      </p:sp>
      <p:sp>
        <p:nvSpPr>
          <p:cNvPr id="3" name="Content Placeholder 2">
            <a:extLst>
              <a:ext uri="{FF2B5EF4-FFF2-40B4-BE49-F238E27FC236}">
                <a16:creationId xmlns:a16="http://schemas.microsoft.com/office/drawing/2014/main" id="{8011C16A-A27C-49A0-BABE-0BC331A82F7B}"/>
              </a:ext>
            </a:extLst>
          </p:cNvPr>
          <p:cNvSpPr>
            <a:spLocks noGrp="1"/>
          </p:cNvSpPr>
          <p:nvPr>
            <p:ph idx="1"/>
          </p:nvPr>
        </p:nvSpPr>
        <p:spPr/>
        <p:txBody>
          <a:bodyPr/>
          <a:lstStyle/>
          <a:p>
            <a:r>
              <a:rPr lang="en-US" dirty="0"/>
              <a:t>We will make model to accept descriptive sentences instead of just a word of disease.</a:t>
            </a:r>
          </a:p>
          <a:p>
            <a:r>
              <a:rPr lang="en-US" dirty="0"/>
              <a:t>We will add feature of video call for user and doctor.</a:t>
            </a:r>
          </a:p>
          <a:p>
            <a:r>
              <a:rPr lang="en-US" dirty="0"/>
              <a:t>Add thread mechanism in forums to get more view on specific questions.</a:t>
            </a:r>
          </a:p>
          <a:p>
            <a:r>
              <a:rPr lang="en-US" dirty="0"/>
              <a:t>Add a feature where user can book an appointment with doctor for further diagnoses.</a:t>
            </a:r>
          </a:p>
          <a:p>
            <a:r>
              <a:rPr lang="en-US" dirty="0"/>
              <a:t>Collaborating with local clinics to provide medicine delivery service as well. </a:t>
            </a:r>
          </a:p>
          <a:p>
            <a:pPr marL="0" indent="0">
              <a:buNone/>
            </a:pPr>
            <a:endParaRPr lang="en-IN" dirty="0"/>
          </a:p>
        </p:txBody>
      </p:sp>
    </p:spTree>
    <p:extLst>
      <p:ext uri="{BB962C8B-B14F-4D97-AF65-F5344CB8AC3E}">
        <p14:creationId xmlns:p14="http://schemas.microsoft.com/office/powerpoint/2010/main" val="951102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F71AE-0492-4CE4-8D29-A0553D1F6455}"/>
              </a:ext>
            </a:extLst>
          </p:cNvPr>
          <p:cNvSpPr>
            <a:spLocks noGrp="1"/>
          </p:cNvSpPr>
          <p:nvPr>
            <p:ph type="title"/>
          </p:nvPr>
        </p:nvSpPr>
        <p:spPr/>
        <p:txBody>
          <a:bodyPr/>
          <a:lstStyle/>
          <a:p>
            <a:r>
              <a:rPr lang="en-US" dirty="0"/>
              <a:t>Your Opinions</a:t>
            </a:r>
            <a:endParaRPr lang="en-IN" dirty="0"/>
          </a:p>
        </p:txBody>
      </p:sp>
      <p:sp>
        <p:nvSpPr>
          <p:cNvPr id="3" name="Content Placeholder 2">
            <a:extLst>
              <a:ext uri="{FF2B5EF4-FFF2-40B4-BE49-F238E27FC236}">
                <a16:creationId xmlns:a16="http://schemas.microsoft.com/office/drawing/2014/main" id="{78C33A53-E727-4282-8FA3-DEA201475C9E}"/>
              </a:ext>
            </a:extLst>
          </p:cNvPr>
          <p:cNvSpPr>
            <a:spLocks noGrp="1"/>
          </p:cNvSpPr>
          <p:nvPr>
            <p:ph idx="1"/>
          </p:nvPr>
        </p:nvSpPr>
        <p:spPr/>
        <p:txBody>
          <a:bodyPr/>
          <a:lstStyle/>
          <a:p>
            <a:r>
              <a:rPr lang="en-US" dirty="0"/>
              <a:t>Please share your opinions and ideas on this app, or you can mail us at (</a:t>
            </a:r>
            <a:r>
              <a:rPr lang="en-US" dirty="0">
                <a:hlinkClick r:id="rId2"/>
              </a:rPr>
              <a:t>18bce143@nirmauni.ac.in</a:t>
            </a:r>
            <a:r>
              <a:rPr lang="en-US" dirty="0"/>
              <a:t>).</a:t>
            </a:r>
          </a:p>
          <a:p>
            <a:r>
              <a:rPr lang="en-US" dirty="0"/>
              <a:t>If you want to contribute, you can contribute at </a:t>
            </a:r>
            <a:r>
              <a:rPr lang="en-US" dirty="0">
                <a:hlinkClick r:id="rId3"/>
              </a:rPr>
              <a:t>GitHub</a:t>
            </a:r>
            <a:r>
              <a:rPr lang="en-US" dirty="0"/>
              <a:t>, looking forward to get PR’s and suggestions from you.</a:t>
            </a:r>
            <a:endParaRPr lang="en-IN" dirty="0"/>
          </a:p>
        </p:txBody>
      </p:sp>
    </p:spTree>
    <p:extLst>
      <p:ext uri="{BB962C8B-B14F-4D97-AF65-F5344CB8AC3E}">
        <p14:creationId xmlns:p14="http://schemas.microsoft.com/office/powerpoint/2010/main" val="3646787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appy National Thank You Day! - Inventionland">
            <a:extLst>
              <a:ext uri="{FF2B5EF4-FFF2-40B4-BE49-F238E27FC236}">
                <a16:creationId xmlns:a16="http://schemas.microsoft.com/office/drawing/2014/main" id="{F5EA4651-872E-4BAE-A763-5D81897F74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017" y="1052945"/>
            <a:ext cx="10861966" cy="4752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1592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5E3EF-4375-40E1-B816-8393C099BA10}"/>
              </a:ext>
            </a:extLst>
          </p:cNvPr>
          <p:cNvSpPr>
            <a:spLocks noGrp="1"/>
          </p:cNvSpPr>
          <p:nvPr>
            <p:ph type="title"/>
          </p:nvPr>
        </p:nvSpPr>
        <p:spPr/>
        <p:txBody>
          <a:bodyPr/>
          <a:lstStyle/>
          <a:p>
            <a:r>
              <a:rPr lang="en-US" dirty="0"/>
              <a:t>Members</a:t>
            </a:r>
            <a:endParaRPr lang="en-IN" dirty="0"/>
          </a:p>
        </p:txBody>
      </p:sp>
      <p:sp>
        <p:nvSpPr>
          <p:cNvPr id="3" name="Content Placeholder 2">
            <a:extLst>
              <a:ext uri="{FF2B5EF4-FFF2-40B4-BE49-F238E27FC236}">
                <a16:creationId xmlns:a16="http://schemas.microsoft.com/office/drawing/2014/main" id="{E3BE052A-E169-4C07-8E10-5EF796A383E2}"/>
              </a:ext>
            </a:extLst>
          </p:cNvPr>
          <p:cNvSpPr>
            <a:spLocks noGrp="1"/>
          </p:cNvSpPr>
          <p:nvPr>
            <p:ph idx="1"/>
          </p:nvPr>
        </p:nvSpPr>
        <p:spPr/>
        <p:txBody>
          <a:bodyPr>
            <a:normAutofit lnSpcReduction="10000"/>
          </a:bodyPr>
          <a:lstStyle/>
          <a:p>
            <a:r>
              <a:rPr lang="en-US" b="1" dirty="0"/>
              <a:t>Raj Parekh (</a:t>
            </a:r>
            <a:r>
              <a:rPr lang="en-US" b="1" dirty="0" err="1"/>
              <a:t>Nirma</a:t>
            </a:r>
            <a:r>
              <a:rPr lang="en-US" b="1" dirty="0"/>
              <a:t> University)</a:t>
            </a:r>
          </a:p>
          <a:p>
            <a:pPr lvl="1"/>
            <a:r>
              <a:rPr lang="en-US" b="1" dirty="0">
                <a:hlinkClick r:id="rId2"/>
              </a:rPr>
              <a:t>18bce143@nirmauni.ac.in</a:t>
            </a:r>
            <a:endParaRPr lang="en-US" b="1" dirty="0"/>
          </a:p>
          <a:p>
            <a:r>
              <a:rPr lang="en-US" dirty="0" err="1"/>
              <a:t>Nihar</a:t>
            </a:r>
            <a:r>
              <a:rPr lang="en-US" dirty="0"/>
              <a:t> Thakkar (</a:t>
            </a:r>
            <a:r>
              <a:rPr lang="en-US" dirty="0" err="1"/>
              <a:t>Nirma</a:t>
            </a:r>
            <a:r>
              <a:rPr lang="en-US" dirty="0"/>
              <a:t> University)</a:t>
            </a:r>
          </a:p>
          <a:p>
            <a:pPr lvl="1"/>
            <a:r>
              <a:rPr lang="en-US" dirty="0">
                <a:hlinkClick r:id="rId3"/>
              </a:rPr>
              <a:t>18bce133@nirmauni.ac.in</a:t>
            </a:r>
            <a:endParaRPr lang="en-US" dirty="0"/>
          </a:p>
          <a:p>
            <a:r>
              <a:rPr lang="en-US" dirty="0"/>
              <a:t>Nirav </a:t>
            </a:r>
            <a:r>
              <a:rPr lang="en-US" dirty="0" err="1"/>
              <a:t>Madani</a:t>
            </a:r>
            <a:r>
              <a:rPr lang="en-US" dirty="0"/>
              <a:t> (</a:t>
            </a:r>
            <a:r>
              <a:rPr lang="en-US" dirty="0" err="1"/>
              <a:t>Nirma</a:t>
            </a:r>
            <a:r>
              <a:rPr lang="en-US" dirty="0"/>
              <a:t> University)</a:t>
            </a:r>
          </a:p>
          <a:p>
            <a:pPr lvl="1"/>
            <a:r>
              <a:rPr lang="en-US" dirty="0">
                <a:hlinkClick r:id="rId4"/>
              </a:rPr>
              <a:t>18bce135@nirmauni.ac.in</a:t>
            </a:r>
            <a:endParaRPr lang="en-US" dirty="0"/>
          </a:p>
          <a:p>
            <a:r>
              <a:rPr lang="en-US" dirty="0"/>
              <a:t>Akshat Shah (</a:t>
            </a:r>
            <a:r>
              <a:rPr lang="en-US" dirty="0" err="1"/>
              <a:t>Nirma</a:t>
            </a:r>
            <a:r>
              <a:rPr lang="en-US" dirty="0"/>
              <a:t> University)</a:t>
            </a:r>
          </a:p>
          <a:p>
            <a:pPr lvl="1"/>
            <a:r>
              <a:rPr lang="en-US" dirty="0"/>
              <a:t>18bce215@nirmauni.ac.in</a:t>
            </a:r>
            <a:endParaRPr lang="en-IN" dirty="0"/>
          </a:p>
        </p:txBody>
      </p:sp>
    </p:spTree>
    <p:extLst>
      <p:ext uri="{BB962C8B-B14F-4D97-AF65-F5344CB8AC3E}">
        <p14:creationId xmlns:p14="http://schemas.microsoft.com/office/powerpoint/2010/main" val="887671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68C47-09A0-498C-A277-3C9C743BF32A}"/>
              </a:ext>
            </a:extLst>
          </p:cNvPr>
          <p:cNvSpPr>
            <a:spLocks noGrp="1"/>
          </p:cNvSpPr>
          <p:nvPr>
            <p:ph type="title"/>
          </p:nvPr>
        </p:nvSpPr>
        <p:spPr/>
        <p:txBody>
          <a:bodyPr/>
          <a:lstStyle/>
          <a:p>
            <a:r>
              <a:rPr lang="en-US" dirty="0"/>
              <a:t>Problem definitions</a:t>
            </a:r>
            <a:endParaRPr lang="en-IN" dirty="0"/>
          </a:p>
        </p:txBody>
      </p:sp>
      <p:sp>
        <p:nvSpPr>
          <p:cNvPr id="3" name="Content Placeholder 2">
            <a:extLst>
              <a:ext uri="{FF2B5EF4-FFF2-40B4-BE49-F238E27FC236}">
                <a16:creationId xmlns:a16="http://schemas.microsoft.com/office/drawing/2014/main" id="{6F52F741-6ED8-4968-9A17-7A793CDF35D8}"/>
              </a:ext>
            </a:extLst>
          </p:cNvPr>
          <p:cNvSpPr>
            <a:spLocks noGrp="1"/>
          </p:cNvSpPr>
          <p:nvPr>
            <p:ph idx="1"/>
          </p:nvPr>
        </p:nvSpPr>
        <p:spPr/>
        <p:txBody>
          <a:bodyPr>
            <a:normAutofit/>
          </a:bodyPr>
          <a:lstStyle/>
          <a:p>
            <a:r>
              <a:rPr lang="en-US" sz="3200" dirty="0"/>
              <a:t>In remote India the basic healthcare system is not available people have to travel 100’s of KM, and many times after diagnoses it’s found a basic diseases like cough.</a:t>
            </a:r>
            <a:endParaRPr lang="en-IN" sz="3200" dirty="0"/>
          </a:p>
        </p:txBody>
      </p:sp>
    </p:spTree>
    <p:extLst>
      <p:ext uri="{BB962C8B-B14F-4D97-AF65-F5344CB8AC3E}">
        <p14:creationId xmlns:p14="http://schemas.microsoft.com/office/powerpoint/2010/main" val="3062574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4D81D-0F54-4780-BE4E-E6357FD33444}"/>
              </a:ext>
            </a:extLst>
          </p:cNvPr>
          <p:cNvSpPr>
            <a:spLocks noGrp="1"/>
          </p:cNvSpPr>
          <p:nvPr>
            <p:ph type="title"/>
          </p:nvPr>
        </p:nvSpPr>
        <p:spPr/>
        <p:txBody>
          <a:bodyPr/>
          <a:lstStyle/>
          <a:p>
            <a:r>
              <a:rPr lang="en-US" dirty="0"/>
              <a:t>Our hack for the problem</a:t>
            </a:r>
            <a:endParaRPr lang="en-IN" dirty="0"/>
          </a:p>
        </p:txBody>
      </p:sp>
      <p:sp>
        <p:nvSpPr>
          <p:cNvPr id="3" name="Content Placeholder 2">
            <a:extLst>
              <a:ext uri="{FF2B5EF4-FFF2-40B4-BE49-F238E27FC236}">
                <a16:creationId xmlns:a16="http://schemas.microsoft.com/office/drawing/2014/main" id="{9F4E2337-E4D4-4FFA-90EC-4FD2B7A706A3}"/>
              </a:ext>
            </a:extLst>
          </p:cNvPr>
          <p:cNvSpPr>
            <a:spLocks noGrp="1"/>
          </p:cNvSpPr>
          <p:nvPr>
            <p:ph idx="1"/>
          </p:nvPr>
        </p:nvSpPr>
        <p:spPr/>
        <p:txBody>
          <a:bodyPr/>
          <a:lstStyle/>
          <a:p>
            <a:r>
              <a:rPr lang="en-US" dirty="0"/>
              <a:t>To develop an app where user can access basic services in the moment of click.</a:t>
            </a:r>
          </a:p>
          <a:p>
            <a:r>
              <a:rPr lang="en-US" dirty="0"/>
              <a:t>We will provide them basic medicine recommendation system where they can write name of diseases and get result of suitable medicines.</a:t>
            </a:r>
          </a:p>
          <a:p>
            <a:r>
              <a:rPr lang="en-US" dirty="0"/>
              <a:t>They can contact registered doctors via calls and forums from the web app only.</a:t>
            </a:r>
          </a:p>
        </p:txBody>
      </p:sp>
    </p:spTree>
    <p:extLst>
      <p:ext uri="{BB962C8B-B14F-4D97-AF65-F5344CB8AC3E}">
        <p14:creationId xmlns:p14="http://schemas.microsoft.com/office/powerpoint/2010/main" val="3267390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12DC1-5753-4669-9F9E-F9316DBF4990}"/>
              </a:ext>
            </a:extLst>
          </p:cNvPr>
          <p:cNvSpPr>
            <a:spLocks noGrp="1"/>
          </p:cNvSpPr>
          <p:nvPr>
            <p:ph type="title"/>
          </p:nvPr>
        </p:nvSpPr>
        <p:spPr/>
        <p:txBody>
          <a:bodyPr/>
          <a:lstStyle/>
          <a:p>
            <a:r>
              <a:rPr lang="en-US" dirty="0"/>
              <a:t>Current State of the art</a:t>
            </a:r>
            <a:endParaRPr lang="en-IN" dirty="0"/>
          </a:p>
        </p:txBody>
      </p:sp>
      <p:sp>
        <p:nvSpPr>
          <p:cNvPr id="3" name="Content Placeholder 2">
            <a:extLst>
              <a:ext uri="{FF2B5EF4-FFF2-40B4-BE49-F238E27FC236}">
                <a16:creationId xmlns:a16="http://schemas.microsoft.com/office/drawing/2014/main" id="{9CE55862-BF80-452C-808E-F9EA5CB28E98}"/>
              </a:ext>
            </a:extLst>
          </p:cNvPr>
          <p:cNvSpPr>
            <a:spLocks noGrp="1"/>
          </p:cNvSpPr>
          <p:nvPr>
            <p:ph idx="1"/>
          </p:nvPr>
        </p:nvSpPr>
        <p:spPr/>
        <p:txBody>
          <a:bodyPr/>
          <a:lstStyle/>
          <a:p>
            <a:r>
              <a:rPr lang="en-US" dirty="0"/>
              <a:t>Now a days anything can be retrieved through google searches, but through our app during emergency, using few clicks they can get the services.</a:t>
            </a:r>
          </a:p>
          <a:p>
            <a:r>
              <a:rPr lang="en-US" dirty="0"/>
              <a:t>From the survey we came to know that IBM is making a medicine recommendation system based on descriptive query but it’s under development and might take few years as well.</a:t>
            </a:r>
            <a:endParaRPr lang="en-IN" dirty="0"/>
          </a:p>
        </p:txBody>
      </p:sp>
    </p:spTree>
    <p:extLst>
      <p:ext uri="{BB962C8B-B14F-4D97-AF65-F5344CB8AC3E}">
        <p14:creationId xmlns:p14="http://schemas.microsoft.com/office/powerpoint/2010/main" val="3117652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40622-0716-41D4-85DC-8D093511B1D5}"/>
              </a:ext>
            </a:extLst>
          </p:cNvPr>
          <p:cNvSpPr>
            <a:spLocks noGrp="1"/>
          </p:cNvSpPr>
          <p:nvPr>
            <p:ph type="title"/>
          </p:nvPr>
        </p:nvSpPr>
        <p:spPr/>
        <p:txBody>
          <a:bodyPr/>
          <a:lstStyle/>
          <a:p>
            <a:r>
              <a:rPr lang="en-US" dirty="0"/>
              <a:t>Tech Stack</a:t>
            </a:r>
            <a:endParaRPr lang="en-IN" dirty="0"/>
          </a:p>
        </p:txBody>
      </p:sp>
      <p:sp>
        <p:nvSpPr>
          <p:cNvPr id="3" name="Content Placeholder 2">
            <a:extLst>
              <a:ext uri="{FF2B5EF4-FFF2-40B4-BE49-F238E27FC236}">
                <a16:creationId xmlns:a16="http://schemas.microsoft.com/office/drawing/2014/main" id="{99A186C3-314A-4A3E-A580-13DF15B8BC92}"/>
              </a:ext>
            </a:extLst>
          </p:cNvPr>
          <p:cNvSpPr>
            <a:spLocks noGrp="1"/>
          </p:cNvSpPr>
          <p:nvPr>
            <p:ph idx="1"/>
          </p:nvPr>
        </p:nvSpPr>
        <p:spPr/>
        <p:txBody>
          <a:bodyPr/>
          <a:lstStyle/>
          <a:p>
            <a:r>
              <a:rPr lang="en-US" dirty="0"/>
              <a:t>TensorFlow, Kera's, Scikit-Learn, NumPy, Pandas, Matplotlib, NLTK for making model and pre processing.</a:t>
            </a:r>
          </a:p>
          <a:p>
            <a:r>
              <a:rPr lang="en-US" dirty="0"/>
              <a:t>Django for backend development.</a:t>
            </a:r>
          </a:p>
          <a:p>
            <a:r>
              <a:rPr lang="en-IN" dirty="0"/>
              <a:t>HTML CSS for front end development</a:t>
            </a:r>
          </a:p>
          <a:p>
            <a:r>
              <a:rPr lang="en-IN" dirty="0"/>
              <a:t>Heroku for hosting.</a:t>
            </a:r>
          </a:p>
        </p:txBody>
      </p:sp>
    </p:spTree>
    <p:extLst>
      <p:ext uri="{BB962C8B-B14F-4D97-AF65-F5344CB8AC3E}">
        <p14:creationId xmlns:p14="http://schemas.microsoft.com/office/powerpoint/2010/main" val="2156205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D843D-7919-4196-A14D-11772C31CCB1}"/>
              </a:ext>
            </a:extLst>
          </p:cNvPr>
          <p:cNvSpPr>
            <a:spLocks noGrp="1"/>
          </p:cNvSpPr>
          <p:nvPr>
            <p:ph type="title"/>
          </p:nvPr>
        </p:nvSpPr>
        <p:spPr/>
        <p:txBody>
          <a:bodyPr/>
          <a:lstStyle/>
          <a:p>
            <a:r>
              <a:rPr lang="en-US" dirty="0"/>
              <a:t>DL Model description</a:t>
            </a:r>
            <a:endParaRPr lang="en-IN" dirty="0"/>
          </a:p>
        </p:txBody>
      </p:sp>
      <p:sp>
        <p:nvSpPr>
          <p:cNvPr id="3" name="Content Placeholder 2">
            <a:extLst>
              <a:ext uri="{FF2B5EF4-FFF2-40B4-BE49-F238E27FC236}">
                <a16:creationId xmlns:a16="http://schemas.microsoft.com/office/drawing/2014/main" id="{92B2D5D3-9D2A-4BF4-9F12-61D3C1FEEBA5}"/>
              </a:ext>
            </a:extLst>
          </p:cNvPr>
          <p:cNvSpPr>
            <a:spLocks noGrp="1"/>
          </p:cNvSpPr>
          <p:nvPr>
            <p:ph idx="1"/>
          </p:nvPr>
        </p:nvSpPr>
        <p:spPr/>
        <p:txBody>
          <a:bodyPr/>
          <a:lstStyle/>
          <a:p>
            <a:r>
              <a:rPr lang="en-US" dirty="0"/>
              <a:t>We have made ensemble model from which we help us to rank existing medicine for particular diseases based on past reviews and useful count, and using sentiments of reviews to get score.</a:t>
            </a:r>
          </a:p>
          <a:p>
            <a:r>
              <a:rPr lang="en-US" dirty="0"/>
              <a:t>Sub Models :-</a:t>
            </a:r>
          </a:p>
          <a:p>
            <a:pPr lvl="1"/>
            <a:r>
              <a:rPr lang="en-US" dirty="0"/>
              <a:t>NLP Model ( Embedding (glove6B100D), Stacked Bidirectional LSTM, and dense </a:t>
            </a:r>
            <a:r>
              <a:rPr lang="en-US" dirty="0" err="1"/>
              <a:t>netwok</a:t>
            </a:r>
            <a:r>
              <a:rPr lang="en-US" dirty="0"/>
              <a:t>)</a:t>
            </a:r>
          </a:p>
          <a:p>
            <a:pPr lvl="1"/>
            <a:r>
              <a:rPr lang="en-IN" dirty="0"/>
              <a:t>Light Gradient Boosted Model</a:t>
            </a:r>
          </a:p>
          <a:p>
            <a:pPr lvl="1"/>
            <a:r>
              <a:rPr lang="en-IN" dirty="0"/>
              <a:t>Heuristic approach using positive/negative words dictionary,</a:t>
            </a:r>
          </a:p>
        </p:txBody>
      </p:sp>
    </p:spTree>
    <p:extLst>
      <p:ext uri="{BB962C8B-B14F-4D97-AF65-F5344CB8AC3E}">
        <p14:creationId xmlns:p14="http://schemas.microsoft.com/office/powerpoint/2010/main" val="2084087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94668-2C06-42D3-86E0-8947D250AEBB}"/>
              </a:ext>
            </a:extLst>
          </p:cNvPr>
          <p:cNvSpPr>
            <a:spLocks noGrp="1"/>
          </p:cNvSpPr>
          <p:nvPr>
            <p:ph type="title"/>
          </p:nvPr>
        </p:nvSpPr>
        <p:spPr/>
        <p:txBody>
          <a:bodyPr/>
          <a:lstStyle/>
          <a:p>
            <a:r>
              <a:rPr lang="en-US" dirty="0"/>
              <a:t>WEB APP Logic :-</a:t>
            </a:r>
            <a:endParaRPr lang="en-IN" dirty="0"/>
          </a:p>
        </p:txBody>
      </p:sp>
      <p:sp>
        <p:nvSpPr>
          <p:cNvPr id="3" name="Content Placeholder 2">
            <a:extLst>
              <a:ext uri="{FF2B5EF4-FFF2-40B4-BE49-F238E27FC236}">
                <a16:creationId xmlns:a16="http://schemas.microsoft.com/office/drawing/2014/main" id="{8235532D-EF1D-492D-A1AE-950749B1736D}"/>
              </a:ext>
            </a:extLst>
          </p:cNvPr>
          <p:cNvSpPr>
            <a:spLocks noGrp="1"/>
          </p:cNvSpPr>
          <p:nvPr>
            <p:ph idx="1"/>
          </p:nvPr>
        </p:nvSpPr>
        <p:spPr/>
        <p:txBody>
          <a:bodyPr/>
          <a:lstStyle/>
          <a:p>
            <a:r>
              <a:rPr lang="en-US" dirty="0"/>
              <a:t>USER/Doctor Login based on google </a:t>
            </a:r>
            <a:r>
              <a:rPr lang="en-US" dirty="0" err="1"/>
              <a:t>oauth</a:t>
            </a:r>
            <a:r>
              <a:rPr lang="en-US" dirty="0"/>
              <a:t> for fast sign in.</a:t>
            </a:r>
          </a:p>
          <a:p>
            <a:r>
              <a:rPr lang="en-US" dirty="0"/>
              <a:t>Basic details from both of them</a:t>
            </a:r>
          </a:p>
          <a:p>
            <a:r>
              <a:rPr lang="en-US" dirty="0"/>
              <a:t>User dashboard consist of buttons for navigation and doctor has button for providing service or answer question in forums</a:t>
            </a:r>
          </a:p>
          <a:p>
            <a:r>
              <a:rPr lang="en-US" dirty="0"/>
              <a:t>User doctor can communicate over phone call from app only, as well as through forums.</a:t>
            </a:r>
            <a:endParaRPr lang="en-IN" dirty="0"/>
          </a:p>
        </p:txBody>
      </p:sp>
    </p:spTree>
    <p:extLst>
      <p:ext uri="{BB962C8B-B14F-4D97-AF65-F5344CB8AC3E}">
        <p14:creationId xmlns:p14="http://schemas.microsoft.com/office/powerpoint/2010/main" val="2677758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BA163C-28ED-4E55-B42B-4731ED90D551}"/>
              </a:ext>
            </a:extLst>
          </p:cNvPr>
          <p:cNvSpPr txBox="1"/>
          <p:nvPr/>
        </p:nvSpPr>
        <p:spPr>
          <a:xfrm>
            <a:off x="1371368" y="2644170"/>
            <a:ext cx="9449264" cy="1569660"/>
          </a:xfrm>
          <a:prstGeom prst="rect">
            <a:avLst/>
          </a:prstGeom>
          <a:noFill/>
        </p:spPr>
        <p:txBody>
          <a:bodyPr wrap="square" rtlCol="0">
            <a:spAutoFit/>
          </a:bodyPr>
          <a:lstStyle/>
          <a:p>
            <a:r>
              <a:rPr lang="en-US" sz="3200" dirty="0"/>
              <a:t>Let’s not get bored with this theory info, now one of us will represent the working app to represent our ideas in crystal form.</a:t>
            </a:r>
            <a:endParaRPr lang="en-IN" sz="3200" dirty="0"/>
          </a:p>
        </p:txBody>
      </p:sp>
    </p:spTree>
    <p:extLst>
      <p:ext uri="{BB962C8B-B14F-4D97-AF65-F5344CB8AC3E}">
        <p14:creationId xmlns:p14="http://schemas.microsoft.com/office/powerpoint/2010/main" val="1110902536"/>
      </p:ext>
    </p:extLst>
  </p:cSld>
  <p:clrMapOvr>
    <a:masterClrMapping/>
  </p:clrMapOvr>
</p:sld>
</file>

<file path=ppt/theme/theme1.xml><?xml version="1.0" encoding="utf-8"?>
<a:theme xmlns:a="http://schemas.openxmlformats.org/drawingml/2006/main" name="Gallery">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37</TotalTime>
  <Words>543</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Gill Sans MT</vt:lpstr>
      <vt:lpstr>zeitung</vt:lpstr>
      <vt:lpstr>Gallery</vt:lpstr>
      <vt:lpstr>PowerPoint Presentation</vt:lpstr>
      <vt:lpstr>Members</vt:lpstr>
      <vt:lpstr>Problem definitions</vt:lpstr>
      <vt:lpstr>Our hack for the problem</vt:lpstr>
      <vt:lpstr>Current State of the art</vt:lpstr>
      <vt:lpstr>Tech Stack</vt:lpstr>
      <vt:lpstr>DL Model description</vt:lpstr>
      <vt:lpstr>WEB APP Logic :-</vt:lpstr>
      <vt:lpstr>PowerPoint Presentation</vt:lpstr>
      <vt:lpstr>References :-</vt:lpstr>
      <vt:lpstr>Future Work</vt:lpstr>
      <vt:lpstr>Your Opinions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 Parekh</dc:creator>
  <cp:lastModifiedBy>Raj Parekh</cp:lastModifiedBy>
  <cp:revision>11</cp:revision>
  <dcterms:created xsi:type="dcterms:W3CDTF">2021-02-28T06:58:12Z</dcterms:created>
  <dcterms:modified xsi:type="dcterms:W3CDTF">2021-02-28T07:35:31Z</dcterms:modified>
</cp:coreProperties>
</file>