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4" r:id="rId8"/>
    <p:sldId id="265" r:id="rId9"/>
    <p:sldId id="266" r:id="rId10"/>
    <p:sldId id="267" r:id="rId11"/>
    <p:sldId id="268" r:id="rId12"/>
    <p:sldId id="272" r:id="rId13"/>
    <p:sldId id="271" r:id="rId14"/>
    <p:sldId id="270" r:id="rId15"/>
    <p:sldId id="269" r:id="rId16"/>
    <p:sldId id="274" r:id="rId17"/>
    <p:sldId id="263" r:id="rId18"/>
    <p:sldId id="275" r:id="rId19"/>
    <p:sldId id="285" r:id="rId20"/>
    <p:sldId id="284" r:id="rId21"/>
    <p:sldId id="283" r:id="rId22"/>
    <p:sldId id="282" r:id="rId23"/>
    <p:sldId id="281" r:id="rId24"/>
    <p:sldId id="287" r:id="rId25"/>
    <p:sldId id="288" r:id="rId26"/>
    <p:sldId id="289" r:id="rId27"/>
    <p:sldId id="290" r:id="rId28"/>
    <p:sldId id="286" r:id="rId29"/>
    <p:sldId id="291" r:id="rId30"/>
    <p:sldId id="292" r:id="rId31"/>
    <p:sldId id="277" r:id="rId32"/>
    <p:sldId id="276" r:id="rId33"/>
    <p:sldId id="278" r:id="rId34"/>
    <p:sldId id="25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8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0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5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7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A372-BE42-451E-B14C-5FF9C6C0F46F}" type="datetimeFigureOut">
              <a:rPr lang="en-IN" smtClean="0"/>
              <a:pPr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bcrypt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qrcode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742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A062DB-A543-75CE-A8DC-5C5F6196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D0F30E-6177-DB83-4D8D-E99C40BC0880}"/>
              </a:ext>
            </a:extLst>
          </p:cNvPr>
          <p:cNvSpPr txBox="1"/>
          <p:nvPr/>
        </p:nvSpPr>
        <p:spPr>
          <a:xfrm>
            <a:off x="345233" y="1151045"/>
            <a:ext cx="1132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gives a snapshot of business performance in one place.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total customers, pending payments, recent transactions, and inventory stats.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action buttons allow easy access to add customers, transactions, and products.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C11AB0-DDFC-EDEE-4BEC-3E2B5D6ABC3C}"/>
              </a:ext>
            </a:extLst>
          </p:cNvPr>
          <p:cNvSpPr txBox="1"/>
          <p:nvPr/>
        </p:nvSpPr>
        <p:spPr>
          <a:xfrm>
            <a:off x="494522" y="410547"/>
            <a:ext cx="418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Module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42BEA7-CE44-6E11-5817-1CB14DC95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49" y="2220686"/>
            <a:ext cx="6363478" cy="377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77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CFEB0B-0E9D-D05E-8C0B-98729D6BE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59513D-8D00-6A60-6C7A-A19AA668C8C4}"/>
              </a:ext>
            </a:extLst>
          </p:cNvPr>
          <p:cNvSpPr txBox="1"/>
          <p:nvPr/>
        </p:nvSpPr>
        <p:spPr>
          <a:xfrm>
            <a:off x="363894" y="1179037"/>
            <a:ext cx="1132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all customer-related activities such as adding, searching, and managing customer details.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keeps track of customer balances with credit/debit entries and transaction history.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also supports generating and printing customer account statements.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A4E0F-6022-CF45-BC93-1FC2218DE9CD}"/>
              </a:ext>
            </a:extLst>
          </p:cNvPr>
          <p:cNvSpPr txBox="1"/>
          <p:nvPr/>
        </p:nvSpPr>
        <p:spPr>
          <a:xfrm>
            <a:off x="494522" y="410547"/>
            <a:ext cx="4945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Khata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 Module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467647-B657-BF5D-481E-6B96D11AC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579" y="2267339"/>
            <a:ext cx="6799214" cy="401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1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5EA209-3E10-58B1-D5E2-E8EB9222F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796D25-0510-28BE-DC08-A37744411353}"/>
              </a:ext>
            </a:extLst>
          </p:cNvPr>
          <p:cNvSpPr txBox="1"/>
          <p:nvPr/>
        </p:nvSpPr>
        <p:spPr>
          <a:xfrm>
            <a:off x="391886" y="1244351"/>
            <a:ext cx="1132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complete product management including adding, editing, deleting, and searching items.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product categorization, barcode storage, and QR code generation.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for low-stock items help businesses manage inventory effectively.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7A18E-BEA9-00C5-9EE9-27B14B4F8859}"/>
              </a:ext>
            </a:extLst>
          </p:cNvPr>
          <p:cNvSpPr txBox="1"/>
          <p:nvPr/>
        </p:nvSpPr>
        <p:spPr>
          <a:xfrm>
            <a:off x="494522" y="410547"/>
            <a:ext cx="418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Module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EF5637-20D3-B2EA-BF6D-BF1339D18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79" y="2341983"/>
            <a:ext cx="5603753" cy="34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1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FCCBD4-A8B6-A0BB-6FF7-7139D0099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A9524-5934-8106-FCB2-A744EA29D099}"/>
              </a:ext>
            </a:extLst>
          </p:cNvPr>
          <p:cNvSpPr txBox="1"/>
          <p:nvPr/>
        </p:nvSpPr>
        <p:spPr>
          <a:xfrm>
            <a:off x="391886" y="1216360"/>
            <a:ext cx="1132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detailed reports such as Daily Sales, Customer Ledger, Transaction Summary, and Customer Balances.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export these reports in PDF, Excel, or CSV formats for record-keeping.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options make it easy to share reports with customers or management.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A6044-63B2-21B4-E57D-89F87E8E61BC}"/>
              </a:ext>
            </a:extLst>
          </p:cNvPr>
          <p:cNvSpPr txBox="1"/>
          <p:nvPr/>
        </p:nvSpPr>
        <p:spPr>
          <a:xfrm>
            <a:off x="494522" y="410547"/>
            <a:ext cx="418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Reports Module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5878A1-06C1-482D-C12F-4628CC361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9" y="2575249"/>
            <a:ext cx="6279502" cy="343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4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0F0B62-F801-D97C-BE20-F8884E81C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7A3A13-842A-3CD6-451C-77F05BA9708D}"/>
              </a:ext>
            </a:extLst>
          </p:cNvPr>
          <p:cNvSpPr txBox="1"/>
          <p:nvPr/>
        </p:nvSpPr>
        <p:spPr>
          <a:xfrm>
            <a:off x="429209" y="1225690"/>
            <a:ext cx="1132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graphical insights for better decision-making through interactive charts.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sales trends, customer balances, product categories, transaction types, and monthly summaries.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are styled according to dark or light mode for better readability.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07F90-ED9E-D6B0-59BB-5BED83BB4E48}"/>
              </a:ext>
            </a:extLst>
          </p:cNvPr>
          <p:cNvSpPr txBox="1"/>
          <p:nvPr/>
        </p:nvSpPr>
        <p:spPr>
          <a:xfrm>
            <a:off x="494522" y="410547"/>
            <a:ext cx="418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Module</a:t>
            </a:r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D7464DC1-2FBC-E50D-2E80-DF5FF9997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33" y="2500604"/>
            <a:ext cx="5629199" cy="35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09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478B5-6CCA-C672-B449-92679FF3D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D9ECFF-C27E-D033-9222-6B146D8A874F}"/>
              </a:ext>
            </a:extLst>
          </p:cNvPr>
          <p:cNvSpPr txBox="1"/>
          <p:nvPr/>
        </p:nvSpPr>
        <p:spPr>
          <a:xfrm>
            <a:off x="438539" y="1216359"/>
            <a:ext cx="11327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users customize application settings like currency, notifications, and theme preferences.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options to upload and display a business logo on the interface.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data safety features such as database backup and restore.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EC084-C47A-BCE6-775A-7EFA2BF920CF}"/>
              </a:ext>
            </a:extLst>
          </p:cNvPr>
          <p:cNvSpPr txBox="1"/>
          <p:nvPr/>
        </p:nvSpPr>
        <p:spPr>
          <a:xfrm>
            <a:off x="494522" y="410547"/>
            <a:ext cx="418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Settings Module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808066-30DB-505A-D6E5-DD65E3DF8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43" y="2444620"/>
            <a:ext cx="6661942" cy="387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1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D124A1-E9F1-804A-7C6E-2BAE714D1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F6A5CE-BBAC-4206-1352-9823FABCCB59}"/>
              </a:ext>
            </a:extLst>
          </p:cNvPr>
          <p:cNvSpPr txBox="1"/>
          <p:nvPr/>
        </p:nvSpPr>
        <p:spPr>
          <a:xfrm>
            <a:off x="438539" y="1216359"/>
            <a:ext cx="1132736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1). Hardware Requirements :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project is developed as a desktop-based application, it does not require very high-end hardware. A standard computer or laptop is enough to run the system smoothly.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Intel i3 / AMD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Ryzen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or higher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 4 GB (8 GB recommended for better performance)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 least 500 MB free space for program files and database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Minimum 1366×768 resolution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Devices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Barcode Scanner and Printer (for faster product entry and invoice printing)</a:t>
            </a:r>
          </a:p>
          <a:p>
            <a:pPr lvl="0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 Software Requirements 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software stack has been chosen to be open-source and widely used so that the system is cost-effective and easily customizable.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Windows 10 / 11 (compatible with Linux &amp; macOS as well)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3.10+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Framework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PyQt5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SQLite3 (lightweight and serverless)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Libraries/Packages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(for charts and visualization)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ReportLab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generating PDF invoices)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(for data handling and CSV export)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IDE/Editor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VS Code / PyCharm (or any Python-supported IDE)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46492-4986-9672-E08B-020FFC96919F}"/>
              </a:ext>
            </a:extLst>
          </p:cNvPr>
          <p:cNvSpPr txBox="1"/>
          <p:nvPr/>
        </p:nvSpPr>
        <p:spPr>
          <a:xfrm>
            <a:off x="494522" y="410547"/>
            <a:ext cx="418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4986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DBD92-AFFF-E2D8-BC22-3B8CA3526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9EDBAE8C-84A3-2F52-806D-C3FB00122C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316000"/>
            <a:ext cx="57732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Diagram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924F833A-A010-768F-3CB8-66434615C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B3009474-591F-BFB9-8BAB-1AD49D5AE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9" name="Google Shape;73;p15">
            <a:extLst>
              <a:ext uri="{FF2B5EF4-FFF2-40B4-BE49-F238E27FC236}">
                <a16:creationId xmlns:a16="http://schemas.microsoft.com/office/drawing/2014/main" id="{4B6567EA-367C-A8DE-1491-CE3C0D32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67" y="1994127"/>
            <a:ext cx="10403633" cy="240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anchor="ctr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supported with multiple design diagrams that represent its structure and workflow: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Shows the overall working flow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SmartlyGo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(DFD)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Explains how data moves between modules and database.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Represents interactions between users and the system.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Diagram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Depicts the step-by-step execution of operations (e.g., adding a transaction).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Describes system classes, attributes, and their relationships.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Shows the workflow of activities like login, transactions, and report generation.</a:t>
            </a: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2BC13557-993E-4560-C8EB-502DACB96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954338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077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F9AA8E-61A3-1657-4A27-9D332FC95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FE76BA13-862B-5D11-5000-01FE0752EB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316000"/>
            <a:ext cx="57732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CC600BC2-F3C5-44F7-84AE-C5A7744AE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8D63BCB5-51B8-D858-507A-30C76FB77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D4EFCA85-415D-021D-E63C-26CF09DEA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954338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5AE18-EC39-0F8A-F9BA-1A9ADD4D6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51" y="1464906"/>
            <a:ext cx="5134904" cy="44040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B0F331-2236-F250-E5F0-455542D2A2E1}"/>
              </a:ext>
            </a:extLst>
          </p:cNvPr>
          <p:cNvSpPr txBox="1"/>
          <p:nvPr/>
        </p:nvSpPr>
        <p:spPr>
          <a:xfrm>
            <a:off x="7679094" y="3368351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Flow Chart Shows the overall working flow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SmartlyGo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732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1A0F5-98CB-5407-ABB7-93F28A5A4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D2F07F62-B03A-2577-A308-43949DFA22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316000"/>
            <a:ext cx="57732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39823037-6A00-AC9F-E171-6523F897F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665970E2-9B27-DE00-3FDD-76C7F15A4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7FE6406C-2A09-3E5D-9B37-05420B9BF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954338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pic>
        <p:nvPicPr>
          <p:cNvPr id="3" name="Picture 2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942ED27D-B841-3940-F029-D365B60E4D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06" y="1175657"/>
            <a:ext cx="5729404" cy="5169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98F55-CFBD-3469-D575-A75928535094}"/>
              </a:ext>
            </a:extLst>
          </p:cNvPr>
          <p:cNvSpPr txBox="1"/>
          <p:nvPr/>
        </p:nvSpPr>
        <p:spPr>
          <a:xfrm>
            <a:off x="7539135" y="3191069"/>
            <a:ext cx="3237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Explains how data moves between modules and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05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E4B5A-A33B-DADC-6C0A-BE6405940EF4}"/>
              </a:ext>
            </a:extLst>
          </p:cNvPr>
          <p:cNvSpPr txBox="1"/>
          <p:nvPr/>
        </p:nvSpPr>
        <p:spPr>
          <a:xfrm>
            <a:off x="2985795" y="2696548"/>
            <a:ext cx="5262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SmartlyGo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4E8B1-8E9F-24EF-2D43-AD77CF7B4990}"/>
              </a:ext>
            </a:extLst>
          </p:cNvPr>
          <p:cNvSpPr txBox="1"/>
          <p:nvPr/>
        </p:nvSpPr>
        <p:spPr>
          <a:xfrm>
            <a:off x="5402424" y="3909525"/>
            <a:ext cx="37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~ Digital </a:t>
            </a:r>
            <a:r>
              <a:rPr lang="en-IN" dirty="0" err="1"/>
              <a:t>Khata</a:t>
            </a:r>
            <a:r>
              <a:rPr lang="en-IN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469187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A55AE6-E365-6202-73D7-D0BEAC725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9164CC99-7F04-7029-61A0-282795B927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316000"/>
            <a:ext cx="57732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24C0E187-4A8C-E948-3090-1F533CC14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9232A981-6529-7538-4417-A74E01180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9FDF458A-1FED-850E-0608-DBE377A14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954338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9FE1CB-0A17-5B13-58D5-B7766E3F21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5837" y="1175657"/>
            <a:ext cx="2723020" cy="5439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3497DD-59BB-EB78-4977-23DBB678C197}"/>
              </a:ext>
            </a:extLst>
          </p:cNvPr>
          <p:cNvSpPr txBox="1"/>
          <p:nvPr/>
        </p:nvSpPr>
        <p:spPr>
          <a:xfrm>
            <a:off x="5290457" y="3284375"/>
            <a:ext cx="53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Represents interactions between users and the system.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9D926-46DD-5961-2F8C-2DFB3C941E3D}"/>
              </a:ext>
            </a:extLst>
          </p:cNvPr>
          <p:cNvSpPr txBox="1"/>
          <p:nvPr/>
        </p:nvSpPr>
        <p:spPr>
          <a:xfrm>
            <a:off x="1268964" y="3872205"/>
            <a:ext cx="895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/>
              <a:t>/Actor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3279D09-0455-D122-0184-0C2275D5AF42}"/>
              </a:ext>
            </a:extLst>
          </p:cNvPr>
          <p:cNvSpPr/>
          <p:nvPr/>
        </p:nvSpPr>
        <p:spPr>
          <a:xfrm>
            <a:off x="2155372" y="1380931"/>
            <a:ext cx="19594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6D36D18-14EE-4871-103B-CF02A0A2CBAE}"/>
              </a:ext>
            </a:extLst>
          </p:cNvPr>
          <p:cNvSpPr/>
          <p:nvPr/>
        </p:nvSpPr>
        <p:spPr>
          <a:xfrm>
            <a:off x="1968759" y="2242458"/>
            <a:ext cx="115078" cy="528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8164F22-9988-22DD-1640-F9EC2D8EAC33}"/>
              </a:ext>
            </a:extLst>
          </p:cNvPr>
          <p:cNvSpPr/>
          <p:nvPr/>
        </p:nvSpPr>
        <p:spPr>
          <a:xfrm>
            <a:off x="2096277" y="3085322"/>
            <a:ext cx="19594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8352E44-E984-60DE-24E2-DBABDA8BFE56}"/>
              </a:ext>
            </a:extLst>
          </p:cNvPr>
          <p:cNvSpPr/>
          <p:nvPr/>
        </p:nvSpPr>
        <p:spPr>
          <a:xfrm>
            <a:off x="2043404" y="3853543"/>
            <a:ext cx="19594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8569019-DF51-AFC1-7BD2-F58D0DC4C2D2}"/>
              </a:ext>
            </a:extLst>
          </p:cNvPr>
          <p:cNvSpPr/>
          <p:nvPr/>
        </p:nvSpPr>
        <p:spPr>
          <a:xfrm>
            <a:off x="2326432" y="4631094"/>
            <a:ext cx="19594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E7729C2-8A05-A517-7EEC-87A893FFF9C0}"/>
              </a:ext>
            </a:extLst>
          </p:cNvPr>
          <p:cNvSpPr/>
          <p:nvPr/>
        </p:nvSpPr>
        <p:spPr>
          <a:xfrm>
            <a:off x="2030963" y="6313714"/>
            <a:ext cx="195943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Graphic 15" descr="Man with solid fill">
            <a:extLst>
              <a:ext uri="{FF2B5EF4-FFF2-40B4-BE49-F238E27FC236}">
                <a16:creationId xmlns:a16="http://schemas.microsoft.com/office/drawing/2014/main" id="{2AF2CD74-9A71-9F7C-0EA5-2ED13CE72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3822870"/>
            <a:ext cx="202163" cy="1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64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83898F-D80C-E469-2068-9B271F811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27096471-A9F7-2128-93F9-54C35EFE1E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316000"/>
            <a:ext cx="57732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Diagram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AA429282-263E-575F-45C5-AE71E3007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32D9B2D4-9CB3-4EDF-2E0F-3DDB50F4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2D6CD322-5EB4-FF7E-F746-ABA366FB3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954338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8F1FA-6108-ABD0-D1E9-4D8BB9FC2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" y="1166326"/>
            <a:ext cx="5807869" cy="5234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AE822-7FBB-7B36-3639-2239818CF172}"/>
              </a:ext>
            </a:extLst>
          </p:cNvPr>
          <p:cNvSpPr txBox="1"/>
          <p:nvPr/>
        </p:nvSpPr>
        <p:spPr>
          <a:xfrm>
            <a:off x="7389843" y="2967135"/>
            <a:ext cx="3713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Diagram Depicts the step-by-step execution of operations (e.g., adding a transaction).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02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F08DE0-56BB-9EC1-4A5A-5C3F5A954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E9334FDA-9422-E2D3-D67B-F9E6E153D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316000"/>
            <a:ext cx="57732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3BA04227-04FC-0B73-65D2-A02D28DCB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1F88285B-7A07-CA23-F865-EF172742D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CFDDE6ED-BDDC-E5E7-0EC4-52E1C2CDA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954338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BFC88EA-80E4-61BD-0D23-505AB21BD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955" y="1091682"/>
            <a:ext cx="2258008" cy="5365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40DFF-3464-7A25-B5FE-DF6476F4D1F5}"/>
              </a:ext>
            </a:extLst>
          </p:cNvPr>
          <p:cNvSpPr txBox="1"/>
          <p:nvPr/>
        </p:nvSpPr>
        <p:spPr>
          <a:xfrm>
            <a:off x="4777273" y="3032449"/>
            <a:ext cx="6064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Describes system classes, attributes, and their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746037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7CDB4-ACFE-02FF-3853-98B46770B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675E7015-B14C-A39D-501A-72B2A92F26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316000"/>
            <a:ext cx="57732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AF200208-E405-874C-321D-1D70C6CFB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12F0C045-C223-05CA-75D2-680667744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DFE2B198-E747-6DE2-7AFF-3158FFB4A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954338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9F628-0C64-A936-FFDF-8231401736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6" y="1119672"/>
            <a:ext cx="10151706" cy="2929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3DB1CD-AAE5-A1ED-78C7-3286CA958761}"/>
              </a:ext>
            </a:extLst>
          </p:cNvPr>
          <p:cNvSpPr txBox="1"/>
          <p:nvPr/>
        </p:nvSpPr>
        <p:spPr>
          <a:xfrm>
            <a:off x="1950097" y="4870580"/>
            <a:ext cx="747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 Shows the workflow of activities like login, transactions, and report generation.</a:t>
            </a:r>
          </a:p>
        </p:txBody>
      </p:sp>
    </p:spTree>
    <p:extLst>
      <p:ext uri="{BB962C8B-B14F-4D97-AF65-F5344CB8AC3E}">
        <p14:creationId xmlns:p14="http://schemas.microsoft.com/office/powerpoint/2010/main" val="1731874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A0F9DF-B020-0083-698D-4799F5DEE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09EE669C-5B5F-F1E5-D2B8-9348A9E565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316000"/>
            <a:ext cx="57732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Overview :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A70858F5-CB2C-0192-7782-D7D0BBED2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CB260221-1FE9-70BB-ED16-ED8A5F401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5C52345F-F23B-A67F-1693-A2C4A3DE4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954338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pic>
        <p:nvPicPr>
          <p:cNvPr id="12" name="Picture 11" descr="A screenshot of a login screen">
            <a:extLst>
              <a:ext uri="{FF2B5EF4-FFF2-40B4-BE49-F238E27FC236}">
                <a16:creationId xmlns:a16="http://schemas.microsoft.com/office/drawing/2014/main" id="{B3681DB7-6FD5-55A9-09E9-5C8F22DA6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1" y="1124744"/>
            <a:ext cx="7878661" cy="5493435"/>
          </a:xfrm>
          <a:prstGeom prst="rect">
            <a:avLst/>
          </a:prstGeom>
        </p:spPr>
      </p:pic>
      <p:pic>
        <p:nvPicPr>
          <p:cNvPr id="3" name="Picture 2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EC9A77D2-09C4-3F43-DBBF-97FBB5B40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03" y="1533827"/>
            <a:ext cx="4614984" cy="471089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03B3543-A682-A265-6B8D-EB6587048E7C}"/>
              </a:ext>
            </a:extLst>
          </p:cNvPr>
          <p:cNvSpPr/>
          <p:nvPr/>
        </p:nvSpPr>
        <p:spPr>
          <a:xfrm>
            <a:off x="6195526" y="3429000"/>
            <a:ext cx="453752" cy="3385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white cartoon character holding a red arrow&#10;&#10;AI-generated content may be incorrect.">
            <a:extLst>
              <a:ext uri="{FF2B5EF4-FFF2-40B4-BE49-F238E27FC236}">
                <a16:creationId xmlns:a16="http://schemas.microsoft.com/office/drawing/2014/main" id="{88789AC7-A06E-2DBF-6D5D-6B0B4F766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2" y="2516560"/>
            <a:ext cx="2097157" cy="209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44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5F75F8-E314-EA66-621C-37B963CB4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89344118-F61B-3702-C3CF-44D8650AD4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316000"/>
            <a:ext cx="57732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Overview :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C22C4A83-EA01-D251-587A-8BD59B026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912B4256-3C08-7D2E-7E11-CD7C012C3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744FE570-E1C2-13E1-1539-E2397EE0C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954338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763A3F-8305-6B9C-D890-3AB660F5F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02" y="1195303"/>
            <a:ext cx="5983212" cy="3436035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E50491-62E0-C508-7D9F-561D8DD05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09" y="1124746"/>
            <a:ext cx="5270882" cy="2532854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FF2BEC-D6E4-7908-2C03-6DBE50E1A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109" y="3786808"/>
            <a:ext cx="5270882" cy="2385687"/>
          </a:xfrm>
          <a:prstGeom prst="rect">
            <a:avLst/>
          </a:prstGeom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2947C0-C505-C4D1-5D94-7D92FBD025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95" y="4214295"/>
            <a:ext cx="5907626" cy="217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7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4F1743-D2E2-CD9D-09F3-8C7407DC9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10766DE4-3856-727E-3BF8-F5E75669CC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316000"/>
            <a:ext cx="57732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Overview :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8AAEA552-D909-0B32-7EBA-CB50175FF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1A16917B-6803-B06E-77C7-C4CD33D8C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1B3F8688-4D8F-7592-EB39-B9F53FE64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954338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BE9229-96C5-737D-601B-202B985922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2" y="1124745"/>
            <a:ext cx="5773234" cy="2811152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2E63B6-8635-F34A-3B2A-7FADBFF9E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90" y="1124745"/>
            <a:ext cx="5553416" cy="2811152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E0053A-382A-A545-B363-96B49896BC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11" y="4174435"/>
            <a:ext cx="5749416" cy="2255640"/>
          </a:xfrm>
          <a:prstGeom prst="rect">
            <a:avLst/>
          </a:prstGeom>
        </p:spPr>
      </p:pic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8027E1-5EC3-CBC5-5F2C-29C77CD453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243" y="4186823"/>
            <a:ext cx="5102467" cy="22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95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3EF39-41F4-F1C1-822A-426C2AA71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AC1F6D71-D093-6754-FD7D-E4325BE43A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316000"/>
            <a:ext cx="57732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Overview :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C8425C66-D804-8D9B-556C-AC013966C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5E734C77-A04D-79AF-F868-27A899A6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E56379DF-B65E-F575-3141-4990F3A13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954338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F39EB4-0E4C-55F7-CA58-046F482018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1" y="1195303"/>
            <a:ext cx="5347687" cy="2699068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FDC2FD-C175-756D-59BA-C277772D7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26" y="1123961"/>
            <a:ext cx="5489302" cy="2770410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902D52-2C03-9395-1AFF-53B4472983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26" y="3664287"/>
            <a:ext cx="5489302" cy="2770410"/>
          </a:xfrm>
          <a:prstGeom prst="rect">
            <a:avLst/>
          </a:prstGeom>
        </p:spPr>
      </p:pic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034334-FD08-66F7-142E-354E332CDE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3" y="3370104"/>
            <a:ext cx="2587046" cy="1371791"/>
          </a:xfrm>
          <a:prstGeom prst="rect">
            <a:avLst/>
          </a:prstGeom>
        </p:spPr>
      </p:pic>
      <p:pic>
        <p:nvPicPr>
          <p:cNvPr id="20" name="Picture 19" descr="A close up of a message&#10;&#10;AI-generated content may be incorrect.">
            <a:extLst>
              <a:ext uri="{FF2B5EF4-FFF2-40B4-BE49-F238E27FC236}">
                <a16:creationId xmlns:a16="http://schemas.microsoft.com/office/drawing/2014/main" id="{6E4E943E-F7B4-CD00-F6D4-32F9B10693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337" y="3370104"/>
            <a:ext cx="2760641" cy="1400370"/>
          </a:xfrm>
          <a:prstGeom prst="rect">
            <a:avLst/>
          </a:prstGeom>
        </p:spPr>
      </p:pic>
      <p:pic>
        <p:nvPicPr>
          <p:cNvPr id="22" name="Picture 21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2A0A2BEC-34C5-EC30-3C76-7A68701CF4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16" y="4876775"/>
            <a:ext cx="1747455" cy="1872272"/>
          </a:xfrm>
          <a:prstGeom prst="rect">
            <a:avLst/>
          </a:prstGeom>
        </p:spPr>
      </p:pic>
      <p:pic>
        <p:nvPicPr>
          <p:cNvPr id="24" name="Picture 23" descr="A screenshot of a qr code&#10;&#10;AI-generated content may be incorrect.">
            <a:extLst>
              <a:ext uri="{FF2B5EF4-FFF2-40B4-BE49-F238E27FC236}">
                <a16:creationId xmlns:a16="http://schemas.microsoft.com/office/drawing/2014/main" id="{D0C51078-1868-99C5-668C-42C1A9637F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79" y="4876775"/>
            <a:ext cx="3074639" cy="198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3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E79AA1-9047-8B58-FE5E-CE843E7F4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24CDADEE-0460-BF45-BAA9-636F28211A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316000"/>
            <a:ext cx="57732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Overview :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0AADF0B1-5C2E-7AC2-2087-2F41C878A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50E449E2-B120-F98F-103C-4E5D9E9C7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5B9C40-0CAF-1BB6-79E4-FCBB422FD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69" y="1124744"/>
            <a:ext cx="8418444" cy="54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9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18BAFF-4B1F-292D-27D9-E7A0DE745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945B6A84-FDC9-2B89-0375-E90E8D564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316000"/>
            <a:ext cx="57732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Overview :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7F3D85D6-98A0-846E-93BA-64FAA2850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C2C2F8B1-84B0-0ECE-07B0-166F60D53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9301A4-6271-AFAB-6198-5626A8BCD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0" y="1364564"/>
            <a:ext cx="6778021" cy="517743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75E1BC-0EE0-FA19-D393-B3D2F6ED3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355" y="2337663"/>
            <a:ext cx="3086121" cy="288038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31B16CE-78FF-C14B-A5CA-5CFEC8153923}"/>
              </a:ext>
            </a:extLst>
          </p:cNvPr>
          <p:cNvSpPr/>
          <p:nvPr/>
        </p:nvSpPr>
        <p:spPr>
          <a:xfrm>
            <a:off x="7315200" y="3429000"/>
            <a:ext cx="954157" cy="8448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03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CB898D-47BB-E997-7C6F-369D1B93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6C61EF-693F-7412-FB6C-56E05D38C09B}"/>
              </a:ext>
            </a:extLst>
          </p:cNvPr>
          <p:cNvSpPr txBox="1"/>
          <p:nvPr/>
        </p:nvSpPr>
        <p:spPr>
          <a:xfrm>
            <a:off x="1063690" y="1707502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Submitted By Group 1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825D3-B93D-6742-CB7F-DF1FF240F38F}"/>
              </a:ext>
            </a:extLst>
          </p:cNvPr>
          <p:cNvSpPr txBox="1"/>
          <p:nvPr/>
        </p:nvSpPr>
        <p:spPr>
          <a:xfrm>
            <a:off x="3060440" y="2043404"/>
            <a:ext cx="3135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Jenish Gohel (92300527156) </a:t>
            </a:r>
            <a:r>
              <a:rPr lang="en-IN" dirty="0" err="1"/>
              <a:t>Yuvrajsinh</a:t>
            </a:r>
            <a:r>
              <a:rPr lang="en-IN" dirty="0"/>
              <a:t> Zala (92300527141) Raj Rathod (92300527179)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4E29F-D3E7-AD27-08C9-7AABCD9A565E}"/>
              </a:ext>
            </a:extLst>
          </p:cNvPr>
          <p:cNvSpPr txBox="1"/>
          <p:nvPr/>
        </p:nvSpPr>
        <p:spPr>
          <a:xfrm>
            <a:off x="1119673" y="3481252"/>
            <a:ext cx="231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Internal Guide :</a:t>
            </a:r>
            <a:endParaRPr lang="en-IN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387477-E112-400C-1863-19E62563A4EC}"/>
              </a:ext>
            </a:extLst>
          </p:cNvPr>
          <p:cNvSpPr txBox="1"/>
          <p:nvPr/>
        </p:nvSpPr>
        <p:spPr>
          <a:xfrm>
            <a:off x="3079102" y="3760237"/>
            <a:ext cx="3480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Jignesh Kariya</a:t>
            </a:r>
          </a:p>
          <a:p>
            <a:r>
              <a:rPr lang="en-US" dirty="0"/>
              <a:t>Faculty of Computer Application.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8CEA0A-DCD8-7204-F2AC-CFF0E0A609F9}"/>
              </a:ext>
            </a:extLst>
          </p:cNvPr>
          <p:cNvSpPr txBox="1"/>
          <p:nvPr/>
        </p:nvSpPr>
        <p:spPr>
          <a:xfrm>
            <a:off x="1175657" y="5131837"/>
            <a:ext cx="264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Institution Address :</a:t>
            </a:r>
            <a:endParaRPr lang="en-IN" b="1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4443B6-C526-6378-0798-4404C78B4D19}"/>
              </a:ext>
            </a:extLst>
          </p:cNvPr>
          <p:cNvSpPr txBox="1"/>
          <p:nvPr/>
        </p:nvSpPr>
        <p:spPr>
          <a:xfrm>
            <a:off x="3041779" y="5486400"/>
            <a:ext cx="3051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Marwadi</a:t>
            </a:r>
            <a:r>
              <a:rPr lang="en-IN"/>
              <a:t> University -, </a:t>
            </a:r>
            <a:endParaRPr lang="en-IN" dirty="0"/>
          </a:p>
          <a:p>
            <a:r>
              <a:rPr lang="en-IN" dirty="0"/>
              <a:t>Rajkot-Morbi Road, At &amp; PO: </a:t>
            </a:r>
            <a:r>
              <a:rPr lang="en-IN" dirty="0" err="1"/>
              <a:t>Gauridad</a:t>
            </a:r>
            <a:r>
              <a:rPr lang="en-IN" dirty="0"/>
              <a:t>, Rajkot</a:t>
            </a:r>
          </a:p>
        </p:txBody>
      </p:sp>
    </p:spTree>
    <p:extLst>
      <p:ext uri="{BB962C8B-B14F-4D97-AF65-F5344CB8AC3E}">
        <p14:creationId xmlns:p14="http://schemas.microsoft.com/office/powerpoint/2010/main" val="347796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3FC92E-3695-14F5-2B34-AFB0BB62A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75F80CC4-7534-1B4A-607F-6524D7946C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316000"/>
            <a:ext cx="57732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Overview :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8B62AD78-10F6-27DE-AAF4-70446D1A2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56A27699-E922-566C-A89B-3AD5C62C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DFBE57-998D-10FC-83C7-3D663DBDE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30" y="1347787"/>
            <a:ext cx="9915939" cy="511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51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75BD4B-9323-451A-69A5-153AAFD99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3010B56F-B2FF-1951-6433-9A15FB9267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346777"/>
            <a:ext cx="57732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During Project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324CC3DD-70D2-51B1-3AE2-AD3A2DBE8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0245E8A3-5823-5235-EDA0-CE72F9C33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5463FA42-D5CD-2E0D-147A-829C7DE62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954338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86ED7-B38A-1CD7-0783-F94BFEFE1590}"/>
              </a:ext>
            </a:extLst>
          </p:cNvPr>
          <p:cNvSpPr txBox="1"/>
          <p:nvPr/>
        </p:nvSpPr>
        <p:spPr>
          <a:xfrm>
            <a:off x="363894" y="1166327"/>
            <a:ext cx="111220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hands-on experience in Python (PyQt5) for developing professional GUI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how to design and manage a SQLite database with multiple interlinked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secure authentication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 hashing.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report generation and export techniques (PDF, Excel, CSV, Print).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 the integration of data visualization with matplotlib for business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QR code generation for products and 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knowledge of software engineering practices like modular design, error handling, and UI/UX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how to provide backup and restore functionality for data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skills in preparing system design diagrams (Flowchart, DFD, Use Case, Sequence, Activity, Class).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59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3BE734-6DF1-37C6-5780-EB143978D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7B0CA4DB-98AA-09C2-E6B8-8665C04874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290795"/>
            <a:ext cx="57732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19E93621-7E70-FE05-0914-5BA1347B4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E552E60B-7962-D9ED-F20E-396E8B15C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4D28497E-CCE9-C3D5-8848-A002D3957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954338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0EAD06-D901-CA6A-9043-E8ADB5062631}"/>
              </a:ext>
            </a:extLst>
          </p:cNvPr>
          <p:cNvSpPr txBox="1"/>
          <p:nvPr/>
        </p:nvSpPr>
        <p:spPr>
          <a:xfrm>
            <a:off x="410547" y="1418253"/>
            <a:ext cx="83415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References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Documentation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https://docs.python.org/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 Official Docs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https://riverbankcomputing.com/software/pyqt/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Documentation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https://www.sqlite.org/docs.html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Docs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https://matplotlib.org/stable/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ReportLab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https://www.reportlab.com/documentation/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https://openpyxl.readthedocs.io/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https://pypi.org/project/bcrypt/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qrcode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https://pypi.org/project/qrcode/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Blogs, forums (Stack Overflow), and YouTube tutorials 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GUI &amp; Digital Ledger Systems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References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Classroom lectures &amp; faculty guidance 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textbooks 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Design Patterns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notes and reference material provided during coursework.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9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13C588-1E4D-BD51-3E75-48E5E49A1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D6155B88-72BC-9D91-5B1A-DF3C38EA6D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91" y="290795"/>
            <a:ext cx="57732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D2223CE6-7142-3A56-A1FB-79531D275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1124744"/>
            <a:ext cx="30003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700" dirty="0"/>
          </a:p>
        </p:txBody>
      </p:sp>
      <p:sp>
        <p:nvSpPr>
          <p:cNvPr id="8" name="Google Shape;72;p15">
            <a:extLst>
              <a:ext uri="{FF2B5EF4-FFF2-40B4-BE49-F238E27FC236}">
                <a16:creationId xmlns:a16="http://schemas.microsoft.com/office/drawing/2014/main" id="{A11CF5C3-E627-A439-85C3-EA60CA062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868" y="1195303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917BF0F8-DC93-828E-978B-49A59AA7F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13" y="2954338"/>
            <a:ext cx="3000375" cy="33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000" dirty="0">
              <a:solidFill>
                <a:srgbClr val="66666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6056B-E818-18E1-D239-797C74DDE4B8}"/>
              </a:ext>
            </a:extLst>
          </p:cNvPr>
          <p:cNvSpPr txBox="1"/>
          <p:nvPr/>
        </p:nvSpPr>
        <p:spPr>
          <a:xfrm>
            <a:off x="391886" y="1119673"/>
            <a:ext cx="10916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SmartlyGo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digitizes the traditional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(ledger) system into a modern, secure, and user-friendly application.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integrates customer, transaction, and inventory management with advanced features like reports, visualizations, and QR codes.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how technology can simplify financial record-keeping for small businesses and individuals.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Outcomes 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fully functional digital ledger system with GUI using Python (PyQt5).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secure authentication with encrypted user credentials.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efficient management of customers, transactions, and inventory.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reports and visual insights for better decision-making.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data backup/restore and export options ensuring data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understanding of software development lifecycle &amp; system design diagrams.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95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2D8A69-75B7-56BF-9373-01F041A4C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662BE3-9054-8B3D-02B5-44EF5A7DE902}"/>
              </a:ext>
            </a:extLst>
          </p:cNvPr>
          <p:cNvSpPr txBox="1"/>
          <p:nvPr/>
        </p:nvSpPr>
        <p:spPr>
          <a:xfrm>
            <a:off x="391886" y="466530"/>
            <a:ext cx="407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67FE6-E254-7F19-4F8F-CEC1BEC998D8}"/>
              </a:ext>
            </a:extLst>
          </p:cNvPr>
          <p:cNvSpPr txBox="1"/>
          <p:nvPr/>
        </p:nvSpPr>
        <p:spPr>
          <a:xfrm>
            <a:off x="503853" y="1324947"/>
            <a:ext cx="10916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SmartlyGo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modern digital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expense management system designed to simplify financial record-keeping for small businesses, shopkeepers, and individuals. It replaces traditional handwritten ledgers with a secure, digital, and user-friendly platform.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Python (PyQt5) and SQLite,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SmartlyGo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to manage customers, transactions, and inventory all in one place. The system supports credit/debit tracking, automated balance updates, low-stock alerts, business reports, QR code payments, and visual dashboards.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features like multi-user login, data backup/restore, report exports (PDF, Excel, CSV), and interactive charts,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SmartlyGo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businesses can monitor their financial health efficiently. Its dark/light mode UI and customizable settings make it more accessible and professional.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SmartlyGo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serves as a digital companion for businesses, enabling smarter decisions, transparency, and growth.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26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65164-37E0-C5D7-EF62-880D70990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C28CAF0-CFB7-19BE-7151-33828103A660}"/>
              </a:ext>
            </a:extLst>
          </p:cNvPr>
          <p:cNvSpPr txBox="1"/>
          <p:nvPr/>
        </p:nvSpPr>
        <p:spPr>
          <a:xfrm>
            <a:off x="298579" y="1082350"/>
            <a:ext cx="97411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Objectives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alternative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traditional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(ledger)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customer, transaction, and inventory management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and data storage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encryption.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offer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reports and visual insights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decision-making.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backup, restore, and exports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multiple formats (PDF, Excel, CSV).</a:t>
            </a: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💻 Technologies Used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(PyQt5)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GUI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Lightweight, embedded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Secure password hashing.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Data visualization &amp; charts.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ReportLab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CSV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Report generation &amp; export.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Qrcode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Product &amp; payment QR code generation.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Twilio (Future Integration)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SMS notifications.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Targeted Audience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shopkeepers &amp; retailers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needing easy credit/debit tracking.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&amp; medium businesses (SMBs)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managing customers and inventory.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Freelancers &amp; service providers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keeping client payment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projects &amp; students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digital ledger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Entrepreneurs/startups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looking for a low-cost bookkeeping solution.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0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DF8999-8518-6B00-9F0C-852344C1A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1098CF-AAA6-86CD-F031-E95EDBD2CF33}"/>
              </a:ext>
            </a:extLst>
          </p:cNvPr>
          <p:cNvSpPr txBox="1"/>
          <p:nvPr/>
        </p:nvSpPr>
        <p:spPr>
          <a:xfrm>
            <a:off x="326571" y="1225689"/>
            <a:ext cx="113273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Secure User Login &amp; Registration</a:t>
            </a:r>
            <a:r>
              <a:rPr lang="en-IN" dirty="0"/>
              <a:t> (with password hashing)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Customer Management</a:t>
            </a:r>
            <a:r>
              <a:rPr lang="en-IN" dirty="0"/>
              <a:t> → Add, search, view balances, print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Transaction Management</a:t>
            </a:r>
            <a:r>
              <a:rPr lang="en-IN" dirty="0"/>
              <a:t> → Credit/Debit entries with auto-balance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Inventory Management</a:t>
            </a:r>
            <a:r>
              <a:rPr lang="en-IN" dirty="0"/>
              <a:t> → Add, edit, delete products with low-stock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QR Code Integration</a:t>
            </a:r>
            <a:r>
              <a:rPr lang="en-IN" dirty="0"/>
              <a:t> → Generate product &amp; payment QR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Reports Module</a:t>
            </a:r>
            <a:r>
              <a:rPr lang="en-IN" dirty="0"/>
              <a:t> → Daily sales, customer ledger, transaction summary, balances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Export Options</a:t>
            </a:r>
            <a:r>
              <a:rPr lang="en-IN" dirty="0"/>
              <a:t> → Save reports as PDF, Excel, CSV, or Print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Visualization</a:t>
            </a:r>
            <a:r>
              <a:rPr lang="en-IN" dirty="0"/>
              <a:t> → Sales trends, customer balances, product categories, transaction types, monthly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Customizable Settings</a:t>
            </a:r>
            <a:r>
              <a:rPr lang="en-IN" dirty="0"/>
              <a:t> → Currency, dark/light mode, SMS notification toggle, business logo upload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 Safety</a:t>
            </a:r>
            <a:r>
              <a:rPr lang="en-IN" dirty="0"/>
              <a:t> → Backup &amp; restore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A6970-1260-1C44-C528-7F6B2B7F2038}"/>
              </a:ext>
            </a:extLst>
          </p:cNvPr>
          <p:cNvSpPr txBox="1"/>
          <p:nvPr/>
        </p:nvSpPr>
        <p:spPr>
          <a:xfrm>
            <a:off x="251925" y="345232"/>
            <a:ext cx="337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342541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617962-F3C1-29EE-6C59-3693AB2F2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988CFD-D2C5-DA46-8404-2195DE2926A4}"/>
              </a:ext>
            </a:extLst>
          </p:cNvPr>
          <p:cNvSpPr txBox="1"/>
          <p:nvPr/>
        </p:nvSpPr>
        <p:spPr>
          <a:xfrm>
            <a:off x="373224" y="1151044"/>
            <a:ext cx="113273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   User Module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Login &amp; Registration (</a:t>
            </a:r>
            <a:r>
              <a:rPr lang="en-IN" dirty="0" err="1"/>
              <a:t>bcrypt</a:t>
            </a:r>
            <a:r>
              <a:rPr lang="en-IN" dirty="0"/>
              <a:t> password security)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User profile &amp; settings (business info, currency, dark mode, logo)</a:t>
            </a:r>
          </a:p>
          <a:p>
            <a:endParaRPr lang="en-IN" dirty="0"/>
          </a:p>
          <a:p>
            <a:r>
              <a:rPr lang="en-US" b="1" dirty="0"/>
              <a:t>2.   Dashboard Module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Business overview (customers, payments, inventory stats)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Recent transactions table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Quick action shortcuts</a:t>
            </a:r>
          </a:p>
          <a:p>
            <a:endParaRPr lang="en-US" dirty="0"/>
          </a:p>
          <a:p>
            <a:r>
              <a:rPr lang="en-US" b="1" dirty="0"/>
              <a:t>3.   Customer (</a:t>
            </a:r>
            <a:r>
              <a:rPr lang="en-US" b="1" dirty="0" err="1"/>
              <a:t>Khata</a:t>
            </a:r>
            <a:r>
              <a:rPr lang="en-US" b="1" dirty="0"/>
              <a:t>) Management Module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Add/search customers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View customer details &amp; balances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Record credit/debit transactions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Print customer statements</a:t>
            </a:r>
          </a:p>
          <a:p>
            <a:endParaRPr lang="en-US" dirty="0"/>
          </a:p>
          <a:p>
            <a:r>
              <a:rPr lang="en-IN" b="1" dirty="0"/>
              <a:t>4.   Transaction Module</a:t>
            </a:r>
            <a:endParaRPr lang="en-I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Manage debit &amp; credit entries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Auto-update balances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Transaction history &amp;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C4F07-81C4-016B-8E96-0A6BB674F905}"/>
              </a:ext>
            </a:extLst>
          </p:cNvPr>
          <p:cNvSpPr txBox="1"/>
          <p:nvPr/>
        </p:nvSpPr>
        <p:spPr>
          <a:xfrm>
            <a:off x="251924" y="345232"/>
            <a:ext cx="423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odules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SmartlyGo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97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D2321-7E58-4A31-57F1-D154EBEE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5D3ADA-4842-4C46-D4A4-357250CF3A09}"/>
              </a:ext>
            </a:extLst>
          </p:cNvPr>
          <p:cNvSpPr txBox="1"/>
          <p:nvPr/>
        </p:nvSpPr>
        <p:spPr>
          <a:xfrm>
            <a:off x="345233" y="1057739"/>
            <a:ext cx="113273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  Inventory Module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Add, edit, delete products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Manage categories &amp; barcodes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Low-stock alerts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Generate product QR codes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r>
              <a:rPr lang="en-US" b="1" dirty="0"/>
              <a:t>6.   Reports Module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Daily Sales, Customer Ledger, Transaction Summary, Customer Balances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Export reports (PDF, Excel, CSV)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Print report option</a:t>
            </a:r>
          </a:p>
          <a:p>
            <a:endParaRPr lang="en-US" dirty="0"/>
          </a:p>
          <a:p>
            <a:r>
              <a:rPr lang="en-US" b="1" dirty="0"/>
              <a:t>7.   Visualization Module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Graphical insights: Sales trends, balances, product categories, monthly summary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Interactive charts with dark mode support</a:t>
            </a:r>
          </a:p>
          <a:p>
            <a:endParaRPr lang="en-US" dirty="0"/>
          </a:p>
          <a:p>
            <a:r>
              <a:rPr lang="en-US" b="1" dirty="0"/>
              <a:t>8.   Settings Module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Currency &amp; notification preferences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Business logo management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Dark/Light mode toggle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Data backup &amp; restore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FE177-4CFA-C0F7-7C9D-DB796774DCBC}"/>
              </a:ext>
            </a:extLst>
          </p:cNvPr>
          <p:cNvSpPr txBox="1"/>
          <p:nvPr/>
        </p:nvSpPr>
        <p:spPr>
          <a:xfrm>
            <a:off x="251924" y="345232"/>
            <a:ext cx="4236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odules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SmartlyGo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6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9D455-DF1F-83AB-4A8B-522B762FF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2F8575-4E25-36B8-F7C8-1F8764F92969}"/>
              </a:ext>
            </a:extLst>
          </p:cNvPr>
          <p:cNvSpPr txBox="1"/>
          <p:nvPr/>
        </p:nvSpPr>
        <p:spPr>
          <a:xfrm>
            <a:off x="345233" y="1057739"/>
            <a:ext cx="11327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manages secure login and registration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encryption to protect user credentials.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set up their business details including name, phone, address, and logo.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provides profile settings like currency selection, SMS notification toggle, and theme customization.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03E02-1D2E-1A11-452D-567EB72179D3}"/>
              </a:ext>
            </a:extLst>
          </p:cNvPr>
          <p:cNvSpPr txBox="1"/>
          <p:nvPr/>
        </p:nvSpPr>
        <p:spPr>
          <a:xfrm>
            <a:off x="494522" y="410547"/>
            <a:ext cx="4189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Module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login screen">
            <a:extLst>
              <a:ext uri="{FF2B5EF4-FFF2-40B4-BE49-F238E27FC236}">
                <a16:creationId xmlns:a16="http://schemas.microsoft.com/office/drawing/2014/main" id="{D37726E1-FC14-7475-E3E1-C7E11CB76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22" y="2621901"/>
            <a:ext cx="5600700" cy="351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1871</Words>
  <Application>Microsoft Office PowerPoint</Application>
  <PresentationFormat>Widescreen</PresentationFormat>
  <Paragraphs>213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Design Diagram</vt:lpstr>
      <vt:lpstr>Flow Chart</vt:lpstr>
      <vt:lpstr>Data Flow Diagram</vt:lpstr>
      <vt:lpstr>Use Case Diagram</vt:lpstr>
      <vt:lpstr>Sequential Diagram</vt:lpstr>
      <vt:lpstr>Class Diagram</vt:lpstr>
      <vt:lpstr>Activity Diagram</vt:lpstr>
      <vt:lpstr>GUI Overview :</vt:lpstr>
      <vt:lpstr>GUI Overview :</vt:lpstr>
      <vt:lpstr>GUI Overview :</vt:lpstr>
      <vt:lpstr>GUI Overview :</vt:lpstr>
      <vt:lpstr>GUI Overview :</vt:lpstr>
      <vt:lpstr>GUI Overview :</vt:lpstr>
      <vt:lpstr>GUI Overview :</vt:lpstr>
      <vt:lpstr>Learning During Project</vt:lpstr>
      <vt:lpstr>Bibliography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Jenish Gohel</cp:lastModifiedBy>
  <cp:revision>10</cp:revision>
  <dcterms:created xsi:type="dcterms:W3CDTF">2023-12-05T07:58:57Z</dcterms:created>
  <dcterms:modified xsi:type="dcterms:W3CDTF">2025-08-19T18:22:14Z</dcterms:modified>
</cp:coreProperties>
</file>