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368675" cy="504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402138" y="0"/>
            <a:ext cx="3368675" cy="5048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77875" y="4840288"/>
            <a:ext cx="6216650" cy="39608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53575"/>
            <a:ext cx="3368675" cy="5048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402138" y="9553575"/>
            <a:ext cx="3368675" cy="5048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3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4: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77b032064_0_1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d77b032064_0_1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77b032064_0_15: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d77b032064_0_15: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77b032064_0_27: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d77b032064_0_27: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
          <p:cNvSpPr/>
          <p:nvPr/>
        </p:nvSpPr>
        <p:spPr>
          <a:xfrm>
            <a:off x="0" y="3352800"/>
            <a:ext cx="115824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3860800" y="6096000"/>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
          <p:cNvSpPr/>
          <p:nvPr/>
        </p:nvSpPr>
        <p:spPr>
          <a:xfrm>
            <a:off x="0" y="6096000"/>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2"/>
          <p:cNvSpPr/>
          <p:nvPr/>
        </p:nvSpPr>
        <p:spPr>
          <a:xfrm>
            <a:off x="7721600" y="6096000"/>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txBox="1"/>
          <p:nvPr>
            <p:ph idx="1" type="body"/>
          </p:nvPr>
        </p:nvSpPr>
        <p:spPr>
          <a:xfrm>
            <a:off x="3352800" y="5410200"/>
            <a:ext cx="8026400" cy="533400"/>
          </a:xfrm>
          <a:prstGeom prst="rect">
            <a:avLst/>
          </a:prstGeom>
          <a:noFill/>
          <a:ln>
            <a:noFill/>
          </a:ln>
        </p:spPr>
        <p:txBody>
          <a:bodyPr anchorCtr="0" anchor="b" bIns="0" lIns="0" spcFirstLastPara="1" rIns="0" wrap="square" tIns="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
          <p:cNvSpPr txBox="1"/>
          <p:nvPr>
            <p:ph type="title"/>
          </p:nvPr>
        </p:nvSpPr>
        <p:spPr>
          <a:xfrm>
            <a:off x="3352800" y="3810000"/>
            <a:ext cx="8026400" cy="1524000"/>
          </a:xfrm>
          <a:prstGeom prst="rect">
            <a:avLst/>
          </a:prstGeom>
          <a:noFill/>
          <a:ln>
            <a:noFill/>
          </a:ln>
        </p:spPr>
        <p:txBody>
          <a:bodyPr anchorCtr="0" anchor="ctr" bIns="0" lIns="0" spcFirstLastPara="1" rIns="0" wrap="square" tIns="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BITS_university_logo_whitevert.png" id="26" name="Google Shape;26;p2"/>
          <p:cNvPicPr preferRelativeResize="0"/>
          <p:nvPr/>
        </p:nvPicPr>
        <p:blipFill rotWithShape="1">
          <a:blip r:embed="rId3">
            <a:alphaModFix/>
          </a:blip>
          <a:srcRect b="28592" l="0" r="0" t="2"/>
          <a:stretch/>
        </p:blipFill>
        <p:spPr>
          <a:xfrm>
            <a:off x="101600" y="3352800"/>
            <a:ext cx="2743200" cy="1980000"/>
          </a:xfrm>
          <a:prstGeom prst="rect">
            <a:avLst/>
          </a:prstGeom>
          <a:noFill/>
          <a:ln>
            <a:noFill/>
          </a:ln>
        </p:spPr>
      </p:pic>
      <p:sp>
        <p:nvSpPr>
          <p:cNvPr id="27" name="Google Shape;27;p2"/>
          <p:cNvSpPr txBox="1"/>
          <p:nvPr/>
        </p:nvSpPr>
        <p:spPr>
          <a:xfrm>
            <a:off x="-101600" y="5257800"/>
            <a:ext cx="2946400" cy="5539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2900" u="none" cap="none" strike="noStrike">
                <a:solidFill>
                  <a:schemeClr val="lt1"/>
                </a:solidFill>
                <a:latin typeface="Arial"/>
                <a:ea typeface="Arial"/>
                <a:cs typeface="Arial"/>
                <a:sym typeface="Arial"/>
              </a:rPr>
              <a:t>BITS</a:t>
            </a:r>
            <a:r>
              <a:rPr b="0" i="0" lang="en-IN" sz="2900" u="none" cap="none" strike="noStrike">
                <a:solidFill>
                  <a:schemeClr val="lt1"/>
                </a:solidFill>
                <a:latin typeface="Arial"/>
                <a:ea typeface="Arial"/>
                <a:cs typeface="Arial"/>
                <a:sym typeface="Arial"/>
              </a:rPr>
              <a:t> Pilani</a:t>
            </a:r>
            <a:endParaRPr/>
          </a:p>
        </p:txBody>
      </p:sp>
      <p:sp>
        <p:nvSpPr>
          <p:cNvPr id="28" name="Google Shape;28;p2"/>
          <p:cNvSpPr txBox="1"/>
          <p:nvPr/>
        </p:nvSpPr>
        <p:spPr>
          <a:xfrm>
            <a:off x="203200" y="5666602"/>
            <a:ext cx="25400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rgbClr val="FFFFFF"/>
                </a:solidFill>
                <a:latin typeface="Arial"/>
                <a:ea typeface="Arial"/>
                <a:cs typeface="Arial"/>
                <a:sym typeface="Arial"/>
              </a:rPr>
              <a:t>Pilani Campus</a:t>
            </a:r>
            <a:endParaRPr b="0" i="0" sz="1200" u="none" cap="none" strike="noStrike">
              <a:solidFill>
                <a:srgbClr val="FFFFFF"/>
              </a:solidFill>
              <a:latin typeface="Arial"/>
              <a:ea typeface="Arial"/>
              <a:cs typeface="Arial"/>
              <a:sym typeface="Arial"/>
            </a:endParaRPr>
          </a:p>
        </p:txBody>
      </p:sp>
      <p:sp>
        <p:nvSpPr>
          <p:cNvPr id="29" name="Google Shape;29;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7" name="Shape 57"/>
        <p:cNvGrpSpPr/>
        <p:nvPr/>
      </p:nvGrpSpPr>
      <p:grpSpPr>
        <a:xfrm>
          <a:off x="0" y="0"/>
          <a:ext cx="0" cy="0"/>
          <a:chOff x="0" y="0"/>
          <a:chExt cx="0" cy="0"/>
        </a:xfrm>
      </p:grpSpPr>
      <p:sp>
        <p:nvSpPr>
          <p:cNvPr id="58" name="Google Shape;58;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1"/>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1"/>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2" name="Shape 62"/>
        <p:cNvGrpSpPr/>
        <p:nvPr/>
      </p:nvGrpSpPr>
      <p:grpSpPr>
        <a:xfrm>
          <a:off x="0" y="0"/>
          <a:ext cx="0" cy="0"/>
          <a:chOff x="0" y="0"/>
          <a:chExt cx="0" cy="0"/>
        </a:xfrm>
      </p:grpSpPr>
      <p:sp>
        <p:nvSpPr>
          <p:cNvPr id="63" name="Google Shape;63;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2"/>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2"/>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3"/>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2" name="Shape 72"/>
        <p:cNvGrpSpPr/>
        <p:nvPr/>
      </p:nvGrpSpPr>
      <p:grpSpPr>
        <a:xfrm>
          <a:off x="0" y="0"/>
          <a:ext cx="0" cy="0"/>
          <a:chOff x="0" y="0"/>
          <a:chExt cx="0" cy="0"/>
        </a:xfrm>
      </p:grpSpPr>
      <p:sp>
        <p:nvSpPr>
          <p:cNvPr id="73" name="Google Shape;73;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4"/>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4"/>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4"/>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4"/>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4"/>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grpSp>
        <p:nvGrpSpPr>
          <p:cNvPr id="98" name="Google Shape;98;p16"/>
          <p:cNvGrpSpPr/>
          <p:nvPr/>
        </p:nvGrpSpPr>
        <p:grpSpPr>
          <a:xfrm>
            <a:off x="2778517" y="6550672"/>
            <a:ext cx="9413483" cy="48665"/>
            <a:chOff x="2083888" y="6550671"/>
            <a:chExt cx="7060112" cy="48665"/>
          </a:xfrm>
        </p:grpSpPr>
        <p:sp>
          <p:nvSpPr>
            <p:cNvPr id="99" name="Google Shape;99;p16"/>
            <p:cNvSpPr/>
            <p:nvPr/>
          </p:nvSpPr>
          <p:spPr>
            <a:xfrm>
              <a:off x="4630476" y="6550672"/>
              <a:ext cx="2328591" cy="48664"/>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16"/>
            <p:cNvSpPr/>
            <p:nvPr/>
          </p:nvSpPr>
          <p:spPr>
            <a:xfrm>
              <a:off x="6907874" y="6550671"/>
              <a:ext cx="2236126" cy="45719"/>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16"/>
            <p:cNvSpPr/>
            <p:nvPr/>
          </p:nvSpPr>
          <p:spPr>
            <a:xfrm>
              <a:off x="2083888" y="6550672"/>
              <a:ext cx="2580680" cy="48664"/>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Picture 7.png" id="102" name="Google Shape;102;p16"/>
          <p:cNvPicPr preferRelativeResize="0"/>
          <p:nvPr/>
        </p:nvPicPr>
        <p:blipFill rotWithShape="1">
          <a:blip r:embed="rId2">
            <a:alphaModFix/>
          </a:blip>
          <a:srcRect b="5335" l="1923" r="0" t="0"/>
          <a:stretch/>
        </p:blipFill>
        <p:spPr>
          <a:xfrm>
            <a:off x="8839201" y="-1"/>
            <a:ext cx="2924257" cy="692697"/>
          </a:xfrm>
          <a:prstGeom prst="rect">
            <a:avLst/>
          </a:prstGeom>
          <a:noFill/>
          <a:ln>
            <a:noFill/>
          </a:ln>
        </p:spPr>
      </p:pic>
      <p:grpSp>
        <p:nvGrpSpPr>
          <p:cNvPr id="103" name="Google Shape;103;p16"/>
          <p:cNvGrpSpPr/>
          <p:nvPr/>
        </p:nvGrpSpPr>
        <p:grpSpPr>
          <a:xfrm>
            <a:off x="2844800" y="6553201"/>
            <a:ext cx="9347201" cy="45719"/>
            <a:chOff x="1905000" y="6553200"/>
            <a:chExt cx="7010400" cy="45719"/>
          </a:xfrm>
        </p:grpSpPr>
        <p:sp>
          <p:nvSpPr>
            <p:cNvPr id="104" name="Google Shape;104;p1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1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1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7" name="Google Shape;107;p16"/>
          <p:cNvGrpSpPr/>
          <p:nvPr/>
        </p:nvGrpSpPr>
        <p:grpSpPr>
          <a:xfrm>
            <a:off x="0" y="1295401"/>
            <a:ext cx="9347201" cy="45719"/>
            <a:chOff x="1905000" y="6553200"/>
            <a:chExt cx="7010400" cy="45719"/>
          </a:xfrm>
        </p:grpSpPr>
        <p:sp>
          <p:nvSpPr>
            <p:cNvPr id="108" name="Google Shape;108;p1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1" name="Google Shape;111;p16"/>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6"/>
          <p:cNvSpPr txBox="1"/>
          <p:nvPr>
            <p:ph idx="11" type="ftr"/>
          </p:nvPr>
        </p:nvSpPr>
        <p:spPr>
          <a:xfrm>
            <a:off x="0" y="6554056"/>
            <a:ext cx="12192000" cy="30394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16"/>
          <p:cNvSpPr txBox="1"/>
          <p:nvPr>
            <p:ph idx="12" type="sldNum"/>
          </p:nvPr>
        </p:nvSpPr>
        <p:spPr>
          <a:xfrm>
            <a:off x="11815" y="6554055"/>
            <a:ext cx="12180184" cy="26161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5" name="Shape 115"/>
        <p:cNvGrpSpPr/>
        <p:nvPr/>
      </p:nvGrpSpPr>
      <p:grpSpPr>
        <a:xfrm>
          <a:off x="0" y="0"/>
          <a:ext cx="0" cy="0"/>
          <a:chOff x="0" y="0"/>
          <a:chExt cx="0" cy="0"/>
        </a:xfrm>
      </p:grpSpPr>
      <p:sp>
        <p:nvSpPr>
          <p:cNvPr id="116" name="Google Shape;116;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8" name="Shape 118"/>
        <p:cNvGrpSpPr/>
        <p:nvPr/>
      </p:nvGrpSpPr>
      <p:grpSpPr>
        <a:xfrm>
          <a:off x="0" y="0"/>
          <a:ext cx="0" cy="0"/>
          <a:chOff x="0" y="0"/>
          <a:chExt cx="0" cy="0"/>
        </a:xfrm>
      </p:grpSpPr>
      <p:sp>
        <p:nvSpPr>
          <p:cNvPr id="119" name="Google Shape;119;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9"/>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0"/>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2" name="Shape 3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7" name="Shape 127"/>
        <p:cNvGrpSpPr/>
        <p:nvPr/>
      </p:nvGrpSpPr>
      <p:grpSpPr>
        <a:xfrm>
          <a:off x="0" y="0"/>
          <a:ext cx="0" cy="0"/>
          <a:chOff x="0" y="0"/>
          <a:chExt cx="0" cy="0"/>
        </a:xfrm>
      </p:grpSpPr>
      <p:sp>
        <p:nvSpPr>
          <p:cNvPr id="128" name="Google Shape;128;p22"/>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3"/>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3"/>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4"/>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4"/>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5"/>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6"/>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6"/>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8" name="Shape 148"/>
        <p:cNvGrpSpPr/>
        <p:nvPr/>
      </p:nvGrpSpPr>
      <p:grpSpPr>
        <a:xfrm>
          <a:off x="0" y="0"/>
          <a:ext cx="0" cy="0"/>
          <a:chOff x="0" y="0"/>
          <a:chExt cx="0" cy="0"/>
        </a:xfrm>
      </p:grpSpPr>
      <p:sp>
        <p:nvSpPr>
          <p:cNvPr id="149" name="Google Shape;149;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7"/>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7"/>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7"/>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7"/>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4" name="Shape 154"/>
        <p:cNvGrpSpPr/>
        <p:nvPr/>
      </p:nvGrpSpPr>
      <p:grpSpPr>
        <a:xfrm>
          <a:off x="0" y="0"/>
          <a:ext cx="0" cy="0"/>
          <a:chOff x="0" y="0"/>
          <a:chExt cx="0" cy="0"/>
        </a:xfrm>
      </p:grpSpPr>
      <p:sp>
        <p:nvSpPr>
          <p:cNvPr id="155" name="Google Shape;155;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8"/>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8"/>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8"/>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28"/>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8"/>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8"/>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62" name="Shape 162"/>
        <p:cNvGrpSpPr/>
        <p:nvPr/>
      </p:nvGrpSpPr>
      <p:grpSpPr>
        <a:xfrm>
          <a:off x="0" y="0"/>
          <a:ext cx="0" cy="0"/>
          <a:chOff x="0" y="0"/>
          <a:chExt cx="0" cy="0"/>
        </a:xfrm>
      </p:grpSpPr>
      <p:sp>
        <p:nvSpPr>
          <p:cNvPr id="163" name="Google Shape;163;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3" name="Shape 33"/>
        <p:cNvGrpSpPr/>
        <p:nvPr/>
      </p:nvGrpSpPr>
      <p:grpSpPr>
        <a:xfrm>
          <a:off x="0" y="0"/>
          <a:ext cx="0" cy="0"/>
          <a:chOff x="0" y="0"/>
          <a:chExt cx="0" cy="0"/>
        </a:xfrm>
      </p:grpSpPr>
      <p:sp>
        <p:nvSpPr>
          <p:cNvPr id="34" name="Google Shape;34;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6" name="Shape 36"/>
        <p:cNvGrpSpPr/>
        <p:nvPr/>
      </p:nvGrpSpPr>
      <p:grpSpPr>
        <a:xfrm>
          <a:off x="0" y="0"/>
          <a:ext cx="0" cy="0"/>
          <a:chOff x="0" y="0"/>
          <a:chExt cx="0" cy="0"/>
        </a:xfrm>
      </p:grpSpPr>
      <p:sp>
        <p:nvSpPr>
          <p:cNvPr id="37" name="Google Shape;37;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5" name="Shape 45"/>
        <p:cNvGrpSpPr/>
        <p:nvPr/>
      </p:nvGrpSpPr>
      <p:grpSpPr>
        <a:xfrm>
          <a:off x="0" y="0"/>
          <a:ext cx="0" cy="0"/>
          <a:chOff x="0" y="0"/>
          <a:chExt cx="0" cy="0"/>
        </a:xfrm>
      </p:grpSpPr>
      <p:sp>
        <p:nvSpPr>
          <p:cNvPr id="46" name="Google Shape;46;p8"/>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7" name="Shape 47"/>
        <p:cNvGrpSpPr/>
        <p:nvPr/>
      </p:nvGrpSpPr>
      <p:grpSpPr>
        <a:xfrm>
          <a:off x="0" y="0"/>
          <a:ext cx="0" cy="0"/>
          <a:chOff x="0" y="0"/>
          <a:chExt cx="0" cy="0"/>
        </a:xfrm>
      </p:grpSpPr>
      <p:sp>
        <p:nvSpPr>
          <p:cNvPr id="48" name="Google Shape;48;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9"/>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0"/>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1.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6"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0" y="3352680"/>
            <a:ext cx="11581200" cy="2742120"/>
          </a:xfrm>
          <a:prstGeom prst="rect">
            <a:avLst/>
          </a:prstGeom>
          <a:solidFill>
            <a:srgbClr val="101141"/>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860640" y="6095880"/>
            <a:ext cx="3859560" cy="752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6095880"/>
            <a:ext cx="3859560" cy="752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7721640" y="6095880"/>
            <a:ext cx="3859560" cy="752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 name="Google Shape;14;p1"/>
          <p:cNvPicPr preferRelativeResize="0"/>
          <p:nvPr/>
        </p:nvPicPr>
        <p:blipFill rotWithShape="1">
          <a:blip r:embed="rId2">
            <a:alphaModFix/>
          </a:blip>
          <a:srcRect b="28589" l="0" r="0" t="0"/>
          <a:stretch/>
        </p:blipFill>
        <p:spPr>
          <a:xfrm>
            <a:off x="101520" y="3352680"/>
            <a:ext cx="2742120" cy="1978920"/>
          </a:xfrm>
          <a:prstGeom prst="rect">
            <a:avLst/>
          </a:prstGeom>
          <a:noFill/>
          <a:ln>
            <a:noFill/>
          </a:ln>
        </p:spPr>
      </p:pic>
      <p:sp>
        <p:nvSpPr>
          <p:cNvPr id="15" name="Google Shape;15;p1"/>
          <p:cNvSpPr/>
          <p:nvPr/>
        </p:nvSpPr>
        <p:spPr>
          <a:xfrm>
            <a:off x="-101520" y="5257800"/>
            <a:ext cx="2945160" cy="5313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2900" u="none" cap="none" strike="noStrike">
                <a:solidFill>
                  <a:srgbClr val="FFFFFF"/>
                </a:solidFill>
                <a:latin typeface="Arial"/>
                <a:ea typeface="Arial"/>
                <a:cs typeface="Arial"/>
                <a:sym typeface="Arial"/>
              </a:rPr>
              <a:t>BITS</a:t>
            </a:r>
            <a:r>
              <a:rPr b="0" i="0" lang="en-IN" sz="2900" u="none" cap="none" strike="noStrike">
                <a:solidFill>
                  <a:srgbClr val="FFFFFF"/>
                </a:solidFill>
                <a:latin typeface="Arial"/>
                <a:ea typeface="Arial"/>
                <a:cs typeface="Arial"/>
                <a:sym typeface="Arial"/>
              </a:rPr>
              <a:t> Pilani</a:t>
            </a:r>
            <a:endParaRPr b="0" i="0" sz="2900" u="none" cap="none" strike="noStrike">
              <a:solidFill>
                <a:schemeClr val="dk1"/>
              </a:solidFill>
              <a:latin typeface="Arial"/>
              <a:ea typeface="Arial"/>
              <a:cs typeface="Arial"/>
              <a:sym typeface="Arial"/>
            </a:endParaRPr>
          </a:p>
        </p:txBody>
      </p:sp>
      <p:sp>
        <p:nvSpPr>
          <p:cNvPr id="16" name="Google Shape;16;p1"/>
          <p:cNvSpPr/>
          <p:nvPr/>
        </p:nvSpPr>
        <p:spPr>
          <a:xfrm>
            <a:off x="203040" y="5666760"/>
            <a:ext cx="25390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200" u="none" cap="none" strike="noStrike">
                <a:solidFill>
                  <a:srgbClr val="FFFFFF"/>
                </a:solidFill>
                <a:latin typeface="Arial"/>
                <a:ea typeface="Arial"/>
                <a:cs typeface="Arial"/>
                <a:sym typeface="Arial"/>
              </a:rPr>
              <a:t>Pilani Campus</a:t>
            </a:r>
            <a:endParaRPr b="0" i="0" sz="1200" u="none" cap="none" strike="noStrike">
              <a:solidFill>
                <a:schemeClr val="dk1"/>
              </a:solidFill>
              <a:latin typeface="Arial"/>
              <a:ea typeface="Arial"/>
              <a:cs typeface="Arial"/>
              <a:sym typeface="Arial"/>
            </a:endParaRPr>
          </a:p>
        </p:txBody>
      </p:sp>
      <p:sp>
        <p:nvSpPr>
          <p:cNvPr id="17" name="Google Shape;17;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5"/>
          <p:cNvSpPr/>
          <p:nvPr/>
        </p:nvSpPr>
        <p:spPr>
          <a:xfrm>
            <a:off x="4368960" y="6596280"/>
            <a:ext cx="7822080" cy="2570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lang="en-IN" sz="1100" strike="noStrike">
                <a:solidFill>
                  <a:srgbClr val="101141"/>
                </a:solidFill>
                <a:latin typeface="Arial"/>
                <a:ea typeface="Arial"/>
                <a:cs typeface="Arial"/>
                <a:sym typeface="Arial"/>
              </a:rPr>
              <a:t>BITS </a:t>
            </a:r>
            <a:r>
              <a:rPr b="0" lang="en-IN" sz="1100" strike="noStrike">
                <a:solidFill>
                  <a:srgbClr val="101141"/>
                </a:solidFill>
                <a:latin typeface="Arial"/>
                <a:ea typeface="Arial"/>
                <a:cs typeface="Arial"/>
                <a:sym typeface="Arial"/>
              </a:rPr>
              <a:t>Pilani, Pilani Campus</a:t>
            </a:r>
            <a:endParaRPr b="0" sz="1100" strike="noStrike">
              <a:solidFill>
                <a:schemeClr val="dk1"/>
              </a:solidFill>
              <a:latin typeface="Arial"/>
              <a:ea typeface="Arial"/>
              <a:cs typeface="Arial"/>
              <a:sym typeface="Arial"/>
            </a:endParaRPr>
          </a:p>
        </p:txBody>
      </p:sp>
      <p:grpSp>
        <p:nvGrpSpPr>
          <p:cNvPr id="82" name="Google Shape;82;p15"/>
          <p:cNvGrpSpPr/>
          <p:nvPr/>
        </p:nvGrpSpPr>
        <p:grpSpPr>
          <a:xfrm>
            <a:off x="2778480" y="6550560"/>
            <a:ext cx="9412560" cy="47520"/>
            <a:chOff x="2778480" y="6550560"/>
            <a:chExt cx="9412560" cy="47520"/>
          </a:xfrm>
        </p:grpSpPr>
        <p:sp>
          <p:nvSpPr>
            <p:cNvPr id="83" name="Google Shape;83;p15"/>
            <p:cNvSpPr/>
            <p:nvPr/>
          </p:nvSpPr>
          <p:spPr>
            <a:xfrm>
              <a:off x="6174000" y="6550560"/>
              <a:ext cx="3103560" cy="4752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9210600" y="6550560"/>
              <a:ext cx="2980440" cy="44640"/>
            </a:xfrm>
            <a:prstGeom prst="rect">
              <a:avLst/>
            </a:prstGeom>
            <a:solidFill>
              <a:srgbClr val="E31C24"/>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2778480" y="6550560"/>
              <a:ext cx="3439800" cy="4752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 name="Google Shape;86;p15"/>
          <p:cNvPicPr preferRelativeResize="0"/>
          <p:nvPr/>
        </p:nvPicPr>
        <p:blipFill rotWithShape="1">
          <a:blip r:embed="rId1">
            <a:alphaModFix/>
          </a:blip>
          <a:srcRect b="5315" l="1916" r="0" t="0"/>
          <a:stretch/>
        </p:blipFill>
        <p:spPr>
          <a:xfrm>
            <a:off x="8839080" y="0"/>
            <a:ext cx="2923200" cy="691560"/>
          </a:xfrm>
          <a:prstGeom prst="rect">
            <a:avLst/>
          </a:prstGeom>
          <a:noFill/>
          <a:ln>
            <a:noFill/>
          </a:ln>
        </p:spPr>
      </p:pic>
      <p:grpSp>
        <p:nvGrpSpPr>
          <p:cNvPr id="87" name="Google Shape;87;p15"/>
          <p:cNvGrpSpPr/>
          <p:nvPr/>
        </p:nvGrpSpPr>
        <p:grpSpPr>
          <a:xfrm>
            <a:off x="2844720" y="6553080"/>
            <a:ext cx="9345960" cy="44640"/>
            <a:chOff x="2844720" y="6553080"/>
            <a:chExt cx="9345960" cy="44640"/>
          </a:xfrm>
        </p:grpSpPr>
        <p:sp>
          <p:nvSpPr>
            <p:cNvPr id="88" name="Google Shape;88;p15"/>
            <p:cNvSpPr/>
            <p:nvPr/>
          </p:nvSpPr>
          <p:spPr>
            <a:xfrm>
              <a:off x="5994360" y="6553080"/>
              <a:ext cx="3103560" cy="446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844720" y="6553080"/>
              <a:ext cx="3148560" cy="446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9087120" y="6553080"/>
              <a:ext cx="3103560" cy="446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5"/>
          <p:cNvGrpSpPr/>
          <p:nvPr/>
        </p:nvGrpSpPr>
        <p:grpSpPr>
          <a:xfrm>
            <a:off x="0" y="1295280"/>
            <a:ext cx="9345960" cy="44640"/>
            <a:chOff x="0" y="1295280"/>
            <a:chExt cx="9345960" cy="44640"/>
          </a:xfrm>
        </p:grpSpPr>
        <p:sp>
          <p:nvSpPr>
            <p:cNvPr id="92" name="Google Shape;92;p15"/>
            <p:cNvSpPr/>
            <p:nvPr/>
          </p:nvSpPr>
          <p:spPr>
            <a:xfrm>
              <a:off x="3149640" y="1295280"/>
              <a:ext cx="3103560" cy="446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0" y="1295280"/>
              <a:ext cx="3148560" cy="446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6242400" y="1295280"/>
              <a:ext cx="3103560" cy="446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733800" y="4374775"/>
            <a:ext cx="6324600" cy="1568700"/>
          </a:xfrm>
          <a:prstGeom prst="rect">
            <a:avLst/>
          </a:prstGeom>
          <a:noFill/>
          <a:ln>
            <a:noFill/>
          </a:ln>
        </p:spPr>
        <p:txBody>
          <a:bodyPr anchorCtr="0" anchor="b" bIns="0" lIns="0" spcFirstLastPara="1" rIns="0" wrap="square" tIns="0">
            <a:noAutofit/>
          </a:bodyPr>
          <a:lstStyle/>
          <a:p>
            <a:pPr indent="0" lvl="0" marL="0" rtl="0" algn="l">
              <a:lnSpc>
                <a:spcPct val="112500"/>
              </a:lnSpc>
              <a:spcBef>
                <a:spcPts val="0"/>
              </a:spcBef>
              <a:spcAft>
                <a:spcPts val="0"/>
              </a:spcAft>
              <a:buClr>
                <a:schemeClr val="lt1"/>
              </a:buClr>
              <a:buSzPts val="1600"/>
              <a:buNone/>
            </a:pPr>
            <a:r>
              <a:rPr lang="en-IN" sz="1400"/>
              <a:t>Lakshya Agarwal(2017B5A70904P), Anuj Hydrabadi (2017A8PS0420P), </a:t>
            </a:r>
            <a:endParaRPr sz="1400"/>
          </a:p>
          <a:p>
            <a:pPr indent="0" lvl="0" marL="0" rtl="0" algn="l">
              <a:lnSpc>
                <a:spcPct val="112500"/>
              </a:lnSpc>
              <a:spcBef>
                <a:spcPts val="0"/>
              </a:spcBef>
              <a:spcAft>
                <a:spcPts val="0"/>
              </a:spcAft>
              <a:buClr>
                <a:schemeClr val="lt1"/>
              </a:buClr>
              <a:buSzPts val="1600"/>
              <a:buNone/>
            </a:pPr>
            <a:r>
              <a:rPr lang="en-IN" sz="1400"/>
              <a:t>Raj Shree Singh(2017B4A70808P), Samarth Gupta(2017B4A70467P), </a:t>
            </a:r>
            <a:endParaRPr sz="1400"/>
          </a:p>
          <a:p>
            <a:pPr indent="0" lvl="0" marL="0" rtl="0" algn="l">
              <a:lnSpc>
                <a:spcPct val="112500"/>
              </a:lnSpc>
              <a:spcBef>
                <a:spcPts val="0"/>
              </a:spcBef>
              <a:spcAft>
                <a:spcPts val="0"/>
              </a:spcAft>
              <a:buClr>
                <a:schemeClr val="lt1"/>
              </a:buClr>
              <a:buSzPts val="1600"/>
              <a:buNone/>
            </a:pPr>
            <a:r>
              <a:rPr lang="en-IN" sz="1400"/>
              <a:t>Aditya Vishwakarma(2017B5A70954P)</a:t>
            </a:r>
            <a:endParaRPr sz="1400"/>
          </a:p>
          <a:p>
            <a:pPr indent="0" lvl="0" marL="0" rtl="0" algn="l">
              <a:lnSpc>
                <a:spcPct val="112500"/>
              </a:lnSpc>
              <a:spcBef>
                <a:spcPts val="0"/>
              </a:spcBef>
              <a:spcAft>
                <a:spcPts val="0"/>
              </a:spcAft>
              <a:buClr>
                <a:schemeClr val="lt1"/>
              </a:buClr>
              <a:buSzPts val="1600"/>
              <a:buNone/>
            </a:pPr>
            <a:r>
              <a:rPr lang="en-IN" sz="100">
                <a:solidFill>
                  <a:srgbClr val="1C4587"/>
                </a:solidFill>
              </a:rPr>
              <a:t>s</a:t>
            </a:r>
            <a:br>
              <a:rPr lang="en-IN" sz="1600">
                <a:latin typeface="Arial"/>
                <a:ea typeface="Arial"/>
                <a:cs typeface="Arial"/>
                <a:sym typeface="Arial"/>
              </a:rPr>
            </a:br>
            <a:r>
              <a:rPr lang="en-IN" sz="1600"/>
              <a:t>Instructor</a:t>
            </a:r>
            <a:r>
              <a:rPr lang="en-IN" sz="1600">
                <a:latin typeface="Arial"/>
                <a:ea typeface="Arial"/>
                <a:cs typeface="Arial"/>
                <a:sym typeface="Arial"/>
              </a:rPr>
              <a:t>  : Prof. Vin</a:t>
            </a:r>
            <a:r>
              <a:rPr lang="en-IN" sz="1600"/>
              <a:t>ti</a:t>
            </a:r>
            <a:r>
              <a:rPr lang="en-IN" sz="1600">
                <a:latin typeface="Arial"/>
                <a:ea typeface="Arial"/>
                <a:cs typeface="Arial"/>
                <a:sym typeface="Arial"/>
              </a:rPr>
              <a:t> Agarwal</a:t>
            </a:r>
            <a:endParaRPr/>
          </a:p>
          <a:p>
            <a:pPr indent="0" lvl="0" marL="0" rtl="0" algn="l">
              <a:lnSpc>
                <a:spcPct val="112500"/>
              </a:lnSpc>
              <a:spcBef>
                <a:spcPts val="0"/>
              </a:spcBef>
              <a:spcAft>
                <a:spcPts val="0"/>
              </a:spcAft>
              <a:buClr>
                <a:schemeClr val="lt1"/>
              </a:buClr>
              <a:buSzPts val="1600"/>
              <a:buNone/>
            </a:pPr>
            <a:r>
              <a:rPr lang="en-IN" sz="1600">
                <a:latin typeface="Arial"/>
                <a:ea typeface="Arial"/>
                <a:cs typeface="Arial"/>
                <a:sym typeface="Arial"/>
              </a:rPr>
              <a:t>Department of </a:t>
            </a:r>
            <a:r>
              <a:rPr lang="en-IN" sz="1600"/>
              <a:t>Computer Science and Information System</a:t>
            </a:r>
            <a:endParaRPr/>
          </a:p>
        </p:txBody>
      </p:sp>
      <p:sp>
        <p:nvSpPr>
          <p:cNvPr id="169" name="Google Shape;169;p30"/>
          <p:cNvSpPr txBox="1"/>
          <p:nvPr/>
        </p:nvSpPr>
        <p:spPr>
          <a:xfrm>
            <a:off x="3657598" y="3810000"/>
            <a:ext cx="6477000" cy="838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2000">
                <a:solidFill>
                  <a:schemeClr val="lt1"/>
                </a:solidFill>
              </a:rPr>
              <a:t>IR Assignment: Text Processing</a:t>
            </a:r>
            <a:endParaRPr b="1" i="1" sz="1400">
              <a:solidFill>
                <a:schemeClr val="lt1"/>
              </a:solidFill>
              <a:latin typeface="Times New Roman"/>
              <a:ea typeface="Times New Roman"/>
              <a:cs typeface="Times New Roman"/>
              <a:sym typeface="Times New Roman"/>
            </a:endParaRPr>
          </a:p>
        </p:txBody>
      </p:sp>
      <p:sp>
        <p:nvSpPr>
          <p:cNvPr id="170" name="Google Shape;170;p30"/>
          <p:cNvSpPr txBox="1"/>
          <p:nvPr/>
        </p:nvSpPr>
        <p:spPr>
          <a:xfrm>
            <a:off x="3657599" y="3352801"/>
            <a:ext cx="6705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400">
                <a:solidFill>
                  <a:schemeClr val="lt1"/>
                </a:solidFill>
                <a:latin typeface="Arial"/>
                <a:ea typeface="Arial"/>
                <a:cs typeface="Arial"/>
                <a:sym typeface="Arial"/>
              </a:rPr>
              <a:t>Presentation</a:t>
            </a:r>
            <a:endParaRPr/>
          </a:p>
        </p:txBody>
      </p:sp>
      <p:sp>
        <p:nvSpPr>
          <p:cNvPr id="171" name="Google Shape;171;p30"/>
          <p:cNvSpPr txBox="1"/>
          <p:nvPr/>
        </p:nvSpPr>
        <p:spPr>
          <a:xfrm>
            <a:off x="10178283" y="0"/>
            <a:ext cx="19543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Arial"/>
                <a:ea typeface="Arial"/>
                <a:cs typeface="Arial"/>
                <a:sym typeface="Arial"/>
              </a:rPr>
              <a:t>Date: 06/05/21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nvSpPr>
        <p:spPr>
          <a:xfrm>
            <a:off x="4185669" y="2921168"/>
            <a:ext cx="3820661"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6000">
                <a:solidFill>
                  <a:schemeClr val="dk1"/>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Limitations Part-1</a:t>
            </a:r>
            <a:endParaRPr/>
          </a:p>
        </p:txBody>
      </p:sp>
      <p:sp>
        <p:nvSpPr>
          <p:cNvPr id="177" name="Google Shape;177;p31"/>
          <p:cNvSpPr txBox="1"/>
          <p:nvPr/>
        </p:nvSpPr>
        <p:spPr>
          <a:xfrm>
            <a:off x="357900" y="1318879"/>
            <a:ext cx="10501200" cy="831000"/>
          </a:xfrm>
          <a:prstGeom prst="rect">
            <a:avLst/>
          </a:prstGeom>
          <a:noFill/>
          <a:ln>
            <a:noFill/>
          </a:ln>
        </p:spPr>
        <p:txBody>
          <a:bodyPr anchorCtr="0" anchor="t" bIns="45700" lIns="91425" spcFirstLastPara="1" rIns="91425" wrap="square" tIns="45700">
            <a:noAutofit/>
          </a:bodyPr>
          <a:lstStyle/>
          <a:p>
            <a:pPr indent="-349250" lvl="0" marL="457200" marR="0" rtl="0" algn="l">
              <a:spcBef>
                <a:spcPts val="0"/>
              </a:spcBef>
              <a:spcAft>
                <a:spcPts val="0"/>
              </a:spcAft>
              <a:buSzPts val="1900"/>
              <a:buAutoNum type="arabicPeriod"/>
            </a:pPr>
            <a:r>
              <a:rPr b="1" lang="en-IN" sz="1900"/>
              <a:t>Does not consider the context of text</a:t>
            </a:r>
            <a:r>
              <a:rPr lang="en-IN" sz="1900"/>
              <a:t>. For example, for the query ‘Adam Smith’, the context expected was the economist Adam Smith, but the system fails to identify it, giving a low precision.</a:t>
            </a:r>
            <a:endParaRPr sz="1900"/>
          </a:p>
          <a:p>
            <a:pPr indent="-349250" lvl="0" marL="457200" marR="0" rtl="0" algn="l">
              <a:spcBef>
                <a:spcPts val="0"/>
              </a:spcBef>
              <a:spcAft>
                <a:spcPts val="0"/>
              </a:spcAft>
              <a:buSzPts val="1900"/>
              <a:buAutoNum type="arabicPeriod"/>
            </a:pPr>
            <a:r>
              <a:rPr lang="en-IN" sz="1900"/>
              <a:t>In case the </a:t>
            </a:r>
            <a:r>
              <a:rPr b="1" lang="en-IN" sz="1900"/>
              <a:t>query words are not present</a:t>
            </a:r>
            <a:r>
              <a:rPr lang="en-IN" sz="1900"/>
              <a:t> in the corpus itself, there is no mechanism of giving suggestions of similar rooted words that are there in the corpus. For example, ‘african countries’ does not search for the similar rooted terms ‘country’ and ‘africa’.</a:t>
            </a:r>
            <a:endParaRPr sz="1900"/>
          </a:p>
          <a:p>
            <a:pPr indent="-349250" lvl="0" marL="457200" marR="0" rtl="0" algn="l">
              <a:spcBef>
                <a:spcPts val="0"/>
              </a:spcBef>
              <a:spcAft>
                <a:spcPts val="0"/>
              </a:spcAft>
              <a:buSzPts val="1900"/>
              <a:buAutoNum type="arabicPeriod"/>
            </a:pPr>
            <a:r>
              <a:rPr lang="en-IN" sz="1900"/>
              <a:t>The search results are based on a simple search score based on cosine similarity only. There is no means of weighting the documents with relevance based on </a:t>
            </a:r>
            <a:r>
              <a:rPr b="1" lang="en-IN" sz="1900"/>
              <a:t>title or any zone</a:t>
            </a:r>
            <a:r>
              <a:rPr lang="en-IN" sz="1900"/>
              <a:t> in the document. This is more relevant in case of Wikipedia documents.</a:t>
            </a:r>
            <a:endParaRPr sz="1900"/>
          </a:p>
          <a:p>
            <a:pPr indent="-349250" lvl="0" marL="457200" marR="0" rtl="0" algn="l">
              <a:spcBef>
                <a:spcPts val="0"/>
              </a:spcBef>
              <a:spcAft>
                <a:spcPts val="0"/>
              </a:spcAft>
              <a:buSzPts val="1900"/>
              <a:buAutoNum type="arabicPeriod"/>
            </a:pPr>
            <a:r>
              <a:rPr lang="en-IN" sz="1900"/>
              <a:t>The terms in the user query which have probably been </a:t>
            </a:r>
            <a:r>
              <a:rPr b="1" lang="en-IN" sz="1900"/>
              <a:t>spelt wrong</a:t>
            </a:r>
            <a:r>
              <a:rPr lang="en-IN" sz="1900"/>
              <a:t> are not corrected with the most probable suggestion and re-run. For example, ‘proecssing’ is not corrected to ‘processing’.</a:t>
            </a:r>
            <a:endParaRPr sz="1900"/>
          </a:p>
          <a:p>
            <a:pPr indent="-349250" lvl="0" marL="457200" marR="0" rtl="0" algn="l">
              <a:spcBef>
                <a:spcPts val="0"/>
              </a:spcBef>
              <a:spcAft>
                <a:spcPts val="0"/>
              </a:spcAft>
              <a:buSzPts val="1900"/>
              <a:buAutoNum type="arabicPeriod"/>
            </a:pPr>
            <a:r>
              <a:rPr b="1" lang="en-IN" sz="1900"/>
              <a:t>Smaller documents</a:t>
            </a:r>
            <a:r>
              <a:rPr lang="en-IN" sz="1900"/>
              <a:t>, especially those for disambiguation in Wikipedia, appear higher than longer, but more relevant documents because of their small size and higher corresponding score.</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Improvements: Synonyms</a:t>
            </a:r>
            <a:endParaRPr/>
          </a:p>
        </p:txBody>
      </p:sp>
      <p:sp>
        <p:nvSpPr>
          <p:cNvPr id="183" name="Google Shape;183;p32"/>
          <p:cNvSpPr txBox="1"/>
          <p:nvPr/>
        </p:nvSpPr>
        <p:spPr>
          <a:xfrm>
            <a:off x="406400" y="1701802"/>
            <a:ext cx="10345800" cy="2677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SzPts val="1100"/>
              <a:buFont typeface="Arial"/>
              <a:buNone/>
            </a:pPr>
            <a:r>
              <a:rPr b="1" lang="en-IN" sz="1900">
                <a:solidFill>
                  <a:schemeClr val="dk1"/>
                </a:solidFill>
              </a:rPr>
              <a:t>1. What are the issues with the vector space model built in part 1?</a:t>
            </a:r>
            <a:endParaRPr b="1" sz="1900">
              <a:solidFill>
                <a:schemeClr val="dk1"/>
              </a:solidFill>
            </a:endParaRPr>
          </a:p>
          <a:p>
            <a:pPr indent="0" lvl="0" marL="0" marR="0" rtl="0" algn="just">
              <a:spcBef>
                <a:spcPts val="0"/>
              </a:spcBef>
              <a:spcAft>
                <a:spcPts val="0"/>
              </a:spcAft>
              <a:buClr>
                <a:schemeClr val="dk1"/>
              </a:buClr>
              <a:buSzPts val="1100"/>
              <a:buFont typeface="Arial"/>
              <a:buNone/>
            </a:pPr>
            <a:r>
              <a:rPr lang="en-IN" sz="1900">
                <a:solidFill>
                  <a:schemeClr val="dk1"/>
                </a:solidFill>
              </a:rPr>
              <a:t>The IR System built matches the query term exactly to the term present in the document. It does not take any morphological analysis or the root word of the term into consideration.</a:t>
            </a:r>
            <a:endParaRPr sz="1900">
              <a:solidFill>
                <a:schemeClr val="dk1"/>
              </a:solidFill>
            </a:endParaRPr>
          </a:p>
          <a:p>
            <a:pPr indent="0" lvl="0" marL="0" marR="0" rtl="0" algn="just">
              <a:spcBef>
                <a:spcPts val="0"/>
              </a:spcBef>
              <a:spcAft>
                <a:spcPts val="0"/>
              </a:spcAft>
              <a:buClr>
                <a:schemeClr val="dk1"/>
              </a:buClr>
              <a:buSzPts val="1100"/>
              <a:buFont typeface="Arial"/>
              <a:buNone/>
            </a:pPr>
            <a:r>
              <a:rPr b="1" lang="en-IN" sz="1900">
                <a:solidFill>
                  <a:schemeClr val="dk1"/>
                </a:solidFill>
              </a:rPr>
              <a:t>2. What improvement are you proposing?</a:t>
            </a:r>
            <a:endParaRPr b="1" sz="1900">
              <a:solidFill>
                <a:schemeClr val="dk1"/>
              </a:solidFill>
            </a:endParaRPr>
          </a:p>
          <a:p>
            <a:pPr indent="0" lvl="0" marL="0" marR="0" rtl="0" algn="just">
              <a:spcBef>
                <a:spcPts val="0"/>
              </a:spcBef>
              <a:spcAft>
                <a:spcPts val="0"/>
              </a:spcAft>
              <a:buClr>
                <a:schemeClr val="dk1"/>
              </a:buClr>
              <a:buSzPts val="1100"/>
              <a:buFont typeface="Arial"/>
              <a:buNone/>
            </a:pPr>
            <a:r>
              <a:rPr lang="en-IN" sz="1900">
                <a:solidFill>
                  <a:schemeClr val="dk1"/>
                </a:solidFill>
              </a:rPr>
              <a:t>We are proposing to consider relevant words during search using nltk corpus.</a:t>
            </a:r>
            <a:endParaRPr sz="1900">
              <a:solidFill>
                <a:schemeClr val="dk1"/>
              </a:solidFill>
            </a:endParaRPr>
          </a:p>
          <a:p>
            <a:pPr indent="0" lvl="0" marL="0" marR="0" rtl="0" algn="just">
              <a:spcBef>
                <a:spcPts val="0"/>
              </a:spcBef>
              <a:spcAft>
                <a:spcPts val="0"/>
              </a:spcAft>
              <a:buClr>
                <a:schemeClr val="dk1"/>
              </a:buClr>
              <a:buSzPts val="1100"/>
              <a:buFont typeface="Arial"/>
              <a:buNone/>
            </a:pPr>
            <a:r>
              <a:rPr b="1" lang="en-IN" sz="1900">
                <a:solidFill>
                  <a:schemeClr val="dk1"/>
                </a:solidFill>
              </a:rPr>
              <a:t>3. How will the proposed improvement address that issue?</a:t>
            </a:r>
            <a:endParaRPr b="1" sz="1900">
              <a:solidFill>
                <a:schemeClr val="dk1"/>
              </a:solidFill>
            </a:endParaRPr>
          </a:p>
          <a:p>
            <a:pPr indent="0" lvl="0" marL="0" marR="0" rtl="0" algn="just">
              <a:spcBef>
                <a:spcPts val="0"/>
              </a:spcBef>
              <a:spcAft>
                <a:spcPts val="0"/>
              </a:spcAft>
              <a:buClr>
                <a:schemeClr val="dk1"/>
              </a:buClr>
              <a:buSzPts val="1100"/>
              <a:buFont typeface="Arial"/>
              <a:buNone/>
            </a:pPr>
            <a:r>
              <a:rPr lang="en-IN" sz="1900">
                <a:solidFill>
                  <a:schemeClr val="dk1"/>
                </a:solidFill>
              </a:rPr>
              <a:t>After suggested improvement query term now also includes synonyms of original query term which are there in corpus.</a:t>
            </a:r>
            <a:endParaRPr sz="1900">
              <a:solidFill>
                <a:schemeClr val="dk1"/>
              </a:solidFill>
            </a:endParaRPr>
          </a:p>
          <a:p>
            <a:pPr indent="0" lvl="0" marL="0" marR="0" rtl="0" algn="just">
              <a:spcBef>
                <a:spcPts val="0"/>
              </a:spcBef>
              <a:spcAft>
                <a:spcPts val="0"/>
              </a:spcAft>
              <a:buClr>
                <a:schemeClr val="dk1"/>
              </a:buClr>
              <a:buSzPts val="1100"/>
              <a:buFont typeface="Arial"/>
              <a:buNone/>
            </a:pPr>
            <a:r>
              <a:rPr lang="en-IN" sz="1900">
                <a:solidFill>
                  <a:schemeClr val="dk1"/>
                </a:solidFill>
              </a:rPr>
              <a:t>4. </a:t>
            </a:r>
            <a:r>
              <a:rPr b="1" lang="en-IN" sz="1900">
                <a:solidFill>
                  <a:schemeClr val="dk1"/>
                </a:solidFill>
              </a:rPr>
              <a:t>A corner case (if any) where this improvement might not work or can have an adverse effect.</a:t>
            </a:r>
            <a:endParaRPr b="1" sz="1900">
              <a:solidFill>
                <a:schemeClr val="dk1"/>
              </a:solidFill>
            </a:endParaRPr>
          </a:p>
          <a:p>
            <a:pPr indent="0" lvl="0" marL="0" marR="0" rtl="0" algn="just">
              <a:spcBef>
                <a:spcPts val="0"/>
              </a:spcBef>
              <a:spcAft>
                <a:spcPts val="0"/>
              </a:spcAft>
              <a:buClr>
                <a:schemeClr val="dk1"/>
              </a:buClr>
              <a:buSzPts val="1100"/>
              <a:buFont typeface="Arial"/>
              <a:buNone/>
            </a:pPr>
            <a:r>
              <a:rPr lang="en-IN" sz="1900">
                <a:solidFill>
                  <a:schemeClr val="dk1"/>
                </a:solidFill>
              </a:rPr>
              <a:t>Sometimes words may have different meanings and correspondingly different synonyms so it may predict wrong result. Example: consider the query, "bank of river", this query results</a:t>
            </a:r>
            <a:endParaRPr sz="1900">
              <a:solidFill>
                <a:schemeClr val="dk1"/>
              </a:solidFill>
            </a:endParaRPr>
          </a:p>
          <a:p>
            <a:pPr indent="0" lvl="0" marL="0" marR="0" rtl="0" algn="just">
              <a:spcBef>
                <a:spcPts val="0"/>
              </a:spcBef>
              <a:spcAft>
                <a:spcPts val="0"/>
              </a:spcAft>
              <a:buClr>
                <a:schemeClr val="dk1"/>
              </a:buClr>
              <a:buSzPts val="1100"/>
              <a:buFont typeface="Arial"/>
              <a:buNone/>
            </a:pPr>
            <a:r>
              <a:rPr lang="en-IN" sz="1900">
                <a:solidFill>
                  <a:schemeClr val="dk1"/>
                </a:solidFill>
              </a:rPr>
              <a:t>"state street corporation" document as its 3rd result which is wrong.</a:t>
            </a:r>
            <a:endParaRPr sz="1900">
              <a:solidFill>
                <a:schemeClr val="dk1"/>
              </a:solidFill>
            </a:endParaRPr>
          </a:p>
          <a:p>
            <a:pPr indent="0" lvl="0" marL="0" marR="0" rtl="0" algn="just">
              <a:spcBef>
                <a:spcPts val="0"/>
              </a:spcBef>
              <a:spcAft>
                <a:spcPts val="0"/>
              </a:spcAft>
              <a:buClr>
                <a:schemeClr val="dk1"/>
              </a:buClr>
              <a:buSzPts val="1100"/>
              <a:buFont typeface="Arial"/>
              <a:buNone/>
            </a:pPr>
            <a:r>
              <a:rPr lang="en-IN" sz="1900">
                <a:solidFill>
                  <a:schemeClr val="dk1"/>
                </a:solidFill>
              </a:rPr>
              <a:t>Result may be biased to a particular term in query if have large number of synonyms</a:t>
            </a:r>
            <a:endParaRPr sz="1900">
              <a:solidFill>
                <a:schemeClr val="dk1"/>
              </a:solidFill>
            </a:endParaRPr>
          </a:p>
          <a:p>
            <a:pPr indent="0" lvl="0" marL="0" marR="0" rtl="0" algn="just">
              <a:spcBef>
                <a:spcPts val="0"/>
              </a:spcBef>
              <a:spcAft>
                <a:spcPts val="0"/>
              </a:spcAft>
              <a:buClr>
                <a:schemeClr val="dk1"/>
              </a:buClr>
              <a:buSzPts val="1100"/>
              <a:buFont typeface="Arial"/>
              <a:buNone/>
            </a:pPr>
            <a:r>
              <a:rPr lang="en-IN" sz="1900">
                <a:solidFill>
                  <a:schemeClr val="dk1"/>
                </a:solidFill>
              </a:rPr>
              <a:t>existing in corpus. Example: consider the query, "listing of fictions", results are dominated</a:t>
            </a:r>
            <a:endParaRPr sz="1900">
              <a:solidFill>
                <a:schemeClr val="dk1"/>
              </a:solidFill>
            </a:endParaRPr>
          </a:p>
          <a:p>
            <a:pPr indent="0" lvl="0" marL="0" marR="0" rtl="0" algn="just">
              <a:spcBef>
                <a:spcPts val="0"/>
              </a:spcBef>
              <a:spcAft>
                <a:spcPts val="0"/>
              </a:spcAft>
              <a:buClr>
                <a:schemeClr val="dk1"/>
              </a:buClr>
              <a:buSzPts val="1100"/>
              <a:buFont typeface="Arial"/>
              <a:buNone/>
            </a:pPr>
            <a:r>
              <a:rPr lang="en-IN" sz="1900">
                <a:solidFill>
                  <a:schemeClr val="dk1"/>
                </a:solidFill>
              </a:rPr>
              <a:t>by word list which is synonym of listing in this case.</a:t>
            </a:r>
            <a:endParaRPr sz="1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t/>
            </a:r>
            <a:endParaRPr/>
          </a:p>
        </p:txBody>
      </p:sp>
      <p:sp>
        <p:nvSpPr>
          <p:cNvPr id="189" name="Google Shape;189;p33"/>
          <p:cNvSpPr txBox="1"/>
          <p:nvPr/>
        </p:nvSpPr>
        <p:spPr>
          <a:xfrm>
            <a:off x="482599" y="1413331"/>
            <a:ext cx="10879800" cy="4032000"/>
          </a:xfrm>
          <a:prstGeom prst="rect">
            <a:avLst/>
          </a:prstGeom>
          <a:noFill/>
          <a:ln>
            <a:noFill/>
          </a:ln>
        </p:spPr>
        <p:txBody>
          <a:bodyPr anchorCtr="0" anchor="t" bIns="45700" lIns="91425" spcFirstLastPara="1" rIns="91425" wrap="square" tIns="45700">
            <a:noAutofit/>
          </a:bodyPr>
          <a:lstStyle/>
          <a:p>
            <a:pPr indent="0" lvl="0" marL="0" marR="0" rtl="0" algn="l">
              <a:spcBef>
                <a:spcPts val="1600"/>
              </a:spcBef>
              <a:spcAft>
                <a:spcPts val="0"/>
              </a:spcAft>
              <a:buSzPts val="1100"/>
              <a:buNone/>
            </a:pPr>
            <a:r>
              <a:rPr b="1" lang="en-IN" sz="1900"/>
              <a:t>5. Demonstrate the actual impact of the improvement. Give three queries, where the improvement yields better results compared to the part 1 implementation.</a:t>
            </a:r>
            <a:endParaRPr b="1" sz="1900"/>
          </a:p>
          <a:p>
            <a:pPr indent="-349250" lvl="0" marL="457200" marR="0" rtl="0" algn="l">
              <a:spcBef>
                <a:spcPts val="1600"/>
              </a:spcBef>
              <a:spcAft>
                <a:spcPts val="0"/>
              </a:spcAft>
              <a:buSzPts val="1900"/>
              <a:buAutoNum type="romanUcPeriod"/>
            </a:pPr>
            <a:r>
              <a:rPr lang="en-IN" sz="1900"/>
              <a:t>tv</a:t>
            </a:r>
            <a:endParaRPr sz="1900"/>
          </a:p>
          <a:p>
            <a:pPr indent="-349250" lvl="0" marL="457200" marR="0" rtl="0" algn="l">
              <a:spcBef>
                <a:spcPts val="0"/>
              </a:spcBef>
              <a:spcAft>
                <a:spcPts val="0"/>
              </a:spcAft>
              <a:buSzPts val="1900"/>
              <a:buAutoNum type="romanUcPeriod"/>
            </a:pPr>
            <a:r>
              <a:rPr lang="en-IN" sz="1900"/>
              <a:t>occult</a:t>
            </a:r>
            <a:endParaRPr sz="1900"/>
          </a:p>
          <a:p>
            <a:pPr indent="-349250" lvl="0" marL="457200" marR="0" rtl="0" algn="l">
              <a:spcBef>
                <a:spcPts val="0"/>
              </a:spcBef>
              <a:spcAft>
                <a:spcPts val="0"/>
              </a:spcAft>
              <a:buSzPts val="1900"/>
              <a:buAutoNum type="romanUcPeriod"/>
            </a:pPr>
            <a:r>
              <a:rPr lang="en-IN" sz="1900"/>
              <a:t>large animals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3600"/>
              <a:buNone/>
            </a:pPr>
            <a:r>
              <a:rPr lang="en-IN"/>
              <a:t>Improvements: Champion list</a:t>
            </a:r>
            <a:endParaRPr/>
          </a:p>
        </p:txBody>
      </p:sp>
      <p:sp>
        <p:nvSpPr>
          <p:cNvPr id="195" name="Google Shape;195;p34"/>
          <p:cNvSpPr txBox="1"/>
          <p:nvPr/>
        </p:nvSpPr>
        <p:spPr>
          <a:xfrm>
            <a:off x="413657" y="1678577"/>
            <a:ext cx="10411200" cy="1938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b="1" lang="en-IN" sz="1900"/>
              <a:t>1. What are the issues with the vector space model built in part 1?</a:t>
            </a:r>
            <a:endParaRPr b="1" sz="1900"/>
          </a:p>
          <a:p>
            <a:pPr indent="0" lvl="0" marL="0" marR="0" rtl="0" algn="l">
              <a:spcBef>
                <a:spcPts val="0"/>
              </a:spcBef>
              <a:spcAft>
                <a:spcPts val="0"/>
              </a:spcAft>
              <a:buClr>
                <a:schemeClr val="dk1"/>
              </a:buClr>
              <a:buSzPts val="1100"/>
              <a:buFont typeface="Arial"/>
              <a:buNone/>
            </a:pPr>
            <a:r>
              <a:rPr lang="en-IN" sz="1900"/>
              <a:t>In vector space model time consumed will be more because it will consider all documents some of which are less relevant. The effect gets highlighted as the size of the corpus increases.</a:t>
            </a:r>
            <a:endParaRPr sz="1900"/>
          </a:p>
          <a:p>
            <a:pPr indent="0" lvl="0" marL="0" marR="0" rtl="0" algn="l">
              <a:spcBef>
                <a:spcPts val="0"/>
              </a:spcBef>
              <a:spcAft>
                <a:spcPts val="0"/>
              </a:spcAft>
              <a:buClr>
                <a:schemeClr val="dk1"/>
              </a:buClr>
              <a:buSzPts val="1100"/>
              <a:buFont typeface="Arial"/>
              <a:buNone/>
            </a:pPr>
            <a:r>
              <a:rPr b="1" lang="en-IN" sz="1900"/>
              <a:t>2. What improvement are you proposing?</a:t>
            </a:r>
            <a:endParaRPr b="1" sz="1900"/>
          </a:p>
          <a:p>
            <a:pPr indent="0" lvl="0" marL="0" marR="0" rtl="0" algn="l">
              <a:spcBef>
                <a:spcPts val="0"/>
              </a:spcBef>
              <a:spcAft>
                <a:spcPts val="0"/>
              </a:spcAft>
              <a:buClr>
                <a:schemeClr val="dk1"/>
              </a:buClr>
              <a:buSzPts val="1100"/>
              <a:buFont typeface="Arial"/>
              <a:buNone/>
            </a:pPr>
            <a:r>
              <a:rPr lang="en-IN" sz="1900"/>
              <a:t>Selecting minimum of most common top 200 documents or length posting list after sorting them in reverse order of number of occurrences of word in each doc. 200 makes approximately 2% of 9610 documents in the selected corpus of wiki files wiki_11 to wiki_29 of AA folder.</a:t>
            </a:r>
            <a:endParaRPr sz="1900"/>
          </a:p>
          <a:p>
            <a:pPr indent="0" lvl="0" marL="0" marR="0" rtl="0" algn="l">
              <a:spcBef>
                <a:spcPts val="0"/>
              </a:spcBef>
              <a:spcAft>
                <a:spcPts val="0"/>
              </a:spcAft>
              <a:buClr>
                <a:schemeClr val="dk1"/>
              </a:buClr>
              <a:buSzPts val="1100"/>
              <a:buFont typeface="Arial"/>
              <a:buNone/>
            </a:pPr>
            <a:r>
              <a:rPr b="1" lang="en-IN" sz="1900"/>
              <a:t>3. How will the proposed improvement address that issue?</a:t>
            </a:r>
            <a:endParaRPr b="1" sz="1900"/>
          </a:p>
          <a:p>
            <a:pPr indent="0" lvl="0" marL="0" marR="0" rtl="0" algn="l">
              <a:spcBef>
                <a:spcPts val="0"/>
              </a:spcBef>
              <a:spcAft>
                <a:spcPts val="0"/>
              </a:spcAft>
              <a:buClr>
                <a:schemeClr val="dk1"/>
              </a:buClr>
              <a:buSzPts val="1100"/>
              <a:buFont typeface="Arial"/>
              <a:buNone/>
            </a:pPr>
            <a:r>
              <a:rPr lang="en-IN" sz="1900"/>
              <a:t>Time of calculating score reduces to 33% as compared to one calculated without using champion list.</a:t>
            </a:r>
            <a:endParaRPr sz="1900"/>
          </a:p>
          <a:p>
            <a:pPr indent="0" lvl="0" marL="0" marR="0" rtl="0" algn="l">
              <a:spcBef>
                <a:spcPts val="0"/>
              </a:spcBef>
              <a:spcAft>
                <a:spcPts val="0"/>
              </a:spcAft>
              <a:buClr>
                <a:schemeClr val="dk1"/>
              </a:buClr>
              <a:buSzPts val="1100"/>
              <a:buFont typeface="Arial"/>
              <a:buNone/>
            </a:pPr>
            <a:r>
              <a:rPr b="1" lang="en-IN" sz="1900"/>
              <a:t>4. A corner case (if any) where this improvement might not work or can have an adverse effect.</a:t>
            </a:r>
            <a:endParaRPr b="1" sz="1900"/>
          </a:p>
          <a:p>
            <a:pPr indent="0" lvl="0" marL="0" marR="0" rtl="0" algn="l">
              <a:spcBef>
                <a:spcPts val="0"/>
              </a:spcBef>
              <a:spcAft>
                <a:spcPts val="0"/>
              </a:spcAft>
              <a:buClr>
                <a:schemeClr val="dk1"/>
              </a:buClr>
              <a:buSzPts val="1100"/>
              <a:buFont typeface="Arial"/>
              <a:buNone/>
            </a:pPr>
            <a:r>
              <a:rPr lang="en-IN" sz="1900"/>
              <a:t>Relevant documents may get missed out. Query: “list of science fictions” Additionally, for large queries will not have much effect as union of documents occurring in champion list of at least one term is taken. Example: the query "There is no need to build a browser/GUI interface. Display of the output on the terminal/notebook would suffice." will have very less time reduction.</a:t>
            </a:r>
            <a:endParaRPr sz="1900"/>
          </a:p>
          <a:p>
            <a:pPr indent="0" lvl="0" marL="0" marR="0" rtl="0" algn="l">
              <a:spcBef>
                <a:spcPts val="0"/>
              </a:spcBef>
              <a:spcAft>
                <a:spcPts val="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Contd.</a:t>
            </a:r>
            <a:endParaRPr/>
          </a:p>
        </p:txBody>
      </p:sp>
      <p:sp>
        <p:nvSpPr>
          <p:cNvPr id="201" name="Google Shape;201;p35"/>
          <p:cNvSpPr txBox="1"/>
          <p:nvPr/>
        </p:nvSpPr>
        <p:spPr>
          <a:xfrm>
            <a:off x="564075" y="1819800"/>
            <a:ext cx="10992900" cy="408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100"/>
              <a:buNone/>
            </a:pPr>
            <a:r>
              <a:rPr b="1" lang="en-IN" sz="1900"/>
              <a:t>5. Demonstrate the actual impact of the improvement. Give three queries, where the improvement yields better results compared to the part 1 implementation.</a:t>
            </a:r>
            <a:endParaRPr b="1" sz="1900"/>
          </a:p>
          <a:p>
            <a:pPr indent="0" lvl="0" marL="0" marR="0" rtl="0" algn="l">
              <a:spcBef>
                <a:spcPts val="0"/>
              </a:spcBef>
              <a:spcAft>
                <a:spcPts val="0"/>
              </a:spcAft>
              <a:buSzPts val="1100"/>
              <a:buNone/>
            </a:pPr>
            <a:r>
              <a:t/>
            </a:r>
            <a:endParaRPr b="1" sz="1900"/>
          </a:p>
          <a:p>
            <a:pPr indent="-349250" lvl="0" marL="457200" marR="0" rtl="0" algn="l">
              <a:spcBef>
                <a:spcPts val="0"/>
              </a:spcBef>
              <a:spcAft>
                <a:spcPts val="0"/>
              </a:spcAft>
              <a:buSzPts val="1900"/>
              <a:buAutoNum type="romanUcPeriod"/>
            </a:pPr>
            <a:r>
              <a:rPr lang="en-IN" sz="1900"/>
              <a:t>science fiction</a:t>
            </a:r>
            <a:endParaRPr sz="1900"/>
          </a:p>
          <a:p>
            <a:pPr indent="-349250" lvl="0" marL="457200" marR="0" rtl="0" algn="l">
              <a:spcBef>
                <a:spcPts val="0"/>
              </a:spcBef>
              <a:spcAft>
                <a:spcPts val="0"/>
              </a:spcAft>
              <a:buSzPts val="1900"/>
              <a:buAutoNum type="romanUcPeriod"/>
            </a:pPr>
            <a:r>
              <a:rPr lang="en-IN" sz="1900"/>
              <a:t>computer science is a good subject</a:t>
            </a:r>
            <a:endParaRPr sz="1900"/>
          </a:p>
          <a:p>
            <a:pPr indent="-349250" lvl="0" marL="457200" marR="0" rtl="0" algn="l">
              <a:spcBef>
                <a:spcPts val="0"/>
              </a:spcBef>
              <a:spcAft>
                <a:spcPts val="0"/>
              </a:spcAft>
              <a:buSzPts val="1900"/>
              <a:buAutoNum type="romanUcPeriod"/>
            </a:pPr>
            <a:r>
              <a:rPr lang="en-IN" sz="1900"/>
              <a:t>genetic disorder</a:t>
            </a:r>
            <a:endParaRPr sz="1900"/>
          </a:p>
          <a:p>
            <a:pPr indent="0" lvl="0" marL="0" marR="0" rtl="0" algn="l">
              <a:spcBef>
                <a:spcPts val="0"/>
              </a:spcBef>
              <a:spcAft>
                <a:spcPts val="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idx="1" type="body"/>
          </p:nvPr>
        </p:nvSpPr>
        <p:spPr>
          <a:xfrm>
            <a:off x="480950" y="413300"/>
            <a:ext cx="8432700" cy="1143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3600"/>
              <a:buNone/>
            </a:pPr>
            <a:r>
              <a:rPr lang="en-IN"/>
              <a:t>Improvements: Zone indexing</a:t>
            </a:r>
            <a:endParaRPr/>
          </a:p>
        </p:txBody>
      </p:sp>
      <p:sp>
        <p:nvSpPr>
          <p:cNvPr id="207" name="Google Shape;207;p36"/>
          <p:cNvSpPr txBox="1"/>
          <p:nvPr/>
        </p:nvSpPr>
        <p:spPr>
          <a:xfrm>
            <a:off x="337457" y="1449977"/>
            <a:ext cx="10411200" cy="1938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b="1" lang="en-IN" sz="1900"/>
              <a:t>1. What are the issues with the vector space model built in part 1?</a:t>
            </a:r>
            <a:endParaRPr b="1" sz="1900"/>
          </a:p>
          <a:p>
            <a:pPr indent="0" lvl="0" marL="0" marR="0" rtl="0" algn="l">
              <a:spcBef>
                <a:spcPts val="0"/>
              </a:spcBef>
              <a:spcAft>
                <a:spcPts val="0"/>
              </a:spcAft>
              <a:buClr>
                <a:schemeClr val="dk1"/>
              </a:buClr>
              <a:buSzPts val="1100"/>
              <a:buFont typeface="Arial"/>
              <a:buNone/>
            </a:pPr>
            <a:r>
              <a:rPr lang="en-IN" sz="1900"/>
              <a:t>Titles of documents are not given any importance, but it is quite intuitive that while dealing with</a:t>
            </a:r>
            <a:endParaRPr sz="1900"/>
          </a:p>
          <a:p>
            <a:pPr indent="0" lvl="0" marL="0" marR="0" rtl="0" algn="l">
              <a:spcBef>
                <a:spcPts val="0"/>
              </a:spcBef>
              <a:spcAft>
                <a:spcPts val="0"/>
              </a:spcAft>
              <a:buClr>
                <a:schemeClr val="dk1"/>
              </a:buClr>
              <a:buSzPts val="1100"/>
              <a:buFont typeface="Arial"/>
              <a:buNone/>
            </a:pPr>
            <a:r>
              <a:rPr lang="en-IN" sz="1900"/>
              <a:t>Wikipedia Corpus titles have more importance.</a:t>
            </a:r>
            <a:endParaRPr sz="1900"/>
          </a:p>
          <a:p>
            <a:pPr indent="0" lvl="0" marL="0" marR="0" rtl="0" algn="l">
              <a:spcBef>
                <a:spcPts val="0"/>
              </a:spcBef>
              <a:spcAft>
                <a:spcPts val="0"/>
              </a:spcAft>
              <a:buClr>
                <a:schemeClr val="dk1"/>
              </a:buClr>
              <a:buSzPts val="1100"/>
              <a:buFont typeface="Arial"/>
              <a:buNone/>
            </a:pPr>
            <a:r>
              <a:rPr b="1" lang="en-IN" sz="1900"/>
              <a:t>2. What improvement are you proposing?</a:t>
            </a:r>
            <a:endParaRPr b="1" sz="1900"/>
          </a:p>
          <a:p>
            <a:pPr indent="0" lvl="0" marL="0" marR="0" rtl="0" algn="l">
              <a:spcBef>
                <a:spcPts val="0"/>
              </a:spcBef>
              <a:spcAft>
                <a:spcPts val="0"/>
              </a:spcAft>
              <a:buClr>
                <a:schemeClr val="dk1"/>
              </a:buClr>
              <a:buSzPts val="1100"/>
              <a:buFont typeface="Arial"/>
              <a:buNone/>
            </a:pPr>
            <a:r>
              <a:rPr lang="en-IN" sz="1900"/>
              <a:t>Improved proposed is that assigned score for a (query, document) pair will be linear combination</a:t>
            </a:r>
            <a:endParaRPr sz="1900"/>
          </a:p>
          <a:p>
            <a:pPr indent="0" lvl="0" marL="0" marR="0" rtl="0" algn="l">
              <a:spcBef>
                <a:spcPts val="0"/>
              </a:spcBef>
              <a:spcAft>
                <a:spcPts val="0"/>
              </a:spcAft>
              <a:buClr>
                <a:schemeClr val="dk1"/>
              </a:buClr>
              <a:buSzPts val="1100"/>
              <a:buFont typeface="Arial"/>
              <a:buNone/>
            </a:pPr>
            <a:r>
              <a:rPr lang="en-IN" sz="1900"/>
              <a:t>of zone score. Two zones ‘content’ and ‘title’ have weights of 0.8 and 0.2, respectively.</a:t>
            </a:r>
            <a:endParaRPr sz="1900"/>
          </a:p>
          <a:p>
            <a:pPr indent="0" lvl="0" marL="0" marR="0" rtl="0" algn="l">
              <a:spcBef>
                <a:spcPts val="0"/>
              </a:spcBef>
              <a:spcAft>
                <a:spcPts val="0"/>
              </a:spcAft>
              <a:buClr>
                <a:schemeClr val="dk1"/>
              </a:buClr>
              <a:buSzPts val="1100"/>
              <a:buFont typeface="Arial"/>
              <a:buNone/>
            </a:pPr>
            <a:r>
              <a:rPr b="1" lang="en-IN" sz="1900"/>
              <a:t>3. How will the proposed improvement address that issue?</a:t>
            </a:r>
            <a:endParaRPr b="1" sz="1900"/>
          </a:p>
          <a:p>
            <a:pPr indent="0" lvl="0" marL="0" marR="0" rtl="0" algn="l">
              <a:spcBef>
                <a:spcPts val="0"/>
              </a:spcBef>
              <a:spcAft>
                <a:spcPts val="0"/>
              </a:spcAft>
              <a:buClr>
                <a:schemeClr val="dk1"/>
              </a:buClr>
              <a:buSzPts val="1100"/>
              <a:buFont typeface="Arial"/>
              <a:buNone/>
            </a:pPr>
            <a:r>
              <a:rPr lang="en-IN" sz="1900"/>
              <a:t>Now titles also have weights, so if titles have query terms, then they will be ranked higher as</a:t>
            </a:r>
            <a:endParaRPr sz="1900"/>
          </a:p>
          <a:p>
            <a:pPr indent="0" lvl="0" marL="0" marR="0" rtl="0" algn="l">
              <a:spcBef>
                <a:spcPts val="0"/>
              </a:spcBef>
              <a:spcAft>
                <a:spcPts val="0"/>
              </a:spcAft>
              <a:buClr>
                <a:schemeClr val="dk1"/>
              </a:buClr>
              <a:buSzPts val="1100"/>
              <a:buFont typeface="Arial"/>
              <a:buNone/>
            </a:pPr>
            <a:r>
              <a:rPr lang="en-IN" sz="1900"/>
              <a:t>compared to other documents.</a:t>
            </a:r>
            <a:endParaRPr sz="1900"/>
          </a:p>
          <a:p>
            <a:pPr indent="0" lvl="0" marL="0" marR="0" rtl="0" algn="l">
              <a:spcBef>
                <a:spcPts val="0"/>
              </a:spcBef>
              <a:spcAft>
                <a:spcPts val="0"/>
              </a:spcAft>
              <a:buClr>
                <a:schemeClr val="dk1"/>
              </a:buClr>
              <a:buSzPts val="1100"/>
              <a:buFont typeface="Arial"/>
              <a:buNone/>
            </a:pPr>
            <a:r>
              <a:rPr b="1" lang="en-IN" sz="1900"/>
              <a:t>4. A corner case (if any) where this improvement might not work or can have an adverse effect.</a:t>
            </a:r>
            <a:endParaRPr b="1" sz="1900"/>
          </a:p>
          <a:p>
            <a:pPr indent="0" lvl="0" marL="0" marR="0" rtl="0" algn="l">
              <a:spcBef>
                <a:spcPts val="0"/>
              </a:spcBef>
              <a:spcAft>
                <a:spcPts val="0"/>
              </a:spcAft>
              <a:buNone/>
            </a:pPr>
            <a:r>
              <a:rPr lang="en-IN" sz="1900"/>
              <a:t>When our query words are not in any of the title then effectively it has no effect on ranking of the document. Example: consider the query "Swakopmund missionary" is having exact same top 10 documents whether zone indexing is used or not.</a:t>
            </a:r>
            <a:endParaRPr sz="1900"/>
          </a:p>
          <a:p>
            <a:pPr indent="0" lvl="0" marL="0" marR="0" rtl="0" algn="l">
              <a:spcBef>
                <a:spcPts val="0"/>
              </a:spcBef>
              <a:spcAft>
                <a:spcPts val="0"/>
              </a:spcAft>
              <a:buNone/>
            </a:pPr>
            <a:r>
              <a:rPr lang="en-IN" sz="1900"/>
              <a:t>For the query ‘marvel superhero’, undesirable documents like ‘history of marvel’ might get a precedence over documents like ‘spider-man’ or ‘iron man’, as they have the term ‘marvel’ in the title.</a:t>
            </a:r>
            <a:endParaRPr sz="1900"/>
          </a:p>
          <a:p>
            <a:pPr indent="0" lvl="0" marL="0" marR="0" rtl="0" algn="l">
              <a:spcBef>
                <a:spcPts val="0"/>
              </a:spcBef>
              <a:spcAft>
                <a:spcPts val="0"/>
              </a:spcAft>
              <a:buClr>
                <a:schemeClr val="dk1"/>
              </a:buClr>
              <a:buSzPts val="1100"/>
              <a:buFont typeface="Arial"/>
              <a:buNone/>
            </a:pPr>
            <a:r>
              <a:t/>
            </a:r>
            <a:endParaRPr sz="1900"/>
          </a:p>
          <a:p>
            <a:pPr indent="0" lvl="0" marL="0" marR="0" rtl="0" algn="l">
              <a:spcBef>
                <a:spcPts val="0"/>
              </a:spcBef>
              <a:spcAft>
                <a:spcPts val="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idx="1" type="body"/>
          </p:nvPr>
        </p:nvSpPr>
        <p:spPr>
          <a:xfrm>
            <a:off x="406400" y="152400"/>
            <a:ext cx="8432700" cy="1143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3600"/>
              <a:buNone/>
            </a:pPr>
            <a:r>
              <a:rPr lang="en-IN"/>
              <a:t>Improvements: Zone indexing</a:t>
            </a:r>
            <a:endParaRPr/>
          </a:p>
        </p:txBody>
      </p:sp>
      <p:sp>
        <p:nvSpPr>
          <p:cNvPr id="213" name="Google Shape;213;p37"/>
          <p:cNvSpPr txBox="1"/>
          <p:nvPr/>
        </p:nvSpPr>
        <p:spPr>
          <a:xfrm>
            <a:off x="413657" y="1678577"/>
            <a:ext cx="10411200" cy="1938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b="1" lang="en-IN" sz="1900"/>
              <a:t>5. Demonstrate the actual impact of the improvement. Give three queries, where the</a:t>
            </a:r>
            <a:endParaRPr b="1" sz="1900"/>
          </a:p>
          <a:p>
            <a:pPr indent="0" lvl="0" marL="0" marR="0" rtl="0" algn="l">
              <a:spcBef>
                <a:spcPts val="0"/>
              </a:spcBef>
              <a:spcAft>
                <a:spcPts val="0"/>
              </a:spcAft>
              <a:buNone/>
            </a:pPr>
            <a:r>
              <a:rPr b="1" lang="en-IN" sz="1900"/>
              <a:t>improvement yields better results compared to the part 1 implementation.</a:t>
            </a:r>
            <a:endParaRPr b="1" sz="1900"/>
          </a:p>
          <a:p>
            <a:pPr indent="0" lvl="0" marL="0" marR="0" rtl="0" algn="l">
              <a:spcBef>
                <a:spcPts val="0"/>
              </a:spcBef>
              <a:spcAft>
                <a:spcPts val="0"/>
              </a:spcAft>
              <a:buClr>
                <a:schemeClr val="dk1"/>
              </a:buClr>
              <a:buSzPts val="1100"/>
              <a:buFont typeface="Arial"/>
              <a:buNone/>
            </a:pPr>
            <a:r>
              <a:t/>
            </a:r>
            <a:endParaRPr b="1" sz="1900"/>
          </a:p>
          <a:p>
            <a:pPr indent="-349250" lvl="0" marL="457200" marR="0" rtl="0" algn="l">
              <a:spcBef>
                <a:spcPts val="0"/>
              </a:spcBef>
              <a:spcAft>
                <a:spcPts val="0"/>
              </a:spcAft>
              <a:buSzPts val="1900"/>
              <a:buAutoNum type="romanUcPeriod"/>
            </a:pPr>
            <a:r>
              <a:rPr lang="en-IN" sz="1900"/>
              <a:t>Jaguar</a:t>
            </a:r>
            <a:endParaRPr sz="1900"/>
          </a:p>
          <a:p>
            <a:pPr indent="-349250" lvl="0" marL="457200" marR="0" rtl="0" algn="l">
              <a:spcBef>
                <a:spcPts val="0"/>
              </a:spcBef>
              <a:spcAft>
                <a:spcPts val="0"/>
              </a:spcAft>
              <a:buSzPts val="1900"/>
              <a:buAutoNum type="romanUcPeriod"/>
            </a:pPr>
            <a:r>
              <a:rPr lang="en-IN" sz="1900"/>
              <a:t>lunar eclipse</a:t>
            </a:r>
            <a:endParaRPr sz="1900"/>
          </a:p>
          <a:p>
            <a:pPr indent="-349250" lvl="0" marL="457200" marR="0" rtl="0" algn="l">
              <a:spcBef>
                <a:spcPts val="0"/>
              </a:spcBef>
              <a:spcAft>
                <a:spcPts val="0"/>
              </a:spcAft>
              <a:buSzPts val="1900"/>
              <a:buAutoNum type="romanUcPeriod"/>
            </a:pPr>
            <a:r>
              <a:rPr lang="en-IN" sz="1900"/>
              <a:t>civil war</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idx="1" type="body"/>
          </p:nvPr>
        </p:nvSpPr>
        <p:spPr>
          <a:xfrm>
            <a:off x="406400" y="152400"/>
            <a:ext cx="8432700" cy="1143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3600"/>
              <a:buNone/>
            </a:pPr>
            <a:r>
              <a:rPr lang="en-IN"/>
              <a:t>Contribution</a:t>
            </a:r>
            <a:endParaRPr/>
          </a:p>
        </p:txBody>
      </p:sp>
      <p:sp>
        <p:nvSpPr>
          <p:cNvPr id="219" name="Google Shape;219;p38"/>
          <p:cNvSpPr txBox="1"/>
          <p:nvPr/>
        </p:nvSpPr>
        <p:spPr>
          <a:xfrm>
            <a:off x="337450" y="1449974"/>
            <a:ext cx="10411200" cy="312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900"/>
              <a:t>Although every member of the group has contributed to all the parts significantly but broad idea of work done can be given as: </a:t>
            </a:r>
            <a:endParaRPr sz="1900"/>
          </a:p>
          <a:p>
            <a:pPr indent="-349250" lvl="0" marL="457200" marR="0" rtl="0" algn="l">
              <a:spcBef>
                <a:spcPts val="0"/>
              </a:spcBef>
              <a:spcAft>
                <a:spcPts val="0"/>
              </a:spcAft>
              <a:buSzPts val="1900"/>
              <a:buChar char="●"/>
            </a:pPr>
            <a:r>
              <a:rPr lang="en-IN" sz="1900"/>
              <a:t>Aditya Vishwakarma: preprocess(qry_typ) &amp; run_repl()</a:t>
            </a:r>
            <a:endParaRPr sz="1900"/>
          </a:p>
          <a:p>
            <a:pPr indent="-349250" lvl="0" marL="457200" marR="0" rtl="0" algn="l">
              <a:spcBef>
                <a:spcPts val="0"/>
              </a:spcBef>
              <a:spcAft>
                <a:spcPts val="0"/>
              </a:spcAft>
              <a:buSzPts val="1900"/>
              <a:buChar char="●"/>
            </a:pPr>
            <a:r>
              <a:rPr lang="en-IN" sz="1900"/>
              <a:t>Raj Shree Singh: build_index(qry_typ) &amp; </a:t>
            </a:r>
            <a:r>
              <a:rPr lang="en-IN" sz="1900">
                <a:solidFill>
                  <a:schemeClr val="dk1"/>
                </a:solidFill>
              </a:rPr>
              <a:t>Query analysis</a:t>
            </a:r>
            <a:endParaRPr sz="1900"/>
          </a:p>
          <a:p>
            <a:pPr indent="-349250" lvl="0" marL="457200" marR="0" rtl="0" algn="l">
              <a:spcBef>
                <a:spcPts val="0"/>
              </a:spcBef>
              <a:spcAft>
                <a:spcPts val="0"/>
              </a:spcAft>
              <a:buSzPts val="1900"/>
              <a:buChar char="●"/>
            </a:pPr>
            <a:r>
              <a:rPr lang="en-IN" sz="1900"/>
              <a:t>Samarth Gupta: get_term_document_weights(invtd_idx) &amp; get_trm_ttl_wgt(title_invtd_idx)</a:t>
            </a:r>
            <a:endParaRPr sz="1900"/>
          </a:p>
          <a:p>
            <a:pPr indent="-349250" lvl="0" marL="457200" marR="0" rtl="0" algn="l">
              <a:spcBef>
                <a:spcPts val="0"/>
              </a:spcBef>
              <a:spcAft>
                <a:spcPts val="0"/>
              </a:spcAft>
              <a:buSzPts val="1900"/>
              <a:buChar char="●"/>
            </a:pPr>
            <a:r>
              <a:rPr lang="en-IN" sz="1900"/>
              <a:t>Lakshya Agarwal: search(qry_typ) &amp; get_term_weights_for_query(query, idf, qry_typ)</a:t>
            </a:r>
            <a:endParaRPr sz="1900"/>
          </a:p>
          <a:p>
            <a:pPr indent="-349250" lvl="0" marL="457200" marR="0" rtl="0" algn="l">
              <a:spcBef>
                <a:spcPts val="0"/>
              </a:spcBef>
              <a:spcAft>
                <a:spcPts val="0"/>
              </a:spcAft>
              <a:buSzPts val="1900"/>
              <a:buChar char="●"/>
            </a:pPr>
            <a:r>
              <a:rPr lang="en-IN" sz="1900"/>
              <a:t>Anuj Hydrabadi: Query analysis, report and </a:t>
            </a:r>
            <a:r>
              <a:rPr lang="en-IN" sz="1900">
                <a:solidFill>
                  <a:schemeClr val="dk1"/>
                </a:solidFill>
              </a:rPr>
              <a:t>create_chmp_lst() &amp; load_index()</a:t>
            </a:r>
            <a:endParaRPr sz="1900">
              <a:solidFill>
                <a:schemeClr val="dk1"/>
              </a:solidFill>
            </a:endParaRPr>
          </a:p>
          <a:p>
            <a:pPr indent="0" lvl="0" marL="0" marR="0" rtl="0" algn="l">
              <a:spcBef>
                <a:spcPts val="0"/>
              </a:spcBef>
              <a:spcAft>
                <a:spcPts val="0"/>
              </a:spcAft>
              <a:buNone/>
            </a:pPr>
            <a:r>
              <a:t/>
            </a:r>
            <a:endParaRPr sz="1900">
              <a:solidFill>
                <a:schemeClr val="dk1"/>
              </a:solidFill>
            </a:endParaRPr>
          </a:p>
          <a:p>
            <a:pPr indent="0" lvl="0" marL="0" marR="0" rtl="0" algn="l">
              <a:spcBef>
                <a:spcPts val="0"/>
              </a:spcBef>
              <a:spcAft>
                <a:spcPts val="0"/>
              </a:spcAft>
              <a:buNone/>
            </a:pPr>
            <a:r>
              <a:rPr lang="en-IN" sz="1900">
                <a:solidFill>
                  <a:schemeClr val="dk1"/>
                </a:solidFill>
              </a:rPr>
              <a:t>Everyone has contributed for various ideas throughout the project like possible improvements and flow of functions.</a:t>
            </a:r>
            <a:endParaRPr sz="1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