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embeddedFontLst>
    <p:embeddedFont>
      <p:font typeface="Old Standard TT" panose="020B0604020202020204" charset="0"/>
      <p:regular r:id="rId8"/>
      <p:bold r:id="rId9"/>
      <p:italic r:id="rId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89" d="100"/>
          <a:sy n="89" d="100"/>
        </p:scale>
        <p:origin x="864"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035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035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6f90357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6f90357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c6f90357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c6f90357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c6f90357f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c6f90357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c6f90357f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c6f90357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2700" y="843168"/>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Automated Trading Solution for Multiple Stock Trading</a:t>
            </a:r>
          </a:p>
        </p:txBody>
      </p:sp>
      <p:sp>
        <p:nvSpPr>
          <p:cNvPr id="60" name="Google Shape;60;p13"/>
          <p:cNvSpPr txBox="1">
            <a:spLocks noGrp="1"/>
          </p:cNvSpPr>
          <p:nvPr>
            <p:ph type="subTitle" idx="1"/>
          </p:nvPr>
        </p:nvSpPr>
        <p:spPr>
          <a:xfrm>
            <a:off x="419832" y="3569176"/>
            <a:ext cx="8118600" cy="787500"/>
          </a:xfrm>
          <a:prstGeom prst="rect">
            <a:avLst/>
          </a:prstGeom>
        </p:spPr>
        <p:txBody>
          <a:bodyPr spcFirstLastPara="1" wrap="square" lIns="91425" tIns="91425" rIns="91425" bIns="91425" anchor="t" anchorCtr="0">
            <a:noAutofit/>
          </a:bodyPr>
          <a:lstStyle/>
          <a:p>
            <a:r>
              <a:rPr lang="en-US" dirty="0">
                <a:latin typeface="Times New Roman" panose="02020603050405020304" pitchFamily="18" charset="0"/>
                <a:cs typeface="Times New Roman" panose="02020603050405020304" pitchFamily="18" charset="0"/>
              </a:rPr>
              <a:t>Nandan Pandey- A20493184</a:t>
            </a:r>
          </a:p>
          <a:p>
            <a:r>
              <a:rPr lang="en-US" dirty="0">
                <a:latin typeface="Times New Roman" panose="02020603050405020304" pitchFamily="18" charset="0"/>
                <a:cs typeface="Times New Roman" panose="02020603050405020304" pitchFamily="18" charset="0"/>
              </a:rPr>
              <a:t>Raj Shah- A20524266</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0" y="57150"/>
            <a:ext cx="9144000" cy="5036344"/>
          </a:xfrm>
          <a:prstGeom prst="rect">
            <a:avLst/>
          </a:prstGeom>
        </p:spPr>
        <p:txBody>
          <a:bodyPr spcFirstLastPara="1" wrap="square" lIns="91425" tIns="91425" rIns="91425" bIns="91425" anchor="ctr" anchorCtr="0">
            <a:noAutofit/>
          </a:bodyPr>
          <a:lstStyle/>
          <a:p>
            <a:pPr rtl="0">
              <a:spcBef>
                <a:spcPts val="0"/>
              </a:spcBef>
              <a:spcAft>
                <a:spcPts val="0"/>
              </a:spcAft>
            </a:pPr>
            <a:r>
              <a:rPr lang="en" sz="2800" dirty="0">
                <a:latin typeface="Times New Roman" panose="02020603050405020304" pitchFamily="18" charset="0"/>
                <a:cs typeface="Times New Roman" panose="02020603050405020304" pitchFamily="18" charset="0"/>
              </a:rPr>
              <a:t>PROBLEM	STATEMENT:</a:t>
            </a:r>
            <a:br>
              <a:rPr lang="en" sz="2800" dirty="0">
                <a:latin typeface="Times New Roman" panose="02020603050405020304" pitchFamily="18" charset="0"/>
                <a:cs typeface="Times New Roman" panose="02020603050405020304" pitchFamily="18" charset="0"/>
              </a:rPr>
            </a:br>
            <a:br>
              <a:rPr lang="en" sz="2800" dirty="0">
                <a:latin typeface="Times New Roman" panose="02020603050405020304" pitchFamily="18" charset="0"/>
                <a:cs typeface="Times New Roman" panose="02020603050405020304" pitchFamily="18" charset="0"/>
              </a:rPr>
            </a:br>
            <a:r>
              <a:rPr lang="en-US" sz="1800" b="0" i="0" u="none" strike="noStrike" dirty="0">
                <a:solidFill>
                  <a:srgbClr val="000000"/>
                </a:solidFill>
                <a:effectLst/>
                <a:latin typeface="Times New Roman" panose="02020603050405020304" pitchFamily="18" charset="0"/>
              </a:rPr>
              <a:t>To design a reinforcement learning based financial model that helps in deciding trading strategies for multiple stock trading in order to obtain maximum portfolio value based on current and the current position (</a:t>
            </a:r>
            <a:r>
              <a:rPr lang="en-US" sz="1800" b="0" i="0" u="none" strike="noStrike" dirty="0" err="1">
                <a:solidFill>
                  <a:srgbClr val="000000"/>
                </a:solidFill>
                <a:effectLst/>
                <a:latin typeface="Times New Roman" panose="02020603050405020304" pitchFamily="18" charset="0"/>
              </a:rPr>
              <a:t>v</a:t>
            </a:r>
            <a:r>
              <a:rPr lang="en-US" sz="1800" b="0" i="0" u="none" strike="noStrike" baseline="-25000" dirty="0" err="1">
                <a:solidFill>
                  <a:srgbClr val="000000"/>
                </a:solidFill>
                <a:effectLst/>
                <a:latin typeface="Times New Roman" panose="02020603050405020304" pitchFamily="18" charset="0"/>
              </a:rPr>
              <a:t>t</a:t>
            </a:r>
            <a:r>
              <a:rPr lang="en-US" sz="1800" b="0" i="0" u="none" strike="noStrike" baseline="-25000" dirty="0">
                <a:solidFill>
                  <a:srgbClr val="000000"/>
                </a:solidFill>
                <a:effectLst/>
                <a:latin typeface="Times New Roman" panose="02020603050405020304" pitchFamily="18" charset="0"/>
              </a:rPr>
              <a:t> = </a:t>
            </a:r>
            <a:r>
              <a:rPr lang="en-US" sz="1800" b="0" i="0" u="none" strike="noStrike" dirty="0" err="1">
                <a:solidFill>
                  <a:srgbClr val="000000"/>
                </a:solidFill>
                <a:effectLst/>
                <a:latin typeface="Times New Roman" panose="02020603050405020304" pitchFamily="18" charset="0"/>
              </a:rPr>
              <a:t>c</a:t>
            </a:r>
            <a:r>
              <a:rPr lang="en-US" sz="1800" b="0" i="0" u="none" strike="noStrike" baseline="-25000" dirty="0" err="1">
                <a:solidFill>
                  <a:srgbClr val="000000"/>
                </a:solidFill>
                <a:effectLst/>
                <a:latin typeface="Times New Roman" panose="02020603050405020304" pitchFamily="18" charset="0"/>
              </a:rPr>
              <a:t>t</a:t>
            </a:r>
            <a:r>
              <a:rPr lang="en-US" sz="1800" b="0" i="0" u="none" strike="noStrike" dirty="0">
                <a:solidFill>
                  <a:srgbClr val="000000"/>
                </a:solidFill>
                <a:effectLst/>
                <a:latin typeface="Times New Roman" panose="02020603050405020304" pitchFamily="18" charset="0"/>
              </a:rPr>
              <a:t> + x</a:t>
            </a:r>
            <a:r>
              <a:rPr lang="en-US" sz="1800" b="0" i="0" u="none" strike="noStrike" baseline="-25000" dirty="0">
                <a:solidFill>
                  <a:srgbClr val="000000"/>
                </a:solidFill>
                <a:effectLst/>
                <a:latin typeface="Times New Roman" panose="02020603050405020304" pitchFamily="18" charset="0"/>
              </a:rPr>
              <a:t>0</a:t>
            </a:r>
            <a:r>
              <a:rPr lang="en-US" sz="1800" b="0" i="0" u="none" strike="noStrike" dirty="0">
                <a:solidFill>
                  <a:srgbClr val="000000"/>
                </a:solidFill>
                <a:effectLst/>
                <a:latin typeface="Times New Roman" panose="02020603050405020304" pitchFamily="18" charset="0"/>
              </a:rPr>
              <a:t>p</a:t>
            </a:r>
            <a:r>
              <a:rPr lang="en-US" sz="1800" b="0" i="0" u="none" strike="noStrike" baseline="-25000" dirty="0">
                <a:solidFill>
                  <a:srgbClr val="000000"/>
                </a:solidFill>
                <a:effectLst/>
                <a:latin typeface="Times New Roman" panose="02020603050405020304" pitchFamily="18" charset="0"/>
              </a:rPr>
              <a:t>t</a:t>
            </a:r>
            <a:r>
              <a:rPr lang="en-US" sz="1800" b="0" i="0" u="none" strike="noStrike" dirty="0">
                <a:solidFill>
                  <a:srgbClr val="000000"/>
                </a:solidFill>
                <a:effectLst/>
                <a:latin typeface="Times New Roman" panose="02020603050405020304" pitchFamily="18" charset="0"/>
              </a:rPr>
              <a:t>) using attributes such as open, close, high, low and other Technical indicators such as date, tic, operating margin, net profit margin, return over assets, return on equity, earnings per share</a:t>
            </a:r>
            <a:r>
              <a:rPr lang="en-US" sz="1800" b="0" i="0" u="none" strike="noStrike">
                <a:solidFill>
                  <a:srgbClr val="000000"/>
                </a:solidFill>
                <a:effectLst/>
                <a:latin typeface="Times New Roman" panose="02020603050405020304" pitchFamily="18" charset="0"/>
              </a:rPr>
              <a:t>, book</a:t>
            </a:r>
            <a:r>
              <a:rPr lang="en-US" sz="1800">
                <a:solidFill>
                  <a:srgbClr val="000000"/>
                </a:solidFill>
                <a:latin typeface="Times New Roman" panose="02020603050405020304" pitchFamily="18" charset="0"/>
              </a:rPr>
              <a:t> </a:t>
            </a:r>
            <a:r>
              <a:rPr lang="en-US" sz="1800" b="0" i="0" u="none" strike="noStrike">
                <a:solidFill>
                  <a:srgbClr val="000000"/>
                </a:solidFill>
                <a:effectLst/>
                <a:latin typeface="Times New Roman" panose="02020603050405020304" pitchFamily="18" charset="0"/>
              </a:rPr>
              <a:t>per</a:t>
            </a:r>
            <a:r>
              <a:rPr lang="en-US" sz="1800" dirty="0">
                <a:solidFill>
                  <a:srgbClr val="000000"/>
                </a:solidFill>
                <a:latin typeface="Times New Roman" panose="02020603050405020304" pitchFamily="18" charset="0"/>
              </a:rPr>
              <a:t> </a:t>
            </a:r>
            <a:r>
              <a:rPr lang="en-US" sz="1800" b="0" i="0" u="none" strike="noStrike">
                <a:solidFill>
                  <a:srgbClr val="000000"/>
                </a:solidFill>
                <a:effectLst/>
                <a:latin typeface="Times New Roman" panose="02020603050405020304" pitchFamily="18" charset="0"/>
              </a:rPr>
              <a:t>share </a:t>
            </a:r>
            <a:r>
              <a:rPr lang="en-US" sz="1800" b="0" i="0" u="none" strike="noStrike" dirty="0">
                <a:solidFill>
                  <a:srgbClr val="000000"/>
                </a:solidFill>
                <a:effectLst/>
                <a:latin typeface="Times New Roman" panose="02020603050405020304" pitchFamily="18" charset="0"/>
              </a:rPr>
              <a:t>etc.</a:t>
            </a:r>
            <a:r>
              <a:rPr lang="en-US" sz="1000" i="0" u="none" strike="noStrike" dirty="0">
                <a:solidFill>
                  <a:srgbClr val="000000"/>
                </a:solidFill>
                <a:latin typeface="Times New Roman" panose="02020603050405020304" pitchFamily="18" charset="0"/>
              </a:rPr>
              <a:t> </a:t>
            </a:r>
            <a:br>
              <a:rPr lang="en-US" sz="1000" i="0" u="none" strike="noStrike" dirty="0">
                <a:solidFill>
                  <a:srgbClr val="000000"/>
                </a:solidFill>
                <a:latin typeface="Times New Roman" panose="02020603050405020304" pitchFamily="18" charset="0"/>
              </a:rPr>
            </a:br>
            <a:r>
              <a:rPr lang="en-US" sz="1800" b="0" i="0" u="none" strike="noStrike" dirty="0">
                <a:solidFill>
                  <a:srgbClr val="000000"/>
                </a:solidFill>
                <a:effectLst/>
                <a:latin typeface="Times New Roman" panose="02020603050405020304" pitchFamily="18" charset="0"/>
              </a:rPr>
              <a:t>Here, </a:t>
            </a:r>
            <a:r>
              <a:rPr lang="en-US" sz="1800" b="0" i="0" u="none" strike="noStrike" dirty="0" err="1">
                <a:solidFill>
                  <a:srgbClr val="000000"/>
                </a:solidFill>
                <a:effectLst/>
                <a:latin typeface="Times New Roman" panose="02020603050405020304" pitchFamily="18" charset="0"/>
              </a:rPr>
              <a:t>v</a:t>
            </a:r>
            <a:r>
              <a:rPr lang="en-US" sz="1800" b="0" i="0" u="none" strike="noStrike" baseline="-25000" dirty="0" err="1">
                <a:solidFill>
                  <a:srgbClr val="000000"/>
                </a:solidFill>
                <a:effectLst/>
                <a:latin typeface="Times New Roman" panose="02020603050405020304" pitchFamily="18" charset="0"/>
              </a:rPr>
              <a:t>t</a:t>
            </a:r>
            <a:r>
              <a:rPr lang="en-US" sz="1800" b="0" i="0" u="none" strike="noStrike" dirty="0">
                <a:solidFill>
                  <a:srgbClr val="000000"/>
                </a:solidFill>
                <a:effectLst/>
                <a:latin typeface="Times New Roman" panose="02020603050405020304" pitchFamily="18" charset="0"/>
              </a:rPr>
              <a:t> is total portfolio value, </a:t>
            </a:r>
            <a:r>
              <a:rPr lang="en-US" sz="1800" b="0" i="0" u="none" strike="noStrike" baseline="-25000"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c</a:t>
            </a:r>
            <a:r>
              <a:rPr lang="en-US" sz="1800" b="0" i="0" u="none" strike="noStrike" baseline="-25000" dirty="0" err="1">
                <a:solidFill>
                  <a:srgbClr val="000000"/>
                </a:solidFill>
                <a:effectLst/>
                <a:latin typeface="Times New Roman" panose="02020603050405020304" pitchFamily="18" charset="0"/>
              </a:rPr>
              <a:t>t</a:t>
            </a:r>
            <a:r>
              <a:rPr lang="en-US" sz="1800" b="0" i="0" u="none" strike="noStrike" dirty="0">
                <a:solidFill>
                  <a:srgbClr val="000000"/>
                </a:solidFill>
                <a:effectLst/>
                <a:latin typeface="Times New Roman" panose="02020603050405020304" pitchFamily="18" charset="0"/>
              </a:rPr>
              <a:t> is the current available cash and x</a:t>
            </a:r>
            <a:r>
              <a:rPr lang="en-US" sz="1800" b="0" i="0" u="none" strike="noStrike" baseline="-25000" dirty="0">
                <a:solidFill>
                  <a:srgbClr val="000000"/>
                </a:solidFill>
                <a:effectLst/>
                <a:latin typeface="Times New Roman" panose="02020603050405020304" pitchFamily="18" charset="0"/>
              </a:rPr>
              <a:t>0</a:t>
            </a:r>
            <a:r>
              <a:rPr lang="en-US" sz="1800" b="0" i="0" u="none" strike="noStrike" dirty="0">
                <a:solidFill>
                  <a:srgbClr val="000000"/>
                </a:solidFill>
                <a:effectLst/>
                <a:latin typeface="Times New Roman" panose="02020603050405020304" pitchFamily="18" charset="0"/>
              </a:rPr>
              <a:t>p</a:t>
            </a:r>
            <a:r>
              <a:rPr lang="en-US" sz="1800" b="0" i="0" u="none" strike="noStrike" baseline="-25000" dirty="0">
                <a:solidFill>
                  <a:srgbClr val="000000"/>
                </a:solidFill>
                <a:effectLst/>
                <a:latin typeface="Times New Roman" panose="02020603050405020304" pitchFamily="18" charset="0"/>
              </a:rPr>
              <a:t>t</a:t>
            </a:r>
            <a:r>
              <a:rPr lang="en-US" sz="1800" b="0" i="0" u="none" strike="noStrike" dirty="0">
                <a:solidFill>
                  <a:srgbClr val="000000"/>
                </a:solidFill>
                <a:effectLst/>
                <a:latin typeface="Times New Roman" panose="02020603050405020304" pitchFamily="18" charset="0"/>
              </a:rPr>
              <a:t> represents current position. Our aim is to maximize the total portfolio value </a:t>
            </a:r>
            <a:r>
              <a:rPr lang="en-US" sz="1800" b="0" i="0" u="none" strike="noStrike" dirty="0" err="1">
                <a:solidFill>
                  <a:srgbClr val="000000"/>
                </a:solidFill>
                <a:effectLst/>
                <a:latin typeface="Times New Roman" panose="02020603050405020304" pitchFamily="18" charset="0"/>
              </a:rPr>
              <a:t>v</a:t>
            </a:r>
            <a:r>
              <a:rPr lang="en-US" sz="1800" b="0" i="0" u="none" strike="noStrike" baseline="-25000" dirty="0" err="1">
                <a:solidFill>
                  <a:srgbClr val="000000"/>
                </a:solidFill>
                <a:effectLst/>
                <a:latin typeface="Times New Roman" panose="02020603050405020304" pitchFamily="18" charset="0"/>
              </a:rPr>
              <a:t>t</a:t>
            </a:r>
            <a:r>
              <a:rPr lang="en-US" sz="1800" b="0" i="0" u="none" strike="noStrike" dirty="0">
                <a:solidFill>
                  <a:srgbClr val="000000"/>
                </a:solidFill>
                <a:effectLst/>
                <a:latin typeface="Times New Roman" panose="02020603050405020304" pitchFamily="18" charset="0"/>
              </a:rPr>
              <a:t> by selecting the efficient trading strategies. </a:t>
            </a:r>
            <a:br>
              <a:rPr lang="en-US" sz="1000" b="0" dirty="0">
                <a:effectLst/>
              </a:rPr>
            </a:br>
            <a:br>
              <a:rPr lang="en-US" sz="1000" dirty="0"/>
            </a:br>
            <a:br>
              <a:rPr lang="en-US" sz="2800" i="0" dirty="0">
                <a:solidFill>
                  <a:schemeClr val="tx1"/>
                </a:solidFill>
                <a:effectLst/>
                <a:latin typeface="Times New Roman" panose="02020603050405020304" pitchFamily="18" charset="0"/>
                <a:cs typeface="Times New Roman" panose="02020603050405020304" pitchFamily="18" charset="0"/>
              </a:rPr>
            </a:br>
            <a:endParaRPr sz="2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57149" y="57150"/>
            <a:ext cx="9086851" cy="502919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b="1" u="sng" dirty="0">
                <a:latin typeface="Times New Roman" panose="02020603050405020304" pitchFamily="18" charset="0"/>
                <a:cs typeface="Times New Roman" panose="02020603050405020304" pitchFamily="18" charset="0"/>
              </a:rPr>
              <a:t>Solution Overview:</a:t>
            </a:r>
            <a:br>
              <a:rPr lang="en-US" sz="2000" b="1" u="sng"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We model the stock trading process as a Markov Decision Process (MDP) which consist of:</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b="1" u="sng" dirty="0">
                <a:latin typeface="Times New Roman" panose="02020603050405020304" pitchFamily="18" charset="0"/>
                <a:cs typeface="Times New Roman" panose="02020603050405020304" pitchFamily="18" charset="0"/>
              </a:rPr>
              <a:t>Action Space</a:t>
            </a:r>
            <a:r>
              <a:rPr lang="en-US" sz="2000" dirty="0">
                <a:latin typeface="Times New Roman" panose="02020603050405020304" pitchFamily="18" charset="0"/>
                <a:cs typeface="Times New Roman" panose="02020603050405020304" pitchFamily="18" charset="0"/>
              </a:rPr>
              <a:t>: Denoted as  {−k, …, −1, 0, 1, …, k}, where k denotes the number of shares. For 30 stocks the entire action space is (2k+1)*30.</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b="1" u="sng" dirty="0">
                <a:latin typeface="Times New Roman" panose="02020603050405020304" pitchFamily="18" charset="0"/>
                <a:cs typeface="Times New Roman" panose="02020603050405020304" pitchFamily="18" charset="0"/>
              </a:rPr>
              <a:t>State Space</a:t>
            </a:r>
            <a:r>
              <a:rPr lang="en-US" sz="2000" dirty="0">
                <a:latin typeface="Times New Roman" panose="02020603050405020304" pitchFamily="18" charset="0"/>
                <a:cs typeface="Times New Roman" panose="02020603050405020304" pitchFamily="18" charset="0"/>
              </a:rPr>
              <a:t>: Using 17 state space such as current ratio, quick ratio, cash ratio, inventory turnover, receivable turnover, payable turnover etc. (30 * 17 + 1).</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b="1" u="sng" dirty="0">
                <a:latin typeface="Times New Roman" panose="02020603050405020304" pitchFamily="18" charset="0"/>
                <a:cs typeface="Times New Roman" panose="02020603050405020304" pitchFamily="18" charset="0"/>
              </a:rPr>
              <a:t>Reward Function</a:t>
            </a:r>
            <a:r>
              <a:rPr lang="en-US" sz="2000" dirty="0">
                <a:latin typeface="Times New Roman" panose="02020603050405020304" pitchFamily="18" charset="0"/>
                <a:cs typeface="Times New Roman" panose="02020603050405020304" pitchFamily="18" charset="0"/>
              </a:rPr>
              <a:t>:  Derived by formula: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Portfolio Value at stock’s close price - Portfolio Value at stock’s open price.</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b="1" u="sng" dirty="0">
                <a:latin typeface="Times New Roman" panose="02020603050405020304" pitchFamily="18" charset="0"/>
                <a:cs typeface="Times New Roman" panose="02020603050405020304" pitchFamily="18" charset="0"/>
              </a:rPr>
              <a:t>Environment</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multiple stock trading for Dow 30.</a:t>
            </a:r>
            <a:br>
              <a:rPr lang="en-US" sz="2000" dirty="0">
                <a:latin typeface="Times New Roman" panose="02020603050405020304" pitchFamily="18" charset="0"/>
                <a:cs typeface="Times New Roman" panose="02020603050405020304" pitchFamily="18" charset="0"/>
              </a:rPr>
            </a:b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pic>
        <p:nvPicPr>
          <p:cNvPr id="7" name="Picture 6">
            <a:extLst>
              <a:ext uri="{FF2B5EF4-FFF2-40B4-BE49-F238E27FC236}">
                <a16:creationId xmlns:a16="http://schemas.microsoft.com/office/drawing/2014/main" id="{90E204D6-B55B-D708-8D83-A8E83317B646}"/>
              </a:ext>
            </a:extLst>
          </p:cNvPr>
          <p:cNvPicPr>
            <a:picLocks noChangeAspect="1"/>
          </p:cNvPicPr>
          <p:nvPr/>
        </p:nvPicPr>
        <p:blipFill>
          <a:blip r:embed="rId3"/>
          <a:stretch>
            <a:fillRect/>
          </a:stretch>
        </p:blipFill>
        <p:spPr>
          <a:xfrm>
            <a:off x="4950618" y="3711396"/>
            <a:ext cx="3471864" cy="571559"/>
          </a:xfrm>
          <a:prstGeom prst="rect">
            <a:avLst/>
          </a:prstGeom>
        </p:spPr>
      </p:pic>
      <p:pic>
        <p:nvPicPr>
          <p:cNvPr id="5" name="Picture 4">
            <a:extLst>
              <a:ext uri="{FF2B5EF4-FFF2-40B4-BE49-F238E27FC236}">
                <a16:creationId xmlns:a16="http://schemas.microsoft.com/office/drawing/2014/main" id="{0268F240-0DC3-C5A8-FF48-0A5AC73692B2}"/>
              </a:ext>
            </a:extLst>
          </p:cNvPr>
          <p:cNvPicPr>
            <a:picLocks noChangeAspect="1"/>
          </p:cNvPicPr>
          <p:nvPr/>
        </p:nvPicPr>
        <p:blipFill>
          <a:blip r:embed="rId4"/>
          <a:stretch>
            <a:fillRect/>
          </a:stretch>
        </p:blipFill>
        <p:spPr>
          <a:xfrm>
            <a:off x="4950618" y="2415213"/>
            <a:ext cx="3471864" cy="462916"/>
          </a:xfrm>
          <a:prstGeom prst="rect">
            <a:avLst/>
          </a:prstGeom>
        </p:spPr>
      </p:pic>
      <p:sp>
        <p:nvSpPr>
          <p:cNvPr id="76" name="Google Shape;76;p16"/>
          <p:cNvSpPr txBox="1">
            <a:spLocks noGrp="1"/>
          </p:cNvSpPr>
          <p:nvPr>
            <p:ph type="subTitle" idx="1"/>
          </p:nvPr>
        </p:nvSpPr>
        <p:spPr>
          <a:xfrm>
            <a:off x="367500" y="2061769"/>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 We are using following Algorithms to train our models:</a:t>
            </a:r>
          </a:p>
        </p:txBody>
      </p:sp>
      <p:sp>
        <p:nvSpPr>
          <p:cNvPr id="3" name="Text Placeholder 2">
            <a:extLst>
              <a:ext uri="{FF2B5EF4-FFF2-40B4-BE49-F238E27FC236}">
                <a16:creationId xmlns:a16="http://schemas.microsoft.com/office/drawing/2014/main" id="{D477D719-1001-2DD0-993E-E8FD94CDB31D}"/>
              </a:ext>
            </a:extLst>
          </p:cNvPr>
          <p:cNvSpPr>
            <a:spLocks noGrp="1"/>
          </p:cNvSpPr>
          <p:nvPr>
            <p:ph type="body" idx="2"/>
          </p:nvPr>
        </p:nvSpPr>
        <p:spPr>
          <a:xfrm>
            <a:off x="4768050" y="724200"/>
            <a:ext cx="3837000" cy="3695100"/>
          </a:xfrm>
        </p:spPr>
        <p:txBody>
          <a:bodyPr/>
          <a:lstStyle/>
          <a:p>
            <a:pPr marL="114300" indent="0">
              <a:buNone/>
            </a:pPr>
            <a:r>
              <a:rPr lang="en-US" dirty="0">
                <a:latin typeface="Times New Roman" panose="02020603050405020304" pitchFamily="18" charset="0"/>
                <a:cs typeface="Times New Roman" panose="02020603050405020304" pitchFamily="18" charset="0"/>
              </a:rPr>
              <a:t>A2C:  </a:t>
            </a:r>
          </a:p>
          <a:p>
            <a:pPr marL="114300" indent="0">
              <a:buNone/>
            </a:pPr>
            <a:endParaRPr lang="en-US" dirty="0">
              <a:latin typeface="Times New Roman" panose="02020603050405020304" pitchFamily="18" charset="0"/>
              <a:cs typeface="Times New Roman" panose="02020603050405020304" pitchFamily="18" charset="0"/>
            </a:endParaRPr>
          </a:p>
          <a:p>
            <a:pPr marL="114300" indent="0">
              <a:buNone/>
            </a:pPr>
            <a:r>
              <a:rPr lang="en-US" dirty="0" err="1">
                <a:latin typeface="Times New Roman" panose="02020603050405020304" pitchFamily="18" charset="0"/>
                <a:cs typeface="Times New Roman" panose="02020603050405020304" pitchFamily="18" charset="0"/>
              </a:rPr>
              <a:t>TD_Error</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TD_Target</a:t>
            </a:r>
            <a:r>
              <a:rPr lang="en-US" dirty="0">
                <a:latin typeface="Times New Roman" panose="02020603050405020304" pitchFamily="18" charset="0"/>
                <a:cs typeface="Times New Roman" panose="02020603050405020304" pitchFamily="18" charset="0"/>
              </a:rPr>
              <a:t> – V(s)</a:t>
            </a:r>
          </a:p>
          <a:p>
            <a:pPr marL="114300" indent="0">
              <a:buNone/>
            </a:pPr>
            <a:endParaRPr lang="en-US" dirty="0">
              <a:latin typeface="Times New Roman" panose="02020603050405020304" pitchFamily="18" charset="0"/>
              <a:cs typeface="Times New Roman" panose="02020603050405020304" pitchFamily="18" charset="0"/>
            </a:endParaRPr>
          </a:p>
          <a:p>
            <a:pPr marL="114300" indent="0">
              <a:buNone/>
            </a:pPr>
            <a:r>
              <a:rPr lang="en-US" dirty="0">
                <a:latin typeface="Times New Roman" panose="02020603050405020304" pitchFamily="18" charset="0"/>
                <a:cs typeface="Times New Roman" panose="02020603050405020304" pitchFamily="18" charset="0"/>
              </a:rPr>
              <a:t>PPO: </a:t>
            </a:r>
          </a:p>
          <a:p>
            <a:pPr marL="114300" indent="0">
              <a:buNone/>
            </a:pPr>
            <a:endParaRPr lang="en-US" dirty="0">
              <a:latin typeface="Times New Roman" panose="02020603050405020304" pitchFamily="18" charset="0"/>
              <a:cs typeface="Times New Roman" panose="02020603050405020304" pitchFamily="18" charset="0"/>
            </a:endParaRPr>
          </a:p>
          <a:p>
            <a:pPr marL="114300" indent="0">
              <a:buNone/>
            </a:pPr>
            <a:endParaRPr lang="en-US" dirty="0">
              <a:latin typeface="Times New Roman" panose="02020603050405020304" pitchFamily="18" charset="0"/>
              <a:cs typeface="Times New Roman" panose="02020603050405020304" pitchFamily="18" charset="0"/>
            </a:endParaRPr>
          </a:p>
          <a:p>
            <a:pPr marL="114300" indent="0">
              <a:buNone/>
            </a:pPr>
            <a:endParaRPr lang="en-US" dirty="0">
              <a:latin typeface="Times New Roman" panose="02020603050405020304" pitchFamily="18" charset="0"/>
              <a:cs typeface="Times New Roman" panose="02020603050405020304" pitchFamily="18" charset="0"/>
            </a:endParaRPr>
          </a:p>
          <a:p>
            <a:pPr marL="114300" indent="0">
              <a:buNone/>
            </a:pPr>
            <a:r>
              <a:rPr lang="en-US" dirty="0">
                <a:latin typeface="Times New Roman" panose="02020603050405020304" pitchFamily="18" charset="0"/>
                <a:cs typeface="Times New Roman" panose="02020603050405020304" pitchFamily="18" charset="0"/>
              </a:rPr>
              <a:t>DDPG: </a:t>
            </a:r>
          </a:p>
          <a:p>
            <a:pPr marL="114300" indent="0">
              <a:buNone/>
            </a:pPr>
            <a:endParaRPr lang="en-US" dirty="0">
              <a:latin typeface="Times New Roman" panose="02020603050405020304" pitchFamily="18" charset="0"/>
              <a:cs typeface="Times New Roman" panose="02020603050405020304" pitchFamily="18" charset="0"/>
            </a:endParaRPr>
          </a:p>
          <a:p>
            <a:pPr marL="114300" indent="0">
              <a:buNone/>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Backtesting Result:</a:t>
            </a:r>
            <a:endParaRPr dirty="0"/>
          </a:p>
        </p:txBody>
      </p:sp>
      <p:sp>
        <p:nvSpPr>
          <p:cNvPr id="83" name="Google Shape;83;p17"/>
          <p:cNvSpPr txBox="1">
            <a:spLocks noGrp="1"/>
          </p:cNvSpPr>
          <p:nvPr>
            <p:ph type="body" idx="1"/>
          </p:nvPr>
        </p:nvSpPr>
        <p:spPr>
          <a:xfrm>
            <a:off x="311700" y="1171674"/>
            <a:ext cx="8603700" cy="3693219"/>
          </a:xfrm>
          <a:prstGeom prst="rect">
            <a:avLst/>
          </a:prstGeom>
        </p:spPr>
        <p:txBody>
          <a:bodyPr spcFirstLastPara="1" wrap="square" lIns="91425" tIns="91425" rIns="91425" bIns="91425" anchor="t" anchorCtr="0">
            <a:noAutofit/>
          </a:bodyPr>
          <a:lstStyle/>
          <a:p>
            <a:pPr marL="127000" lvl="0" indent="0" algn="l" rtl="0">
              <a:spcBef>
                <a:spcPts val="0"/>
              </a:spcBef>
              <a:spcAft>
                <a:spcPts val="0"/>
              </a:spcAft>
              <a:buSzPts val="1600"/>
              <a:buNone/>
            </a:pPr>
            <a:r>
              <a:rPr lang="en-US" sz="1600" dirty="0">
                <a:latin typeface="Times New Roman" panose="02020603050405020304" pitchFamily="18" charset="0"/>
                <a:cs typeface="Times New Roman" panose="02020603050405020304" pitchFamily="18" charset="0"/>
              </a:rPr>
              <a:t>We used </a:t>
            </a:r>
            <a:r>
              <a:rPr lang="en-US" sz="1600" dirty="0" err="1">
                <a:latin typeface="Times New Roman" panose="02020603050405020304" pitchFamily="18" charset="0"/>
                <a:cs typeface="Times New Roman" panose="02020603050405020304" pitchFamily="18" charset="0"/>
              </a:rPr>
              <a:t>pyfolio</a:t>
            </a:r>
            <a:r>
              <a:rPr lang="en-US" sz="1600" dirty="0">
                <a:latin typeface="Times New Roman" panose="02020603050405020304" pitchFamily="18" charset="0"/>
                <a:cs typeface="Times New Roman" panose="02020603050405020304" pitchFamily="18" charset="0"/>
              </a:rPr>
              <a:t> library to perform </a:t>
            </a:r>
            <a:r>
              <a:rPr lang="en-US" sz="1600" dirty="0" err="1">
                <a:latin typeface="Times New Roman" panose="02020603050405020304" pitchFamily="18" charset="0"/>
                <a:cs typeface="Times New Roman" panose="02020603050405020304" pitchFamily="18" charset="0"/>
              </a:rPr>
              <a:t>backtesting</a:t>
            </a:r>
            <a:r>
              <a:rPr lang="en-US" sz="1600" dirty="0">
                <a:latin typeface="Times New Roman" panose="02020603050405020304" pitchFamily="18" charset="0"/>
                <a:cs typeface="Times New Roman" panose="02020603050405020304" pitchFamily="18" charset="0"/>
              </a:rPr>
              <a:t> :</a:t>
            </a:r>
          </a:p>
          <a:p>
            <a:pPr marL="127000" lvl="0" indent="0" algn="l" rtl="0">
              <a:spcBef>
                <a:spcPts val="0"/>
              </a:spcBef>
              <a:spcAft>
                <a:spcPts val="0"/>
              </a:spcAft>
              <a:buSzPts val="1600"/>
              <a:buNone/>
            </a:pPr>
            <a:endParaRPr lang="en-US" sz="1600" dirty="0">
              <a:latin typeface="Times New Roman" panose="02020603050405020304" pitchFamily="18" charset="0"/>
              <a:cs typeface="Times New Roman" panose="02020603050405020304" pitchFamily="18" charset="0"/>
            </a:endParaRPr>
          </a:p>
          <a:p>
            <a:pPr marL="127000" lvl="0" indent="0" algn="l" rtl="0">
              <a:spcBef>
                <a:spcPts val="0"/>
              </a:spcBef>
              <a:spcAft>
                <a:spcPts val="0"/>
              </a:spcAft>
              <a:buSzPts val="1600"/>
              <a:buNone/>
            </a:pPr>
            <a:r>
              <a:rPr lang="en-US" sz="1600" dirty="0">
                <a:latin typeface="Times New Roman" panose="02020603050405020304" pitchFamily="18" charset="0"/>
                <a:cs typeface="Times New Roman" panose="02020603050405020304" pitchFamily="18" charset="0"/>
              </a:rPr>
              <a:t>      Monthly returns:		        Annual returns:	            Distribution of monthly returns:</a:t>
            </a:r>
          </a:p>
          <a:p>
            <a:pPr marL="127000" lvl="0" indent="0" algn="l" rtl="0">
              <a:spcBef>
                <a:spcPts val="0"/>
              </a:spcBef>
              <a:spcAft>
                <a:spcPts val="0"/>
              </a:spcAft>
              <a:buSzPts val="1600"/>
              <a:buNone/>
            </a:pPr>
            <a:endParaRPr lang="en-US" sz="1600" dirty="0">
              <a:latin typeface="Times New Roman" panose="02020603050405020304" pitchFamily="18" charset="0"/>
              <a:cs typeface="Times New Roman" panose="02020603050405020304" pitchFamily="18" charset="0"/>
            </a:endParaRPr>
          </a:p>
          <a:p>
            <a:pPr marL="127000" lvl="0" indent="0" algn="l" rtl="0">
              <a:spcBef>
                <a:spcPts val="0"/>
              </a:spcBef>
              <a:spcAft>
                <a:spcPts val="0"/>
              </a:spcAft>
              <a:buSzPts val="1600"/>
              <a:buNone/>
            </a:pPr>
            <a:endParaRPr sz="16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FFF3E0AC-BA48-4592-C27B-FF796E629F2F}"/>
              </a:ext>
            </a:extLst>
          </p:cNvPr>
          <p:cNvPicPr>
            <a:picLocks noChangeAspect="1"/>
          </p:cNvPicPr>
          <p:nvPr/>
        </p:nvPicPr>
        <p:blipFill>
          <a:blip r:embed="rId3"/>
          <a:stretch>
            <a:fillRect/>
          </a:stretch>
        </p:blipFill>
        <p:spPr>
          <a:xfrm>
            <a:off x="428046" y="2259105"/>
            <a:ext cx="7661705" cy="2254525"/>
          </a:xfrm>
          <a:prstGeom prst="rect">
            <a:avLst/>
          </a:prstGeom>
        </p:spPr>
      </p:pic>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342</Words>
  <Application>Microsoft Office PowerPoint</Application>
  <PresentationFormat>On-screen Show (16:9)</PresentationFormat>
  <Paragraphs>19</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Old Standard TT</vt:lpstr>
      <vt:lpstr>Arial</vt:lpstr>
      <vt:lpstr>Times New Roman</vt:lpstr>
      <vt:lpstr>Paperback</vt:lpstr>
      <vt:lpstr>Automated Trading Solution for Multiple Stock Trading</vt:lpstr>
      <vt:lpstr>PROBLEM STATEMENT:  To design a reinforcement learning based financial model that helps in deciding trading strategies for multiple stock trading in order to obtain maximum portfolio value based on current and the current position (vt = ct + x0pt) using attributes such as open, close, high, low and other Technical indicators such as date, tic, operating margin, net profit margin, return over assets, return on equity, earnings per share, book per share etc.  Here, vt is total portfolio value,  ct is the current available cash and x0pt represents current position. Our aim is to maximize the total portfolio value vt by selecting the efficient trading strategies.    </vt:lpstr>
      <vt:lpstr>Solution Overview:  We model the stock trading process as a Markov Decision Process (MDP) which consist of:  Action Space: Denoted as  {−k, …, −1, 0, 1, …, k}, where k denotes the number of shares. For 30 stocks the entire action space is (2k+1)*30.  State Space: Using 17 state space such as current ratio, quick ratio, cash ratio, inventory turnover, receivable turnover, payable turnover etc. (30 * 17 + 1).  Reward Function:  Derived by formula:  Portfolio Value at stock’s close price - Portfolio Value at stock’s open price.  Environment: multiple stock trading for Dow 30. </vt:lpstr>
      <vt:lpstr>PowerPoint Presentation</vt:lpstr>
      <vt:lpstr>Backtesting 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Trading Solution for Multiple Stock Trading</dc:title>
  <cp:lastModifiedBy>Raj Shah</cp:lastModifiedBy>
  <cp:revision>5</cp:revision>
  <dcterms:modified xsi:type="dcterms:W3CDTF">2022-12-05T23:58:19Z</dcterms:modified>
</cp:coreProperties>
</file>