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0AD68-5E23-48E3-B9A1-AF4724C0B5BB}" v="145" dt="2024-11-22T12:50:23.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1B7991-ED33-DE9C-AC66-2F7FFA6B941B}"/>
              </a:ext>
            </a:extLst>
          </p:cNvPr>
          <p:cNvSpPr>
            <a:spLocks noGrp="1"/>
          </p:cNvSpPr>
          <p:nvPr>
            <p:ph type="title"/>
          </p:nvPr>
        </p:nvSpPr>
        <p:spPr/>
        <p:txBody>
          <a:bodyPr>
            <a:normAutofit/>
          </a:bodyPr>
          <a:lstStyle/>
          <a:p>
            <a:r>
              <a:rPr lang="en-US" sz="5400" dirty="0"/>
              <a:t>TITLE : BMI </a:t>
            </a:r>
            <a:r>
              <a:rPr lang="en-US" sz="5400" dirty="0" err="1"/>
              <a:t>CaLCULATOR</a:t>
            </a:r>
            <a:r>
              <a:rPr lang="en-US" sz="5400" dirty="0"/>
              <a:t> </a:t>
            </a:r>
            <a:endParaRPr lang="en-IN" sz="5400" dirty="0"/>
          </a:p>
        </p:txBody>
      </p:sp>
      <p:sp>
        <p:nvSpPr>
          <p:cNvPr id="5" name="TextBox 4">
            <a:extLst>
              <a:ext uri="{FF2B5EF4-FFF2-40B4-BE49-F238E27FC236}">
                <a16:creationId xmlns:a16="http://schemas.microsoft.com/office/drawing/2014/main" id="{FABE672B-5219-279D-F0DB-E7CD2254EFD0}"/>
              </a:ext>
            </a:extLst>
          </p:cNvPr>
          <p:cNvSpPr txBox="1"/>
          <p:nvPr/>
        </p:nvSpPr>
        <p:spPr>
          <a:xfrm>
            <a:off x="1073020" y="2248677"/>
            <a:ext cx="10459617" cy="3108543"/>
          </a:xfrm>
          <a:prstGeom prst="rect">
            <a:avLst/>
          </a:prstGeom>
          <a:noFill/>
        </p:spPr>
        <p:txBody>
          <a:bodyPr wrap="square" rtlCol="0">
            <a:spAutoFit/>
          </a:bodyPr>
          <a:lstStyle/>
          <a:p>
            <a:r>
              <a:rPr lang="en-US" sz="2800" dirty="0"/>
              <a:t>Student Name : PARMAR RAJ S.</a:t>
            </a:r>
          </a:p>
          <a:p>
            <a:r>
              <a:rPr lang="en-US" sz="2800" dirty="0"/>
              <a:t>Enrollment ID   : 24AIML029</a:t>
            </a:r>
          </a:p>
          <a:p>
            <a:r>
              <a:rPr lang="en-US" sz="2800" dirty="0"/>
              <a:t>Subject           : Computer concepts &amp; Programming</a:t>
            </a:r>
          </a:p>
          <a:p>
            <a:r>
              <a:rPr lang="en-IN" sz="2800" dirty="0"/>
              <a:t>Objective       : To calculate the BMI of a person using C programming</a:t>
            </a:r>
          </a:p>
          <a:p>
            <a:r>
              <a:rPr lang="en-IN" sz="2800" dirty="0"/>
              <a:t>Course Learning Outcome : By the end of this project , students will be     </a:t>
            </a:r>
          </a:p>
          <a:p>
            <a:r>
              <a:rPr lang="en-IN" sz="2800" dirty="0"/>
              <a:t>able to apply basic arithmetic operations and health-related calculations in developing a BMI calculator using C.</a:t>
            </a:r>
          </a:p>
        </p:txBody>
      </p:sp>
    </p:spTree>
    <p:extLst>
      <p:ext uri="{BB962C8B-B14F-4D97-AF65-F5344CB8AC3E}">
        <p14:creationId xmlns:p14="http://schemas.microsoft.com/office/powerpoint/2010/main" val="59260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4C7C8-B331-770C-FB3C-5939FFD93FE7}"/>
              </a:ext>
            </a:extLst>
          </p:cNvPr>
          <p:cNvSpPr>
            <a:spLocks noGrp="1"/>
          </p:cNvSpPr>
          <p:nvPr>
            <p:ph type="title"/>
          </p:nvPr>
        </p:nvSpPr>
        <p:spPr/>
        <p:txBody>
          <a:bodyPr/>
          <a:lstStyle/>
          <a:p>
            <a:r>
              <a:rPr lang="en-US" dirty="0"/>
              <a:t>PROGRAM OVERVIEW</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D55289-0197-4C04-4E43-1533DC81F0E6}"/>
                  </a:ext>
                </a:extLst>
              </p:cNvPr>
              <p:cNvSpPr txBox="1"/>
              <p:nvPr/>
            </p:nvSpPr>
            <p:spPr>
              <a:xfrm>
                <a:off x="1212980" y="2164702"/>
                <a:ext cx="9619861" cy="4337534"/>
              </a:xfrm>
              <a:prstGeom prst="rect">
                <a:avLst/>
              </a:prstGeom>
              <a:noFill/>
            </p:spPr>
            <p:txBody>
              <a:bodyPr wrap="square" rtlCol="0">
                <a:spAutoFit/>
              </a:bodyPr>
              <a:lstStyle/>
              <a:p>
                <a:r>
                  <a:rPr lang="en-US" sz="2000" dirty="0"/>
                  <a:t> The program calculates the Body Mass Index (BMI) for a given weight and height of a person. BMI is a simple and commonly used method to assess whether a person has a healthy weight for a given height. The program will prompt the user to input their weight (in kilograms) and height (in meters), then calculate and display the corresponding BMI value along with the BMI category.</a:t>
                </a:r>
              </a:p>
              <a:p>
                <a:endParaRPr lang="en-US" sz="2000" b="1" dirty="0"/>
              </a:p>
              <a:p>
                <a:endParaRPr lang="en-US" b="1" dirty="0"/>
              </a:p>
              <a:p>
                <a:r>
                  <a:rPr lang="en-US" sz="3600" dirty="0"/>
                  <a:t>BMI FORMULA</a:t>
                </a:r>
              </a:p>
              <a:p>
                <a:endParaRPr lang="en-US" b="1" dirty="0"/>
              </a:p>
              <a:p>
                <a:r>
                  <a:rPr lang="en-US" sz="2000" dirty="0"/>
                  <a:t>The formula to calculate BMI is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𝑊</m:t>
                        </m:r>
                        <m:r>
                          <a:rPr lang="en-US" sz="2000" b="0" i="1" smtClean="0">
                            <a:latin typeface="Cambria Math" panose="02040503050406030204" pitchFamily="18" charset="0"/>
                          </a:rPr>
                          <m:t>   (</m:t>
                        </m:r>
                        <m:r>
                          <a:rPr lang="en-US" sz="2000" b="0" i="1" smtClean="0">
                            <a:latin typeface="Cambria Math" panose="02040503050406030204" pitchFamily="18" charset="0"/>
                          </a:rPr>
                          <m:t>𝑘𝑔</m:t>
                        </m:r>
                        <m:r>
                          <a:rPr lang="en-US" sz="2000" b="0" i="1" smtClean="0">
                            <a:latin typeface="Cambria Math" panose="02040503050406030204" pitchFamily="18" charset="0"/>
                          </a:rPr>
                          <m:t>)</m:t>
                        </m:r>
                      </m:num>
                      <m:den>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  (</m:t>
                        </m:r>
                        <m:r>
                          <a:rPr lang="en-US" sz="2000" b="0" i="1" smtClean="0">
                            <a:latin typeface="Cambria Math" panose="02040503050406030204" pitchFamily="18" charset="0"/>
                          </a:rPr>
                          <m:t>𝑚</m:t>
                        </m:r>
                        <m:r>
                          <a:rPr lang="en-US" sz="2000" b="0" i="1" smtClean="0">
                            <a:latin typeface="Cambria Math" panose="02040503050406030204" pitchFamily="18" charset="0"/>
                          </a:rPr>
                          <m:t>)</m:t>
                        </m:r>
                      </m:den>
                    </m:f>
                  </m:oMath>
                </a14:m>
                <a:r>
                  <a:rPr lang="en-US" sz="2000" dirty="0"/>
                  <a:t>   =  </a:t>
                </a:r>
                <a:r>
                  <a:rPr lang="en-US" sz="2000" b="1" dirty="0"/>
                  <a:t>BMI</a:t>
                </a:r>
                <a:endParaRPr lang="en-US" sz="2000" dirty="0"/>
              </a:p>
              <a:p>
                <a:endParaRPr lang="en-US" b="1" dirty="0"/>
              </a:p>
              <a:p>
                <a:endParaRPr lang="en-US" b="1" dirty="0"/>
              </a:p>
              <a:p>
                <a:endParaRPr lang="en-IN" b="1" dirty="0"/>
              </a:p>
            </p:txBody>
          </p:sp>
        </mc:Choice>
        <mc:Fallback xmlns="">
          <p:sp>
            <p:nvSpPr>
              <p:cNvPr id="4" name="TextBox 3">
                <a:extLst>
                  <a:ext uri="{FF2B5EF4-FFF2-40B4-BE49-F238E27FC236}">
                    <a16:creationId xmlns:a16="http://schemas.microsoft.com/office/drawing/2014/main" id="{7FD55289-0197-4C04-4E43-1533DC81F0E6}"/>
                  </a:ext>
                </a:extLst>
              </p:cNvPr>
              <p:cNvSpPr txBox="1">
                <a:spLocks noRot="1" noChangeAspect="1" noMove="1" noResize="1" noEditPoints="1" noAdjustHandles="1" noChangeArrowheads="1" noChangeShapeType="1" noTextEdit="1"/>
              </p:cNvSpPr>
              <p:nvPr/>
            </p:nvSpPr>
            <p:spPr>
              <a:xfrm>
                <a:off x="1212980" y="2164702"/>
                <a:ext cx="9619861" cy="4337534"/>
              </a:xfrm>
              <a:prstGeom prst="rect">
                <a:avLst/>
              </a:prstGeom>
              <a:blipFill>
                <a:blip r:embed="rId2"/>
                <a:stretch>
                  <a:fillRect l="-1965" t="-702" r="-317"/>
                </a:stretch>
              </a:blipFill>
            </p:spPr>
            <p:txBody>
              <a:bodyPr/>
              <a:lstStyle/>
              <a:p>
                <a:r>
                  <a:rPr lang="en-IN">
                    <a:noFill/>
                  </a:rPr>
                  <a:t> </a:t>
                </a:r>
              </a:p>
            </p:txBody>
          </p:sp>
        </mc:Fallback>
      </mc:AlternateContent>
    </p:spTree>
    <p:extLst>
      <p:ext uri="{BB962C8B-B14F-4D97-AF65-F5344CB8AC3E}">
        <p14:creationId xmlns:p14="http://schemas.microsoft.com/office/powerpoint/2010/main" val="295338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14F3F-D175-28C7-7995-FD7F7EC70FCA}"/>
              </a:ext>
            </a:extLst>
          </p:cNvPr>
          <p:cNvSpPr txBox="1"/>
          <p:nvPr/>
        </p:nvSpPr>
        <p:spPr>
          <a:xfrm>
            <a:off x="1380931" y="709127"/>
            <a:ext cx="9470571" cy="5386090"/>
          </a:xfrm>
          <a:prstGeom prst="rect">
            <a:avLst/>
          </a:prstGeom>
          <a:noFill/>
        </p:spPr>
        <p:txBody>
          <a:bodyPr wrap="square" rtlCol="0">
            <a:spAutoFit/>
          </a:bodyPr>
          <a:lstStyle/>
          <a:p>
            <a:r>
              <a:rPr lang="en-US" sz="2800" b="1" dirty="0"/>
              <a:t>BMI Categories:</a:t>
            </a:r>
          </a:p>
          <a:p>
            <a:r>
              <a:rPr lang="en-US" sz="2000" dirty="0"/>
              <a:t>Based on the calculated BMI, the program will categorize the result into the following ranges:</a:t>
            </a:r>
          </a:p>
          <a:p>
            <a:pPr>
              <a:buFont typeface="Arial" panose="020B0604020202020204" pitchFamily="34" charset="0"/>
              <a:buChar char="•"/>
            </a:pPr>
            <a:r>
              <a:rPr lang="en-US" sz="2000" b="1" dirty="0"/>
              <a:t>   Underweight</a:t>
            </a:r>
            <a:r>
              <a:rPr lang="en-US" sz="2000" dirty="0"/>
              <a:t>: BMI &lt; 18.5</a:t>
            </a:r>
          </a:p>
          <a:p>
            <a:pPr>
              <a:buFont typeface="Arial" panose="020B0604020202020204" pitchFamily="34" charset="0"/>
              <a:buChar char="•"/>
            </a:pPr>
            <a:r>
              <a:rPr lang="en-US" sz="2000" b="1" dirty="0"/>
              <a:t>   Normal weight</a:t>
            </a:r>
            <a:r>
              <a:rPr lang="en-US" sz="2000" dirty="0"/>
              <a:t>: 18.5 ≤ BMI &lt; 24.9</a:t>
            </a:r>
          </a:p>
          <a:p>
            <a:pPr>
              <a:buFont typeface="Arial" panose="020B0604020202020204" pitchFamily="34" charset="0"/>
              <a:buChar char="•"/>
            </a:pPr>
            <a:r>
              <a:rPr lang="en-US" sz="2000" b="1" dirty="0"/>
              <a:t>   Overweight</a:t>
            </a:r>
            <a:r>
              <a:rPr lang="en-US" sz="2000" dirty="0"/>
              <a:t>: 25 ≤ BMI &lt; 29.9</a:t>
            </a:r>
          </a:p>
          <a:p>
            <a:pPr>
              <a:buFont typeface="Arial" panose="020B0604020202020204" pitchFamily="34" charset="0"/>
              <a:buChar char="•"/>
            </a:pPr>
            <a:r>
              <a:rPr lang="en-US" sz="2000" b="1" dirty="0"/>
              <a:t>   Obesity</a:t>
            </a:r>
            <a:r>
              <a:rPr lang="en-US" sz="2000" dirty="0"/>
              <a:t>: BMI ≥ 30</a:t>
            </a:r>
          </a:p>
          <a:p>
            <a:r>
              <a:rPr lang="en-US" sz="2800" b="1" dirty="0"/>
              <a:t>Key Features of the Program:</a:t>
            </a:r>
            <a:endParaRPr lang="en-US" sz="2800" dirty="0"/>
          </a:p>
          <a:p>
            <a:pPr>
              <a:buFont typeface="+mj-lt"/>
              <a:buAutoNum type="arabicPeriod"/>
            </a:pPr>
            <a:r>
              <a:rPr lang="en-US" sz="2000" b="1" dirty="0"/>
              <a:t>  User Input</a:t>
            </a:r>
            <a:r>
              <a:rPr lang="en-US" sz="2000" dirty="0"/>
              <a:t>: The program prompts the user to enter their weight (in kilograms) and height (in meters).</a:t>
            </a:r>
          </a:p>
          <a:p>
            <a:pPr>
              <a:buFont typeface="+mj-lt"/>
              <a:buAutoNum type="arabicPeriod"/>
            </a:pPr>
            <a:r>
              <a:rPr lang="en-US" sz="2000" b="1" dirty="0"/>
              <a:t>  BMI Calculation</a:t>
            </a:r>
            <a:r>
              <a:rPr lang="en-US" sz="2000" dirty="0"/>
              <a:t>: Using the formula, the program calculates the BMI.</a:t>
            </a:r>
          </a:p>
          <a:p>
            <a:pPr>
              <a:buFont typeface="+mj-lt"/>
              <a:buAutoNum type="arabicPeriod"/>
            </a:pPr>
            <a:r>
              <a:rPr lang="en-US" sz="2000" b="1" dirty="0"/>
              <a:t>  BMI Classification</a:t>
            </a:r>
            <a:r>
              <a:rPr lang="en-US" sz="2000" dirty="0"/>
              <a:t>: Based on the calculated BMI, the program displays the category            (e.g., underweight, normal weight, etc.).</a:t>
            </a:r>
          </a:p>
          <a:p>
            <a:pPr>
              <a:buFont typeface="+mj-lt"/>
              <a:buAutoNum type="arabicPeriod"/>
            </a:pPr>
            <a:r>
              <a:rPr lang="en-US" sz="2000" b="1" dirty="0"/>
              <a:t>  Validation</a:t>
            </a:r>
            <a:r>
              <a:rPr lang="en-US" sz="2000" dirty="0"/>
              <a:t>: The program ensures that valid, non-negative input is provided by the user.</a:t>
            </a:r>
          </a:p>
          <a:p>
            <a:pPr>
              <a:buFont typeface="+mj-lt"/>
              <a:buAutoNum type="arabicPeriod"/>
            </a:pPr>
            <a:r>
              <a:rPr lang="en-US" sz="2000" b="1" dirty="0"/>
              <a:t>  Output</a:t>
            </a:r>
            <a:r>
              <a:rPr lang="en-US" sz="2000" dirty="0"/>
              <a:t>: The program outputs the BMI value and its classification.</a:t>
            </a:r>
          </a:p>
          <a:p>
            <a:endParaRPr lang="en-IN" sz="2000" dirty="0"/>
          </a:p>
        </p:txBody>
      </p:sp>
    </p:spTree>
    <p:extLst>
      <p:ext uri="{BB962C8B-B14F-4D97-AF65-F5344CB8AC3E}">
        <p14:creationId xmlns:p14="http://schemas.microsoft.com/office/powerpoint/2010/main" val="296672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826F-D9C9-AB7B-123E-95A896781DEC}"/>
              </a:ext>
            </a:extLst>
          </p:cNvPr>
          <p:cNvSpPr>
            <a:spLocks noGrp="1"/>
          </p:cNvSpPr>
          <p:nvPr>
            <p:ph type="title"/>
          </p:nvPr>
        </p:nvSpPr>
        <p:spPr/>
        <p:txBody>
          <a:bodyPr/>
          <a:lstStyle/>
          <a:p>
            <a:r>
              <a:rPr lang="en-US" sz="4000" dirty="0"/>
              <a:t>CODE STRUCTURE</a:t>
            </a:r>
            <a:r>
              <a:rPr lang="en-US" dirty="0"/>
              <a:t> </a:t>
            </a:r>
            <a:endParaRPr lang="en-IN" dirty="0"/>
          </a:p>
        </p:txBody>
      </p:sp>
      <p:sp>
        <p:nvSpPr>
          <p:cNvPr id="12" name="TextBox 11">
            <a:extLst>
              <a:ext uri="{FF2B5EF4-FFF2-40B4-BE49-F238E27FC236}">
                <a16:creationId xmlns:a16="http://schemas.microsoft.com/office/drawing/2014/main" id="{1EFA6156-8BD7-CAB5-1C85-E08B4CFD5E25}"/>
              </a:ext>
            </a:extLst>
          </p:cNvPr>
          <p:cNvSpPr txBox="1"/>
          <p:nvPr/>
        </p:nvSpPr>
        <p:spPr>
          <a:xfrm>
            <a:off x="1502229" y="2097088"/>
            <a:ext cx="9433249" cy="2954655"/>
          </a:xfrm>
          <a:prstGeom prst="rect">
            <a:avLst/>
          </a:prstGeom>
          <a:noFill/>
        </p:spPr>
        <p:txBody>
          <a:bodyPr wrap="square" rtlCol="0">
            <a:spAutoFit/>
          </a:bodyPr>
          <a:lstStyle/>
          <a:p>
            <a:r>
              <a:rPr lang="en-US" b="1" dirty="0"/>
              <a:t> </a:t>
            </a:r>
            <a:r>
              <a:rPr lang="en-US" sz="2400" dirty="0"/>
              <a:t>1. </a:t>
            </a:r>
            <a:r>
              <a:rPr lang="en-US" sz="2400" b="1" dirty="0"/>
              <a:t>Include necessary libraries : </a:t>
            </a:r>
            <a:r>
              <a:rPr lang="en-US" sz="2400" dirty="0"/>
              <a:t>We will use </a:t>
            </a:r>
            <a:r>
              <a:rPr lang="en-US" sz="2400" dirty="0" err="1"/>
              <a:t>stdio.h</a:t>
            </a:r>
            <a:r>
              <a:rPr lang="en-US" sz="2400" dirty="0"/>
              <a:t> for input/output.</a:t>
            </a:r>
          </a:p>
          <a:p>
            <a:endParaRPr lang="en-US" sz="2400" b="1" dirty="0"/>
          </a:p>
          <a:p>
            <a:r>
              <a:rPr lang="en-US" sz="2400" dirty="0"/>
              <a:t>2. </a:t>
            </a:r>
            <a:r>
              <a:rPr lang="en-US" sz="2400" b="1" dirty="0"/>
              <a:t>Main Function : </a:t>
            </a:r>
            <a:endParaRPr lang="en-US" sz="2400" dirty="0"/>
          </a:p>
          <a:p>
            <a:pPr marL="285750" indent="-285750">
              <a:buFont typeface="Arial" panose="020B0604020202020204" pitchFamily="34" charset="0"/>
              <a:buChar char="•"/>
            </a:pPr>
            <a:r>
              <a:rPr lang="en-US" sz="2400" dirty="0"/>
              <a:t>  Input weight and height.</a:t>
            </a:r>
          </a:p>
          <a:p>
            <a:pPr marL="285750" indent="-285750">
              <a:buFont typeface="Arial" panose="020B0604020202020204" pitchFamily="34" charset="0"/>
              <a:buChar char="•"/>
            </a:pPr>
            <a:r>
              <a:rPr lang="en-US" sz="2400" dirty="0"/>
              <a:t>  Compute BMI using the formula.</a:t>
            </a:r>
          </a:p>
          <a:p>
            <a:pPr marL="285750" indent="-285750">
              <a:buFont typeface="Arial" panose="020B0604020202020204" pitchFamily="34" charset="0"/>
              <a:buChar char="•"/>
            </a:pPr>
            <a:r>
              <a:rPr lang="en-US" sz="2400" dirty="0"/>
              <a:t>  Classify the result based on the BMI value.</a:t>
            </a:r>
          </a:p>
          <a:p>
            <a:pPr marL="285750" indent="-285750">
              <a:buFont typeface="Arial" panose="020B0604020202020204" pitchFamily="34" charset="0"/>
              <a:buChar char="•"/>
            </a:pPr>
            <a:r>
              <a:rPr lang="en-US" sz="2400" dirty="0"/>
              <a:t>  Output the BMI value and the category</a:t>
            </a:r>
            <a:r>
              <a:rPr lang="en-US"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964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2E12-F362-A3BE-90C8-18BD1C45AFDF}"/>
              </a:ext>
            </a:extLst>
          </p:cNvPr>
          <p:cNvSpPr>
            <a:spLocks noGrp="1"/>
          </p:cNvSpPr>
          <p:nvPr>
            <p:ph type="title"/>
          </p:nvPr>
        </p:nvSpPr>
        <p:spPr/>
        <p:txBody>
          <a:bodyPr>
            <a:normAutofit/>
          </a:bodyPr>
          <a:lstStyle/>
          <a:p>
            <a:r>
              <a:rPr lang="en-US" sz="4400" dirty="0"/>
              <a:t>Code </a:t>
            </a:r>
            <a:endParaRPr lang="en-IN" sz="4400" dirty="0"/>
          </a:p>
        </p:txBody>
      </p:sp>
      <p:sp>
        <p:nvSpPr>
          <p:cNvPr id="4" name="TextBox 3">
            <a:extLst>
              <a:ext uri="{FF2B5EF4-FFF2-40B4-BE49-F238E27FC236}">
                <a16:creationId xmlns:a16="http://schemas.microsoft.com/office/drawing/2014/main" id="{D79A78A5-CAB5-2B6A-F70F-1A636383B9AD}"/>
              </a:ext>
            </a:extLst>
          </p:cNvPr>
          <p:cNvSpPr txBox="1"/>
          <p:nvPr/>
        </p:nvSpPr>
        <p:spPr>
          <a:xfrm>
            <a:off x="1371600" y="1987420"/>
            <a:ext cx="9675811" cy="369332"/>
          </a:xfrm>
          <a:prstGeom prst="rect">
            <a:avLst/>
          </a:prstGeom>
          <a:noFill/>
        </p:spPr>
        <p:txBody>
          <a:bodyPr wrap="square" rtlCol="0">
            <a:spAutoFit/>
          </a:bodyPr>
          <a:lstStyle/>
          <a:p>
            <a:r>
              <a:rPr lang="en-US" dirty="0"/>
              <a:t>                                                                                               </a:t>
            </a:r>
            <a:endParaRPr lang="en-IN" dirty="0"/>
          </a:p>
        </p:txBody>
      </p:sp>
      <p:pic>
        <p:nvPicPr>
          <p:cNvPr id="6" name="Picture 5">
            <a:extLst>
              <a:ext uri="{FF2B5EF4-FFF2-40B4-BE49-F238E27FC236}">
                <a16:creationId xmlns:a16="http://schemas.microsoft.com/office/drawing/2014/main" id="{C9F058FA-8944-9D9C-3D88-A1A15FF23E33}"/>
              </a:ext>
            </a:extLst>
          </p:cNvPr>
          <p:cNvPicPr>
            <a:picLocks noChangeAspect="1"/>
          </p:cNvPicPr>
          <p:nvPr/>
        </p:nvPicPr>
        <p:blipFill>
          <a:blip r:embed="rId2"/>
          <a:stretch>
            <a:fillRect/>
          </a:stretch>
        </p:blipFill>
        <p:spPr>
          <a:xfrm>
            <a:off x="1522594" y="2066796"/>
            <a:ext cx="5639289" cy="4282811"/>
          </a:xfrm>
          <a:prstGeom prst="rect">
            <a:avLst/>
          </a:prstGeom>
        </p:spPr>
      </p:pic>
      <p:sp>
        <p:nvSpPr>
          <p:cNvPr id="7" name="TextBox 6">
            <a:extLst>
              <a:ext uri="{FF2B5EF4-FFF2-40B4-BE49-F238E27FC236}">
                <a16:creationId xmlns:a16="http://schemas.microsoft.com/office/drawing/2014/main" id="{E938CAE7-FE54-CC47-379E-13727D1A3D1A}"/>
              </a:ext>
            </a:extLst>
          </p:cNvPr>
          <p:cNvSpPr txBox="1"/>
          <p:nvPr/>
        </p:nvSpPr>
        <p:spPr>
          <a:xfrm>
            <a:off x="7455159" y="2202024"/>
            <a:ext cx="3116425" cy="4154984"/>
          </a:xfrm>
          <a:prstGeom prst="rect">
            <a:avLst/>
          </a:prstGeom>
          <a:noFill/>
        </p:spPr>
        <p:txBody>
          <a:bodyPr wrap="square" rtlCol="0">
            <a:spAutoFit/>
          </a:bodyPr>
          <a:lstStyle/>
          <a:p>
            <a:r>
              <a:rPr lang="en-US" sz="2400" dirty="0"/>
              <a:t>Till here , the computer takes the height and weight from the user as input through </a:t>
            </a:r>
            <a:r>
              <a:rPr lang="en-US" sz="2400" dirty="0" err="1"/>
              <a:t>scanf</a:t>
            </a:r>
            <a:r>
              <a:rPr lang="en-US" sz="2400" dirty="0"/>
              <a:t> function.</a:t>
            </a:r>
          </a:p>
          <a:p>
            <a:r>
              <a:rPr lang="en-US" sz="2400" dirty="0"/>
              <a:t>By formula, the computer calculates the BMI according</a:t>
            </a:r>
            <a:r>
              <a:rPr lang="en-IN" sz="2400" dirty="0"/>
              <a:t> to the data given by the user and is displayed by </a:t>
            </a:r>
            <a:r>
              <a:rPr lang="en-IN" sz="2400" dirty="0" err="1"/>
              <a:t>printf</a:t>
            </a:r>
            <a:r>
              <a:rPr lang="en-IN" sz="2400" dirty="0"/>
              <a:t> function.</a:t>
            </a:r>
            <a:endParaRPr lang="en-US" sz="2400" dirty="0"/>
          </a:p>
        </p:txBody>
      </p:sp>
    </p:spTree>
    <p:extLst>
      <p:ext uri="{BB962C8B-B14F-4D97-AF65-F5344CB8AC3E}">
        <p14:creationId xmlns:p14="http://schemas.microsoft.com/office/powerpoint/2010/main" val="2951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AECC15-0A78-ED55-910D-F0DEF8218ADC}"/>
              </a:ext>
            </a:extLst>
          </p:cNvPr>
          <p:cNvPicPr>
            <a:picLocks noChangeAspect="1"/>
          </p:cNvPicPr>
          <p:nvPr/>
        </p:nvPicPr>
        <p:blipFill>
          <a:blip r:embed="rId2"/>
          <a:stretch>
            <a:fillRect/>
          </a:stretch>
        </p:blipFill>
        <p:spPr>
          <a:xfrm>
            <a:off x="965527" y="1326127"/>
            <a:ext cx="5473521" cy="4029644"/>
          </a:xfrm>
          <a:prstGeom prst="rect">
            <a:avLst/>
          </a:prstGeom>
        </p:spPr>
      </p:pic>
      <p:sp>
        <p:nvSpPr>
          <p:cNvPr id="9" name="TextBox 8">
            <a:extLst>
              <a:ext uri="{FF2B5EF4-FFF2-40B4-BE49-F238E27FC236}">
                <a16:creationId xmlns:a16="http://schemas.microsoft.com/office/drawing/2014/main" id="{F66A81C5-BE2B-3646-B383-B6C41AFE0676}"/>
              </a:ext>
            </a:extLst>
          </p:cNvPr>
          <p:cNvSpPr txBox="1"/>
          <p:nvPr/>
        </p:nvSpPr>
        <p:spPr>
          <a:xfrm>
            <a:off x="6941976" y="2137890"/>
            <a:ext cx="4068147" cy="1938992"/>
          </a:xfrm>
          <a:prstGeom prst="rect">
            <a:avLst/>
          </a:prstGeom>
          <a:noFill/>
        </p:spPr>
        <p:txBody>
          <a:bodyPr wrap="square" rtlCol="0">
            <a:spAutoFit/>
          </a:bodyPr>
          <a:lstStyle/>
          <a:p>
            <a:r>
              <a:rPr lang="en-US" sz="2400" dirty="0"/>
              <a:t>After getting BMI , we need to classify the BMI according to category where it belongs. We will use if - else statement to print the category.</a:t>
            </a:r>
            <a:endParaRPr lang="en-IN" sz="2400" dirty="0"/>
          </a:p>
        </p:txBody>
      </p:sp>
    </p:spTree>
    <p:extLst>
      <p:ext uri="{BB962C8B-B14F-4D97-AF65-F5344CB8AC3E}">
        <p14:creationId xmlns:p14="http://schemas.microsoft.com/office/powerpoint/2010/main" val="346282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A14-E2DA-E232-7FC4-3D1A41E5E270}"/>
              </a:ext>
            </a:extLst>
          </p:cNvPr>
          <p:cNvSpPr>
            <a:spLocks noGrp="1"/>
          </p:cNvSpPr>
          <p:nvPr>
            <p:ph type="title"/>
          </p:nvPr>
        </p:nvSpPr>
        <p:spPr/>
        <p:txBody>
          <a:bodyPr>
            <a:normAutofit/>
          </a:bodyPr>
          <a:lstStyle/>
          <a:p>
            <a:r>
              <a:rPr lang="en-US" sz="4400" dirty="0"/>
              <a:t>OUTPUT </a:t>
            </a:r>
            <a:endParaRPr lang="en-IN" sz="4400" dirty="0"/>
          </a:p>
        </p:txBody>
      </p:sp>
      <p:pic>
        <p:nvPicPr>
          <p:cNvPr id="8" name="Picture 7">
            <a:extLst>
              <a:ext uri="{FF2B5EF4-FFF2-40B4-BE49-F238E27FC236}">
                <a16:creationId xmlns:a16="http://schemas.microsoft.com/office/drawing/2014/main" id="{1510034E-B3F6-F760-D98C-4CC76964E0A8}"/>
              </a:ext>
            </a:extLst>
          </p:cNvPr>
          <p:cNvPicPr>
            <a:picLocks noChangeAspect="1"/>
          </p:cNvPicPr>
          <p:nvPr/>
        </p:nvPicPr>
        <p:blipFill>
          <a:blip r:embed="rId2"/>
          <a:stretch>
            <a:fillRect/>
          </a:stretch>
        </p:blipFill>
        <p:spPr>
          <a:xfrm>
            <a:off x="2416628" y="2899788"/>
            <a:ext cx="6794952" cy="2001084"/>
          </a:xfrm>
          <a:prstGeom prst="rect">
            <a:avLst/>
          </a:prstGeom>
        </p:spPr>
      </p:pic>
    </p:spTree>
    <p:extLst>
      <p:ext uri="{BB962C8B-B14F-4D97-AF65-F5344CB8AC3E}">
        <p14:creationId xmlns:p14="http://schemas.microsoft.com/office/powerpoint/2010/main" val="121796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2BE1-6AC2-A838-1DE4-48F1F4AF75B2}"/>
              </a:ext>
            </a:extLst>
          </p:cNvPr>
          <p:cNvSpPr>
            <a:spLocks noGrp="1"/>
          </p:cNvSpPr>
          <p:nvPr>
            <p:ph type="title"/>
          </p:nvPr>
        </p:nvSpPr>
        <p:spPr/>
        <p:txBody>
          <a:bodyPr>
            <a:normAutofit/>
          </a:bodyPr>
          <a:lstStyle/>
          <a:p>
            <a:r>
              <a:rPr lang="en-US" sz="4800" dirty="0"/>
              <a:t>CONCLUSION</a:t>
            </a:r>
            <a:endParaRPr lang="en-IN" sz="4800" dirty="0"/>
          </a:p>
        </p:txBody>
      </p:sp>
      <p:sp>
        <p:nvSpPr>
          <p:cNvPr id="3" name="TextBox 2">
            <a:extLst>
              <a:ext uri="{FF2B5EF4-FFF2-40B4-BE49-F238E27FC236}">
                <a16:creationId xmlns:a16="http://schemas.microsoft.com/office/drawing/2014/main" id="{0DEF06AB-5429-B85A-F52C-062CC0C63665}"/>
              </a:ext>
            </a:extLst>
          </p:cNvPr>
          <p:cNvSpPr txBox="1"/>
          <p:nvPr/>
        </p:nvSpPr>
        <p:spPr>
          <a:xfrm>
            <a:off x="1097886" y="2610272"/>
            <a:ext cx="9905998" cy="2246769"/>
          </a:xfrm>
          <a:prstGeom prst="rect">
            <a:avLst/>
          </a:prstGeom>
          <a:noFill/>
        </p:spPr>
        <p:txBody>
          <a:bodyPr wrap="square" rtlCol="0">
            <a:spAutoFit/>
          </a:bodyPr>
          <a:lstStyle/>
          <a:p>
            <a:r>
              <a:rPr lang="en-US" sz="2800" dirty="0"/>
              <a:t>This C program is a simple but effective tool for calculating BMI and categorizing a person's weight status based on their height and weight. It demonstrates key concepts in C programming such as input/output handling, mathematical calculations, conditional statements, and basic program structure.</a:t>
            </a:r>
            <a:endParaRPr lang="en-IN" sz="2800" dirty="0"/>
          </a:p>
        </p:txBody>
      </p:sp>
    </p:spTree>
    <p:extLst>
      <p:ext uri="{BB962C8B-B14F-4D97-AF65-F5344CB8AC3E}">
        <p14:creationId xmlns:p14="http://schemas.microsoft.com/office/powerpoint/2010/main" val="289464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Free Thank You Slide featured image">
            <a:extLst>
              <a:ext uri="{FF2B5EF4-FFF2-40B4-BE49-F238E27FC236}">
                <a16:creationId xmlns:a16="http://schemas.microsoft.com/office/drawing/2014/main" id="{15FA8A74-6F57-9A12-E832-F172FC222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79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100</TotalTime>
  <Words>486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Tw Cen MT</vt:lpstr>
      <vt:lpstr>Circuit</vt:lpstr>
      <vt:lpstr>TITLE : BMI CaLCULATOR </vt:lpstr>
      <vt:lpstr>PROGRAM OVERVIEW</vt:lpstr>
      <vt:lpstr>PowerPoint Presentation</vt:lpstr>
      <vt:lpstr>CODE STRUCTURE </vt:lpstr>
      <vt:lpstr>Code </vt:lpstr>
      <vt:lpstr>PowerPoint Presentation</vt:lpstr>
      <vt:lpstr>OUTPUT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PARMAR</dc:creator>
  <cp:lastModifiedBy>jagruti.springs@gmail.com</cp:lastModifiedBy>
  <cp:revision>3</cp:revision>
  <dcterms:created xsi:type="dcterms:W3CDTF">2024-11-19T16:16:43Z</dcterms:created>
  <dcterms:modified xsi:type="dcterms:W3CDTF">2024-11-23T10:02:06Z</dcterms:modified>
</cp:coreProperties>
</file>