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56" r:id="rId2"/>
    <p:sldId id="266" r:id="rId3"/>
    <p:sldId id="264" r:id="rId4"/>
    <p:sldId id="262" r:id="rId5"/>
    <p:sldId id="257" r:id="rId6"/>
    <p:sldId id="259" r:id="rId7"/>
    <p:sldId id="260" r:id="rId8"/>
    <p:sldId id="261" r:id="rId9"/>
    <p:sldId id="265" r:id="rId10"/>
    <p:sldId id="268" r:id="rId11"/>
    <p:sldId id="269" r:id="rId12"/>
    <p:sldId id="258" r:id="rId13"/>
    <p:sldId id="267"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584"/>
  </p:normalViewPr>
  <p:slideViewPr>
    <p:cSldViewPr snapToGrid="0">
      <p:cViewPr>
        <p:scale>
          <a:sx n="89" d="100"/>
          <a:sy n="89" d="100"/>
        </p:scale>
        <p:origin x="232"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8F8F6-4C35-B24E-89AC-4246E2DA79BA}" type="datetimeFigureOut">
              <a:rPr lang="en-US" smtClean="0"/>
              <a:t>7/29/24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61F2B-AFA0-B14D-93D9-9DED8F7D19D2}" type="slidenum">
              <a:rPr lang="en-US" smtClean="0"/>
              <a:t>‹#›</a:t>
            </a:fld>
            <a:endParaRPr lang="en-US"/>
          </a:p>
        </p:txBody>
      </p:sp>
    </p:spTree>
    <p:extLst>
      <p:ext uri="{BB962C8B-B14F-4D97-AF65-F5344CB8AC3E}">
        <p14:creationId xmlns:p14="http://schemas.microsoft.com/office/powerpoint/2010/main" val="423051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161F2B-AFA0-B14D-93D9-9DED8F7D19D2}" type="slidenum">
              <a:rPr lang="en-US" smtClean="0"/>
              <a:t>4</a:t>
            </a:fld>
            <a:endParaRPr lang="en-US"/>
          </a:p>
        </p:txBody>
      </p:sp>
    </p:spTree>
    <p:extLst>
      <p:ext uri="{BB962C8B-B14F-4D97-AF65-F5344CB8AC3E}">
        <p14:creationId xmlns:p14="http://schemas.microsoft.com/office/powerpoint/2010/main" val="214934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161F2B-AFA0-B14D-93D9-9DED8F7D19D2}" type="slidenum">
              <a:rPr lang="en-US" smtClean="0"/>
              <a:t>5</a:t>
            </a:fld>
            <a:endParaRPr lang="en-US"/>
          </a:p>
        </p:txBody>
      </p:sp>
    </p:spTree>
    <p:extLst>
      <p:ext uri="{BB962C8B-B14F-4D97-AF65-F5344CB8AC3E}">
        <p14:creationId xmlns:p14="http://schemas.microsoft.com/office/powerpoint/2010/main" val="831192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161F2B-AFA0-B14D-93D9-9DED8F7D19D2}" type="slidenum">
              <a:rPr lang="en-US" smtClean="0"/>
              <a:t>6</a:t>
            </a:fld>
            <a:endParaRPr lang="en-US"/>
          </a:p>
        </p:txBody>
      </p:sp>
    </p:spTree>
    <p:extLst>
      <p:ext uri="{BB962C8B-B14F-4D97-AF65-F5344CB8AC3E}">
        <p14:creationId xmlns:p14="http://schemas.microsoft.com/office/powerpoint/2010/main" val="170188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3459-6DAC-329C-101D-A7CFE6BDE4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210CC73-5DAE-F3FD-322F-15E958757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0FFE6F3-C561-1B7C-F830-F4509BB77A9E}"/>
              </a:ext>
            </a:extLst>
          </p:cNvPr>
          <p:cNvSpPr>
            <a:spLocks noGrp="1"/>
          </p:cNvSpPr>
          <p:nvPr>
            <p:ph type="dt" sz="half" idx="10"/>
          </p:nvPr>
        </p:nvSpPr>
        <p:spPr/>
        <p:txBody>
          <a:bodyPr/>
          <a:lstStyle/>
          <a:p>
            <a:fld id="{B2E77EB7-E023-CC41-A1EF-F66F694791D7}" type="datetimeFigureOut">
              <a:rPr lang="en-US" smtClean="0"/>
              <a:t>7/29/24</a:t>
            </a:fld>
            <a:endParaRPr lang="en-US"/>
          </a:p>
        </p:txBody>
      </p:sp>
      <p:sp>
        <p:nvSpPr>
          <p:cNvPr id="5" name="Footer Placeholder 4">
            <a:extLst>
              <a:ext uri="{FF2B5EF4-FFF2-40B4-BE49-F238E27FC236}">
                <a16:creationId xmlns:a16="http://schemas.microsoft.com/office/drawing/2014/main" id="{B14203FA-C64C-8C66-074F-877FF6A6E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EA901-1C4A-1738-29BF-F871C614C9E3}"/>
              </a:ext>
            </a:extLst>
          </p:cNvPr>
          <p:cNvSpPr>
            <a:spLocks noGrp="1"/>
          </p:cNvSpPr>
          <p:nvPr>
            <p:ph type="sldNum" sz="quarter" idx="12"/>
          </p:nvPr>
        </p:nvSpPr>
        <p:spPr/>
        <p:txBody>
          <a:bodyPr/>
          <a:lstStyle/>
          <a:p>
            <a:fld id="{1842548A-1EC4-814A-A2BF-80D08FF9C4EF}" type="slidenum">
              <a:rPr lang="en-US" smtClean="0"/>
              <a:t>‹#›</a:t>
            </a:fld>
            <a:endParaRPr lang="en-US"/>
          </a:p>
        </p:txBody>
      </p:sp>
    </p:spTree>
    <p:extLst>
      <p:ext uri="{BB962C8B-B14F-4D97-AF65-F5344CB8AC3E}">
        <p14:creationId xmlns:p14="http://schemas.microsoft.com/office/powerpoint/2010/main" val="88467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3EF8-624C-B583-C2CC-44B41631DE7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32717F-5578-5789-FE84-F64C99ACBD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C0A8A5-CF28-D73A-602B-F5DE6DDC1B45}"/>
              </a:ext>
            </a:extLst>
          </p:cNvPr>
          <p:cNvSpPr>
            <a:spLocks noGrp="1"/>
          </p:cNvSpPr>
          <p:nvPr>
            <p:ph type="dt" sz="half" idx="10"/>
          </p:nvPr>
        </p:nvSpPr>
        <p:spPr/>
        <p:txBody>
          <a:bodyPr/>
          <a:lstStyle/>
          <a:p>
            <a:fld id="{B2E77EB7-E023-CC41-A1EF-F66F694791D7}" type="datetimeFigureOut">
              <a:rPr lang="en-US" smtClean="0"/>
              <a:t>7/29/24</a:t>
            </a:fld>
            <a:endParaRPr lang="en-US"/>
          </a:p>
        </p:txBody>
      </p:sp>
      <p:sp>
        <p:nvSpPr>
          <p:cNvPr id="5" name="Footer Placeholder 4">
            <a:extLst>
              <a:ext uri="{FF2B5EF4-FFF2-40B4-BE49-F238E27FC236}">
                <a16:creationId xmlns:a16="http://schemas.microsoft.com/office/drawing/2014/main" id="{EFA0A596-31E4-8141-8261-3FBE9F267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B220E-F8EF-05FA-B4B7-DB77CB79BD40}"/>
              </a:ext>
            </a:extLst>
          </p:cNvPr>
          <p:cNvSpPr>
            <a:spLocks noGrp="1"/>
          </p:cNvSpPr>
          <p:nvPr>
            <p:ph type="sldNum" sz="quarter" idx="12"/>
          </p:nvPr>
        </p:nvSpPr>
        <p:spPr/>
        <p:txBody>
          <a:bodyPr/>
          <a:lstStyle/>
          <a:p>
            <a:fld id="{1842548A-1EC4-814A-A2BF-80D08FF9C4EF}" type="slidenum">
              <a:rPr lang="en-US" smtClean="0"/>
              <a:t>‹#›</a:t>
            </a:fld>
            <a:endParaRPr lang="en-US"/>
          </a:p>
        </p:txBody>
      </p:sp>
    </p:spTree>
    <p:extLst>
      <p:ext uri="{BB962C8B-B14F-4D97-AF65-F5344CB8AC3E}">
        <p14:creationId xmlns:p14="http://schemas.microsoft.com/office/powerpoint/2010/main" val="350286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3D55CD-665B-8CB8-11FC-E6DAC160550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957175E-525E-8D37-0922-296D511944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6A3E5A-8804-1CB0-29BC-734079F1CACE}"/>
              </a:ext>
            </a:extLst>
          </p:cNvPr>
          <p:cNvSpPr>
            <a:spLocks noGrp="1"/>
          </p:cNvSpPr>
          <p:nvPr>
            <p:ph type="dt" sz="half" idx="10"/>
          </p:nvPr>
        </p:nvSpPr>
        <p:spPr/>
        <p:txBody>
          <a:bodyPr/>
          <a:lstStyle/>
          <a:p>
            <a:fld id="{B2E77EB7-E023-CC41-A1EF-F66F694791D7}" type="datetimeFigureOut">
              <a:rPr lang="en-US" smtClean="0"/>
              <a:t>7/29/24</a:t>
            </a:fld>
            <a:endParaRPr lang="en-US"/>
          </a:p>
        </p:txBody>
      </p:sp>
      <p:sp>
        <p:nvSpPr>
          <p:cNvPr id="5" name="Footer Placeholder 4">
            <a:extLst>
              <a:ext uri="{FF2B5EF4-FFF2-40B4-BE49-F238E27FC236}">
                <a16:creationId xmlns:a16="http://schemas.microsoft.com/office/drawing/2014/main" id="{495DA0C6-8A07-ACE4-039F-C4B6DFD19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5DBDC-0D45-535D-6546-78F29669EC52}"/>
              </a:ext>
            </a:extLst>
          </p:cNvPr>
          <p:cNvSpPr>
            <a:spLocks noGrp="1"/>
          </p:cNvSpPr>
          <p:nvPr>
            <p:ph type="sldNum" sz="quarter" idx="12"/>
          </p:nvPr>
        </p:nvSpPr>
        <p:spPr/>
        <p:txBody>
          <a:bodyPr/>
          <a:lstStyle/>
          <a:p>
            <a:fld id="{1842548A-1EC4-814A-A2BF-80D08FF9C4EF}" type="slidenum">
              <a:rPr lang="en-US" smtClean="0"/>
              <a:t>‹#›</a:t>
            </a:fld>
            <a:endParaRPr lang="en-US"/>
          </a:p>
        </p:txBody>
      </p:sp>
    </p:spTree>
    <p:extLst>
      <p:ext uri="{BB962C8B-B14F-4D97-AF65-F5344CB8AC3E}">
        <p14:creationId xmlns:p14="http://schemas.microsoft.com/office/powerpoint/2010/main" val="82697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FA0D-695F-FF34-3F4E-DE485BBF7E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609ADBD-D495-4301-6396-D536797B84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2C20E4-D206-52DB-BE4B-7E78E641401A}"/>
              </a:ext>
            </a:extLst>
          </p:cNvPr>
          <p:cNvSpPr>
            <a:spLocks noGrp="1"/>
          </p:cNvSpPr>
          <p:nvPr>
            <p:ph type="dt" sz="half" idx="10"/>
          </p:nvPr>
        </p:nvSpPr>
        <p:spPr/>
        <p:txBody>
          <a:bodyPr/>
          <a:lstStyle/>
          <a:p>
            <a:fld id="{B2E77EB7-E023-CC41-A1EF-F66F694791D7}" type="datetimeFigureOut">
              <a:rPr lang="en-US" smtClean="0"/>
              <a:t>7/29/24</a:t>
            </a:fld>
            <a:endParaRPr lang="en-US"/>
          </a:p>
        </p:txBody>
      </p:sp>
      <p:sp>
        <p:nvSpPr>
          <p:cNvPr id="5" name="Footer Placeholder 4">
            <a:extLst>
              <a:ext uri="{FF2B5EF4-FFF2-40B4-BE49-F238E27FC236}">
                <a16:creationId xmlns:a16="http://schemas.microsoft.com/office/drawing/2014/main" id="{064194D1-ED04-C38D-12F1-8756314D4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0E7B8-692F-0D68-3E0D-C954B964EEBF}"/>
              </a:ext>
            </a:extLst>
          </p:cNvPr>
          <p:cNvSpPr>
            <a:spLocks noGrp="1"/>
          </p:cNvSpPr>
          <p:nvPr>
            <p:ph type="sldNum" sz="quarter" idx="12"/>
          </p:nvPr>
        </p:nvSpPr>
        <p:spPr/>
        <p:txBody>
          <a:bodyPr/>
          <a:lstStyle/>
          <a:p>
            <a:fld id="{1842548A-1EC4-814A-A2BF-80D08FF9C4EF}" type="slidenum">
              <a:rPr lang="en-US" smtClean="0"/>
              <a:t>‹#›</a:t>
            </a:fld>
            <a:endParaRPr lang="en-US"/>
          </a:p>
        </p:txBody>
      </p:sp>
    </p:spTree>
    <p:extLst>
      <p:ext uri="{BB962C8B-B14F-4D97-AF65-F5344CB8AC3E}">
        <p14:creationId xmlns:p14="http://schemas.microsoft.com/office/powerpoint/2010/main" val="299577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E965-EB7F-8532-AA00-98E86B656C6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86E3511-7BBC-3667-1641-3C1E426E4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6401E1-D60E-E28D-37BE-292B601DB666}"/>
              </a:ext>
            </a:extLst>
          </p:cNvPr>
          <p:cNvSpPr>
            <a:spLocks noGrp="1"/>
          </p:cNvSpPr>
          <p:nvPr>
            <p:ph type="dt" sz="half" idx="10"/>
          </p:nvPr>
        </p:nvSpPr>
        <p:spPr/>
        <p:txBody>
          <a:bodyPr/>
          <a:lstStyle/>
          <a:p>
            <a:fld id="{B2E77EB7-E023-CC41-A1EF-F66F694791D7}" type="datetimeFigureOut">
              <a:rPr lang="en-US" smtClean="0"/>
              <a:t>7/29/24</a:t>
            </a:fld>
            <a:endParaRPr lang="en-US"/>
          </a:p>
        </p:txBody>
      </p:sp>
      <p:sp>
        <p:nvSpPr>
          <p:cNvPr id="5" name="Footer Placeholder 4">
            <a:extLst>
              <a:ext uri="{FF2B5EF4-FFF2-40B4-BE49-F238E27FC236}">
                <a16:creationId xmlns:a16="http://schemas.microsoft.com/office/drawing/2014/main" id="{739D7EF8-1DB0-56EE-E99A-56A9631E3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D5B9C-15A4-5DB8-29E3-C5401EA93B5E}"/>
              </a:ext>
            </a:extLst>
          </p:cNvPr>
          <p:cNvSpPr>
            <a:spLocks noGrp="1"/>
          </p:cNvSpPr>
          <p:nvPr>
            <p:ph type="sldNum" sz="quarter" idx="12"/>
          </p:nvPr>
        </p:nvSpPr>
        <p:spPr/>
        <p:txBody>
          <a:bodyPr/>
          <a:lstStyle/>
          <a:p>
            <a:fld id="{1842548A-1EC4-814A-A2BF-80D08FF9C4EF}" type="slidenum">
              <a:rPr lang="en-US" smtClean="0"/>
              <a:t>‹#›</a:t>
            </a:fld>
            <a:endParaRPr lang="en-US"/>
          </a:p>
        </p:txBody>
      </p:sp>
    </p:spTree>
    <p:extLst>
      <p:ext uri="{BB962C8B-B14F-4D97-AF65-F5344CB8AC3E}">
        <p14:creationId xmlns:p14="http://schemas.microsoft.com/office/powerpoint/2010/main" val="40487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F4CC-2CE0-964E-1665-1DF9AAD056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984396D-6297-A2D5-429D-342529CC33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0BB5E9B-7453-B910-736D-FC663D5C07D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B263C55-60FF-30BA-2DA6-7D77CE290930}"/>
              </a:ext>
            </a:extLst>
          </p:cNvPr>
          <p:cNvSpPr>
            <a:spLocks noGrp="1"/>
          </p:cNvSpPr>
          <p:nvPr>
            <p:ph type="dt" sz="half" idx="10"/>
          </p:nvPr>
        </p:nvSpPr>
        <p:spPr/>
        <p:txBody>
          <a:bodyPr/>
          <a:lstStyle/>
          <a:p>
            <a:fld id="{B2E77EB7-E023-CC41-A1EF-F66F694791D7}" type="datetimeFigureOut">
              <a:rPr lang="en-US" smtClean="0"/>
              <a:t>7/29/24</a:t>
            </a:fld>
            <a:endParaRPr lang="en-US"/>
          </a:p>
        </p:txBody>
      </p:sp>
      <p:sp>
        <p:nvSpPr>
          <p:cNvPr id="6" name="Footer Placeholder 5">
            <a:extLst>
              <a:ext uri="{FF2B5EF4-FFF2-40B4-BE49-F238E27FC236}">
                <a16:creationId xmlns:a16="http://schemas.microsoft.com/office/drawing/2014/main" id="{B9CC7C43-7FE1-B1AA-DD5B-226094AB2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664D7-CAA5-FD2B-0073-B0B647D76373}"/>
              </a:ext>
            </a:extLst>
          </p:cNvPr>
          <p:cNvSpPr>
            <a:spLocks noGrp="1"/>
          </p:cNvSpPr>
          <p:nvPr>
            <p:ph type="sldNum" sz="quarter" idx="12"/>
          </p:nvPr>
        </p:nvSpPr>
        <p:spPr/>
        <p:txBody>
          <a:bodyPr/>
          <a:lstStyle/>
          <a:p>
            <a:fld id="{1842548A-1EC4-814A-A2BF-80D08FF9C4EF}" type="slidenum">
              <a:rPr lang="en-US" smtClean="0"/>
              <a:t>‹#›</a:t>
            </a:fld>
            <a:endParaRPr lang="en-US"/>
          </a:p>
        </p:txBody>
      </p:sp>
    </p:spTree>
    <p:extLst>
      <p:ext uri="{BB962C8B-B14F-4D97-AF65-F5344CB8AC3E}">
        <p14:creationId xmlns:p14="http://schemas.microsoft.com/office/powerpoint/2010/main" val="316885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4AEA-2716-B5AB-3914-BA73C579E3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2941968-3537-8688-20E4-9AB533057A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C414EEF-4BB6-E372-42A0-F5C1F1A975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2F1F0A1-2095-8097-EE8C-55D005757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28F0DE1-50C8-8546-D1A2-9753A80F1C2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A404989-DA8B-27D2-37B2-4719B22DCD88}"/>
              </a:ext>
            </a:extLst>
          </p:cNvPr>
          <p:cNvSpPr>
            <a:spLocks noGrp="1"/>
          </p:cNvSpPr>
          <p:nvPr>
            <p:ph type="dt" sz="half" idx="10"/>
          </p:nvPr>
        </p:nvSpPr>
        <p:spPr/>
        <p:txBody>
          <a:bodyPr/>
          <a:lstStyle/>
          <a:p>
            <a:fld id="{B2E77EB7-E023-CC41-A1EF-F66F694791D7}" type="datetimeFigureOut">
              <a:rPr lang="en-US" smtClean="0"/>
              <a:t>7/29/24</a:t>
            </a:fld>
            <a:endParaRPr lang="en-US"/>
          </a:p>
        </p:txBody>
      </p:sp>
      <p:sp>
        <p:nvSpPr>
          <p:cNvPr id="8" name="Footer Placeholder 7">
            <a:extLst>
              <a:ext uri="{FF2B5EF4-FFF2-40B4-BE49-F238E27FC236}">
                <a16:creationId xmlns:a16="http://schemas.microsoft.com/office/drawing/2014/main" id="{A1179F87-08DD-660A-5B1E-B0420FCE0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AA2825-1683-6897-2F17-02BDAC4DB9DD}"/>
              </a:ext>
            </a:extLst>
          </p:cNvPr>
          <p:cNvSpPr>
            <a:spLocks noGrp="1"/>
          </p:cNvSpPr>
          <p:nvPr>
            <p:ph type="sldNum" sz="quarter" idx="12"/>
          </p:nvPr>
        </p:nvSpPr>
        <p:spPr/>
        <p:txBody>
          <a:bodyPr/>
          <a:lstStyle/>
          <a:p>
            <a:fld id="{1842548A-1EC4-814A-A2BF-80D08FF9C4EF}" type="slidenum">
              <a:rPr lang="en-US" smtClean="0"/>
              <a:t>‹#›</a:t>
            </a:fld>
            <a:endParaRPr lang="en-US"/>
          </a:p>
        </p:txBody>
      </p:sp>
    </p:spTree>
    <p:extLst>
      <p:ext uri="{BB962C8B-B14F-4D97-AF65-F5344CB8AC3E}">
        <p14:creationId xmlns:p14="http://schemas.microsoft.com/office/powerpoint/2010/main" val="89945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BA34-5060-4D71-E050-A7D3EDDAD8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A03741B-356A-C2A7-275C-CFC33006C1CA}"/>
              </a:ext>
            </a:extLst>
          </p:cNvPr>
          <p:cNvSpPr>
            <a:spLocks noGrp="1"/>
          </p:cNvSpPr>
          <p:nvPr>
            <p:ph type="dt" sz="half" idx="10"/>
          </p:nvPr>
        </p:nvSpPr>
        <p:spPr/>
        <p:txBody>
          <a:bodyPr/>
          <a:lstStyle/>
          <a:p>
            <a:fld id="{B2E77EB7-E023-CC41-A1EF-F66F694791D7}" type="datetimeFigureOut">
              <a:rPr lang="en-US" smtClean="0"/>
              <a:t>7/29/24</a:t>
            </a:fld>
            <a:endParaRPr lang="en-US"/>
          </a:p>
        </p:txBody>
      </p:sp>
      <p:sp>
        <p:nvSpPr>
          <p:cNvPr id="4" name="Footer Placeholder 3">
            <a:extLst>
              <a:ext uri="{FF2B5EF4-FFF2-40B4-BE49-F238E27FC236}">
                <a16:creationId xmlns:a16="http://schemas.microsoft.com/office/drawing/2014/main" id="{D2AB5BFD-8523-A44E-C9AF-4F7BEDC996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7729F-8D4D-5391-AC68-7E9FCC945D95}"/>
              </a:ext>
            </a:extLst>
          </p:cNvPr>
          <p:cNvSpPr>
            <a:spLocks noGrp="1"/>
          </p:cNvSpPr>
          <p:nvPr>
            <p:ph type="sldNum" sz="quarter" idx="12"/>
          </p:nvPr>
        </p:nvSpPr>
        <p:spPr/>
        <p:txBody>
          <a:bodyPr/>
          <a:lstStyle/>
          <a:p>
            <a:fld id="{1842548A-1EC4-814A-A2BF-80D08FF9C4EF}" type="slidenum">
              <a:rPr lang="en-US" smtClean="0"/>
              <a:t>‹#›</a:t>
            </a:fld>
            <a:endParaRPr lang="en-US"/>
          </a:p>
        </p:txBody>
      </p:sp>
    </p:spTree>
    <p:extLst>
      <p:ext uri="{BB962C8B-B14F-4D97-AF65-F5344CB8AC3E}">
        <p14:creationId xmlns:p14="http://schemas.microsoft.com/office/powerpoint/2010/main" val="56380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6E19F9-0855-AB77-77B3-41B20BA67140}"/>
              </a:ext>
            </a:extLst>
          </p:cNvPr>
          <p:cNvSpPr>
            <a:spLocks noGrp="1"/>
          </p:cNvSpPr>
          <p:nvPr>
            <p:ph type="dt" sz="half" idx="10"/>
          </p:nvPr>
        </p:nvSpPr>
        <p:spPr/>
        <p:txBody>
          <a:bodyPr/>
          <a:lstStyle/>
          <a:p>
            <a:fld id="{B2E77EB7-E023-CC41-A1EF-F66F694791D7}" type="datetimeFigureOut">
              <a:rPr lang="en-US" smtClean="0"/>
              <a:t>7/29/24</a:t>
            </a:fld>
            <a:endParaRPr lang="en-US"/>
          </a:p>
        </p:txBody>
      </p:sp>
      <p:sp>
        <p:nvSpPr>
          <p:cNvPr id="3" name="Footer Placeholder 2">
            <a:extLst>
              <a:ext uri="{FF2B5EF4-FFF2-40B4-BE49-F238E27FC236}">
                <a16:creationId xmlns:a16="http://schemas.microsoft.com/office/drawing/2014/main" id="{7C6CFE64-EA69-26B1-4E61-AFB8950A2A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998B58-B96C-0DFC-DDCF-ABAD5CFDDBF3}"/>
              </a:ext>
            </a:extLst>
          </p:cNvPr>
          <p:cNvSpPr>
            <a:spLocks noGrp="1"/>
          </p:cNvSpPr>
          <p:nvPr>
            <p:ph type="sldNum" sz="quarter" idx="12"/>
          </p:nvPr>
        </p:nvSpPr>
        <p:spPr/>
        <p:txBody>
          <a:bodyPr/>
          <a:lstStyle/>
          <a:p>
            <a:fld id="{1842548A-1EC4-814A-A2BF-80D08FF9C4EF}" type="slidenum">
              <a:rPr lang="en-US" smtClean="0"/>
              <a:t>‹#›</a:t>
            </a:fld>
            <a:endParaRPr lang="en-US"/>
          </a:p>
        </p:txBody>
      </p:sp>
    </p:spTree>
    <p:extLst>
      <p:ext uri="{BB962C8B-B14F-4D97-AF65-F5344CB8AC3E}">
        <p14:creationId xmlns:p14="http://schemas.microsoft.com/office/powerpoint/2010/main" val="15493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4DD5-85E6-2E12-9FCC-702008653C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5921D6B-DFC2-2FFF-41D9-E9E3F88EC4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BC56CD-B56F-101F-DAAC-44CB5E75C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E22E485-E4E4-EC9F-BA4E-E617AF146220}"/>
              </a:ext>
            </a:extLst>
          </p:cNvPr>
          <p:cNvSpPr>
            <a:spLocks noGrp="1"/>
          </p:cNvSpPr>
          <p:nvPr>
            <p:ph type="dt" sz="half" idx="10"/>
          </p:nvPr>
        </p:nvSpPr>
        <p:spPr/>
        <p:txBody>
          <a:bodyPr/>
          <a:lstStyle/>
          <a:p>
            <a:fld id="{B2E77EB7-E023-CC41-A1EF-F66F694791D7}" type="datetimeFigureOut">
              <a:rPr lang="en-US" smtClean="0"/>
              <a:t>7/29/24</a:t>
            </a:fld>
            <a:endParaRPr lang="en-US"/>
          </a:p>
        </p:txBody>
      </p:sp>
      <p:sp>
        <p:nvSpPr>
          <p:cNvPr id="6" name="Footer Placeholder 5">
            <a:extLst>
              <a:ext uri="{FF2B5EF4-FFF2-40B4-BE49-F238E27FC236}">
                <a16:creationId xmlns:a16="http://schemas.microsoft.com/office/drawing/2014/main" id="{9A30A841-6C0C-8A4C-4A21-7B99E37AC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603CE-551C-CEA6-0BC9-BC384E54BF7E}"/>
              </a:ext>
            </a:extLst>
          </p:cNvPr>
          <p:cNvSpPr>
            <a:spLocks noGrp="1"/>
          </p:cNvSpPr>
          <p:nvPr>
            <p:ph type="sldNum" sz="quarter" idx="12"/>
          </p:nvPr>
        </p:nvSpPr>
        <p:spPr/>
        <p:txBody>
          <a:bodyPr/>
          <a:lstStyle/>
          <a:p>
            <a:fld id="{1842548A-1EC4-814A-A2BF-80D08FF9C4EF}" type="slidenum">
              <a:rPr lang="en-US" smtClean="0"/>
              <a:t>‹#›</a:t>
            </a:fld>
            <a:endParaRPr lang="en-US"/>
          </a:p>
        </p:txBody>
      </p:sp>
    </p:spTree>
    <p:extLst>
      <p:ext uri="{BB962C8B-B14F-4D97-AF65-F5344CB8AC3E}">
        <p14:creationId xmlns:p14="http://schemas.microsoft.com/office/powerpoint/2010/main" val="106482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307E-B692-F654-953C-8D763AB08F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B6189C5-0391-22DE-8E98-3E268CB90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1AC4CE-BA9D-14BC-D0C8-069286CF2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5D59B06-4634-4FB1-3890-77E3511BD494}"/>
              </a:ext>
            </a:extLst>
          </p:cNvPr>
          <p:cNvSpPr>
            <a:spLocks noGrp="1"/>
          </p:cNvSpPr>
          <p:nvPr>
            <p:ph type="dt" sz="half" idx="10"/>
          </p:nvPr>
        </p:nvSpPr>
        <p:spPr/>
        <p:txBody>
          <a:bodyPr/>
          <a:lstStyle/>
          <a:p>
            <a:fld id="{B2E77EB7-E023-CC41-A1EF-F66F694791D7}" type="datetimeFigureOut">
              <a:rPr lang="en-US" smtClean="0"/>
              <a:t>7/29/24</a:t>
            </a:fld>
            <a:endParaRPr lang="en-US"/>
          </a:p>
        </p:txBody>
      </p:sp>
      <p:sp>
        <p:nvSpPr>
          <p:cNvPr id="6" name="Footer Placeholder 5">
            <a:extLst>
              <a:ext uri="{FF2B5EF4-FFF2-40B4-BE49-F238E27FC236}">
                <a16:creationId xmlns:a16="http://schemas.microsoft.com/office/drawing/2014/main" id="{08D2ED86-629F-A111-7717-F081D7C02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AA44F-470B-392E-345F-4D8CC9EA8642}"/>
              </a:ext>
            </a:extLst>
          </p:cNvPr>
          <p:cNvSpPr>
            <a:spLocks noGrp="1"/>
          </p:cNvSpPr>
          <p:nvPr>
            <p:ph type="sldNum" sz="quarter" idx="12"/>
          </p:nvPr>
        </p:nvSpPr>
        <p:spPr/>
        <p:txBody>
          <a:bodyPr/>
          <a:lstStyle/>
          <a:p>
            <a:fld id="{1842548A-1EC4-814A-A2BF-80D08FF9C4EF}" type="slidenum">
              <a:rPr lang="en-US" smtClean="0"/>
              <a:t>‹#›</a:t>
            </a:fld>
            <a:endParaRPr lang="en-US"/>
          </a:p>
        </p:txBody>
      </p:sp>
    </p:spTree>
    <p:extLst>
      <p:ext uri="{BB962C8B-B14F-4D97-AF65-F5344CB8AC3E}">
        <p14:creationId xmlns:p14="http://schemas.microsoft.com/office/powerpoint/2010/main" val="352934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895F1-CEE5-5DED-BEA5-239FECF520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32F210-FCCA-AB2D-C022-BB8A8C3AB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ECA0B3-5C58-30C2-E42B-583B80C13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77EB7-E023-CC41-A1EF-F66F694791D7}" type="datetimeFigureOut">
              <a:rPr lang="en-US" smtClean="0"/>
              <a:t>7/29/24</a:t>
            </a:fld>
            <a:endParaRPr lang="en-US"/>
          </a:p>
        </p:txBody>
      </p:sp>
      <p:sp>
        <p:nvSpPr>
          <p:cNvPr id="5" name="Footer Placeholder 4">
            <a:extLst>
              <a:ext uri="{FF2B5EF4-FFF2-40B4-BE49-F238E27FC236}">
                <a16:creationId xmlns:a16="http://schemas.microsoft.com/office/drawing/2014/main" id="{2EC111C0-6624-CEB4-EAB3-258C11F9C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FF2A64-FC8C-4301-2B1C-047CEBB50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2548A-1EC4-814A-A2BF-80D08FF9C4EF}" type="slidenum">
              <a:rPr lang="en-US" smtClean="0"/>
              <a:t>‹#›</a:t>
            </a:fld>
            <a:endParaRPr lang="en-US"/>
          </a:p>
        </p:txBody>
      </p:sp>
    </p:spTree>
    <p:extLst>
      <p:ext uri="{BB962C8B-B14F-4D97-AF65-F5344CB8AC3E}">
        <p14:creationId xmlns:p14="http://schemas.microsoft.com/office/powerpoint/2010/main" val="17236743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views/ViratKohliStats_17215886144640/Dashboard2?:language=en-GB&amp;:sid=&amp;:redirect=auth&amp;:display_count=n&amp;:origin=viz_share_lin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915E6C-AF93-8E62-099F-D36B174CBE12}"/>
              </a:ext>
            </a:extLst>
          </p:cNvPr>
          <p:cNvPicPr>
            <a:picLocks noChangeAspect="1"/>
          </p:cNvPicPr>
          <p:nvPr/>
        </p:nvPicPr>
        <p:blipFill>
          <a:blip r:embed="rId2">
            <a:alphaModFix/>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74EB90-E845-473F-65A1-800145B52BA1}"/>
              </a:ext>
            </a:extLst>
          </p:cNvPr>
          <p:cNvSpPr>
            <a:spLocks noGrp="1"/>
          </p:cNvSpPr>
          <p:nvPr>
            <p:ph type="ctrTitle"/>
          </p:nvPr>
        </p:nvSpPr>
        <p:spPr>
          <a:xfrm>
            <a:off x="0" y="228"/>
            <a:ext cx="9596437" cy="2268559"/>
          </a:xfrm>
        </p:spPr>
        <p:txBody>
          <a:bodyPr>
            <a:normAutofit/>
          </a:bodyPr>
          <a:lstStyle/>
          <a:p>
            <a:pPr algn="l"/>
            <a:r>
              <a:rPr lang="en-US" b="1" dirty="0">
                <a:latin typeface="Cambria" panose="02040503050406030204" pitchFamily="18" charset="0"/>
              </a:rPr>
              <a:t>CROP PRODUCTION ANALYSIS IN INDIA</a:t>
            </a:r>
          </a:p>
        </p:txBody>
      </p:sp>
      <p:sp>
        <p:nvSpPr>
          <p:cNvPr id="3" name="Subtitle 2">
            <a:extLst>
              <a:ext uri="{FF2B5EF4-FFF2-40B4-BE49-F238E27FC236}">
                <a16:creationId xmlns:a16="http://schemas.microsoft.com/office/drawing/2014/main" id="{E84809F5-7790-39D3-D1A6-14E2879A7AEF}"/>
              </a:ext>
            </a:extLst>
          </p:cNvPr>
          <p:cNvSpPr>
            <a:spLocks noGrp="1"/>
          </p:cNvSpPr>
          <p:nvPr>
            <p:ph type="subTitle" idx="1"/>
          </p:nvPr>
        </p:nvSpPr>
        <p:spPr>
          <a:xfrm>
            <a:off x="0" y="2268787"/>
            <a:ext cx="12192000" cy="1160213"/>
          </a:xfrm>
          <a:solidFill>
            <a:schemeClr val="bg1">
              <a:alpha val="87456"/>
            </a:schemeClr>
          </a:solidFill>
        </p:spPr>
        <p:txBody>
          <a:bodyPr>
            <a:normAutofit/>
          </a:bodyPr>
          <a:lstStyle/>
          <a:p>
            <a:pPr algn="l">
              <a:lnSpc>
                <a:spcPct val="100000"/>
              </a:lnSpc>
              <a:spcBef>
                <a:spcPts val="600"/>
              </a:spcBef>
              <a:spcAft>
                <a:spcPts val="200"/>
              </a:spcAft>
            </a:pPr>
            <a:r>
              <a:rPr lang="en-US" dirty="0">
                <a:solidFill>
                  <a:schemeClr val="accent6"/>
                </a:solidFill>
              </a:rPr>
              <a:t>A detailed insight into India’s crop production and identifying the KPI’s associated with it.</a:t>
            </a:r>
          </a:p>
        </p:txBody>
      </p:sp>
    </p:spTree>
    <p:extLst>
      <p:ext uri="{BB962C8B-B14F-4D97-AF65-F5344CB8AC3E}">
        <p14:creationId xmlns:p14="http://schemas.microsoft.com/office/powerpoint/2010/main" val="4213948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38F1ED-B1B5-65EF-DCE2-2B3636C48D5E}"/>
              </a:ext>
            </a:extLst>
          </p:cNvPr>
          <p:cNvPicPr>
            <a:picLocks noGrp="1" noChangeAspect="1"/>
          </p:cNvPicPr>
          <p:nvPr>
            <p:ph idx="1"/>
          </p:nvPr>
        </p:nvPicPr>
        <p:blipFill>
          <a:blip r:embed="rId2"/>
          <a:stretch>
            <a:fillRect/>
          </a:stretch>
        </p:blipFill>
        <p:spPr>
          <a:xfrm>
            <a:off x="128588" y="128587"/>
            <a:ext cx="9486900" cy="6372225"/>
          </a:xfrm>
        </p:spPr>
      </p:pic>
      <p:sp>
        <p:nvSpPr>
          <p:cNvPr id="6" name="TextBox 5">
            <a:extLst>
              <a:ext uri="{FF2B5EF4-FFF2-40B4-BE49-F238E27FC236}">
                <a16:creationId xmlns:a16="http://schemas.microsoft.com/office/drawing/2014/main" id="{1FB674B8-FFFB-8DB6-2AFF-B8B400E36DDD}"/>
              </a:ext>
            </a:extLst>
          </p:cNvPr>
          <p:cNvSpPr txBox="1"/>
          <p:nvPr/>
        </p:nvSpPr>
        <p:spPr>
          <a:xfrm>
            <a:off x="9929813" y="1052541"/>
            <a:ext cx="1957388" cy="4524315"/>
          </a:xfrm>
          <a:prstGeom prst="rect">
            <a:avLst/>
          </a:prstGeom>
          <a:solidFill>
            <a:schemeClr val="accent6">
              <a:lumMod val="20000"/>
              <a:lumOff val="80000"/>
            </a:schemeClr>
          </a:solidFill>
        </p:spPr>
        <p:txBody>
          <a:bodyPr wrap="square" rtlCol="0">
            <a:spAutoFit/>
          </a:bodyPr>
          <a:lstStyle/>
          <a:p>
            <a:endParaRPr lang="en-US" sz="1600" dirty="0"/>
          </a:p>
          <a:p>
            <a:r>
              <a:rPr lang="en-US" sz="1600" dirty="0"/>
              <a:t>Wheat is mainly cultivated in the northern states owing to their food habits.</a:t>
            </a:r>
          </a:p>
          <a:p>
            <a:endParaRPr lang="en-US" sz="1600" dirty="0"/>
          </a:p>
          <a:p>
            <a:endParaRPr lang="en-US" sz="1600" dirty="0"/>
          </a:p>
          <a:p>
            <a:endParaRPr lang="en-US" sz="1600" dirty="0"/>
          </a:p>
          <a:p>
            <a:endParaRPr lang="en-US" sz="1600" dirty="0"/>
          </a:p>
          <a:p>
            <a:endParaRPr lang="en-US" sz="1600" dirty="0"/>
          </a:p>
          <a:p>
            <a:r>
              <a:rPr lang="en-US" sz="1600" dirty="0"/>
              <a:t>Uttar Pradesh is the largest cultivator of wheat spanning an area of over 35% of the total wheat production area.</a:t>
            </a:r>
          </a:p>
          <a:p>
            <a:endParaRPr lang="en-US" sz="1600" dirty="0"/>
          </a:p>
        </p:txBody>
      </p:sp>
    </p:spTree>
    <p:extLst>
      <p:ext uri="{BB962C8B-B14F-4D97-AF65-F5344CB8AC3E}">
        <p14:creationId xmlns:p14="http://schemas.microsoft.com/office/powerpoint/2010/main" val="792975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ED2A68-DDA6-00E1-7DFE-E7C6FF7C4E91}"/>
              </a:ext>
            </a:extLst>
          </p:cNvPr>
          <p:cNvPicPr>
            <a:picLocks noGrp="1" noChangeAspect="1"/>
          </p:cNvPicPr>
          <p:nvPr>
            <p:ph idx="1"/>
          </p:nvPr>
        </p:nvPicPr>
        <p:blipFill>
          <a:blip r:embed="rId2"/>
          <a:stretch>
            <a:fillRect/>
          </a:stretch>
        </p:blipFill>
        <p:spPr>
          <a:xfrm>
            <a:off x="155941" y="142876"/>
            <a:ext cx="9543004" cy="6429374"/>
          </a:xfrm>
        </p:spPr>
      </p:pic>
      <p:sp>
        <p:nvSpPr>
          <p:cNvPr id="6" name="TextBox 5">
            <a:extLst>
              <a:ext uri="{FF2B5EF4-FFF2-40B4-BE49-F238E27FC236}">
                <a16:creationId xmlns:a16="http://schemas.microsoft.com/office/drawing/2014/main" id="{4DB68AAD-FF8F-CA58-2799-DA55E41059B9}"/>
              </a:ext>
            </a:extLst>
          </p:cNvPr>
          <p:cNvSpPr txBox="1"/>
          <p:nvPr/>
        </p:nvSpPr>
        <p:spPr>
          <a:xfrm>
            <a:off x="9829800" y="889843"/>
            <a:ext cx="2071687" cy="5078313"/>
          </a:xfrm>
          <a:prstGeom prst="rect">
            <a:avLst/>
          </a:prstGeom>
          <a:solidFill>
            <a:schemeClr val="accent6">
              <a:lumMod val="20000"/>
              <a:lumOff val="80000"/>
            </a:schemeClr>
          </a:solidFill>
        </p:spPr>
        <p:txBody>
          <a:bodyPr wrap="square" rtlCol="0">
            <a:spAutoFit/>
          </a:bodyPr>
          <a:lstStyle/>
          <a:p>
            <a:endParaRPr lang="en-US" dirty="0"/>
          </a:p>
          <a:p>
            <a:pPr marL="285750" indent="-285750">
              <a:buFont typeface="Arial" panose="020B0604020202020204" pitchFamily="34" charset="0"/>
              <a:buChar char="•"/>
            </a:pPr>
            <a:r>
              <a:rPr lang="en-US" sz="1600" dirty="0"/>
              <a:t>As we move farther from the north, the cultivation of rice becomes more prevalent.</a:t>
            </a:r>
          </a:p>
          <a:p>
            <a:endParaRPr lang="en-US" sz="1600" dirty="0"/>
          </a:p>
          <a:p>
            <a:pPr marL="285750" indent="-285750">
              <a:buFont typeface="Arial" panose="020B0604020202020204" pitchFamily="34" charset="0"/>
              <a:buChar char="•"/>
            </a:pPr>
            <a:r>
              <a:rPr lang="en-US" sz="1600" dirty="0"/>
              <a:t>West Bengal is the highest producer of rice, followed by Uttar Pradesh and Assam.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southern states also account for around 15% of the total area for rice cultivation.</a:t>
            </a:r>
          </a:p>
          <a:p>
            <a:endParaRPr lang="en-US" dirty="0"/>
          </a:p>
        </p:txBody>
      </p:sp>
    </p:spTree>
    <p:extLst>
      <p:ext uri="{BB962C8B-B14F-4D97-AF65-F5344CB8AC3E}">
        <p14:creationId xmlns:p14="http://schemas.microsoft.com/office/powerpoint/2010/main" val="3735271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96CBFE-AE21-4517-D066-AB22229F74E9}"/>
              </a:ext>
            </a:extLst>
          </p:cNvPr>
          <p:cNvSpPr txBox="1"/>
          <p:nvPr/>
        </p:nvSpPr>
        <p:spPr>
          <a:xfrm>
            <a:off x="7900988" y="1093584"/>
            <a:ext cx="4114800" cy="4770537"/>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chart provides a clear picture on how the land areas for farming and the sum total production of crops have fared since the beginning of the year 1998 to the end of the year 2014.</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 derived from the chart, we can see that the trend line of production is fairly positive signifying that we have had an overall increase in crop production.</a:t>
            </a:r>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production area on the other hand has seen a gradual decrease as signified by the negative trend line.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10" name="Content Placeholder 9">
            <a:extLst>
              <a:ext uri="{FF2B5EF4-FFF2-40B4-BE49-F238E27FC236}">
                <a16:creationId xmlns:a16="http://schemas.microsoft.com/office/drawing/2014/main" id="{5B8E02CA-934B-D58B-3B93-DB7311C66877}"/>
              </a:ext>
            </a:extLst>
          </p:cNvPr>
          <p:cNvPicPr>
            <a:picLocks noGrp="1" noChangeAspect="1"/>
          </p:cNvPicPr>
          <p:nvPr>
            <p:ph idx="1"/>
          </p:nvPr>
        </p:nvPicPr>
        <p:blipFill>
          <a:blip r:embed="rId2"/>
          <a:stretch>
            <a:fillRect/>
          </a:stretch>
        </p:blipFill>
        <p:spPr>
          <a:xfrm>
            <a:off x="176212" y="385456"/>
            <a:ext cx="7524751" cy="6186794"/>
          </a:xfrm>
        </p:spPr>
      </p:pic>
    </p:spTree>
    <p:extLst>
      <p:ext uri="{BB962C8B-B14F-4D97-AF65-F5344CB8AC3E}">
        <p14:creationId xmlns:p14="http://schemas.microsoft.com/office/powerpoint/2010/main" val="383234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6F96-C35A-8D1F-48DA-E2D3A18CC330}"/>
              </a:ext>
            </a:extLst>
          </p:cNvPr>
          <p:cNvSpPr>
            <a:spLocks noGrp="1"/>
          </p:cNvSpPr>
          <p:nvPr>
            <p:ph type="title"/>
          </p:nvPr>
        </p:nvSpPr>
        <p:spPr/>
        <p:txBody>
          <a:bodyPr/>
          <a:lstStyle/>
          <a:p>
            <a:r>
              <a:rPr lang="en-US" b="1" u="sng" dirty="0"/>
              <a:t>Conclusions:</a:t>
            </a:r>
          </a:p>
        </p:txBody>
      </p:sp>
      <p:sp>
        <p:nvSpPr>
          <p:cNvPr id="3" name="Content Placeholder 2">
            <a:extLst>
              <a:ext uri="{FF2B5EF4-FFF2-40B4-BE49-F238E27FC236}">
                <a16:creationId xmlns:a16="http://schemas.microsoft.com/office/drawing/2014/main" id="{CDC1E049-9230-A77C-88A8-F87479393C91}"/>
              </a:ext>
            </a:extLst>
          </p:cNvPr>
          <p:cNvSpPr>
            <a:spLocks noGrp="1"/>
          </p:cNvSpPr>
          <p:nvPr>
            <p:ph idx="1"/>
          </p:nvPr>
        </p:nvSpPr>
        <p:spPr>
          <a:xfrm>
            <a:off x="838200" y="1554163"/>
            <a:ext cx="10515600" cy="4351338"/>
          </a:xfrm>
          <a:solidFill>
            <a:schemeClr val="accent6">
              <a:lumMod val="20000"/>
              <a:lumOff val="80000"/>
            </a:schemeClr>
          </a:solidFill>
        </p:spPr>
        <p:txBody>
          <a:bodyPr/>
          <a:lstStyle/>
          <a:p>
            <a:r>
              <a:rPr lang="en-US" sz="2000" dirty="0"/>
              <a:t>Coconut is the highest produced crop but requires very less area for production, growing mainly in the southern states due to their tropical weather conditions.</a:t>
            </a:r>
          </a:p>
          <a:p>
            <a:endParaRPr lang="en-US" sz="2000" dirty="0"/>
          </a:p>
          <a:p>
            <a:r>
              <a:rPr lang="en-US" sz="2000" dirty="0"/>
              <a:t>The northern states mainly cultivate wheat but as we move towards the south and north-east, the cultivation of Rice becomes more and more prevalent.</a:t>
            </a:r>
          </a:p>
          <a:p>
            <a:endParaRPr lang="en-US" dirty="0"/>
          </a:p>
          <a:p>
            <a:r>
              <a:rPr lang="en-US" sz="2000" dirty="0"/>
              <a:t>Over the years, though production of crops have increased, the overall cultivation area has seen a significant decrease from over 200 million sq. meters in 1998 to less than 150 million sq. meters in 2014.</a:t>
            </a:r>
          </a:p>
          <a:p>
            <a:endParaRPr lang="en-US" sz="2000" dirty="0"/>
          </a:p>
          <a:p>
            <a:r>
              <a:rPr lang="en-US" sz="2000" dirty="0"/>
              <a:t>Though high cultivation area benefits more production, crops like coconut and sugarcane deter from this trend giving high production in minimal area.</a:t>
            </a:r>
          </a:p>
        </p:txBody>
      </p:sp>
    </p:spTree>
    <p:extLst>
      <p:ext uri="{BB962C8B-B14F-4D97-AF65-F5344CB8AC3E}">
        <p14:creationId xmlns:p14="http://schemas.microsoft.com/office/powerpoint/2010/main" val="3545568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258E06-6D84-34E6-7E17-D209527B2B83}"/>
              </a:ext>
            </a:extLst>
          </p:cNvPr>
          <p:cNvPicPr>
            <a:picLocks noChangeAspect="1"/>
          </p:cNvPicPr>
          <p:nvPr/>
        </p:nvPicPr>
        <p:blipFill>
          <a:blip r:embed="rId2"/>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2704AEA5-ADBF-21E6-6487-C2F5D76E84CF}"/>
              </a:ext>
            </a:extLst>
          </p:cNvPr>
          <p:cNvSpPr>
            <a:spLocks noGrp="1"/>
          </p:cNvSpPr>
          <p:nvPr>
            <p:ph type="title"/>
          </p:nvPr>
        </p:nvSpPr>
        <p:spPr>
          <a:xfrm>
            <a:off x="838200" y="365125"/>
            <a:ext cx="10515600" cy="2478088"/>
          </a:xfrm>
        </p:spPr>
        <p:txBody>
          <a:bodyPr>
            <a:normAutofit/>
          </a:bodyPr>
          <a:lstStyle/>
          <a:p>
            <a:pPr algn="ctr"/>
            <a:r>
              <a:rPr lang="en-US" sz="7200" dirty="0"/>
              <a:t>THANK YOU</a:t>
            </a:r>
          </a:p>
        </p:txBody>
      </p:sp>
    </p:spTree>
    <p:extLst>
      <p:ext uri="{BB962C8B-B14F-4D97-AF65-F5344CB8AC3E}">
        <p14:creationId xmlns:p14="http://schemas.microsoft.com/office/powerpoint/2010/main" val="135400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1696-73E8-3AB7-CB78-1063EDA9C39F}"/>
              </a:ext>
            </a:extLst>
          </p:cNvPr>
          <p:cNvSpPr>
            <a:spLocks noGrp="1"/>
          </p:cNvSpPr>
          <p:nvPr>
            <p:ph type="title"/>
          </p:nvPr>
        </p:nvSpPr>
        <p:spPr/>
        <p:txBody>
          <a:bodyPr/>
          <a:lstStyle/>
          <a:p>
            <a:r>
              <a:rPr lang="en-US" b="1" u="sng" dirty="0"/>
              <a:t>Key Performance Indicators(KPI)</a:t>
            </a:r>
          </a:p>
        </p:txBody>
      </p:sp>
      <p:sp>
        <p:nvSpPr>
          <p:cNvPr id="3" name="Content Placeholder 2">
            <a:extLst>
              <a:ext uri="{FF2B5EF4-FFF2-40B4-BE49-F238E27FC236}">
                <a16:creationId xmlns:a16="http://schemas.microsoft.com/office/drawing/2014/main" id="{1AD0D26A-DC4A-53C5-84F6-3D599563BCD2}"/>
              </a:ext>
            </a:extLst>
          </p:cNvPr>
          <p:cNvSpPr>
            <a:spLocks noGrp="1"/>
          </p:cNvSpPr>
          <p:nvPr>
            <p:ph idx="1"/>
          </p:nvPr>
        </p:nvSpPr>
        <p:spPr>
          <a:xfrm>
            <a:off x="838200" y="1543051"/>
            <a:ext cx="10515600" cy="4762500"/>
          </a:xfrm>
          <a:solidFill>
            <a:schemeClr val="accent6">
              <a:lumMod val="20000"/>
              <a:lumOff val="80000"/>
            </a:schemeClr>
          </a:solidFill>
        </p:spPr>
        <p:txBody>
          <a:bodyPr/>
          <a:lstStyle/>
          <a:p>
            <a:r>
              <a:rPr lang="en-US" dirty="0"/>
              <a:t>Production over the years</a:t>
            </a:r>
          </a:p>
          <a:p>
            <a:endParaRPr lang="en-US" dirty="0"/>
          </a:p>
          <a:p>
            <a:r>
              <a:rPr lang="en-US" dirty="0"/>
              <a:t>Increase/Decrease of Production Area</a:t>
            </a:r>
          </a:p>
          <a:p>
            <a:endParaRPr lang="en-US" dirty="0"/>
          </a:p>
          <a:p>
            <a:r>
              <a:rPr lang="en-US" dirty="0"/>
              <a:t>Most produced crop of each state</a:t>
            </a:r>
          </a:p>
          <a:p>
            <a:endParaRPr lang="en-US" dirty="0"/>
          </a:p>
          <a:p>
            <a:r>
              <a:rPr lang="en-US" dirty="0"/>
              <a:t>Geographic location</a:t>
            </a:r>
          </a:p>
          <a:p>
            <a:endParaRPr lang="en-US" dirty="0"/>
          </a:p>
        </p:txBody>
      </p:sp>
    </p:spTree>
    <p:extLst>
      <p:ext uri="{BB962C8B-B14F-4D97-AF65-F5344CB8AC3E}">
        <p14:creationId xmlns:p14="http://schemas.microsoft.com/office/powerpoint/2010/main" val="1892172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3C0806-4F3A-5671-8EAA-3436510F91FE}"/>
              </a:ext>
            </a:extLst>
          </p:cNvPr>
          <p:cNvSpPr txBox="1"/>
          <p:nvPr/>
        </p:nvSpPr>
        <p:spPr>
          <a:xfrm>
            <a:off x="785813" y="242887"/>
            <a:ext cx="10401300" cy="861774"/>
          </a:xfrm>
          <a:prstGeom prst="rect">
            <a:avLst/>
          </a:prstGeom>
          <a:noFill/>
        </p:spPr>
        <p:txBody>
          <a:bodyPr wrap="square" rtlCol="0">
            <a:spAutoFit/>
          </a:bodyPr>
          <a:lstStyle/>
          <a:p>
            <a:r>
              <a:rPr lang="en-US" sz="3200" dirty="0"/>
              <a:t>RANGE OF DATA COLLECTION</a:t>
            </a:r>
          </a:p>
          <a:p>
            <a:endParaRPr lang="en-US" dirty="0"/>
          </a:p>
        </p:txBody>
      </p:sp>
      <p:pic>
        <p:nvPicPr>
          <p:cNvPr id="6" name="Picture 5">
            <a:extLst>
              <a:ext uri="{FF2B5EF4-FFF2-40B4-BE49-F238E27FC236}">
                <a16:creationId xmlns:a16="http://schemas.microsoft.com/office/drawing/2014/main" id="{F2335C18-758B-BCE5-FFE2-2E361308F25C}"/>
              </a:ext>
            </a:extLst>
          </p:cNvPr>
          <p:cNvPicPr>
            <a:picLocks noChangeAspect="1"/>
          </p:cNvPicPr>
          <p:nvPr/>
        </p:nvPicPr>
        <p:blipFill>
          <a:blip r:embed="rId2"/>
          <a:stretch>
            <a:fillRect/>
          </a:stretch>
        </p:blipFill>
        <p:spPr>
          <a:xfrm>
            <a:off x="642937" y="885826"/>
            <a:ext cx="8515352" cy="5729288"/>
          </a:xfrm>
          <a:prstGeom prst="rect">
            <a:avLst/>
          </a:prstGeom>
        </p:spPr>
      </p:pic>
      <p:sp>
        <p:nvSpPr>
          <p:cNvPr id="7" name="TextBox 6">
            <a:extLst>
              <a:ext uri="{FF2B5EF4-FFF2-40B4-BE49-F238E27FC236}">
                <a16:creationId xmlns:a16="http://schemas.microsoft.com/office/drawing/2014/main" id="{5559A207-6AA6-0910-B6E9-CC5422CC455A}"/>
              </a:ext>
            </a:extLst>
          </p:cNvPr>
          <p:cNvSpPr txBox="1"/>
          <p:nvPr/>
        </p:nvSpPr>
        <p:spPr>
          <a:xfrm>
            <a:off x="9386888" y="1290398"/>
            <a:ext cx="2686050" cy="4708981"/>
          </a:xfrm>
          <a:prstGeom prst="rect">
            <a:avLst/>
          </a:prstGeom>
          <a:solidFill>
            <a:schemeClr val="accent6">
              <a:lumMod val="20000"/>
              <a:lumOff val="80000"/>
            </a:schemeClr>
          </a:solidFill>
        </p:spPr>
        <p:txBody>
          <a:bodyPr wrap="square" rtlCol="0">
            <a:spAutoFit/>
          </a:bodyPr>
          <a:lstStyle/>
          <a:p>
            <a:r>
              <a:rPr lang="en-US" dirty="0"/>
              <a:t>The given data has been collected from 1997 to 2014.</a:t>
            </a:r>
          </a:p>
          <a:p>
            <a:endParaRPr lang="en-US" dirty="0"/>
          </a:p>
          <a:p>
            <a:endParaRPr lang="en-US" dirty="0"/>
          </a:p>
          <a:p>
            <a:endParaRPr lang="en-US" dirty="0"/>
          </a:p>
          <a:p>
            <a:pPr marL="285750" indent="-285750">
              <a:buFont typeface="Arial" panose="020B0604020202020204" pitchFamily="34" charset="0"/>
              <a:buChar char="•"/>
            </a:pPr>
            <a:r>
              <a:rPr lang="en-US" sz="1600" dirty="0"/>
              <a:t>Production was at its lowest (relatively) during 1997 accounting to only 0.60% of the total production.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Production was at its relative highest during 2011 accounting to more than 10% of the total production.</a:t>
            </a:r>
          </a:p>
        </p:txBody>
      </p:sp>
    </p:spTree>
    <p:extLst>
      <p:ext uri="{BB962C8B-B14F-4D97-AF65-F5344CB8AC3E}">
        <p14:creationId xmlns:p14="http://schemas.microsoft.com/office/powerpoint/2010/main" val="402111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51E0996-ADD8-269A-30CC-C2139888CE05}"/>
              </a:ext>
            </a:extLst>
          </p:cNvPr>
          <p:cNvSpPr txBox="1"/>
          <p:nvPr/>
        </p:nvSpPr>
        <p:spPr>
          <a:xfrm>
            <a:off x="8829675" y="393021"/>
            <a:ext cx="3186112" cy="6093976"/>
          </a:xfrm>
          <a:prstGeom prst="rect">
            <a:avLst/>
          </a:prstGeom>
          <a:solidFill>
            <a:schemeClr val="bg1">
              <a:lumMod val="85000"/>
            </a:schemeClr>
          </a:solidFill>
        </p:spPr>
        <p:txBody>
          <a:bodyPr wrap="square" rtlCol="0">
            <a:spAutoFit/>
          </a:bodyPr>
          <a:lstStyle/>
          <a:p>
            <a:r>
              <a:rPr lang="en-US" sz="2400" u="sng" dirty="0">
                <a:hlinkClick r:id="rId3"/>
              </a:rPr>
              <a:t>CROP PRODUCTION ANALYSIS DASHBOARD</a:t>
            </a:r>
            <a:r>
              <a:rPr lang="en-US" sz="2400" dirty="0"/>
              <a:t>.</a:t>
            </a:r>
          </a:p>
          <a:p>
            <a:endParaRPr lang="en-US" dirty="0"/>
          </a:p>
          <a:p>
            <a:endParaRPr lang="en-US" dirty="0"/>
          </a:p>
          <a:p>
            <a:r>
              <a:rPr lang="en-US" dirty="0"/>
              <a:t>This dashboard is based on the crop production data of India (1998-2015)</a:t>
            </a:r>
          </a:p>
          <a:p>
            <a:endParaRPr lang="en-US" dirty="0"/>
          </a:p>
          <a:p>
            <a:endParaRPr lang="en-US" dirty="0"/>
          </a:p>
          <a:p>
            <a:r>
              <a:rPr lang="en-US" dirty="0"/>
              <a:t>It provides insights into the major crops being produced along with the factors affecting them.</a:t>
            </a:r>
          </a:p>
          <a:p>
            <a:endParaRPr lang="en-US" dirty="0"/>
          </a:p>
          <a:p>
            <a:r>
              <a:rPr lang="en-US" dirty="0"/>
              <a:t>All the charts displayed are explained in the aforementioned slides.</a:t>
            </a:r>
          </a:p>
          <a:p>
            <a:endParaRPr lang="en-US" dirty="0"/>
          </a:p>
          <a:p>
            <a:endParaRPr lang="en-US" dirty="0"/>
          </a:p>
          <a:p>
            <a:endParaRPr lang="en-US" dirty="0"/>
          </a:p>
          <a:p>
            <a:endParaRPr lang="en-US" dirty="0"/>
          </a:p>
        </p:txBody>
      </p:sp>
      <p:pic>
        <p:nvPicPr>
          <p:cNvPr id="15" name="Content Placeholder 14">
            <a:extLst>
              <a:ext uri="{FF2B5EF4-FFF2-40B4-BE49-F238E27FC236}">
                <a16:creationId xmlns:a16="http://schemas.microsoft.com/office/drawing/2014/main" id="{E4781B22-9F7E-28F7-336F-8A0BE55BBBB6}"/>
              </a:ext>
            </a:extLst>
          </p:cNvPr>
          <p:cNvPicPr>
            <a:picLocks noGrp="1" noChangeAspect="1"/>
          </p:cNvPicPr>
          <p:nvPr>
            <p:ph idx="1"/>
          </p:nvPr>
        </p:nvPicPr>
        <p:blipFill>
          <a:blip r:embed="rId4"/>
          <a:stretch>
            <a:fillRect/>
          </a:stretch>
        </p:blipFill>
        <p:spPr>
          <a:xfrm>
            <a:off x="176213" y="727650"/>
            <a:ext cx="8653462" cy="5737329"/>
          </a:xfrm>
        </p:spPr>
      </p:pic>
      <p:sp>
        <p:nvSpPr>
          <p:cNvPr id="16" name="TextBox 15">
            <a:extLst>
              <a:ext uri="{FF2B5EF4-FFF2-40B4-BE49-F238E27FC236}">
                <a16:creationId xmlns:a16="http://schemas.microsoft.com/office/drawing/2014/main" id="{5D5D92C1-7D1B-ACAF-7C74-2C6F70473140}"/>
              </a:ext>
            </a:extLst>
          </p:cNvPr>
          <p:cNvSpPr txBox="1"/>
          <p:nvPr/>
        </p:nvSpPr>
        <p:spPr>
          <a:xfrm>
            <a:off x="176213" y="142875"/>
            <a:ext cx="8539162" cy="584775"/>
          </a:xfrm>
          <a:prstGeom prst="rect">
            <a:avLst/>
          </a:prstGeom>
          <a:noFill/>
        </p:spPr>
        <p:txBody>
          <a:bodyPr wrap="square" rtlCol="0">
            <a:spAutoFit/>
          </a:bodyPr>
          <a:lstStyle/>
          <a:p>
            <a:r>
              <a:rPr lang="en-US" sz="3200" dirty="0"/>
              <a:t>Crop production analysis (Dashboard 1)</a:t>
            </a:r>
          </a:p>
        </p:txBody>
      </p:sp>
    </p:spTree>
    <p:extLst>
      <p:ext uri="{BB962C8B-B14F-4D97-AF65-F5344CB8AC3E}">
        <p14:creationId xmlns:p14="http://schemas.microsoft.com/office/powerpoint/2010/main" val="116184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269C75-E4F2-98C9-0FBB-588E77A16B05}"/>
              </a:ext>
            </a:extLst>
          </p:cNvPr>
          <p:cNvSpPr txBox="1"/>
          <p:nvPr/>
        </p:nvSpPr>
        <p:spPr>
          <a:xfrm>
            <a:off x="8938183" y="407903"/>
            <a:ext cx="3002692" cy="1754326"/>
          </a:xfrm>
          <a:prstGeom prst="rect">
            <a:avLst/>
          </a:prstGeom>
          <a:solidFill>
            <a:schemeClr val="bg1">
              <a:lumMod val="85000"/>
            </a:schemeClr>
          </a:solidFill>
        </p:spPr>
        <p:txBody>
          <a:bodyPr wrap="square" rtlCol="0">
            <a:spAutoFit/>
          </a:bodyPr>
          <a:lstStyle/>
          <a:p>
            <a:r>
              <a:rPr lang="en-IN" b="0" i="0" u="none" strike="noStrike" dirty="0">
                <a:effectLst/>
              </a:rPr>
              <a:t>Map based on the quantity of crops produced by each state. The marks are labelled by state-name and percentage of the total crop production.</a:t>
            </a:r>
            <a:endParaRPr lang="en-US" dirty="0"/>
          </a:p>
        </p:txBody>
      </p:sp>
      <p:sp>
        <p:nvSpPr>
          <p:cNvPr id="15" name="TextBox 14">
            <a:extLst>
              <a:ext uri="{FF2B5EF4-FFF2-40B4-BE49-F238E27FC236}">
                <a16:creationId xmlns:a16="http://schemas.microsoft.com/office/drawing/2014/main" id="{4E6CFAE4-AC28-4912-F643-82671348D83B}"/>
              </a:ext>
            </a:extLst>
          </p:cNvPr>
          <p:cNvSpPr txBox="1"/>
          <p:nvPr/>
        </p:nvSpPr>
        <p:spPr>
          <a:xfrm>
            <a:off x="8938183" y="2232600"/>
            <a:ext cx="3002692" cy="4339650"/>
          </a:xfrm>
          <a:prstGeom prst="rect">
            <a:avLst/>
          </a:prstGeom>
          <a:solidFill>
            <a:schemeClr val="accent6">
              <a:lumMod val="20000"/>
              <a:lumOff val="80000"/>
            </a:schemeClr>
          </a:solidFill>
        </p:spPr>
        <p:txBody>
          <a:bodyPr wrap="square" rtlCol="0">
            <a:spAutoFit/>
          </a:bodyPr>
          <a:lstStyle/>
          <a:p>
            <a:endParaRPr lang="en-US" dirty="0"/>
          </a:p>
          <a:p>
            <a:pPr marL="285750" indent="-285750">
              <a:buFont typeface="Arial" panose="020B0604020202020204" pitchFamily="34" charset="0"/>
              <a:buChar char="•"/>
            </a:pPr>
            <a:r>
              <a:rPr lang="en-US" sz="1600" dirty="0"/>
              <a:t>Kerela is the highest producer of crops in India accounting to almost </a:t>
            </a:r>
            <a:r>
              <a:rPr lang="en-US" sz="1600" b="1" dirty="0"/>
              <a:t>70% </a:t>
            </a:r>
            <a:r>
              <a:rPr lang="en-US" sz="1600" dirty="0"/>
              <a:t>of India’s total crop production.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southern states alone account for more than </a:t>
            </a:r>
            <a:r>
              <a:rPr lang="en-US" sz="1600" b="1" dirty="0"/>
              <a:t>80% </a:t>
            </a:r>
            <a:r>
              <a:rPr lang="en-US" sz="1600" dirty="0"/>
              <a:t>of India’s total crop production.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southern states mainly experience high rainfall meaning weather plays a vital role in crop production.</a:t>
            </a:r>
          </a:p>
          <a:p>
            <a:pPr marL="285750" indent="-285750">
              <a:buFont typeface="Arial" panose="020B0604020202020204" pitchFamily="34" charset="0"/>
              <a:buChar char="•"/>
            </a:pPr>
            <a:endParaRPr lang="en-US" dirty="0"/>
          </a:p>
        </p:txBody>
      </p:sp>
      <p:pic>
        <p:nvPicPr>
          <p:cNvPr id="19" name="Content Placeholder 18">
            <a:extLst>
              <a:ext uri="{FF2B5EF4-FFF2-40B4-BE49-F238E27FC236}">
                <a16:creationId xmlns:a16="http://schemas.microsoft.com/office/drawing/2014/main" id="{6AEBCDED-CA3B-2916-44CF-55293A575796}"/>
              </a:ext>
            </a:extLst>
          </p:cNvPr>
          <p:cNvPicPr>
            <a:picLocks noGrp="1" noChangeAspect="1"/>
          </p:cNvPicPr>
          <p:nvPr>
            <p:ph idx="1"/>
          </p:nvPr>
        </p:nvPicPr>
        <p:blipFill>
          <a:blip r:embed="rId3"/>
          <a:stretch>
            <a:fillRect/>
          </a:stretch>
        </p:blipFill>
        <p:spPr>
          <a:xfrm>
            <a:off x="114300" y="16546"/>
            <a:ext cx="8152370" cy="6555704"/>
          </a:xfrm>
        </p:spPr>
      </p:pic>
    </p:spTree>
    <p:extLst>
      <p:ext uri="{BB962C8B-B14F-4D97-AF65-F5344CB8AC3E}">
        <p14:creationId xmlns:p14="http://schemas.microsoft.com/office/powerpoint/2010/main" val="152063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132BBAD-0AFE-C4B3-3800-37886632D3DA}"/>
              </a:ext>
            </a:extLst>
          </p:cNvPr>
          <p:cNvSpPr txBox="1"/>
          <p:nvPr/>
        </p:nvSpPr>
        <p:spPr>
          <a:xfrm>
            <a:off x="8220075" y="428178"/>
            <a:ext cx="3829050" cy="6001643"/>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 shown in the chart, while having a large production area means more crop production, almost 50% of the total production area is dedicated to wheat and rice (these two being the most prevalent in our food habits)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are crops like potato, jute etc. which require very less production area as compared to others meaning we can get ample production while taking up relatively less space.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Not shown in this chart are coconut and sugarcane being the main outliers. Both these crops give maximum production while taking up minimum space.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14" name="Content Placeholder 13">
            <a:extLst>
              <a:ext uri="{FF2B5EF4-FFF2-40B4-BE49-F238E27FC236}">
                <a16:creationId xmlns:a16="http://schemas.microsoft.com/office/drawing/2014/main" id="{A99F2654-4D20-2B20-C056-E724AB0409E1}"/>
              </a:ext>
            </a:extLst>
          </p:cNvPr>
          <p:cNvPicPr>
            <a:picLocks noGrp="1" noChangeAspect="1"/>
          </p:cNvPicPr>
          <p:nvPr>
            <p:ph idx="1"/>
          </p:nvPr>
        </p:nvPicPr>
        <p:blipFill>
          <a:blip r:embed="rId3"/>
          <a:stretch>
            <a:fillRect/>
          </a:stretch>
        </p:blipFill>
        <p:spPr>
          <a:xfrm>
            <a:off x="142875" y="255424"/>
            <a:ext cx="7644971" cy="6347152"/>
          </a:xfrm>
        </p:spPr>
      </p:pic>
    </p:spTree>
    <p:extLst>
      <p:ext uri="{BB962C8B-B14F-4D97-AF65-F5344CB8AC3E}">
        <p14:creationId xmlns:p14="http://schemas.microsoft.com/office/powerpoint/2010/main" val="295852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C4FF3DB8-BAF1-56F1-EAAC-0AED33A6F777}"/>
              </a:ext>
            </a:extLst>
          </p:cNvPr>
          <p:cNvPicPr>
            <a:picLocks noChangeAspect="1"/>
          </p:cNvPicPr>
          <p:nvPr/>
        </p:nvPicPr>
        <p:blipFill>
          <a:blip r:embed="rId2"/>
          <a:stretch>
            <a:fillRect/>
          </a:stretch>
        </p:blipFill>
        <p:spPr>
          <a:xfrm>
            <a:off x="190515" y="142875"/>
            <a:ext cx="7767623" cy="6572250"/>
          </a:xfrm>
          <a:prstGeom prst="rect">
            <a:avLst/>
          </a:prstGeom>
        </p:spPr>
      </p:pic>
      <p:sp>
        <p:nvSpPr>
          <p:cNvPr id="28" name="TextBox 27">
            <a:extLst>
              <a:ext uri="{FF2B5EF4-FFF2-40B4-BE49-F238E27FC236}">
                <a16:creationId xmlns:a16="http://schemas.microsoft.com/office/drawing/2014/main" id="{ECD02B1C-C8A6-6FFD-3152-DC23AB333DDB}"/>
              </a:ext>
            </a:extLst>
          </p:cNvPr>
          <p:cNvSpPr txBox="1"/>
          <p:nvPr/>
        </p:nvSpPr>
        <p:spPr>
          <a:xfrm>
            <a:off x="8761729" y="499976"/>
            <a:ext cx="3139743" cy="6032421"/>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data provides insights into the top crop producing districts of India with 9/10 of them being from Kerela itself.</a:t>
            </a:r>
          </a:p>
          <a:p>
            <a:pPr marL="285750" indent="-285750">
              <a:buFont typeface="Arial" panose="020B0604020202020204" pitchFamily="34" charset="0"/>
              <a:buChar char="•"/>
            </a:pPr>
            <a:endParaRPr lang="en-US" sz="1600" dirty="0"/>
          </a:p>
          <a:p>
            <a:endParaRPr lang="en-US" sz="1600" dirty="0"/>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major crop being produced is coconut accounting to over 92% of the total crop production in the country.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9008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96E4E8-CBC5-EF9A-C980-D7D475F0B4C8}"/>
              </a:ext>
            </a:extLst>
          </p:cNvPr>
          <p:cNvPicPr>
            <a:picLocks noGrp="1" noChangeAspect="1"/>
          </p:cNvPicPr>
          <p:nvPr>
            <p:ph idx="1"/>
          </p:nvPr>
        </p:nvPicPr>
        <p:blipFill>
          <a:blip r:embed="rId2"/>
          <a:stretch>
            <a:fillRect/>
          </a:stretch>
        </p:blipFill>
        <p:spPr>
          <a:xfrm>
            <a:off x="229039" y="206232"/>
            <a:ext cx="8976761" cy="6280293"/>
          </a:xfrm>
        </p:spPr>
      </p:pic>
      <p:sp>
        <p:nvSpPr>
          <p:cNvPr id="6" name="TextBox 5">
            <a:extLst>
              <a:ext uri="{FF2B5EF4-FFF2-40B4-BE49-F238E27FC236}">
                <a16:creationId xmlns:a16="http://schemas.microsoft.com/office/drawing/2014/main" id="{24814F32-7ABB-97A8-D086-221CBEA74189}"/>
              </a:ext>
            </a:extLst>
          </p:cNvPr>
          <p:cNvSpPr txBox="1"/>
          <p:nvPr/>
        </p:nvSpPr>
        <p:spPr>
          <a:xfrm>
            <a:off x="8948298" y="371475"/>
            <a:ext cx="3014663" cy="6001643"/>
          </a:xfrm>
          <a:prstGeom prst="rect">
            <a:avLst/>
          </a:prstGeom>
          <a:solidFill>
            <a:schemeClr val="accent6">
              <a:lumMod val="20000"/>
              <a:lumOff val="80000"/>
            </a:schemeClr>
          </a:solidFill>
        </p:spPr>
        <p:txBody>
          <a:bodyPr wrap="square" rtlCol="0">
            <a:spAutoFit/>
          </a:bodyPr>
          <a:lstStyle/>
          <a:p>
            <a:endParaRPr lang="en-US" sz="1600" dirty="0"/>
          </a:p>
          <a:p>
            <a:r>
              <a:rPr lang="en-US" sz="1600" dirty="0"/>
              <a:t>This chart provides data about the total variety of crops being produced state-wise.</a:t>
            </a:r>
          </a:p>
          <a:p>
            <a:endParaRPr lang="en-US" sz="1600" dirty="0"/>
          </a:p>
          <a:p>
            <a:r>
              <a:rPr lang="en-US" sz="1600" dirty="0"/>
              <a:t>The different colors highlight the various season in which the crops are produced.</a:t>
            </a:r>
          </a:p>
          <a:p>
            <a:endParaRPr lang="en-US" sz="1600" dirty="0"/>
          </a:p>
          <a:p>
            <a:endParaRPr lang="en-US" sz="1600" dirty="0"/>
          </a:p>
          <a:p>
            <a:endParaRPr lang="en-US" sz="1600" dirty="0"/>
          </a:p>
          <a:p>
            <a:pPr marL="285750" indent="-285750">
              <a:buFont typeface="Arial" panose="020B0604020202020204" pitchFamily="34" charset="0"/>
              <a:buChar char="•"/>
            </a:pPr>
            <a:r>
              <a:rPr lang="en-US" sz="1600" dirty="0"/>
              <a:t>Andhra Pradesh produces the highest variety of crops as compared to the other states followed by Tamil Nadu.</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Season wise, it is very clear that the least number of crops are produced during autumn.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06593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832F361A-9344-2B80-002F-2B86E0CA1E72}"/>
              </a:ext>
            </a:extLst>
          </p:cNvPr>
          <p:cNvPicPr>
            <a:picLocks noGrp="1" noChangeAspect="1"/>
          </p:cNvPicPr>
          <p:nvPr>
            <p:ph idx="1"/>
          </p:nvPr>
        </p:nvPicPr>
        <p:blipFill>
          <a:blip r:embed="rId2"/>
          <a:stretch>
            <a:fillRect/>
          </a:stretch>
        </p:blipFill>
        <p:spPr>
          <a:xfrm>
            <a:off x="99101" y="157163"/>
            <a:ext cx="8473399" cy="6203156"/>
          </a:xfrm>
        </p:spPr>
      </p:pic>
      <p:sp>
        <p:nvSpPr>
          <p:cNvPr id="14" name="TextBox 13">
            <a:extLst>
              <a:ext uri="{FF2B5EF4-FFF2-40B4-BE49-F238E27FC236}">
                <a16:creationId xmlns:a16="http://schemas.microsoft.com/office/drawing/2014/main" id="{53712F61-43FF-9D74-AA98-8678CC6B0DDC}"/>
              </a:ext>
            </a:extLst>
          </p:cNvPr>
          <p:cNvSpPr txBox="1"/>
          <p:nvPr/>
        </p:nvSpPr>
        <p:spPr>
          <a:xfrm>
            <a:off x="8815388" y="1165860"/>
            <a:ext cx="3143250" cy="4678204"/>
          </a:xfrm>
          <a:prstGeom prst="rect">
            <a:avLst/>
          </a:prstGeom>
          <a:solidFill>
            <a:schemeClr val="accent6">
              <a:lumMod val="20000"/>
              <a:lumOff val="80000"/>
            </a:schemeClr>
          </a:solidFill>
        </p:spPr>
        <p:txBody>
          <a:bodyPr wrap="square" rtlCol="0">
            <a:spAutoFit/>
          </a:bodyPr>
          <a:lstStyle/>
          <a:p>
            <a:endParaRPr lang="en-US" dirty="0"/>
          </a:p>
          <a:p>
            <a:pPr marL="285750" indent="-285750">
              <a:buFont typeface="Arial" panose="020B0604020202020204" pitchFamily="34" charset="0"/>
              <a:buChar char="•"/>
            </a:pPr>
            <a:r>
              <a:rPr lang="en-US" sz="1600" dirty="0"/>
              <a:t>Uttar Pradesh accounts for the highest area in crop production as compared to the other states of India, holding over 14% of the total area.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Sugarcane is the most produced crop of Uttar Pradesh taking up about 62% of the overall produce.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79699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2828</TotalTime>
  <Words>781</Words>
  <Application>Microsoft Macintosh PowerPoint</Application>
  <PresentationFormat>Widescreen</PresentationFormat>
  <Paragraphs>121</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vt:lpstr>
      <vt:lpstr>Office Theme</vt:lpstr>
      <vt:lpstr>CROP PRODUCTION ANALYSIS IN INDIA</vt:lpstr>
      <vt:lpstr>Key Performance Indicators(KPI)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Rajdeep Kumar Das</dc:creator>
  <cp:lastModifiedBy>Rajdeep Kumar Das</cp:lastModifiedBy>
  <cp:revision>2</cp:revision>
  <dcterms:created xsi:type="dcterms:W3CDTF">2024-07-29T10:24:23Z</dcterms:created>
  <dcterms:modified xsi:type="dcterms:W3CDTF">2024-07-31T09:33:17Z</dcterms:modified>
</cp:coreProperties>
</file>