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2" name="Shape 62"/>
          <p:cNvSpPr/>
          <p:nvPr>
            <p:ph type="sldImg"/>
          </p:nvPr>
        </p:nvSpPr>
        <p:spPr>
          <a:xfrm>
            <a:off x="1143000" y="685800"/>
            <a:ext cx="4572000" cy="3429000"/>
          </a:xfrm>
          <a:prstGeom prst="rect">
            <a:avLst/>
          </a:prstGeom>
        </p:spPr>
        <p:txBody>
          <a:bodyPr/>
          <a:lstStyle/>
          <a:p>
            <a:pPr/>
          </a:p>
        </p:txBody>
      </p:sp>
      <p:sp>
        <p:nvSpPr>
          <p:cNvPr id="63" name="Shape 6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1371600" y="3188970"/>
            <a:ext cx="15544800" cy="2160271"/>
          </a:xfrm>
          <a:prstGeom prst="rect">
            <a:avLst/>
          </a:prstGeom>
        </p:spPr>
        <p:txBody>
          <a:bodyPr>
            <a:normAutofit fontScale="100000" lnSpcReduction="0"/>
          </a:bodyPr>
          <a:lstStyle/>
          <a:p>
            <a:pPr/>
            <a:r>
              <a:t>Title Text</a:t>
            </a:r>
          </a:p>
        </p:txBody>
      </p:sp>
      <p:sp>
        <p:nvSpPr>
          <p:cNvPr id="13" name="Body Level One…"/>
          <p:cNvSpPr txBox="1"/>
          <p:nvPr>
            <p:ph type="body" sz="quarter" idx="1"/>
          </p:nvPr>
        </p:nvSpPr>
        <p:spPr>
          <a:xfrm>
            <a:off x="2743200" y="5760720"/>
            <a:ext cx="12801600" cy="257175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1" name="bg object 16" descr="bg object 16"/>
          <p:cNvPicPr>
            <a:picLocks noChangeAspect="1"/>
          </p:cNvPicPr>
          <p:nvPr/>
        </p:nvPicPr>
        <p:blipFill>
          <a:blip r:embed="rId2">
            <a:extLst/>
          </a:blip>
          <a:stretch>
            <a:fillRect/>
          </a:stretch>
        </p:blipFill>
        <p:spPr>
          <a:xfrm>
            <a:off x="0" y="0"/>
            <a:ext cx="18287999" cy="10287000"/>
          </a:xfrm>
          <a:prstGeom prst="rect">
            <a:avLst/>
          </a:prstGeom>
          <a:ln w="12700">
            <a:miter lim="400000"/>
          </a:ln>
        </p:spPr>
      </p:pic>
      <p:sp>
        <p:nvSpPr>
          <p:cNvPr id="22" name="Title Text"/>
          <p:cNvSpPr txBox="1"/>
          <p:nvPr>
            <p:ph type="title"/>
          </p:nvPr>
        </p:nvSpPr>
        <p:spPr>
          <a:xfrm>
            <a:off x="2882007" y="1211917"/>
            <a:ext cx="12593319" cy="1894205"/>
          </a:xfrm>
          <a:prstGeom prst="rect">
            <a:avLst/>
          </a:prstGeom>
        </p:spPr>
        <p:txBody>
          <a:bodyPr>
            <a:normAutofit fontScale="100000" lnSpcReduction="0"/>
          </a:bodyPr>
          <a:lstStyle/>
          <a:p>
            <a:pPr/>
            <a:r>
              <a:t>Title Text</a:t>
            </a:r>
          </a:p>
        </p:txBody>
      </p:sp>
      <p:sp>
        <p:nvSpPr>
          <p:cNvPr id="23" name="Body Level One…"/>
          <p:cNvSpPr txBox="1"/>
          <p:nvPr>
            <p:ph type="body" idx="1"/>
          </p:nvPr>
        </p:nvSpPr>
        <p:spPr>
          <a:xfrm>
            <a:off x="914400" y="2366010"/>
            <a:ext cx="16459200" cy="678942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1" name="Title Text"/>
          <p:cNvSpPr txBox="1"/>
          <p:nvPr>
            <p:ph type="title"/>
          </p:nvPr>
        </p:nvSpPr>
        <p:spPr>
          <a:xfrm>
            <a:off x="2882007" y="1211917"/>
            <a:ext cx="12593319" cy="1894205"/>
          </a:xfrm>
          <a:prstGeom prst="rect">
            <a:avLst/>
          </a:prstGeom>
        </p:spPr>
        <p:txBody>
          <a:bodyPr>
            <a:normAutofit fontScale="100000" lnSpcReduction="0"/>
          </a:bodyPr>
          <a:lstStyle/>
          <a:p>
            <a:pPr/>
            <a:r>
              <a:t>Title Text</a:t>
            </a:r>
          </a:p>
        </p:txBody>
      </p:sp>
      <p:sp>
        <p:nvSpPr>
          <p:cNvPr id="32" name="Body Level One…"/>
          <p:cNvSpPr txBox="1"/>
          <p:nvPr>
            <p:ph type="body" sz="half" idx="1"/>
          </p:nvPr>
        </p:nvSpPr>
        <p:spPr>
          <a:xfrm>
            <a:off x="914400" y="2366010"/>
            <a:ext cx="7955281" cy="678942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40" name="Title Text"/>
          <p:cNvSpPr txBox="1"/>
          <p:nvPr>
            <p:ph type="title"/>
          </p:nvPr>
        </p:nvSpPr>
        <p:spPr>
          <a:xfrm>
            <a:off x="2882007" y="1211917"/>
            <a:ext cx="12593319" cy="1894205"/>
          </a:xfrm>
          <a:prstGeom prst="rect">
            <a:avLst/>
          </a:prstGeom>
        </p:spPr>
        <p:txBody>
          <a:bodyPr>
            <a:normAutofit fontScale="100000" lnSpcReduction="0"/>
          </a:bodyPr>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0">
    <p:spTree>
      <p:nvGrpSpPr>
        <p:cNvPr id="1" name=""/>
        <p:cNvGrpSpPr/>
        <p:nvPr/>
      </p:nvGrpSpPr>
      <p:grpSpPr>
        <a:xfrm>
          <a:off x="0" y="0"/>
          <a:ext cx="0" cy="0"/>
          <a:chOff x="0" y="0"/>
          <a:chExt cx="0" cy="0"/>
        </a:xfrm>
      </p:grpSpPr>
      <p:sp>
        <p:nvSpPr>
          <p:cNvPr id="48" name="Title Text"/>
          <p:cNvSpPr txBox="1"/>
          <p:nvPr>
            <p:ph type="title"/>
          </p:nvPr>
        </p:nvSpPr>
        <p:spPr>
          <a:xfrm>
            <a:off x="2882007" y="1211917"/>
            <a:ext cx="12593319" cy="1894205"/>
          </a:xfrm>
          <a:prstGeom prst="rect">
            <a:avLst/>
          </a:prstGeom>
        </p:spPr>
        <p:txBody>
          <a:bodyPr>
            <a:normAutofit fontScale="100000" lnSpcReduction="0"/>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bg object 16" descr="bg object 16"/>
          <p:cNvPicPr>
            <a:picLocks noChangeAspect="1"/>
          </p:cNvPicPr>
          <p:nvPr/>
        </p:nvPicPr>
        <p:blipFill>
          <a:blip r:embed="rId2">
            <a:extLst/>
          </a:blip>
          <a:stretch>
            <a:fillRect/>
          </a:stretch>
        </p:blipFill>
        <p:spPr>
          <a:xfrm>
            <a:off x="0" y="0"/>
            <a:ext cx="18287999" cy="10287000"/>
          </a:xfrm>
          <a:prstGeom prst="rect">
            <a:avLst/>
          </a:prstGeom>
          <a:ln w="12700">
            <a:miter lim="400000"/>
          </a:ln>
        </p:spPr>
      </p:pic>
      <p:sp>
        <p:nvSpPr>
          <p:cNvPr id="3" name="Title Text"/>
          <p:cNvSpPr txBox="1"/>
          <p:nvPr>
            <p:ph type="title"/>
          </p:nvPr>
        </p:nvSpPr>
        <p:spPr>
          <a:xfrm>
            <a:off x="914400" y="411956"/>
            <a:ext cx="16459200" cy="198834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Title Text</a:t>
            </a:r>
          </a:p>
        </p:txBody>
      </p:sp>
      <p:sp>
        <p:nvSpPr>
          <p:cNvPr id="4"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7106627" y="9566909"/>
            <a:ext cx="266974" cy="279401"/>
          </a:xfrm>
          <a:prstGeom prst="rect">
            <a:avLst/>
          </a:prstGeom>
          <a:ln w="12700">
            <a:miter lim="400000"/>
          </a:ln>
        </p:spPr>
        <p:txBody>
          <a:bodyPr wrap="none" lIns="0" tIns="0" rIns="0" bIns="0">
            <a:spAutoFit/>
          </a:bodyPr>
          <a:lstStyle>
            <a:lvl1pPr algn="r">
              <a:defRPr>
                <a:solidFill>
                  <a:srgbClr val="888888"/>
                </a:solidFill>
                <a:latin typeface="+mn-lt"/>
                <a:ea typeface="+mn-ea"/>
                <a:cs typeface="+mn-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5300" u="none">
          <a:solidFill>
            <a:srgbClr val="231F20"/>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1" baseline="0" cap="none" i="0" spc="0" strike="noStrike" sz="5300" u="none">
          <a:solidFill>
            <a:srgbClr val="231F2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1" baseline="0" cap="none" i="0" spc="0" strike="noStrike" sz="5300" u="none">
          <a:solidFill>
            <a:srgbClr val="231F2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1" baseline="0" cap="none" i="0" spc="0" strike="noStrike" sz="5300" u="none">
          <a:solidFill>
            <a:srgbClr val="231F2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1" baseline="0" cap="none" i="0" spc="0" strike="noStrike" sz="5300" u="none">
          <a:solidFill>
            <a:srgbClr val="231F20"/>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1" baseline="0" cap="none" i="0" spc="0" strike="noStrike" sz="5300" u="none">
          <a:solidFill>
            <a:srgbClr val="231F20"/>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1" baseline="0" cap="none" i="0" spc="0" strike="noStrike" sz="5300" u="none">
          <a:solidFill>
            <a:srgbClr val="231F20"/>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1" baseline="0" cap="none" i="0" spc="0" strike="noStrike" sz="5300" u="none">
          <a:solidFill>
            <a:srgbClr val="231F20"/>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1" baseline="0" cap="none" i="0" spc="0" strike="noStrike" sz="5300" u="none">
          <a:solidFill>
            <a:srgbClr val="231F20"/>
          </a:solidFill>
          <a:uFillTx/>
          <a:latin typeface="Trebuchet MS"/>
          <a:ea typeface="Trebuchet MS"/>
          <a:cs typeface="Trebuchet MS"/>
          <a:sym typeface="Trebuchet MS"/>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jpeg"/><Relationship Id="rId5" Type="http://schemas.openxmlformats.org/officeDocument/2006/relationships/image" Target="../media/image15.png"/><Relationship Id="rId6"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9" name="object 2"/>
          <p:cNvGrpSpPr/>
          <p:nvPr/>
        </p:nvGrpSpPr>
        <p:grpSpPr>
          <a:xfrm>
            <a:off x="-1" y="0"/>
            <a:ext cx="18297829" cy="10294687"/>
            <a:chOff x="0" y="0"/>
            <a:chExt cx="18297827" cy="10294686"/>
          </a:xfrm>
        </p:grpSpPr>
        <p:pic>
          <p:nvPicPr>
            <p:cNvPr id="65" name="object 3" descr="object 3"/>
            <p:cNvPicPr>
              <a:picLocks noChangeAspect="1"/>
            </p:cNvPicPr>
            <p:nvPr/>
          </p:nvPicPr>
          <p:blipFill>
            <a:blip r:embed="rId2">
              <a:extLst/>
            </a:blip>
            <a:stretch>
              <a:fillRect/>
            </a:stretch>
          </p:blipFill>
          <p:spPr>
            <a:xfrm>
              <a:off x="-1" y="0"/>
              <a:ext cx="18288001" cy="10287000"/>
            </a:xfrm>
            <a:prstGeom prst="rect">
              <a:avLst/>
            </a:prstGeom>
            <a:ln w="12700" cap="flat">
              <a:noFill/>
              <a:miter lim="400000"/>
            </a:ln>
            <a:effectLst/>
          </p:spPr>
        </p:pic>
        <p:pic>
          <p:nvPicPr>
            <p:cNvPr id="66" name="object 4" descr="object 4"/>
            <p:cNvPicPr>
              <a:picLocks noChangeAspect="1"/>
            </p:cNvPicPr>
            <p:nvPr/>
          </p:nvPicPr>
          <p:blipFill>
            <a:blip r:embed="rId3">
              <a:extLst/>
            </a:blip>
            <a:stretch>
              <a:fillRect/>
            </a:stretch>
          </p:blipFill>
          <p:spPr>
            <a:xfrm>
              <a:off x="0" y="0"/>
              <a:ext cx="5382080" cy="4622800"/>
            </a:xfrm>
            <a:prstGeom prst="rect">
              <a:avLst/>
            </a:prstGeom>
            <a:ln w="12700" cap="flat">
              <a:noFill/>
              <a:miter lim="400000"/>
            </a:ln>
            <a:effectLst/>
          </p:spPr>
        </p:pic>
        <p:pic>
          <p:nvPicPr>
            <p:cNvPr id="67" name="object 5" descr="object 5"/>
            <p:cNvPicPr>
              <a:picLocks noChangeAspect="1"/>
            </p:cNvPicPr>
            <p:nvPr/>
          </p:nvPicPr>
          <p:blipFill>
            <a:blip r:embed="rId4">
              <a:extLst/>
            </a:blip>
            <a:stretch>
              <a:fillRect/>
            </a:stretch>
          </p:blipFill>
          <p:spPr>
            <a:xfrm>
              <a:off x="15795905" y="6459426"/>
              <a:ext cx="2501923" cy="3835261"/>
            </a:xfrm>
            <a:prstGeom prst="rect">
              <a:avLst/>
            </a:prstGeom>
            <a:ln w="12700" cap="flat">
              <a:noFill/>
              <a:miter lim="400000"/>
            </a:ln>
            <a:effectLst/>
          </p:spPr>
        </p:pic>
        <p:sp>
          <p:nvSpPr>
            <p:cNvPr id="68" name="object 6"/>
            <p:cNvSpPr/>
            <p:nvPr/>
          </p:nvSpPr>
          <p:spPr>
            <a:xfrm flipH="1" flipV="1">
              <a:off x="4236347" y="7411091"/>
              <a:ext cx="9810750" cy="1"/>
            </a:xfrm>
            <a:prstGeom prst="line">
              <a:avLst/>
            </a:prstGeom>
            <a:noFill/>
            <a:ln w="76199" cap="flat">
              <a:solidFill>
                <a:srgbClr val="000000"/>
              </a:solidFill>
              <a:prstDash val="solid"/>
              <a:round/>
            </a:ln>
            <a:effectLst/>
          </p:spPr>
          <p:txBody>
            <a:bodyPr wrap="square" lIns="45719" tIns="45719" rIns="45719" bIns="45719" numCol="1" anchor="t">
              <a:noAutofit/>
            </a:bodyPr>
            <a:lstStyle/>
            <a:p>
              <a:pPr/>
            </a:p>
          </p:txBody>
        </p:sp>
      </p:grpSp>
      <p:sp>
        <p:nvSpPr>
          <p:cNvPr id="70" name="object 7"/>
          <p:cNvSpPr txBox="1"/>
          <p:nvPr>
            <p:ph type="title"/>
          </p:nvPr>
        </p:nvSpPr>
        <p:spPr>
          <a:xfrm>
            <a:off x="3657600" y="4391095"/>
            <a:ext cx="11963400" cy="2971968"/>
          </a:xfrm>
          <a:prstGeom prst="rect">
            <a:avLst/>
          </a:prstGeom>
        </p:spPr>
        <p:txBody>
          <a:bodyPr/>
          <a:lstStyle>
            <a:lvl1pPr indent="12700">
              <a:spcBef>
                <a:spcPts val="100"/>
              </a:spcBef>
              <a:defRPr sz="9600">
                <a:latin typeface="Arial"/>
                <a:ea typeface="Arial"/>
                <a:cs typeface="Arial"/>
                <a:sym typeface="Arial"/>
              </a:defRPr>
            </a:lvl1pPr>
          </a:lstStyle>
          <a:p>
            <a:pPr/>
            <a:r>
              <a:t>Gamification and FinTech Education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object 2" descr="object 2"/>
          <p:cNvPicPr>
            <a:picLocks noChangeAspect="1"/>
          </p:cNvPicPr>
          <p:nvPr/>
        </p:nvPicPr>
        <p:blipFill>
          <a:blip r:embed="rId2">
            <a:extLst/>
          </a:blip>
          <a:stretch>
            <a:fillRect/>
          </a:stretch>
        </p:blipFill>
        <p:spPr>
          <a:xfrm>
            <a:off x="9958326" y="-869982"/>
            <a:ext cx="9022758" cy="9851748"/>
          </a:xfrm>
          <a:prstGeom prst="rect">
            <a:avLst/>
          </a:prstGeom>
          <a:ln w="12700">
            <a:miter lim="400000"/>
          </a:ln>
        </p:spPr>
      </p:pic>
      <p:sp>
        <p:nvSpPr>
          <p:cNvPr id="182" name="object 3"/>
          <p:cNvSpPr txBox="1"/>
          <p:nvPr/>
        </p:nvSpPr>
        <p:spPr>
          <a:xfrm>
            <a:off x="1584577" y="2419854"/>
            <a:ext cx="7623519" cy="66921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lnSpc>
                <a:spcPct val="114900"/>
              </a:lnSpc>
              <a:spcBef>
                <a:spcPts val="100"/>
              </a:spcBef>
              <a:defRPr i="1" spc="70" sz="2700">
                <a:latin typeface="Arial"/>
                <a:ea typeface="Arial"/>
                <a:cs typeface="Arial"/>
                <a:sym typeface="Arial"/>
              </a:defRPr>
            </a:lvl1pPr>
          </a:lstStyle>
          <a:p>
            <a:pPr>
              <a:defRPr spc="0"/>
            </a:pPr>
            <a:r>
              <a:rPr spc="70"/>
              <a:t>Our vision for this gamified educational platform goes beyond just teaching the basics of stock market investing. By incorporating gamification principles and interactive learning experiences, we aim to empower individuals with the knowledge and skills needed to make informed investment decisions and build financial literacy. With continued development and the implementation of additional features, including the potential involvement of real trading and subscription-based mentoring sessions, we believe this platform has the potential to revolutionize the way people learn about and engage with the complexities of the stock market.</a:t>
            </a:r>
          </a:p>
        </p:txBody>
      </p:sp>
      <p:sp>
        <p:nvSpPr>
          <p:cNvPr id="183" name="object 4"/>
          <p:cNvSpPr txBox="1"/>
          <p:nvPr>
            <p:ph type="title"/>
          </p:nvPr>
        </p:nvSpPr>
        <p:spPr>
          <a:xfrm>
            <a:off x="1406851" y="914981"/>
            <a:ext cx="7389495" cy="1463041"/>
          </a:xfrm>
          <a:prstGeom prst="rect">
            <a:avLst/>
          </a:prstGeom>
        </p:spPr>
        <p:txBody>
          <a:bodyPr/>
          <a:lstStyle/>
          <a:p>
            <a:pPr indent="12700">
              <a:spcBef>
                <a:spcPts val="100"/>
              </a:spcBef>
              <a:defRPr spc="199" sz="9400"/>
            </a:pPr>
            <a:r>
              <a:t>CONCLUSIO</a:t>
            </a:r>
            <a:r>
              <a:rPr spc="-700"/>
              <a:t>N</a:t>
            </a:r>
          </a:p>
        </p:txBody>
      </p:sp>
      <p:sp>
        <p:nvSpPr>
          <p:cNvPr id="184" name="object 5"/>
          <p:cNvSpPr/>
          <p:nvPr/>
        </p:nvSpPr>
        <p:spPr>
          <a:xfrm>
            <a:off x="-1" y="7476070"/>
            <a:ext cx="7623520" cy="2810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694"/>
                </a:moveTo>
                <a:lnTo>
                  <a:pt x="3096" y="13694"/>
                </a:lnTo>
                <a:lnTo>
                  <a:pt x="3096" y="0"/>
                </a:lnTo>
                <a:lnTo>
                  <a:pt x="0" y="0"/>
                </a:lnTo>
                <a:lnTo>
                  <a:pt x="0" y="21600"/>
                </a:lnTo>
                <a:lnTo>
                  <a:pt x="21600" y="21600"/>
                </a:lnTo>
                <a:lnTo>
                  <a:pt x="21600" y="13694"/>
                </a:lnTo>
                <a:close/>
              </a:path>
            </a:pathLst>
          </a:custGeom>
          <a:solidFill>
            <a:srgbClr val="CCCCCC"/>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object 2"/>
          <p:cNvSpPr/>
          <p:nvPr/>
        </p:nvSpPr>
        <p:spPr>
          <a:xfrm>
            <a:off x="6869" y="114299"/>
            <a:ext cx="18288000" cy="10287001"/>
          </a:xfrm>
          <a:prstGeom prst="rect">
            <a:avLst/>
          </a:prstGeom>
          <a:solidFill>
            <a:srgbClr val="F1F4F5"/>
          </a:solidFill>
          <a:ln w="12700">
            <a:miter lim="400000"/>
          </a:ln>
        </p:spPr>
        <p:txBody>
          <a:bodyPr lIns="45719" rIns="45719"/>
          <a:lstStyle/>
          <a:p>
            <a:pPr/>
          </a:p>
        </p:txBody>
      </p:sp>
      <p:pic>
        <p:nvPicPr>
          <p:cNvPr id="73" name="object 3" descr="object 3"/>
          <p:cNvPicPr>
            <a:picLocks noChangeAspect="1"/>
          </p:cNvPicPr>
          <p:nvPr/>
        </p:nvPicPr>
        <p:blipFill>
          <a:blip r:embed="rId2">
            <a:extLst/>
          </a:blip>
          <a:stretch>
            <a:fillRect/>
          </a:stretch>
        </p:blipFill>
        <p:spPr>
          <a:xfrm>
            <a:off x="418" y="5581393"/>
            <a:ext cx="4023582" cy="4713348"/>
          </a:xfrm>
          <a:prstGeom prst="rect">
            <a:avLst/>
          </a:prstGeom>
          <a:ln w="12700">
            <a:miter lim="400000"/>
          </a:ln>
        </p:spPr>
      </p:pic>
      <p:sp>
        <p:nvSpPr>
          <p:cNvPr id="74" name="object 4"/>
          <p:cNvSpPr txBox="1"/>
          <p:nvPr>
            <p:ph type="title"/>
          </p:nvPr>
        </p:nvSpPr>
        <p:spPr>
          <a:xfrm>
            <a:off x="4191000" y="4533900"/>
            <a:ext cx="12877800" cy="4935967"/>
          </a:xfrm>
          <a:prstGeom prst="rect">
            <a:avLst/>
          </a:prstGeom>
        </p:spPr>
        <p:txBody>
          <a:bodyPr/>
          <a:lstStyle/>
          <a:p>
            <a:pPr>
              <a:defRPr b="0" sz="3200">
                <a:latin typeface="Arial"/>
                <a:ea typeface="Arial"/>
                <a:cs typeface="Arial"/>
                <a:sym typeface="Arial"/>
              </a:defRPr>
            </a:pPr>
            <a:r>
              <a:t>Develop an innovative solution that leverages gamification principles to educate users about the</a:t>
            </a:r>
            <a:br/>
            <a:r>
              <a:t>complexities of the stock market. Create an engaging platform or application that simulates</a:t>
            </a:r>
            <a:br/>
            <a:r>
              <a:t>real-world trading scenarios, providing users with interactive learning experiences, tutorials, and</a:t>
            </a:r>
            <a:br/>
            <a:r>
              <a:t>challenges. The goal is to empower individuals to make informed investment decisions and build</a:t>
            </a:r>
            <a:br/>
            <a:r>
              <a:t>financial literacy through an immersive and entertaining educational experience.</a:t>
            </a:r>
          </a:p>
        </p:txBody>
      </p:sp>
      <p:pic>
        <p:nvPicPr>
          <p:cNvPr id="75" name="object 5" descr="object 5"/>
          <p:cNvPicPr>
            <a:picLocks noChangeAspect="1"/>
          </p:cNvPicPr>
          <p:nvPr/>
        </p:nvPicPr>
        <p:blipFill>
          <a:blip r:embed="rId3">
            <a:extLst/>
          </a:blip>
          <a:stretch>
            <a:fillRect/>
          </a:stretch>
        </p:blipFill>
        <p:spPr>
          <a:xfrm>
            <a:off x="15739030" y="-10271"/>
            <a:ext cx="2555840" cy="1992774"/>
          </a:xfrm>
          <a:prstGeom prst="rect">
            <a:avLst/>
          </a:prstGeom>
          <a:ln w="12700">
            <a:miter lim="400000"/>
          </a:ln>
        </p:spPr>
      </p:pic>
      <p:sp>
        <p:nvSpPr>
          <p:cNvPr id="76" name="TextBox 5"/>
          <p:cNvSpPr txBox="1"/>
          <p:nvPr/>
        </p:nvSpPr>
        <p:spPr>
          <a:xfrm>
            <a:off x="2865120" y="285075"/>
            <a:ext cx="12024360" cy="28455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9600">
                <a:solidFill>
                  <a:srgbClr val="231F20"/>
                </a:solidFill>
                <a:latin typeface="Arial"/>
                <a:ea typeface="Arial"/>
                <a:cs typeface="Arial"/>
                <a:sym typeface="Arial"/>
              </a:defRPr>
            </a:lvl1pPr>
          </a:lstStyle>
          <a:p>
            <a:pPr/>
            <a:r>
              <a:t>Gamification and FinTech Education</a:t>
            </a:r>
          </a:p>
        </p:txBody>
      </p:sp>
      <p:sp>
        <p:nvSpPr>
          <p:cNvPr id="77" name="TextBox 6"/>
          <p:cNvSpPr txBox="1"/>
          <p:nvPr/>
        </p:nvSpPr>
        <p:spPr>
          <a:xfrm>
            <a:off x="4069720" y="3476850"/>
            <a:ext cx="4861561" cy="549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Problem statement :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object 2"/>
          <p:cNvSpPr/>
          <p:nvPr/>
        </p:nvSpPr>
        <p:spPr>
          <a:xfrm>
            <a:off x="13662992" y="337472"/>
            <a:ext cx="4296550" cy="9566535"/>
          </a:xfrm>
          <a:prstGeom prst="rect">
            <a:avLst/>
          </a:prstGeom>
          <a:solidFill>
            <a:srgbClr val="CCCCCC"/>
          </a:solidFill>
          <a:ln w="12700">
            <a:miter lim="400000"/>
          </a:ln>
        </p:spPr>
        <p:txBody>
          <a:bodyPr lIns="45719" rIns="45719"/>
          <a:lstStyle/>
          <a:p>
            <a:pPr/>
          </a:p>
        </p:txBody>
      </p:sp>
      <p:grpSp>
        <p:nvGrpSpPr>
          <p:cNvPr id="83" name="object 3"/>
          <p:cNvGrpSpPr/>
          <p:nvPr/>
        </p:nvGrpSpPr>
        <p:grpSpPr>
          <a:xfrm>
            <a:off x="2142189" y="3396305"/>
            <a:ext cx="9753600" cy="2461275"/>
            <a:chOff x="0" y="0"/>
            <a:chExt cx="9753598" cy="2461274"/>
          </a:xfrm>
        </p:grpSpPr>
        <p:pic>
          <p:nvPicPr>
            <p:cNvPr id="80" name="object 4" descr="object 4"/>
            <p:cNvPicPr>
              <a:picLocks noChangeAspect="1"/>
            </p:cNvPicPr>
            <p:nvPr/>
          </p:nvPicPr>
          <p:blipFill>
            <a:blip r:embed="rId2">
              <a:extLst/>
            </a:blip>
            <a:stretch>
              <a:fillRect/>
            </a:stretch>
          </p:blipFill>
          <p:spPr>
            <a:xfrm>
              <a:off x="0" y="1432575"/>
              <a:ext cx="9753599" cy="1028700"/>
            </a:xfrm>
            <a:prstGeom prst="rect">
              <a:avLst/>
            </a:prstGeom>
            <a:ln w="12700" cap="flat">
              <a:noFill/>
              <a:miter lim="400000"/>
            </a:ln>
            <a:effectLst/>
          </p:spPr>
        </p:pic>
        <p:sp>
          <p:nvSpPr>
            <p:cNvPr id="81" name="object 5"/>
            <p:cNvSpPr/>
            <p:nvPr/>
          </p:nvSpPr>
          <p:spPr>
            <a:xfrm>
              <a:off x="0" y="0"/>
              <a:ext cx="9607953" cy="1948999"/>
            </a:xfrm>
            <a:prstGeom prst="rect">
              <a:avLst/>
            </a:prstGeom>
            <a:solidFill>
              <a:srgbClr val="EFEFEF"/>
            </a:solidFill>
            <a:ln w="12700" cap="flat">
              <a:noFill/>
              <a:miter lim="400000"/>
            </a:ln>
            <a:effectLst/>
          </p:spPr>
          <p:txBody>
            <a:bodyPr wrap="square" lIns="45719" tIns="45719" rIns="45719" bIns="45719" numCol="1" anchor="t">
              <a:noAutofit/>
            </a:bodyPr>
            <a:lstStyle/>
            <a:p>
              <a:pPr/>
            </a:p>
          </p:txBody>
        </p:sp>
        <p:pic>
          <p:nvPicPr>
            <p:cNvPr id="82" name="object 6" descr="object 6"/>
            <p:cNvPicPr>
              <a:picLocks noChangeAspect="1"/>
            </p:cNvPicPr>
            <p:nvPr/>
          </p:nvPicPr>
          <p:blipFill>
            <a:blip r:embed="rId3">
              <a:extLst/>
            </a:blip>
            <a:stretch>
              <a:fillRect/>
            </a:stretch>
          </p:blipFill>
          <p:spPr>
            <a:xfrm>
              <a:off x="333982" y="277015"/>
              <a:ext cx="1149287" cy="1170940"/>
            </a:xfrm>
            <a:prstGeom prst="rect">
              <a:avLst/>
            </a:prstGeom>
            <a:ln w="12700" cap="flat">
              <a:noFill/>
              <a:miter lim="400000"/>
            </a:ln>
            <a:effectLst/>
          </p:spPr>
        </p:pic>
      </p:grpSp>
      <p:grpSp>
        <p:nvGrpSpPr>
          <p:cNvPr id="87" name="object 7"/>
          <p:cNvGrpSpPr/>
          <p:nvPr/>
        </p:nvGrpSpPr>
        <p:grpSpPr>
          <a:xfrm>
            <a:off x="2142189" y="5777446"/>
            <a:ext cx="9753600" cy="2461276"/>
            <a:chOff x="0" y="0"/>
            <a:chExt cx="9753598" cy="2461275"/>
          </a:xfrm>
        </p:grpSpPr>
        <p:pic>
          <p:nvPicPr>
            <p:cNvPr id="84" name="object 8" descr="object 8"/>
            <p:cNvPicPr>
              <a:picLocks noChangeAspect="1"/>
            </p:cNvPicPr>
            <p:nvPr/>
          </p:nvPicPr>
          <p:blipFill>
            <a:blip r:embed="rId2">
              <a:extLst/>
            </a:blip>
            <a:stretch>
              <a:fillRect/>
            </a:stretch>
          </p:blipFill>
          <p:spPr>
            <a:xfrm>
              <a:off x="0" y="1432576"/>
              <a:ext cx="9753599" cy="1028700"/>
            </a:xfrm>
            <a:prstGeom prst="rect">
              <a:avLst/>
            </a:prstGeom>
            <a:ln w="12700" cap="flat">
              <a:noFill/>
              <a:miter lim="400000"/>
            </a:ln>
            <a:effectLst/>
          </p:spPr>
        </p:pic>
        <p:sp>
          <p:nvSpPr>
            <p:cNvPr id="85" name="object 9"/>
            <p:cNvSpPr/>
            <p:nvPr/>
          </p:nvSpPr>
          <p:spPr>
            <a:xfrm>
              <a:off x="0" y="0"/>
              <a:ext cx="9607953" cy="1948999"/>
            </a:xfrm>
            <a:prstGeom prst="rect">
              <a:avLst/>
            </a:prstGeom>
            <a:solidFill>
              <a:srgbClr val="EFEFEF"/>
            </a:solidFill>
            <a:ln w="12700" cap="flat">
              <a:noFill/>
              <a:miter lim="400000"/>
            </a:ln>
            <a:effectLst/>
          </p:spPr>
          <p:txBody>
            <a:bodyPr wrap="square" lIns="45719" tIns="45719" rIns="45719" bIns="45719" numCol="1" anchor="t">
              <a:noAutofit/>
            </a:bodyPr>
            <a:lstStyle/>
            <a:p>
              <a:pPr/>
            </a:p>
          </p:txBody>
        </p:sp>
        <p:pic>
          <p:nvPicPr>
            <p:cNvPr id="86" name="object 10" descr="object 10"/>
            <p:cNvPicPr>
              <a:picLocks noChangeAspect="1"/>
            </p:cNvPicPr>
            <p:nvPr/>
          </p:nvPicPr>
          <p:blipFill>
            <a:blip r:embed="rId4">
              <a:extLst/>
            </a:blip>
            <a:stretch>
              <a:fillRect/>
            </a:stretch>
          </p:blipFill>
          <p:spPr>
            <a:xfrm>
              <a:off x="231688" y="385128"/>
              <a:ext cx="1157147" cy="1179830"/>
            </a:xfrm>
            <a:prstGeom prst="rect">
              <a:avLst/>
            </a:prstGeom>
            <a:ln w="12700" cap="flat">
              <a:noFill/>
              <a:miter lim="400000"/>
            </a:ln>
            <a:effectLst/>
          </p:spPr>
        </p:pic>
      </p:grpSp>
      <p:sp>
        <p:nvSpPr>
          <p:cNvPr id="88" name="object 11"/>
          <p:cNvSpPr txBox="1"/>
          <p:nvPr>
            <p:ph type="title"/>
          </p:nvPr>
        </p:nvSpPr>
        <p:spPr>
          <a:xfrm>
            <a:off x="2129490" y="1103855"/>
            <a:ext cx="9065895" cy="1546862"/>
          </a:xfrm>
          <a:prstGeom prst="rect">
            <a:avLst/>
          </a:prstGeom>
        </p:spPr>
        <p:txBody>
          <a:bodyPr/>
          <a:lstStyle/>
          <a:p>
            <a:pPr indent="12700">
              <a:spcBef>
                <a:spcPts val="100"/>
              </a:spcBef>
              <a:tabLst>
                <a:tab pos="3073400" algn="l"/>
              </a:tabLst>
              <a:defRPr spc="300" sz="9900"/>
            </a:pPr>
            <a:r>
              <a:t>OU</a:t>
            </a:r>
            <a:r>
              <a:rPr spc="-699"/>
              <a:t>R</a:t>
            </a:r>
            <a:r>
              <a:rPr spc="0"/>
              <a:t>	</a:t>
            </a:r>
            <a:r>
              <a:rPr spc="100"/>
              <a:t>SOLUTIO</a:t>
            </a:r>
            <a:r>
              <a:rPr spc="-900"/>
              <a:t>N</a:t>
            </a:r>
          </a:p>
        </p:txBody>
      </p:sp>
      <p:sp>
        <p:nvSpPr>
          <p:cNvPr id="89" name="object 12"/>
          <p:cNvSpPr txBox="1"/>
          <p:nvPr/>
        </p:nvSpPr>
        <p:spPr>
          <a:xfrm>
            <a:off x="2154889" y="2945864"/>
            <a:ext cx="10265711" cy="26324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766570">
              <a:spcBef>
                <a:spcPts val="2000"/>
              </a:spcBef>
              <a:tabLst>
                <a:tab pos="2819400" algn="l"/>
                <a:tab pos="3860800" algn="l"/>
                <a:tab pos="4775200" algn="l"/>
                <a:tab pos="5270500" algn="l"/>
                <a:tab pos="6235700" algn="l"/>
              </a:tabLst>
              <a:defRPr spc="200" sz="2200">
                <a:solidFill>
                  <a:srgbClr val="231F20"/>
                </a:solidFill>
                <a:latin typeface="Arial"/>
                <a:ea typeface="Arial"/>
                <a:cs typeface="Arial"/>
                <a:sym typeface="Arial"/>
              </a:defRPr>
            </a:lvl1pPr>
          </a:lstStyle>
          <a:p>
            <a:pPr/>
            <a:r>
              <a:t>We've developed a virtual stock market that operates on real-time data, and we've introduced our own currency called "Zetacoins." With Zetacoins, users can purchase stocks, and our virtual stock behaves in accordance with real stock market values. Users also have the option to sell stocks. This software helps users mitigate the risk and fear associated with entering the real stock market for the first time.</a:t>
            </a:r>
          </a:p>
        </p:txBody>
      </p:sp>
      <p:sp>
        <p:nvSpPr>
          <p:cNvPr id="90" name="object 13"/>
          <p:cNvSpPr txBox="1"/>
          <p:nvPr/>
        </p:nvSpPr>
        <p:spPr>
          <a:xfrm>
            <a:off x="3896197" y="6035654"/>
            <a:ext cx="8085867" cy="16418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400"/>
              </a:spcBef>
              <a:tabLst>
                <a:tab pos="1066800" algn="l"/>
                <a:tab pos="2108200" algn="l"/>
                <a:tab pos="3022600" algn="l"/>
                <a:tab pos="3517900" algn="l"/>
                <a:tab pos="4483100" algn="l"/>
              </a:tabLst>
              <a:defRPr sz="2200">
                <a:latin typeface="Arial"/>
                <a:ea typeface="Arial"/>
                <a:cs typeface="Arial"/>
                <a:sym typeface="Arial"/>
              </a:defRPr>
            </a:lvl1pPr>
          </a:lstStyle>
          <a:p>
            <a:pPr/>
            <a:r>
              <a:t>We've also incorporated an education portal into our software, allowing users to learn the basics and advanced concepts of the stock market. This feature ensures that users who are unfamiliar with the stock market can learn before engaging in our virtual stock trading platform.</a:t>
            </a:r>
          </a:p>
        </p:txBody>
      </p:sp>
      <p:pic>
        <p:nvPicPr>
          <p:cNvPr id="91" name="object 14" descr="object 14"/>
          <p:cNvPicPr>
            <a:picLocks noChangeAspect="1"/>
          </p:cNvPicPr>
          <p:nvPr/>
        </p:nvPicPr>
        <p:blipFill>
          <a:blip r:embed="rId5">
            <a:extLst/>
          </a:blip>
          <a:stretch>
            <a:fillRect/>
          </a:stretch>
        </p:blipFill>
        <p:spPr>
          <a:xfrm>
            <a:off x="0" y="7459753"/>
            <a:ext cx="4829624" cy="28194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3" name="object 2" descr="object 2"/>
          <p:cNvPicPr>
            <a:picLocks noChangeAspect="1"/>
          </p:cNvPicPr>
          <p:nvPr/>
        </p:nvPicPr>
        <p:blipFill>
          <a:blip r:embed="rId2">
            <a:extLst/>
          </a:blip>
          <a:stretch>
            <a:fillRect/>
          </a:stretch>
        </p:blipFill>
        <p:spPr>
          <a:xfrm>
            <a:off x="4510097" y="5501097"/>
            <a:ext cx="9267661" cy="4785902"/>
          </a:xfrm>
          <a:prstGeom prst="rect">
            <a:avLst/>
          </a:prstGeom>
          <a:ln w="12700">
            <a:miter lim="400000"/>
          </a:ln>
        </p:spPr>
      </p:pic>
      <p:sp>
        <p:nvSpPr>
          <p:cNvPr id="94" name="object 3"/>
          <p:cNvSpPr txBox="1"/>
          <p:nvPr/>
        </p:nvSpPr>
        <p:spPr>
          <a:xfrm>
            <a:off x="1774627" y="2882463"/>
            <a:ext cx="3474085" cy="826152"/>
          </a:xfrm>
          <a:prstGeom prst="rect">
            <a:avLst/>
          </a:prstGeom>
          <a:solidFill>
            <a:srgbClr val="1A1A1A"/>
          </a:solidFill>
          <a:ln w="12700">
            <a:miter lim="400000"/>
          </a:ln>
          <a:extLst>
            <a:ext uri="{C572A759-6A51-4108-AA02-DFA0A04FC94B}">
              <ma14:wrappingTextBoxFlag xmlns:ma14="http://schemas.microsoft.com/office/mac/drawingml/2011/main" val="1"/>
            </a:ext>
          </a:extLst>
        </p:spPr>
        <p:txBody>
          <a:bodyPr lIns="0" tIns="0" rIns="0" bIns="0">
            <a:spAutoFit/>
          </a:bodyPr>
          <a:lstStyle>
            <a:lvl1pPr indent="474344">
              <a:spcBef>
                <a:spcPts val="500"/>
              </a:spcBef>
              <a:defRPr b="1" sz="2900">
                <a:solidFill>
                  <a:srgbClr val="FFFFFF"/>
                </a:solidFill>
                <a:latin typeface="Arial"/>
                <a:ea typeface="Arial"/>
                <a:cs typeface="Arial"/>
                <a:sym typeface="Arial"/>
              </a:defRPr>
            </a:lvl1pPr>
          </a:lstStyle>
          <a:p>
            <a:pPr/>
            <a:r>
              <a:t>Two step Authentication</a:t>
            </a:r>
          </a:p>
        </p:txBody>
      </p:sp>
      <p:sp>
        <p:nvSpPr>
          <p:cNvPr id="95" name="object 4"/>
          <p:cNvSpPr txBox="1"/>
          <p:nvPr>
            <p:ph type="title"/>
          </p:nvPr>
        </p:nvSpPr>
        <p:spPr>
          <a:xfrm>
            <a:off x="2847268" y="804616"/>
            <a:ext cx="12593319" cy="1894204"/>
          </a:xfrm>
          <a:prstGeom prst="rect">
            <a:avLst/>
          </a:prstGeom>
        </p:spPr>
        <p:txBody>
          <a:bodyPr/>
          <a:lstStyle>
            <a:lvl1pPr indent="3841750">
              <a:defRPr spc="-800" sz="6900">
                <a:latin typeface="Tahoma"/>
                <a:ea typeface="Tahoma"/>
                <a:cs typeface="Tahoma"/>
                <a:sym typeface="Tahoma"/>
              </a:defRPr>
            </a:lvl1pPr>
          </a:lstStyle>
          <a:p>
            <a:pPr/>
            <a:r>
              <a:t>FEATURES</a:t>
            </a:r>
          </a:p>
        </p:txBody>
      </p:sp>
      <p:sp>
        <p:nvSpPr>
          <p:cNvPr id="96" name="object 5"/>
          <p:cNvSpPr txBox="1"/>
          <p:nvPr/>
        </p:nvSpPr>
        <p:spPr>
          <a:xfrm>
            <a:off x="1906391" y="4015530"/>
            <a:ext cx="3046609" cy="29043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5904" marR="58418" indent="-190498">
              <a:lnSpc>
                <a:spcPct val="112500"/>
              </a:lnSpc>
              <a:defRPr spc="200" sz="2000">
                <a:solidFill>
                  <a:srgbClr val="231F20"/>
                </a:solidFill>
                <a:latin typeface="Arial"/>
                <a:ea typeface="Arial"/>
                <a:cs typeface="Arial"/>
                <a:sym typeface="Arial"/>
              </a:defRPr>
            </a:pPr>
          </a:p>
          <a:p>
            <a:pPr marL="255904" marR="58418" indent="-190498">
              <a:lnSpc>
                <a:spcPct val="112500"/>
              </a:lnSpc>
              <a:defRPr spc="200" sz="2000">
                <a:solidFill>
                  <a:srgbClr val="231F20"/>
                </a:solidFill>
                <a:latin typeface="Arial"/>
                <a:ea typeface="Arial"/>
                <a:cs typeface="Arial"/>
                <a:sym typeface="Arial"/>
              </a:defRPr>
            </a:pPr>
            <a:r>
              <a:t>When logging in, we authenticate users through Google authentication and also implement email link verification for added security..</a:t>
            </a:r>
          </a:p>
        </p:txBody>
      </p:sp>
      <p:sp>
        <p:nvSpPr>
          <p:cNvPr id="97" name="object 6"/>
          <p:cNvSpPr txBox="1"/>
          <p:nvPr/>
        </p:nvSpPr>
        <p:spPr>
          <a:xfrm>
            <a:off x="7162800" y="2863760"/>
            <a:ext cx="3474085" cy="826152"/>
          </a:xfrm>
          <a:prstGeom prst="rect">
            <a:avLst/>
          </a:prstGeom>
          <a:solidFill>
            <a:srgbClr val="1A1A1A"/>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gn="ctr">
              <a:spcBef>
                <a:spcPts val="500"/>
              </a:spcBef>
              <a:defRPr b="1" spc="104" sz="2900">
                <a:solidFill>
                  <a:srgbClr val="FFFFFF"/>
                </a:solidFill>
                <a:latin typeface="Arial"/>
                <a:ea typeface="Arial"/>
                <a:cs typeface="Arial"/>
                <a:sym typeface="Arial"/>
              </a:defRPr>
            </a:lvl1pPr>
          </a:lstStyle>
          <a:p>
            <a:pPr/>
            <a:r>
              <a:t>Real-Time Candle Graph</a:t>
            </a:r>
          </a:p>
        </p:txBody>
      </p:sp>
      <p:sp>
        <p:nvSpPr>
          <p:cNvPr id="98" name="object 7"/>
          <p:cNvSpPr txBox="1"/>
          <p:nvPr/>
        </p:nvSpPr>
        <p:spPr>
          <a:xfrm>
            <a:off x="6221879" y="4012825"/>
            <a:ext cx="6089017" cy="12665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63195">
              <a:lnSpc>
                <a:spcPct val="112500"/>
              </a:lnSpc>
              <a:defRPr spc="200" sz="2000">
                <a:solidFill>
                  <a:srgbClr val="231F20"/>
                </a:solidFill>
                <a:latin typeface="Arial"/>
                <a:ea typeface="Arial"/>
                <a:cs typeface="Arial"/>
                <a:sym typeface="Arial"/>
              </a:defRPr>
            </a:lvl1pPr>
          </a:lstStyle>
          <a:p>
            <a:pPr/>
            <a:r>
              <a:t>We offer our users a real-time candle graph feature in our software, where the graph updates every 10 second with an interactive UI interface.</a:t>
            </a:r>
          </a:p>
        </p:txBody>
      </p:sp>
      <p:sp>
        <p:nvSpPr>
          <p:cNvPr id="99" name="object 8"/>
          <p:cNvSpPr txBox="1"/>
          <p:nvPr/>
        </p:nvSpPr>
        <p:spPr>
          <a:xfrm>
            <a:off x="13284409" y="2927545"/>
            <a:ext cx="3474085" cy="826153"/>
          </a:xfrm>
          <a:prstGeom prst="rect">
            <a:avLst/>
          </a:prstGeom>
          <a:solidFill>
            <a:srgbClr val="1A1A1A"/>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gn="ctr">
              <a:spcBef>
                <a:spcPts val="500"/>
              </a:spcBef>
              <a:defRPr b="1" spc="104" sz="2900">
                <a:solidFill>
                  <a:srgbClr val="FFFFFF"/>
                </a:solidFill>
                <a:latin typeface="Arial"/>
                <a:ea typeface="Arial"/>
                <a:cs typeface="Arial"/>
                <a:sym typeface="Arial"/>
              </a:defRPr>
            </a:lvl1pPr>
          </a:lstStyle>
          <a:p>
            <a:pPr/>
            <a:r>
              <a:t>Virtual Trading Software</a:t>
            </a:r>
          </a:p>
        </p:txBody>
      </p:sp>
      <p:sp>
        <p:nvSpPr>
          <p:cNvPr id="100" name="object 9"/>
          <p:cNvSpPr txBox="1"/>
          <p:nvPr/>
        </p:nvSpPr>
        <p:spPr>
          <a:xfrm>
            <a:off x="13416173" y="4015529"/>
            <a:ext cx="3210561" cy="38871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55904" marR="58418" indent="-190498">
              <a:lnSpc>
                <a:spcPct val="112500"/>
              </a:lnSpc>
              <a:defRPr sz="2000">
                <a:latin typeface="Arial"/>
                <a:ea typeface="Arial"/>
                <a:cs typeface="Arial"/>
                <a:sym typeface="Arial"/>
              </a:defRPr>
            </a:lvl1pPr>
          </a:lstStyle>
          <a:p>
            <a:pPr/>
            <a:r>
              <a:t>Users can experience how to trade in the stock market with proper stock knowledge and without the significant risk of losing money on our software. In our portal, we provide a virtual currency called "Zetacoin," which users can use to buy or sell virtual stocks.</a:t>
            </a:r>
          </a:p>
        </p:txBody>
      </p:sp>
      <p:pic>
        <p:nvPicPr>
          <p:cNvPr id="101" name="object 10" descr="object 10"/>
          <p:cNvPicPr>
            <a:picLocks noChangeAspect="1"/>
          </p:cNvPicPr>
          <p:nvPr/>
        </p:nvPicPr>
        <p:blipFill>
          <a:blip r:embed="rId3">
            <a:extLst/>
          </a:blip>
          <a:stretch>
            <a:fillRect/>
          </a:stretch>
        </p:blipFill>
        <p:spPr>
          <a:xfrm>
            <a:off x="14494808" y="0"/>
            <a:ext cx="3793191" cy="2984500"/>
          </a:xfrm>
          <a:prstGeom prst="rect">
            <a:avLst/>
          </a:prstGeom>
          <a:ln w="12700">
            <a:miter lim="400000"/>
          </a:ln>
        </p:spPr>
      </p:pic>
      <p:pic>
        <p:nvPicPr>
          <p:cNvPr id="102" name="object 11" descr="object 11"/>
          <p:cNvPicPr>
            <a:picLocks noChangeAspect="1"/>
          </p:cNvPicPr>
          <p:nvPr/>
        </p:nvPicPr>
        <p:blipFill>
          <a:blip r:embed="rId4">
            <a:extLst/>
          </a:blip>
          <a:stretch>
            <a:fillRect/>
          </a:stretch>
        </p:blipFill>
        <p:spPr>
          <a:xfrm>
            <a:off x="-11628" y="6505251"/>
            <a:ext cx="2471441" cy="378165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4" name="object 2" descr="object 2"/>
          <p:cNvPicPr>
            <a:picLocks noChangeAspect="1"/>
          </p:cNvPicPr>
          <p:nvPr/>
        </p:nvPicPr>
        <p:blipFill>
          <a:blip r:embed="rId2">
            <a:extLst/>
          </a:blip>
          <a:stretch>
            <a:fillRect/>
          </a:stretch>
        </p:blipFill>
        <p:spPr>
          <a:xfrm>
            <a:off x="4173913" y="5776064"/>
            <a:ext cx="9267661" cy="4785901"/>
          </a:xfrm>
          <a:prstGeom prst="rect">
            <a:avLst/>
          </a:prstGeom>
          <a:ln w="12700">
            <a:miter lim="400000"/>
          </a:ln>
        </p:spPr>
      </p:pic>
      <p:sp>
        <p:nvSpPr>
          <p:cNvPr id="105" name="object 3"/>
          <p:cNvSpPr txBox="1"/>
          <p:nvPr/>
        </p:nvSpPr>
        <p:spPr>
          <a:xfrm>
            <a:off x="1864662" y="2128314"/>
            <a:ext cx="3474085" cy="407052"/>
          </a:xfrm>
          <a:prstGeom prst="rect">
            <a:avLst/>
          </a:prstGeom>
          <a:solidFill>
            <a:srgbClr val="1A1A1A"/>
          </a:solidFill>
          <a:ln w="12700">
            <a:miter lim="400000"/>
          </a:ln>
          <a:extLst>
            <a:ext uri="{C572A759-6A51-4108-AA02-DFA0A04FC94B}">
              <ma14:wrappingTextBoxFlag xmlns:ma14="http://schemas.microsoft.com/office/mac/drawingml/2011/main" val="1"/>
            </a:ext>
          </a:extLst>
        </p:spPr>
        <p:txBody>
          <a:bodyPr lIns="0" tIns="0" rIns="0" bIns="0">
            <a:spAutoFit/>
          </a:bodyPr>
          <a:lstStyle>
            <a:lvl1pPr indent="474344">
              <a:spcBef>
                <a:spcPts val="500"/>
              </a:spcBef>
              <a:defRPr b="1" sz="2900">
                <a:solidFill>
                  <a:srgbClr val="FFFFFF"/>
                </a:solidFill>
                <a:latin typeface="Arial"/>
                <a:ea typeface="Arial"/>
                <a:cs typeface="Arial"/>
                <a:sym typeface="Arial"/>
              </a:defRPr>
            </a:lvl1pPr>
          </a:lstStyle>
          <a:p>
            <a:pPr/>
            <a:r>
              <a:t>Global Chat</a:t>
            </a:r>
          </a:p>
        </p:txBody>
      </p:sp>
      <p:sp>
        <p:nvSpPr>
          <p:cNvPr id="106" name="object 5"/>
          <p:cNvSpPr txBox="1"/>
          <p:nvPr/>
        </p:nvSpPr>
        <p:spPr>
          <a:xfrm>
            <a:off x="1885799" y="3086824"/>
            <a:ext cx="3474085" cy="45422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55904" marR="58418" indent="-190498">
              <a:lnSpc>
                <a:spcPct val="112500"/>
              </a:lnSpc>
              <a:defRPr sz="2000">
                <a:latin typeface="Arial"/>
                <a:ea typeface="Arial"/>
                <a:cs typeface="Arial"/>
                <a:sym typeface="Arial"/>
              </a:defRPr>
            </a:lvl1pPr>
          </a:lstStyle>
          <a:p>
            <a:pPr/>
            <a:r>
              <a:t>We provide a global chat community server for individuals seeking to discuss, ask questions, share information, and engage with fellow users. Within this community, we prioritize the protection of users' identities to safeguard against any potential misuse of personal information and to address security concerns effectively.</a:t>
            </a:r>
          </a:p>
        </p:txBody>
      </p:sp>
      <p:sp>
        <p:nvSpPr>
          <p:cNvPr id="107" name="object 6"/>
          <p:cNvSpPr txBox="1"/>
          <p:nvPr/>
        </p:nvSpPr>
        <p:spPr>
          <a:xfrm>
            <a:off x="7257881" y="702283"/>
            <a:ext cx="3474085" cy="1245252"/>
          </a:xfrm>
          <a:prstGeom prst="rect">
            <a:avLst/>
          </a:prstGeom>
          <a:solidFill>
            <a:srgbClr val="1A1A1A"/>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gn="ctr">
              <a:spcBef>
                <a:spcPts val="500"/>
              </a:spcBef>
              <a:defRPr b="1" spc="104" sz="2900">
                <a:solidFill>
                  <a:srgbClr val="FFFFFF"/>
                </a:solidFill>
                <a:latin typeface="Arial"/>
                <a:ea typeface="Arial"/>
                <a:cs typeface="Arial"/>
                <a:sym typeface="Arial"/>
              </a:defRPr>
            </a:lvl1pPr>
          </a:lstStyle>
          <a:p>
            <a:pPr/>
            <a:r>
              <a:t>Education Modules and videos</a:t>
            </a:r>
          </a:p>
        </p:txBody>
      </p:sp>
      <p:sp>
        <p:nvSpPr>
          <p:cNvPr id="108" name="object 7"/>
          <p:cNvSpPr txBox="1"/>
          <p:nvPr/>
        </p:nvSpPr>
        <p:spPr>
          <a:xfrm>
            <a:off x="6204330" y="2326603"/>
            <a:ext cx="6584665" cy="32319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63195">
              <a:lnSpc>
                <a:spcPct val="112500"/>
              </a:lnSpc>
              <a:defRPr sz="2000">
                <a:latin typeface="Arial"/>
                <a:ea typeface="Arial"/>
                <a:cs typeface="Arial"/>
                <a:sym typeface="Arial"/>
              </a:defRPr>
            </a:lvl1pPr>
          </a:lstStyle>
          <a:p>
            <a:pPr/>
            <a:r>
              <a:t>We provide comprehensive knowledge of the stock market and related topics, covering everything from basic to intermediate levels. Our educational resources include documentation as well as video tutorials, ensuring that users have access to a variety of learning formats for their convenience and comprehension. Our aim is to empower users with the knowledge and skills they need to make informed decisions and maximize their profit potential in the stock market. We also provide batches as per user performance and progress in the modules and quiz's</a:t>
            </a:r>
          </a:p>
        </p:txBody>
      </p:sp>
      <p:sp>
        <p:nvSpPr>
          <p:cNvPr id="109" name="object 8"/>
          <p:cNvSpPr txBox="1"/>
          <p:nvPr/>
        </p:nvSpPr>
        <p:spPr>
          <a:xfrm>
            <a:off x="13328313" y="1847356"/>
            <a:ext cx="3474085" cy="826152"/>
          </a:xfrm>
          <a:prstGeom prst="rect">
            <a:avLst/>
          </a:prstGeom>
          <a:solidFill>
            <a:srgbClr val="1A1A1A"/>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gn="ctr">
              <a:spcBef>
                <a:spcPts val="500"/>
              </a:spcBef>
              <a:defRPr b="1" spc="104" sz="2900">
                <a:solidFill>
                  <a:srgbClr val="FFFFFF"/>
                </a:solidFill>
                <a:latin typeface="Arial"/>
                <a:ea typeface="Arial"/>
                <a:cs typeface="Arial"/>
                <a:sym typeface="Arial"/>
              </a:defRPr>
            </a:lvl1pPr>
          </a:lstStyle>
          <a:p>
            <a:pPr/>
            <a:r>
              <a:t>Quiz with Every module</a:t>
            </a:r>
          </a:p>
        </p:txBody>
      </p:sp>
      <p:sp>
        <p:nvSpPr>
          <p:cNvPr id="110" name="object 9"/>
          <p:cNvSpPr txBox="1"/>
          <p:nvPr/>
        </p:nvSpPr>
        <p:spPr>
          <a:xfrm>
            <a:off x="13416173" y="2996563"/>
            <a:ext cx="4871827" cy="61801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55904" marR="58418" indent="-190498">
              <a:lnSpc>
                <a:spcPct val="112500"/>
              </a:lnSpc>
              <a:defRPr spc="200" sz="2000">
                <a:solidFill>
                  <a:srgbClr val="231F20"/>
                </a:solidFill>
                <a:latin typeface="Arial"/>
                <a:ea typeface="Arial"/>
                <a:cs typeface="Arial"/>
                <a:sym typeface="Arial"/>
              </a:defRPr>
            </a:lvl1pPr>
          </a:lstStyle>
          <a:p>
            <a:pPr/>
            <a:r>
              <a:t>Additionally, we offer quizzes upon completion of each module, enhancing the learning experience for our users and reinforcing real-life concepts of the stock market. These quizzes serve as valuable tools to test users' understanding and retention of the material, ensuring they grasp important concepts before moving forward. By incorporating interactive assessments into our educational platform, we strive to foster deeper comprehension and confidence in our users' abilities to navigate the complexities of the stock market.</a:t>
            </a:r>
          </a:p>
        </p:txBody>
      </p:sp>
      <p:pic>
        <p:nvPicPr>
          <p:cNvPr id="111" name="object 10" descr="object 10"/>
          <p:cNvPicPr>
            <a:picLocks noChangeAspect="1"/>
          </p:cNvPicPr>
          <p:nvPr/>
        </p:nvPicPr>
        <p:blipFill>
          <a:blip r:embed="rId3">
            <a:extLst/>
          </a:blip>
          <a:stretch>
            <a:fillRect/>
          </a:stretch>
        </p:blipFill>
        <p:spPr>
          <a:xfrm>
            <a:off x="14494808" y="0"/>
            <a:ext cx="3793191" cy="2984500"/>
          </a:xfrm>
          <a:prstGeom prst="rect">
            <a:avLst/>
          </a:prstGeom>
          <a:ln w="12700">
            <a:miter lim="400000"/>
          </a:ln>
        </p:spPr>
      </p:pic>
      <p:pic>
        <p:nvPicPr>
          <p:cNvPr id="112" name="object 11" descr="object 11"/>
          <p:cNvPicPr>
            <a:picLocks noChangeAspect="1"/>
          </p:cNvPicPr>
          <p:nvPr/>
        </p:nvPicPr>
        <p:blipFill>
          <a:blip r:embed="rId4">
            <a:extLst/>
          </a:blip>
          <a:stretch>
            <a:fillRect/>
          </a:stretch>
        </p:blipFill>
        <p:spPr>
          <a:xfrm>
            <a:off x="-11628" y="6505251"/>
            <a:ext cx="2471441" cy="378165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4" name="object 2" descr="object 2"/>
          <p:cNvPicPr>
            <a:picLocks noChangeAspect="1"/>
          </p:cNvPicPr>
          <p:nvPr/>
        </p:nvPicPr>
        <p:blipFill>
          <a:blip r:embed="rId2">
            <a:extLst/>
          </a:blip>
          <a:stretch>
            <a:fillRect/>
          </a:stretch>
        </p:blipFill>
        <p:spPr>
          <a:xfrm>
            <a:off x="4510097" y="5501097"/>
            <a:ext cx="9267661" cy="4785902"/>
          </a:xfrm>
          <a:prstGeom prst="rect">
            <a:avLst/>
          </a:prstGeom>
          <a:ln w="12700">
            <a:miter lim="400000"/>
          </a:ln>
        </p:spPr>
      </p:pic>
      <p:sp>
        <p:nvSpPr>
          <p:cNvPr id="115" name="object 3"/>
          <p:cNvSpPr txBox="1"/>
          <p:nvPr/>
        </p:nvSpPr>
        <p:spPr>
          <a:xfrm>
            <a:off x="1947428" y="2700559"/>
            <a:ext cx="3762069" cy="826153"/>
          </a:xfrm>
          <a:prstGeom prst="rect">
            <a:avLst/>
          </a:prstGeom>
          <a:solidFill>
            <a:srgbClr val="1A1A1A"/>
          </a:solidFill>
          <a:ln w="12700">
            <a:miter lim="400000"/>
          </a:ln>
          <a:extLst>
            <a:ext uri="{C572A759-6A51-4108-AA02-DFA0A04FC94B}">
              <ma14:wrappingTextBoxFlag xmlns:ma14="http://schemas.microsoft.com/office/mac/drawingml/2011/main" val="1"/>
            </a:ext>
          </a:extLst>
        </p:spPr>
        <p:txBody>
          <a:bodyPr lIns="0" tIns="0" rIns="0" bIns="0">
            <a:spAutoFit/>
          </a:bodyPr>
          <a:lstStyle>
            <a:lvl1pPr indent="474344">
              <a:spcBef>
                <a:spcPts val="500"/>
              </a:spcBef>
              <a:defRPr b="1" sz="2900">
                <a:solidFill>
                  <a:srgbClr val="FFFFFF"/>
                </a:solidFill>
                <a:latin typeface="Arial"/>
                <a:ea typeface="Arial"/>
                <a:cs typeface="Arial"/>
                <a:sym typeface="Arial"/>
              </a:defRPr>
            </a:lvl1pPr>
          </a:lstStyle>
          <a:p>
            <a:pPr/>
            <a:r>
              <a:t>Interactive user                  profile</a:t>
            </a:r>
          </a:p>
        </p:txBody>
      </p:sp>
      <p:sp>
        <p:nvSpPr>
          <p:cNvPr id="116" name="object 5"/>
          <p:cNvSpPr txBox="1"/>
          <p:nvPr/>
        </p:nvSpPr>
        <p:spPr>
          <a:xfrm>
            <a:off x="1906391" y="4015530"/>
            <a:ext cx="3210561" cy="35595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55904" marR="58418" indent="-190498">
              <a:lnSpc>
                <a:spcPct val="112500"/>
              </a:lnSpc>
              <a:defRPr spc="200" sz="2000">
                <a:solidFill>
                  <a:srgbClr val="231F20"/>
                </a:solidFill>
                <a:latin typeface="Arial"/>
                <a:ea typeface="Arial"/>
                <a:cs typeface="Arial"/>
                <a:sym typeface="Arial"/>
              </a:defRPr>
            </a:lvl1pPr>
          </a:lstStyle>
          <a:p>
            <a:pPr/>
            <a:r>
              <a:t>We offer an interactive user profile where users can access their personal information, total profit in virtual trading, earned badges, and the virtual trading leaderboard.</a:t>
            </a:r>
          </a:p>
        </p:txBody>
      </p:sp>
      <p:sp>
        <p:nvSpPr>
          <p:cNvPr id="117" name="object 6"/>
          <p:cNvSpPr txBox="1"/>
          <p:nvPr/>
        </p:nvSpPr>
        <p:spPr>
          <a:xfrm>
            <a:off x="7239000" y="2271483"/>
            <a:ext cx="3474085" cy="407052"/>
          </a:xfrm>
          <a:prstGeom prst="rect">
            <a:avLst/>
          </a:prstGeom>
          <a:solidFill>
            <a:srgbClr val="1A1A1A"/>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gn="ctr">
              <a:spcBef>
                <a:spcPts val="500"/>
              </a:spcBef>
              <a:defRPr b="1" spc="104" sz="2900">
                <a:solidFill>
                  <a:srgbClr val="FFFFFF"/>
                </a:solidFill>
                <a:latin typeface="Arial"/>
                <a:ea typeface="Arial"/>
                <a:cs typeface="Arial"/>
                <a:sym typeface="Arial"/>
              </a:defRPr>
            </a:lvl1pPr>
          </a:lstStyle>
          <a:p>
            <a:pPr/>
            <a:r>
              <a:t>Zeta Store</a:t>
            </a:r>
          </a:p>
        </p:txBody>
      </p:sp>
      <p:sp>
        <p:nvSpPr>
          <p:cNvPr id="118" name="object 7"/>
          <p:cNvSpPr txBox="1"/>
          <p:nvPr/>
        </p:nvSpPr>
        <p:spPr>
          <a:xfrm>
            <a:off x="6221879" y="4012825"/>
            <a:ext cx="6089017" cy="93893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63195">
              <a:lnSpc>
                <a:spcPct val="112500"/>
              </a:lnSpc>
              <a:defRPr sz="2000">
                <a:latin typeface="Arial"/>
                <a:ea typeface="Arial"/>
                <a:cs typeface="Arial"/>
                <a:sym typeface="Arial"/>
              </a:defRPr>
            </a:lvl1pPr>
          </a:lstStyle>
          <a:p>
            <a:pPr/>
            <a:r>
              <a:t>For those user who do not want to learn trading properly but only play for fun and loose all zetacoin we provided  </a:t>
            </a:r>
          </a:p>
        </p:txBody>
      </p:sp>
      <p:sp>
        <p:nvSpPr>
          <p:cNvPr id="119" name="object 8"/>
          <p:cNvSpPr txBox="1"/>
          <p:nvPr/>
        </p:nvSpPr>
        <p:spPr>
          <a:xfrm>
            <a:off x="13284409" y="2927545"/>
            <a:ext cx="3474085" cy="826153"/>
          </a:xfrm>
          <a:prstGeom prst="rect">
            <a:avLst/>
          </a:prstGeom>
          <a:solidFill>
            <a:srgbClr val="1A1A1A"/>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gn="ctr">
              <a:spcBef>
                <a:spcPts val="500"/>
              </a:spcBef>
              <a:defRPr b="1" spc="104" sz="2900">
                <a:solidFill>
                  <a:srgbClr val="FFFFFF"/>
                </a:solidFill>
                <a:latin typeface="Arial"/>
                <a:ea typeface="Arial"/>
                <a:cs typeface="Arial"/>
                <a:sym typeface="Arial"/>
              </a:defRPr>
            </a:lvl1pPr>
          </a:lstStyle>
          <a:p>
            <a:pPr/>
            <a:r>
              <a:t>Dark and Light Mode</a:t>
            </a:r>
          </a:p>
        </p:txBody>
      </p:sp>
      <p:sp>
        <p:nvSpPr>
          <p:cNvPr id="120" name="object 9"/>
          <p:cNvSpPr txBox="1"/>
          <p:nvPr/>
        </p:nvSpPr>
        <p:spPr>
          <a:xfrm>
            <a:off x="13416173" y="4015530"/>
            <a:ext cx="3210561" cy="22899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5904" marR="58418" indent="-190498">
              <a:lnSpc>
                <a:spcPct val="112500"/>
              </a:lnSpc>
              <a:defRPr spc="200" sz="2000">
                <a:solidFill>
                  <a:srgbClr val="231F20"/>
                </a:solidFill>
                <a:latin typeface="Arial"/>
                <a:ea typeface="Arial"/>
                <a:cs typeface="Arial"/>
                <a:sym typeface="Arial"/>
              </a:defRPr>
            </a:pPr>
            <a:r>
              <a:t>Lorem</a:t>
            </a:r>
            <a:r>
              <a:rPr spc="375"/>
              <a:t> </a:t>
            </a:r>
            <a:r>
              <a:rPr spc="220"/>
              <a:t>ipsum</a:t>
            </a:r>
            <a:r>
              <a:rPr spc="380"/>
              <a:t> </a:t>
            </a:r>
            <a:r>
              <a:rPr spc="220"/>
              <a:t>dolor</a:t>
            </a:r>
            <a:r>
              <a:rPr spc="375"/>
              <a:t> </a:t>
            </a:r>
            <a:r>
              <a:rPr spc="185"/>
              <a:t>sit amet,</a:t>
            </a:r>
            <a:r>
              <a:rPr spc="370"/>
              <a:t> </a:t>
            </a:r>
            <a:r>
              <a:rPr spc="254"/>
              <a:t>consectetur</a:t>
            </a:r>
          </a:p>
          <a:p>
            <a:pPr indent="224154">
              <a:spcBef>
                <a:spcPts val="300"/>
              </a:spcBef>
              <a:defRPr spc="225" sz="2000">
                <a:solidFill>
                  <a:srgbClr val="231F20"/>
                </a:solidFill>
                <a:latin typeface="Arial"/>
                <a:ea typeface="Arial"/>
                <a:cs typeface="Arial"/>
                <a:sym typeface="Arial"/>
              </a:defRPr>
            </a:pPr>
            <a:r>
              <a:t>adipiscing</a:t>
            </a:r>
            <a:r>
              <a:rPr spc="370"/>
              <a:t> </a:t>
            </a:r>
            <a:r>
              <a:rPr spc="175"/>
              <a:t>elit.</a:t>
            </a:r>
            <a:r>
              <a:rPr spc="375"/>
              <a:t> </a:t>
            </a:r>
            <a:r>
              <a:rPr spc="125"/>
              <a:t>Duis</a:t>
            </a:r>
          </a:p>
          <a:p>
            <a:pPr marL="134620" marR="5080" indent="-122555">
              <a:lnSpc>
                <a:spcPct val="112500"/>
              </a:lnSpc>
              <a:defRPr spc="245" sz="2000">
                <a:solidFill>
                  <a:srgbClr val="231F20"/>
                </a:solidFill>
                <a:latin typeface="Arial"/>
                <a:ea typeface="Arial"/>
                <a:cs typeface="Arial"/>
                <a:sym typeface="Arial"/>
              </a:defRPr>
            </a:pPr>
            <a:r>
              <a:t>vulputate</a:t>
            </a:r>
            <a:r>
              <a:rPr spc="380"/>
              <a:t> </a:t>
            </a:r>
            <a:r>
              <a:rPr spc="159"/>
              <a:t>nulla</a:t>
            </a:r>
            <a:r>
              <a:rPr spc="385"/>
              <a:t> </a:t>
            </a:r>
            <a:r>
              <a:rPr spc="190"/>
              <a:t>at</a:t>
            </a:r>
            <a:r>
              <a:rPr spc="380"/>
              <a:t> </a:t>
            </a:r>
            <a:r>
              <a:rPr spc="185"/>
              <a:t>ante </a:t>
            </a:r>
            <a:r>
              <a:rPr spc="190"/>
              <a:t>rhoncus,</a:t>
            </a:r>
            <a:r>
              <a:rPr spc="380"/>
              <a:t> </a:t>
            </a:r>
            <a:r>
              <a:rPr spc="145"/>
              <a:t>vel</a:t>
            </a:r>
            <a:r>
              <a:rPr spc="385"/>
              <a:t> </a:t>
            </a:r>
            <a:r>
              <a:t>efficitur </a:t>
            </a:r>
            <a:r>
              <a:rPr spc="185"/>
              <a:t>felis</a:t>
            </a:r>
            <a:r>
              <a:rPr spc="380"/>
              <a:t> </a:t>
            </a:r>
            <a:r>
              <a:rPr spc="234"/>
              <a:t>condimentum.</a:t>
            </a:r>
          </a:p>
          <a:p>
            <a:pPr indent="501650">
              <a:spcBef>
                <a:spcPts val="300"/>
              </a:spcBef>
              <a:defRPr spc="155" sz="2000">
                <a:solidFill>
                  <a:srgbClr val="231F20"/>
                </a:solidFill>
                <a:latin typeface="Arial"/>
                <a:ea typeface="Arial"/>
                <a:cs typeface="Arial"/>
                <a:sym typeface="Arial"/>
              </a:defRPr>
            </a:pPr>
            <a:r>
              <a:t>Proin</a:t>
            </a:r>
            <a:r>
              <a:rPr spc="380"/>
              <a:t> </a:t>
            </a:r>
            <a:r>
              <a:rPr spc="220"/>
              <a:t>odio</a:t>
            </a:r>
            <a:r>
              <a:rPr spc="380"/>
              <a:t> </a:t>
            </a:r>
            <a:r>
              <a:rPr spc="175"/>
              <a:t>odio.</a:t>
            </a:r>
          </a:p>
        </p:txBody>
      </p:sp>
      <p:pic>
        <p:nvPicPr>
          <p:cNvPr id="121" name="object 10" descr="object 10"/>
          <p:cNvPicPr>
            <a:picLocks noChangeAspect="1"/>
          </p:cNvPicPr>
          <p:nvPr/>
        </p:nvPicPr>
        <p:blipFill>
          <a:blip r:embed="rId3">
            <a:extLst/>
          </a:blip>
          <a:stretch>
            <a:fillRect/>
          </a:stretch>
        </p:blipFill>
        <p:spPr>
          <a:xfrm>
            <a:off x="14494808" y="0"/>
            <a:ext cx="3793191" cy="2984500"/>
          </a:xfrm>
          <a:prstGeom prst="rect">
            <a:avLst/>
          </a:prstGeom>
          <a:ln w="12700">
            <a:miter lim="400000"/>
          </a:ln>
        </p:spPr>
      </p:pic>
      <p:pic>
        <p:nvPicPr>
          <p:cNvPr id="122" name="object 11" descr="object 11"/>
          <p:cNvPicPr>
            <a:picLocks noChangeAspect="1"/>
          </p:cNvPicPr>
          <p:nvPr/>
        </p:nvPicPr>
        <p:blipFill>
          <a:blip r:embed="rId4">
            <a:extLst/>
          </a:blip>
          <a:stretch>
            <a:fillRect/>
          </a:stretch>
        </p:blipFill>
        <p:spPr>
          <a:xfrm>
            <a:off x="-11628" y="6505251"/>
            <a:ext cx="2471441" cy="378165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7" name="object 2"/>
          <p:cNvGrpSpPr/>
          <p:nvPr/>
        </p:nvGrpSpPr>
        <p:grpSpPr>
          <a:xfrm>
            <a:off x="-1" y="-1"/>
            <a:ext cx="18288001" cy="3441701"/>
            <a:chOff x="0" y="0"/>
            <a:chExt cx="18287999" cy="3441700"/>
          </a:xfrm>
        </p:grpSpPr>
        <p:sp>
          <p:nvSpPr>
            <p:cNvPr id="124" name="object 3"/>
            <p:cNvSpPr/>
            <p:nvPr/>
          </p:nvSpPr>
          <p:spPr>
            <a:xfrm>
              <a:off x="0" y="-1"/>
              <a:ext cx="18287552" cy="3086101"/>
            </a:xfrm>
            <a:prstGeom prst="rect">
              <a:avLst/>
            </a:prstGeom>
            <a:solidFill>
              <a:srgbClr val="1A1A1A"/>
            </a:solidFill>
            <a:ln w="12700" cap="flat">
              <a:noFill/>
              <a:miter lim="400000"/>
            </a:ln>
            <a:effectLst/>
          </p:spPr>
          <p:txBody>
            <a:bodyPr wrap="square" lIns="45719" tIns="45719" rIns="45719" bIns="45719" numCol="1" anchor="t">
              <a:noAutofit/>
            </a:bodyPr>
            <a:lstStyle/>
            <a:p>
              <a:pPr/>
            </a:p>
          </p:txBody>
        </p:sp>
        <p:pic>
          <p:nvPicPr>
            <p:cNvPr id="125" name="object 4" descr="object 4"/>
            <p:cNvPicPr>
              <a:picLocks noChangeAspect="1"/>
            </p:cNvPicPr>
            <p:nvPr/>
          </p:nvPicPr>
          <p:blipFill>
            <a:blip r:embed="rId2">
              <a:extLst/>
            </a:blip>
            <a:stretch>
              <a:fillRect/>
            </a:stretch>
          </p:blipFill>
          <p:spPr>
            <a:xfrm>
              <a:off x="13466148" y="-1"/>
              <a:ext cx="4821852" cy="3073401"/>
            </a:xfrm>
            <a:prstGeom prst="rect">
              <a:avLst/>
            </a:prstGeom>
            <a:ln w="12700" cap="flat">
              <a:noFill/>
              <a:miter lim="400000"/>
            </a:ln>
            <a:effectLst/>
          </p:spPr>
        </p:pic>
        <p:pic>
          <p:nvPicPr>
            <p:cNvPr id="126" name="object 5" descr="object 5"/>
            <p:cNvPicPr>
              <a:picLocks noChangeAspect="1"/>
            </p:cNvPicPr>
            <p:nvPr/>
          </p:nvPicPr>
          <p:blipFill>
            <a:blip r:embed="rId3">
              <a:extLst/>
            </a:blip>
            <a:stretch>
              <a:fillRect/>
            </a:stretch>
          </p:blipFill>
          <p:spPr>
            <a:xfrm>
              <a:off x="-1" y="0"/>
              <a:ext cx="3576297" cy="3441700"/>
            </a:xfrm>
            <a:prstGeom prst="rect">
              <a:avLst/>
            </a:prstGeom>
            <a:ln w="12700" cap="flat">
              <a:noFill/>
              <a:miter lim="400000"/>
            </a:ln>
            <a:effectLst/>
          </p:spPr>
        </p:pic>
      </p:grpSp>
      <p:pic>
        <p:nvPicPr>
          <p:cNvPr id="128" name="object 6" descr="object 6"/>
          <p:cNvPicPr>
            <a:picLocks noChangeAspect="1"/>
          </p:cNvPicPr>
          <p:nvPr/>
        </p:nvPicPr>
        <p:blipFill>
          <a:blip r:embed="rId4">
            <a:extLst/>
          </a:blip>
          <a:stretch>
            <a:fillRect/>
          </a:stretch>
        </p:blipFill>
        <p:spPr>
          <a:xfrm>
            <a:off x="2162998" y="3875421"/>
            <a:ext cx="4476750" cy="2438401"/>
          </a:xfrm>
          <a:prstGeom prst="rect">
            <a:avLst/>
          </a:prstGeom>
          <a:ln w="12700">
            <a:miter lim="400000"/>
          </a:ln>
        </p:spPr>
      </p:pic>
      <p:sp>
        <p:nvSpPr>
          <p:cNvPr id="129" name="object 7"/>
          <p:cNvSpPr txBox="1"/>
          <p:nvPr/>
        </p:nvSpPr>
        <p:spPr>
          <a:xfrm>
            <a:off x="2162998" y="3442594"/>
            <a:ext cx="4474847" cy="419101"/>
          </a:xfrm>
          <a:prstGeom prst="rect">
            <a:avLst/>
          </a:prstGeom>
          <a:solidFill>
            <a:srgbClr val="1A1A1A"/>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gn="ctr">
              <a:spcBef>
                <a:spcPts val="400"/>
              </a:spcBef>
              <a:defRPr i="1" spc="125" sz="2900">
                <a:solidFill>
                  <a:srgbClr val="FFFFFF"/>
                </a:solidFill>
                <a:latin typeface="Trebuchet MS"/>
                <a:ea typeface="Trebuchet MS"/>
                <a:cs typeface="Trebuchet MS"/>
                <a:sym typeface="Trebuchet MS"/>
              </a:defRPr>
            </a:lvl1pPr>
          </a:lstStyle>
          <a:p>
            <a:pPr/>
            <a:r>
              <a:t>Mission</a:t>
            </a:r>
          </a:p>
        </p:txBody>
      </p:sp>
      <p:sp>
        <p:nvSpPr>
          <p:cNvPr id="130" name="object 8"/>
          <p:cNvSpPr txBox="1"/>
          <p:nvPr>
            <p:ph type="title"/>
          </p:nvPr>
        </p:nvSpPr>
        <p:spPr>
          <a:xfrm>
            <a:off x="2882007" y="1211917"/>
            <a:ext cx="12593319" cy="1894204"/>
          </a:xfrm>
          <a:prstGeom prst="rect">
            <a:avLst/>
          </a:prstGeom>
        </p:spPr>
        <p:txBody>
          <a:bodyPr/>
          <a:lstStyle/>
          <a:p>
            <a:pPr indent="2804160">
              <a:spcBef>
                <a:spcPts val="100"/>
              </a:spcBef>
              <a:defRPr spc="200" sz="8000">
                <a:solidFill>
                  <a:srgbClr val="FFFFFF"/>
                </a:solidFill>
              </a:defRPr>
            </a:pPr>
            <a:r>
              <a:t>SCREENSHOT</a:t>
            </a:r>
            <a:r>
              <a:rPr spc="-600"/>
              <a:t>S</a:t>
            </a:r>
          </a:p>
        </p:txBody>
      </p:sp>
      <p:sp>
        <p:nvSpPr>
          <p:cNvPr id="131" name="object 9"/>
          <p:cNvSpPr/>
          <p:nvPr/>
        </p:nvSpPr>
        <p:spPr>
          <a:xfrm flipH="1" flipV="1">
            <a:off x="6893473" y="6318467"/>
            <a:ext cx="9029700" cy="1"/>
          </a:xfrm>
          <a:prstGeom prst="line">
            <a:avLst/>
          </a:prstGeom>
          <a:ln w="76199">
            <a:solidFill>
              <a:srgbClr val="000000"/>
            </a:solidFill>
          </a:ln>
        </p:spPr>
        <p:txBody>
          <a:bodyPr lIns="45719" rIns="45719"/>
          <a:lstStyle/>
          <a:p>
            <a:pPr/>
          </a:p>
        </p:txBody>
      </p:sp>
      <p:pic>
        <p:nvPicPr>
          <p:cNvPr id="132" name="object 10" descr="object 10"/>
          <p:cNvPicPr>
            <a:picLocks noChangeAspect="1"/>
          </p:cNvPicPr>
          <p:nvPr/>
        </p:nvPicPr>
        <p:blipFill>
          <a:blip r:embed="rId5">
            <a:extLst/>
          </a:blip>
          <a:stretch>
            <a:fillRect/>
          </a:stretch>
        </p:blipFill>
        <p:spPr>
          <a:xfrm>
            <a:off x="7438111" y="3919363"/>
            <a:ext cx="76841" cy="76841"/>
          </a:xfrm>
          <a:prstGeom prst="rect">
            <a:avLst/>
          </a:prstGeom>
          <a:ln w="12700">
            <a:miter lim="400000"/>
          </a:ln>
        </p:spPr>
      </p:pic>
      <p:sp>
        <p:nvSpPr>
          <p:cNvPr id="133" name="object 11"/>
          <p:cNvSpPr txBox="1"/>
          <p:nvPr/>
        </p:nvSpPr>
        <p:spPr>
          <a:xfrm>
            <a:off x="7639656" y="3782343"/>
            <a:ext cx="7847332" cy="8707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400"/>
              </a:spcBef>
              <a:defRPr spc="204" sz="1900">
                <a:solidFill>
                  <a:srgbClr val="231F20"/>
                </a:solidFill>
                <a:latin typeface="Arial"/>
                <a:ea typeface="Arial"/>
                <a:cs typeface="Arial"/>
                <a:sym typeface="Arial"/>
              </a:defRPr>
            </a:pPr>
            <a:r>
              <a:t>Lorem</a:t>
            </a:r>
            <a:r>
              <a:rPr spc="375"/>
              <a:t> </a:t>
            </a:r>
            <a:r>
              <a:rPr spc="225"/>
              <a:t>ipsum</a:t>
            </a:r>
            <a:r>
              <a:rPr spc="375"/>
              <a:t> </a:t>
            </a:r>
            <a:r>
              <a:rPr spc="225"/>
              <a:t>dolor</a:t>
            </a:r>
            <a:r>
              <a:rPr spc="375"/>
              <a:t> </a:t>
            </a:r>
            <a:r>
              <a:rPr spc="215"/>
              <a:t>sit</a:t>
            </a:r>
            <a:r>
              <a:rPr spc="380"/>
              <a:t> </a:t>
            </a:r>
            <a:r>
              <a:rPr spc="190"/>
              <a:t>amet,</a:t>
            </a:r>
            <a:r>
              <a:rPr spc="375"/>
              <a:t> </a:t>
            </a:r>
            <a:r>
              <a:rPr spc="265"/>
              <a:t>consectetur</a:t>
            </a:r>
            <a:r>
              <a:rPr spc="375"/>
              <a:t> </a:t>
            </a:r>
            <a:r>
              <a:rPr spc="225"/>
              <a:t>adipiscing</a:t>
            </a:r>
            <a:r>
              <a:rPr spc="380"/>
              <a:t> </a:t>
            </a:r>
            <a:r>
              <a:rPr spc="165"/>
              <a:t>elit.</a:t>
            </a:r>
          </a:p>
          <a:p>
            <a:pPr marR="318770" indent="12700">
              <a:lnSpc>
                <a:spcPct val="114900"/>
              </a:lnSpc>
              <a:defRPr spc="150" sz="1900">
                <a:solidFill>
                  <a:srgbClr val="231F20"/>
                </a:solidFill>
                <a:latin typeface="Arial"/>
                <a:ea typeface="Arial"/>
                <a:cs typeface="Arial"/>
                <a:sym typeface="Arial"/>
              </a:defRPr>
            </a:pPr>
            <a:r>
              <a:t>Duis</a:t>
            </a:r>
            <a:r>
              <a:rPr spc="365"/>
              <a:t> </a:t>
            </a:r>
            <a:r>
              <a:rPr spc="250"/>
              <a:t>vulputate</a:t>
            </a:r>
            <a:r>
              <a:rPr spc="369"/>
              <a:t> </a:t>
            </a:r>
            <a:r>
              <a:rPr spc="165"/>
              <a:t>nulla</a:t>
            </a:r>
            <a:r>
              <a:rPr spc="369"/>
              <a:t> </a:t>
            </a:r>
            <a:r>
              <a:rPr spc="195"/>
              <a:t>at</a:t>
            </a:r>
            <a:r>
              <a:rPr spc="369"/>
              <a:t> </a:t>
            </a:r>
            <a:r>
              <a:rPr spc="209"/>
              <a:t>ante</a:t>
            </a:r>
            <a:r>
              <a:rPr spc="365"/>
              <a:t> </a:t>
            </a:r>
            <a:r>
              <a:rPr spc="195"/>
              <a:t>rhoncus,</a:t>
            </a:r>
            <a:r>
              <a:rPr spc="369"/>
              <a:t> </a:t>
            </a:r>
            <a:r>
              <a:t>vel</a:t>
            </a:r>
            <a:r>
              <a:rPr spc="369"/>
              <a:t> </a:t>
            </a:r>
            <a:r>
              <a:rPr spc="260"/>
              <a:t>efficitur</a:t>
            </a:r>
            <a:r>
              <a:rPr spc="369"/>
              <a:t> </a:t>
            </a:r>
            <a:r>
              <a:rPr spc="180"/>
              <a:t>felis </a:t>
            </a:r>
            <a:r>
              <a:rPr spc="250"/>
              <a:t>condimentum.</a:t>
            </a:r>
            <a:r>
              <a:rPr spc="375"/>
              <a:t> </a:t>
            </a:r>
            <a:r>
              <a:rPr spc="160"/>
              <a:t>Proin</a:t>
            </a:r>
            <a:r>
              <a:rPr spc="380"/>
              <a:t> </a:t>
            </a:r>
            <a:r>
              <a:rPr spc="225"/>
              <a:t>odio</a:t>
            </a:r>
            <a:r>
              <a:rPr spc="380"/>
              <a:t> </a:t>
            </a:r>
            <a:r>
              <a:rPr spc="175"/>
              <a:t>odio.</a:t>
            </a:r>
          </a:p>
        </p:txBody>
      </p:sp>
      <p:pic>
        <p:nvPicPr>
          <p:cNvPr id="134" name="object 12" descr="object 12"/>
          <p:cNvPicPr>
            <a:picLocks noChangeAspect="1"/>
          </p:cNvPicPr>
          <p:nvPr/>
        </p:nvPicPr>
        <p:blipFill>
          <a:blip r:embed="rId5">
            <a:extLst/>
          </a:blip>
          <a:stretch>
            <a:fillRect/>
          </a:stretch>
        </p:blipFill>
        <p:spPr>
          <a:xfrm>
            <a:off x="7438111" y="5285416"/>
            <a:ext cx="76841" cy="76841"/>
          </a:xfrm>
          <a:prstGeom prst="rect">
            <a:avLst/>
          </a:prstGeom>
          <a:ln w="12700">
            <a:miter lim="400000"/>
          </a:ln>
        </p:spPr>
      </p:pic>
      <p:sp>
        <p:nvSpPr>
          <p:cNvPr id="135" name="object 13"/>
          <p:cNvSpPr txBox="1"/>
          <p:nvPr/>
        </p:nvSpPr>
        <p:spPr>
          <a:xfrm>
            <a:off x="7639656" y="5148396"/>
            <a:ext cx="7847332" cy="8707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400"/>
              </a:spcBef>
              <a:defRPr spc="204" sz="1900">
                <a:solidFill>
                  <a:srgbClr val="231F20"/>
                </a:solidFill>
                <a:latin typeface="Arial"/>
                <a:ea typeface="Arial"/>
                <a:cs typeface="Arial"/>
                <a:sym typeface="Arial"/>
              </a:defRPr>
            </a:pPr>
            <a:r>
              <a:t>Lorem</a:t>
            </a:r>
            <a:r>
              <a:rPr spc="375"/>
              <a:t> </a:t>
            </a:r>
            <a:r>
              <a:rPr spc="225"/>
              <a:t>ipsum</a:t>
            </a:r>
            <a:r>
              <a:rPr spc="375"/>
              <a:t> </a:t>
            </a:r>
            <a:r>
              <a:rPr spc="225"/>
              <a:t>dolor</a:t>
            </a:r>
            <a:r>
              <a:rPr spc="375"/>
              <a:t> </a:t>
            </a:r>
            <a:r>
              <a:rPr spc="215"/>
              <a:t>sit</a:t>
            </a:r>
            <a:r>
              <a:rPr spc="380"/>
              <a:t> </a:t>
            </a:r>
            <a:r>
              <a:rPr spc="190"/>
              <a:t>amet,</a:t>
            </a:r>
            <a:r>
              <a:rPr spc="375"/>
              <a:t> </a:t>
            </a:r>
            <a:r>
              <a:rPr spc="265"/>
              <a:t>consectetur</a:t>
            </a:r>
            <a:r>
              <a:rPr spc="375"/>
              <a:t> </a:t>
            </a:r>
            <a:r>
              <a:rPr spc="225"/>
              <a:t>adipiscing</a:t>
            </a:r>
            <a:r>
              <a:rPr spc="380"/>
              <a:t> </a:t>
            </a:r>
            <a:r>
              <a:rPr spc="165"/>
              <a:t>elit.</a:t>
            </a:r>
          </a:p>
          <a:p>
            <a:pPr marR="318770" indent="12700">
              <a:lnSpc>
                <a:spcPct val="114900"/>
              </a:lnSpc>
              <a:defRPr spc="150" sz="1900">
                <a:solidFill>
                  <a:srgbClr val="231F20"/>
                </a:solidFill>
                <a:latin typeface="Arial"/>
                <a:ea typeface="Arial"/>
                <a:cs typeface="Arial"/>
                <a:sym typeface="Arial"/>
              </a:defRPr>
            </a:pPr>
            <a:r>
              <a:t>Duis</a:t>
            </a:r>
            <a:r>
              <a:rPr spc="365"/>
              <a:t> </a:t>
            </a:r>
            <a:r>
              <a:rPr spc="250"/>
              <a:t>vulputate</a:t>
            </a:r>
            <a:r>
              <a:rPr spc="369"/>
              <a:t> </a:t>
            </a:r>
            <a:r>
              <a:rPr spc="165"/>
              <a:t>nulla</a:t>
            </a:r>
            <a:r>
              <a:rPr spc="369"/>
              <a:t> </a:t>
            </a:r>
            <a:r>
              <a:rPr spc="195"/>
              <a:t>at</a:t>
            </a:r>
            <a:r>
              <a:rPr spc="369"/>
              <a:t> </a:t>
            </a:r>
            <a:r>
              <a:rPr spc="209"/>
              <a:t>ante</a:t>
            </a:r>
            <a:r>
              <a:rPr spc="365"/>
              <a:t> </a:t>
            </a:r>
            <a:r>
              <a:rPr spc="195"/>
              <a:t>rhoncus,</a:t>
            </a:r>
            <a:r>
              <a:rPr spc="369"/>
              <a:t> </a:t>
            </a:r>
            <a:r>
              <a:t>vel</a:t>
            </a:r>
            <a:r>
              <a:rPr spc="369"/>
              <a:t> </a:t>
            </a:r>
            <a:r>
              <a:rPr spc="260"/>
              <a:t>efficitur</a:t>
            </a:r>
            <a:r>
              <a:rPr spc="369"/>
              <a:t> </a:t>
            </a:r>
            <a:r>
              <a:rPr spc="180"/>
              <a:t>felis </a:t>
            </a:r>
            <a:r>
              <a:rPr spc="250"/>
              <a:t>condimentum.</a:t>
            </a:r>
            <a:r>
              <a:rPr spc="375"/>
              <a:t> </a:t>
            </a:r>
            <a:r>
              <a:rPr spc="160"/>
              <a:t>Proin</a:t>
            </a:r>
            <a:r>
              <a:rPr spc="380"/>
              <a:t> </a:t>
            </a:r>
            <a:r>
              <a:rPr spc="225"/>
              <a:t>odio</a:t>
            </a:r>
            <a:r>
              <a:rPr spc="380"/>
              <a:t> </a:t>
            </a:r>
            <a:r>
              <a:rPr spc="175"/>
              <a:t>odio.</a:t>
            </a:r>
          </a:p>
        </p:txBody>
      </p:sp>
      <p:pic>
        <p:nvPicPr>
          <p:cNvPr id="136" name="object 14" descr="object 14"/>
          <p:cNvPicPr>
            <a:picLocks noChangeAspect="1"/>
          </p:cNvPicPr>
          <p:nvPr/>
        </p:nvPicPr>
        <p:blipFill>
          <a:blip r:embed="rId6">
            <a:extLst/>
          </a:blip>
          <a:stretch>
            <a:fillRect/>
          </a:stretch>
        </p:blipFill>
        <p:spPr>
          <a:xfrm>
            <a:off x="11410690" y="6937092"/>
            <a:ext cx="4476750" cy="2438400"/>
          </a:xfrm>
          <a:prstGeom prst="rect">
            <a:avLst/>
          </a:prstGeom>
          <a:ln w="12700">
            <a:miter lim="400000"/>
          </a:ln>
        </p:spPr>
      </p:pic>
      <p:sp>
        <p:nvSpPr>
          <p:cNvPr id="137" name="object 15"/>
          <p:cNvSpPr txBox="1"/>
          <p:nvPr/>
        </p:nvSpPr>
        <p:spPr>
          <a:xfrm>
            <a:off x="11410690" y="6504265"/>
            <a:ext cx="4474846" cy="419101"/>
          </a:xfrm>
          <a:prstGeom prst="rect">
            <a:avLst/>
          </a:prstGeom>
          <a:solidFill>
            <a:srgbClr val="1A1A1A"/>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gn="ctr">
              <a:spcBef>
                <a:spcPts val="400"/>
              </a:spcBef>
              <a:defRPr i="1" spc="80" sz="2900">
                <a:solidFill>
                  <a:srgbClr val="FFFFFF"/>
                </a:solidFill>
                <a:latin typeface="Trebuchet MS"/>
                <a:ea typeface="Trebuchet MS"/>
                <a:cs typeface="Trebuchet MS"/>
                <a:sym typeface="Trebuchet MS"/>
              </a:defRPr>
            </a:lvl1pPr>
          </a:lstStyle>
          <a:p>
            <a:pPr/>
            <a:r>
              <a:t>Vision</a:t>
            </a:r>
          </a:p>
        </p:txBody>
      </p:sp>
      <p:sp>
        <p:nvSpPr>
          <p:cNvPr id="138" name="object 16"/>
          <p:cNvSpPr/>
          <p:nvPr/>
        </p:nvSpPr>
        <p:spPr>
          <a:xfrm flipH="1" flipV="1">
            <a:off x="2179165" y="9380139"/>
            <a:ext cx="9029701" cy="1"/>
          </a:xfrm>
          <a:prstGeom prst="line">
            <a:avLst/>
          </a:prstGeom>
          <a:ln w="76199">
            <a:solidFill>
              <a:srgbClr val="000000"/>
            </a:solidFill>
          </a:ln>
        </p:spPr>
        <p:txBody>
          <a:bodyPr lIns="45719" rIns="45719"/>
          <a:lstStyle/>
          <a:p>
            <a:pPr/>
          </a:p>
        </p:txBody>
      </p:sp>
      <p:pic>
        <p:nvPicPr>
          <p:cNvPr id="139" name="object 17" descr="object 17"/>
          <p:cNvPicPr>
            <a:picLocks noChangeAspect="1"/>
          </p:cNvPicPr>
          <p:nvPr/>
        </p:nvPicPr>
        <p:blipFill>
          <a:blip r:embed="rId5">
            <a:extLst/>
          </a:blip>
          <a:stretch>
            <a:fillRect/>
          </a:stretch>
        </p:blipFill>
        <p:spPr>
          <a:xfrm>
            <a:off x="2723801" y="6981035"/>
            <a:ext cx="76841" cy="76841"/>
          </a:xfrm>
          <a:prstGeom prst="rect">
            <a:avLst/>
          </a:prstGeom>
          <a:ln w="12700">
            <a:miter lim="400000"/>
          </a:ln>
        </p:spPr>
      </p:pic>
      <p:sp>
        <p:nvSpPr>
          <p:cNvPr id="140" name="object 18"/>
          <p:cNvSpPr txBox="1"/>
          <p:nvPr/>
        </p:nvSpPr>
        <p:spPr>
          <a:xfrm>
            <a:off x="2925347" y="6844016"/>
            <a:ext cx="7847332" cy="8707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400"/>
              </a:spcBef>
              <a:defRPr spc="204" sz="1900">
                <a:solidFill>
                  <a:srgbClr val="231F20"/>
                </a:solidFill>
                <a:latin typeface="Arial"/>
                <a:ea typeface="Arial"/>
                <a:cs typeface="Arial"/>
                <a:sym typeface="Arial"/>
              </a:defRPr>
            </a:pPr>
            <a:r>
              <a:t>Lorem</a:t>
            </a:r>
            <a:r>
              <a:rPr spc="375"/>
              <a:t> </a:t>
            </a:r>
            <a:r>
              <a:rPr spc="225"/>
              <a:t>ipsum</a:t>
            </a:r>
            <a:r>
              <a:rPr spc="375"/>
              <a:t> </a:t>
            </a:r>
            <a:r>
              <a:rPr spc="225"/>
              <a:t>dolor</a:t>
            </a:r>
            <a:r>
              <a:rPr spc="375"/>
              <a:t> </a:t>
            </a:r>
            <a:r>
              <a:rPr spc="215"/>
              <a:t>sit</a:t>
            </a:r>
            <a:r>
              <a:rPr spc="380"/>
              <a:t> </a:t>
            </a:r>
            <a:r>
              <a:rPr spc="190"/>
              <a:t>amet,</a:t>
            </a:r>
            <a:r>
              <a:rPr spc="375"/>
              <a:t> </a:t>
            </a:r>
            <a:r>
              <a:rPr spc="265"/>
              <a:t>consectetur</a:t>
            </a:r>
            <a:r>
              <a:rPr spc="375"/>
              <a:t> </a:t>
            </a:r>
            <a:r>
              <a:rPr spc="225"/>
              <a:t>adipiscing</a:t>
            </a:r>
            <a:r>
              <a:rPr spc="380"/>
              <a:t> </a:t>
            </a:r>
            <a:r>
              <a:rPr spc="165"/>
              <a:t>elit.</a:t>
            </a:r>
          </a:p>
          <a:p>
            <a:pPr marR="318770" indent="12700">
              <a:lnSpc>
                <a:spcPct val="114900"/>
              </a:lnSpc>
              <a:defRPr spc="150" sz="1900">
                <a:solidFill>
                  <a:srgbClr val="231F20"/>
                </a:solidFill>
                <a:latin typeface="Arial"/>
                <a:ea typeface="Arial"/>
                <a:cs typeface="Arial"/>
                <a:sym typeface="Arial"/>
              </a:defRPr>
            </a:pPr>
            <a:r>
              <a:t>Duis</a:t>
            </a:r>
            <a:r>
              <a:rPr spc="365"/>
              <a:t> </a:t>
            </a:r>
            <a:r>
              <a:rPr spc="250"/>
              <a:t>vulputate</a:t>
            </a:r>
            <a:r>
              <a:rPr spc="369"/>
              <a:t> </a:t>
            </a:r>
            <a:r>
              <a:rPr spc="165"/>
              <a:t>nulla</a:t>
            </a:r>
            <a:r>
              <a:rPr spc="369"/>
              <a:t> </a:t>
            </a:r>
            <a:r>
              <a:rPr spc="195"/>
              <a:t>at</a:t>
            </a:r>
            <a:r>
              <a:rPr spc="369"/>
              <a:t> </a:t>
            </a:r>
            <a:r>
              <a:rPr spc="209"/>
              <a:t>ante</a:t>
            </a:r>
            <a:r>
              <a:rPr spc="365"/>
              <a:t> </a:t>
            </a:r>
            <a:r>
              <a:rPr spc="195"/>
              <a:t>rhoncus,</a:t>
            </a:r>
            <a:r>
              <a:rPr spc="369"/>
              <a:t> </a:t>
            </a:r>
            <a:r>
              <a:t>vel</a:t>
            </a:r>
            <a:r>
              <a:rPr spc="369"/>
              <a:t> </a:t>
            </a:r>
            <a:r>
              <a:rPr spc="260"/>
              <a:t>efficitur</a:t>
            </a:r>
            <a:r>
              <a:rPr spc="369"/>
              <a:t> </a:t>
            </a:r>
            <a:r>
              <a:rPr spc="180"/>
              <a:t>felis </a:t>
            </a:r>
            <a:r>
              <a:rPr spc="250"/>
              <a:t>condimentum.</a:t>
            </a:r>
            <a:r>
              <a:rPr spc="375"/>
              <a:t> </a:t>
            </a:r>
            <a:r>
              <a:rPr spc="160"/>
              <a:t>Proin</a:t>
            </a:r>
            <a:r>
              <a:rPr spc="380"/>
              <a:t> </a:t>
            </a:r>
            <a:r>
              <a:rPr spc="225"/>
              <a:t>odio</a:t>
            </a:r>
            <a:r>
              <a:rPr spc="380"/>
              <a:t> </a:t>
            </a:r>
            <a:r>
              <a:rPr spc="175"/>
              <a:t>odio.</a:t>
            </a:r>
          </a:p>
        </p:txBody>
      </p:sp>
      <p:pic>
        <p:nvPicPr>
          <p:cNvPr id="141" name="object 19" descr="object 19"/>
          <p:cNvPicPr>
            <a:picLocks noChangeAspect="1"/>
          </p:cNvPicPr>
          <p:nvPr/>
        </p:nvPicPr>
        <p:blipFill>
          <a:blip r:embed="rId5">
            <a:extLst/>
          </a:blip>
          <a:stretch>
            <a:fillRect/>
          </a:stretch>
        </p:blipFill>
        <p:spPr>
          <a:xfrm>
            <a:off x="2723801" y="8347086"/>
            <a:ext cx="76841" cy="76841"/>
          </a:xfrm>
          <a:prstGeom prst="rect">
            <a:avLst/>
          </a:prstGeom>
          <a:ln w="12700">
            <a:miter lim="400000"/>
          </a:ln>
        </p:spPr>
      </p:pic>
      <p:sp>
        <p:nvSpPr>
          <p:cNvPr id="142" name="object 20"/>
          <p:cNvSpPr txBox="1"/>
          <p:nvPr/>
        </p:nvSpPr>
        <p:spPr>
          <a:xfrm>
            <a:off x="2925347" y="8210068"/>
            <a:ext cx="7847332" cy="8707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400"/>
              </a:spcBef>
              <a:defRPr spc="204" sz="1900">
                <a:solidFill>
                  <a:srgbClr val="231F20"/>
                </a:solidFill>
                <a:latin typeface="Arial"/>
                <a:ea typeface="Arial"/>
                <a:cs typeface="Arial"/>
                <a:sym typeface="Arial"/>
              </a:defRPr>
            </a:pPr>
            <a:r>
              <a:t>Lorem</a:t>
            </a:r>
            <a:r>
              <a:rPr spc="375"/>
              <a:t> </a:t>
            </a:r>
            <a:r>
              <a:rPr spc="225"/>
              <a:t>ipsum</a:t>
            </a:r>
            <a:r>
              <a:rPr spc="375"/>
              <a:t> </a:t>
            </a:r>
            <a:r>
              <a:rPr spc="225"/>
              <a:t>dolor</a:t>
            </a:r>
            <a:r>
              <a:rPr spc="375"/>
              <a:t> </a:t>
            </a:r>
            <a:r>
              <a:rPr spc="215"/>
              <a:t>sit</a:t>
            </a:r>
            <a:r>
              <a:rPr spc="380"/>
              <a:t> </a:t>
            </a:r>
            <a:r>
              <a:rPr spc="190"/>
              <a:t>amet,</a:t>
            </a:r>
            <a:r>
              <a:rPr spc="375"/>
              <a:t> </a:t>
            </a:r>
            <a:r>
              <a:rPr spc="265"/>
              <a:t>consectetur</a:t>
            </a:r>
            <a:r>
              <a:rPr spc="375"/>
              <a:t> </a:t>
            </a:r>
            <a:r>
              <a:rPr spc="225"/>
              <a:t>adipiscing</a:t>
            </a:r>
            <a:r>
              <a:rPr spc="380"/>
              <a:t> </a:t>
            </a:r>
            <a:r>
              <a:rPr spc="165"/>
              <a:t>elit.</a:t>
            </a:r>
          </a:p>
          <a:p>
            <a:pPr marR="318770" indent="12700">
              <a:lnSpc>
                <a:spcPct val="114900"/>
              </a:lnSpc>
              <a:defRPr spc="150" sz="1900">
                <a:solidFill>
                  <a:srgbClr val="231F20"/>
                </a:solidFill>
                <a:latin typeface="Arial"/>
                <a:ea typeface="Arial"/>
                <a:cs typeface="Arial"/>
                <a:sym typeface="Arial"/>
              </a:defRPr>
            </a:pPr>
            <a:r>
              <a:t>Duis</a:t>
            </a:r>
            <a:r>
              <a:rPr spc="365"/>
              <a:t> </a:t>
            </a:r>
            <a:r>
              <a:rPr spc="250"/>
              <a:t>vulputate</a:t>
            </a:r>
            <a:r>
              <a:rPr spc="369"/>
              <a:t> </a:t>
            </a:r>
            <a:r>
              <a:rPr spc="165"/>
              <a:t>nulla</a:t>
            </a:r>
            <a:r>
              <a:rPr spc="369"/>
              <a:t> </a:t>
            </a:r>
            <a:r>
              <a:rPr spc="195"/>
              <a:t>at</a:t>
            </a:r>
            <a:r>
              <a:rPr spc="369"/>
              <a:t> </a:t>
            </a:r>
            <a:r>
              <a:rPr spc="209"/>
              <a:t>ante</a:t>
            </a:r>
            <a:r>
              <a:rPr spc="365"/>
              <a:t> </a:t>
            </a:r>
            <a:r>
              <a:rPr spc="195"/>
              <a:t>rhoncus,</a:t>
            </a:r>
            <a:r>
              <a:rPr spc="369"/>
              <a:t> </a:t>
            </a:r>
            <a:r>
              <a:t>vel</a:t>
            </a:r>
            <a:r>
              <a:rPr spc="369"/>
              <a:t> </a:t>
            </a:r>
            <a:r>
              <a:rPr spc="260"/>
              <a:t>efficitur</a:t>
            </a:r>
            <a:r>
              <a:rPr spc="369"/>
              <a:t> </a:t>
            </a:r>
            <a:r>
              <a:rPr spc="180"/>
              <a:t>felis </a:t>
            </a:r>
            <a:r>
              <a:rPr spc="250"/>
              <a:t>condimentum.</a:t>
            </a:r>
            <a:r>
              <a:rPr spc="375"/>
              <a:t> </a:t>
            </a:r>
            <a:r>
              <a:rPr spc="160"/>
              <a:t>Proin</a:t>
            </a:r>
            <a:r>
              <a:rPr spc="380"/>
              <a:t> </a:t>
            </a:r>
            <a:r>
              <a:rPr spc="225"/>
              <a:t>odio</a:t>
            </a:r>
            <a:r>
              <a:rPr spc="380"/>
              <a:t> </a:t>
            </a:r>
            <a:r>
              <a:rPr spc="175"/>
              <a:t>odio.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object 2" descr="object 2"/>
          <p:cNvPicPr>
            <a:picLocks noChangeAspect="1"/>
          </p:cNvPicPr>
          <p:nvPr/>
        </p:nvPicPr>
        <p:blipFill>
          <a:blip r:embed="rId2">
            <a:extLst/>
          </a:blip>
          <a:stretch>
            <a:fillRect/>
          </a:stretch>
        </p:blipFill>
        <p:spPr>
          <a:xfrm>
            <a:off x="13004704" y="-6924"/>
            <a:ext cx="5293685" cy="7852031"/>
          </a:xfrm>
          <a:prstGeom prst="rect">
            <a:avLst/>
          </a:prstGeom>
          <a:ln w="12700">
            <a:miter lim="400000"/>
          </a:ln>
        </p:spPr>
      </p:pic>
      <p:grpSp>
        <p:nvGrpSpPr>
          <p:cNvPr id="147" name="object 3"/>
          <p:cNvGrpSpPr/>
          <p:nvPr/>
        </p:nvGrpSpPr>
        <p:grpSpPr>
          <a:xfrm>
            <a:off x="12521954" y="4011648"/>
            <a:ext cx="4876801" cy="5271064"/>
            <a:chOff x="0" y="0"/>
            <a:chExt cx="4876799" cy="5271063"/>
          </a:xfrm>
        </p:grpSpPr>
        <p:pic>
          <p:nvPicPr>
            <p:cNvPr id="145" name="object 4" descr="object 4"/>
            <p:cNvPicPr>
              <a:picLocks noChangeAspect="1"/>
            </p:cNvPicPr>
            <p:nvPr/>
          </p:nvPicPr>
          <p:blipFill>
            <a:blip r:embed="rId3">
              <a:extLst/>
            </a:blip>
            <a:stretch>
              <a:fillRect/>
            </a:stretch>
          </p:blipFill>
          <p:spPr>
            <a:xfrm>
              <a:off x="-1" y="4756713"/>
              <a:ext cx="4876801" cy="514350"/>
            </a:xfrm>
            <a:prstGeom prst="rect">
              <a:avLst/>
            </a:prstGeom>
            <a:ln w="12700" cap="flat">
              <a:noFill/>
              <a:miter lim="400000"/>
            </a:ln>
            <a:effectLst/>
          </p:spPr>
        </p:pic>
        <p:sp>
          <p:nvSpPr>
            <p:cNvPr id="146" name="object 5"/>
            <p:cNvSpPr/>
            <p:nvPr/>
          </p:nvSpPr>
          <p:spPr>
            <a:xfrm>
              <a:off x="17533" y="-1"/>
              <a:ext cx="4851002" cy="4794815"/>
            </a:xfrm>
            <a:prstGeom prst="rect">
              <a:avLst/>
            </a:prstGeom>
            <a:solidFill>
              <a:srgbClr val="1A1A1A"/>
            </a:solidFill>
            <a:ln w="12700" cap="flat">
              <a:noFill/>
              <a:miter lim="400000"/>
            </a:ln>
            <a:effectLst/>
          </p:spPr>
          <p:txBody>
            <a:bodyPr wrap="square" lIns="45719" tIns="45719" rIns="45719" bIns="45719" numCol="1" anchor="t">
              <a:noAutofit/>
            </a:bodyPr>
            <a:lstStyle/>
            <a:p>
              <a:pPr/>
            </a:p>
          </p:txBody>
        </p:sp>
      </p:grpSp>
      <p:pic>
        <p:nvPicPr>
          <p:cNvPr id="148" name="object 6" descr="object 6"/>
          <p:cNvPicPr>
            <a:picLocks noChangeAspect="1"/>
          </p:cNvPicPr>
          <p:nvPr/>
        </p:nvPicPr>
        <p:blipFill>
          <a:blip r:embed="rId4">
            <a:extLst/>
          </a:blip>
          <a:stretch>
            <a:fillRect/>
          </a:stretch>
        </p:blipFill>
        <p:spPr>
          <a:xfrm>
            <a:off x="0" y="7363914"/>
            <a:ext cx="2692549" cy="2923086"/>
          </a:xfrm>
          <a:prstGeom prst="rect">
            <a:avLst/>
          </a:prstGeom>
          <a:ln w="12700">
            <a:miter lim="400000"/>
          </a:ln>
        </p:spPr>
      </p:pic>
      <p:pic>
        <p:nvPicPr>
          <p:cNvPr id="149" name="object 7" descr="object 7"/>
          <p:cNvPicPr>
            <a:picLocks noChangeAspect="1"/>
          </p:cNvPicPr>
          <p:nvPr/>
        </p:nvPicPr>
        <p:blipFill>
          <a:blip r:embed="rId5">
            <a:extLst/>
          </a:blip>
          <a:stretch>
            <a:fillRect/>
          </a:stretch>
        </p:blipFill>
        <p:spPr>
          <a:xfrm>
            <a:off x="13684550" y="4773980"/>
            <a:ext cx="2551609" cy="2615285"/>
          </a:xfrm>
          <a:prstGeom prst="rect">
            <a:avLst/>
          </a:prstGeom>
          <a:ln w="12700">
            <a:miter lim="400000"/>
          </a:ln>
        </p:spPr>
      </p:pic>
      <p:sp>
        <p:nvSpPr>
          <p:cNvPr id="150" name="object 8"/>
          <p:cNvSpPr txBox="1"/>
          <p:nvPr>
            <p:ph type="title"/>
          </p:nvPr>
        </p:nvSpPr>
        <p:spPr>
          <a:xfrm>
            <a:off x="2089437" y="323670"/>
            <a:ext cx="4328161" cy="1463041"/>
          </a:xfrm>
          <a:prstGeom prst="rect">
            <a:avLst/>
          </a:prstGeom>
        </p:spPr>
        <p:txBody>
          <a:bodyPr/>
          <a:lstStyle/>
          <a:p>
            <a:pPr indent="12700">
              <a:spcBef>
                <a:spcPts val="100"/>
              </a:spcBef>
              <a:defRPr spc="-199" sz="9400"/>
            </a:pPr>
            <a:r>
              <a:t>FUTUR</a:t>
            </a:r>
            <a:r>
              <a:rPr spc="-1100"/>
              <a:t>E</a:t>
            </a:r>
          </a:p>
        </p:txBody>
      </p:sp>
      <p:sp>
        <p:nvSpPr>
          <p:cNvPr id="151" name="object 9"/>
          <p:cNvSpPr txBox="1"/>
          <p:nvPr/>
        </p:nvSpPr>
        <p:spPr>
          <a:xfrm>
            <a:off x="2178300" y="1739660"/>
            <a:ext cx="3706497" cy="1384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pc="325" sz="9400">
                <a:solidFill>
                  <a:srgbClr val="231F20"/>
                </a:solidFill>
                <a:latin typeface="Trebuchet MS"/>
                <a:ea typeface="Trebuchet MS"/>
                <a:cs typeface="Trebuchet MS"/>
                <a:sym typeface="Trebuchet MS"/>
              </a:defRPr>
            </a:pPr>
            <a:r>
              <a:t>SCOP</a:t>
            </a:r>
            <a:r>
              <a:rPr spc="-595"/>
              <a:t>E</a:t>
            </a:r>
          </a:p>
        </p:txBody>
      </p:sp>
      <p:sp>
        <p:nvSpPr>
          <p:cNvPr id="152" name="object 12"/>
          <p:cNvSpPr txBox="1"/>
          <p:nvPr/>
        </p:nvSpPr>
        <p:spPr>
          <a:xfrm>
            <a:off x="1676446" y="3606624"/>
            <a:ext cx="8220776" cy="5857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tabLst>
                <a:tab pos="1104900" algn="l"/>
                <a:tab pos="2184400" algn="l"/>
                <a:tab pos="3124200" algn="l"/>
                <a:tab pos="3644900" algn="l"/>
              </a:tabLst>
              <a:defRPr spc="209" sz="2300">
                <a:solidFill>
                  <a:srgbClr val="231F20"/>
                </a:solidFill>
                <a:latin typeface="Arial"/>
                <a:ea typeface="Arial"/>
                <a:cs typeface="Arial"/>
                <a:sym typeface="Arial"/>
              </a:defRPr>
            </a:pPr>
            <a:r>
              <a:rPr b="1" spc="219" sz="2400"/>
              <a:t>Involvement of Real Trading</a:t>
            </a:r>
            <a:r>
              <a:t>:Explore the possibility of integrating real trading functionalities into the platform, allowing users to apply their knowledge and skills in real-world market conditions with a simulated trading account.</a:t>
            </a:r>
            <a:br/>
            <a:r>
              <a:rPr b="1" spc="219" sz="2400"/>
              <a:t>Subscription Plan for Mentoring Sessions</a:t>
            </a:r>
            <a:r>
              <a:t>: Introduce a subscription-based model offering users access to mentoring sessions with financial experts after each practice trading session, providing personalized feedback and guidance to enhance learning and skill development.</a:t>
            </a:r>
            <a:br/>
            <a:r>
              <a:rPr b="1" spc="219" sz="2400"/>
              <a:t>Personalized Learning Paths</a:t>
            </a:r>
            <a:r>
              <a:t>: Implement machine learning algorithms to analyse user behaviour and preferences, allowing for the creation of personalised learning paths tailored to individual skill levels and interests.</a:t>
            </a:r>
            <a:br/>
          </a:p>
        </p:txBody>
      </p:sp>
      <p:sp>
        <p:nvSpPr>
          <p:cNvPr id="153" name="."/>
          <p:cNvSpPr txBox="1"/>
          <p:nvPr/>
        </p:nvSpPr>
        <p:spPr>
          <a:xfrm>
            <a:off x="1456405" y="3430740"/>
            <a:ext cx="216351" cy="53943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500"/>
            </a:lvl1pPr>
          </a:lstStyle>
          <a:p>
            <a:pP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5" name="object 2"/>
          <p:cNvGrpSpPr/>
          <p:nvPr/>
        </p:nvGrpSpPr>
        <p:grpSpPr>
          <a:xfrm>
            <a:off x="24" y="3635251"/>
            <a:ext cx="18288910" cy="6651727"/>
            <a:chOff x="0" y="0"/>
            <a:chExt cx="18288908" cy="6651725"/>
          </a:xfrm>
        </p:grpSpPr>
        <p:pic>
          <p:nvPicPr>
            <p:cNvPr id="155" name="object 3" descr="object 3"/>
            <p:cNvPicPr>
              <a:picLocks noChangeAspect="1"/>
            </p:cNvPicPr>
            <p:nvPr/>
          </p:nvPicPr>
          <p:blipFill>
            <a:blip r:embed="rId2">
              <a:extLst/>
            </a:blip>
            <a:stretch>
              <a:fillRect/>
            </a:stretch>
          </p:blipFill>
          <p:spPr>
            <a:xfrm>
              <a:off x="0" y="2140668"/>
              <a:ext cx="18288909" cy="4511058"/>
            </a:xfrm>
            <a:prstGeom prst="rect">
              <a:avLst/>
            </a:prstGeom>
            <a:ln w="12700" cap="flat">
              <a:noFill/>
              <a:miter lim="400000"/>
            </a:ln>
            <a:effectLst/>
          </p:spPr>
        </p:pic>
        <p:pic>
          <p:nvPicPr>
            <p:cNvPr id="156" name="object 4" descr="object 4"/>
            <p:cNvPicPr>
              <a:picLocks noChangeAspect="1"/>
            </p:cNvPicPr>
            <p:nvPr/>
          </p:nvPicPr>
          <p:blipFill>
            <a:blip r:embed="rId3">
              <a:extLst/>
            </a:blip>
            <a:stretch>
              <a:fillRect/>
            </a:stretch>
          </p:blipFill>
          <p:spPr>
            <a:xfrm>
              <a:off x="11885485" y="5130331"/>
              <a:ext cx="4124325" cy="438150"/>
            </a:xfrm>
            <a:prstGeom prst="rect">
              <a:avLst/>
            </a:prstGeom>
            <a:ln w="12700" cap="flat">
              <a:noFill/>
              <a:miter lim="400000"/>
            </a:ln>
            <a:effectLst/>
          </p:spPr>
        </p:pic>
        <p:sp>
          <p:nvSpPr>
            <p:cNvPr id="157" name="object 5"/>
            <p:cNvSpPr/>
            <p:nvPr/>
          </p:nvSpPr>
          <p:spPr>
            <a:xfrm>
              <a:off x="11900327" y="1042860"/>
              <a:ext cx="4113178" cy="4087473"/>
            </a:xfrm>
            <a:prstGeom prst="rect">
              <a:avLst/>
            </a:prstGeom>
            <a:solidFill>
              <a:srgbClr val="1A1A1A"/>
            </a:solidFill>
            <a:ln w="12700" cap="flat">
              <a:noFill/>
              <a:miter lim="400000"/>
            </a:ln>
            <a:effectLst/>
          </p:spPr>
          <p:txBody>
            <a:bodyPr wrap="square" lIns="45719" tIns="45719" rIns="45719" bIns="45719" numCol="1" anchor="t">
              <a:noAutofit/>
            </a:bodyPr>
            <a:lstStyle/>
            <a:p>
              <a:pPr/>
            </a:p>
          </p:txBody>
        </p:sp>
        <p:pic>
          <p:nvPicPr>
            <p:cNvPr id="158" name="object 6" descr="object 6"/>
            <p:cNvPicPr>
              <a:picLocks noChangeAspect="1"/>
            </p:cNvPicPr>
            <p:nvPr/>
          </p:nvPicPr>
          <p:blipFill>
            <a:blip r:embed="rId3">
              <a:extLst/>
            </a:blip>
            <a:stretch>
              <a:fillRect/>
            </a:stretch>
          </p:blipFill>
          <p:spPr>
            <a:xfrm>
              <a:off x="7080165" y="5130331"/>
              <a:ext cx="4124325" cy="438150"/>
            </a:xfrm>
            <a:prstGeom prst="rect">
              <a:avLst/>
            </a:prstGeom>
            <a:ln w="12700" cap="flat">
              <a:noFill/>
              <a:miter lim="400000"/>
            </a:ln>
            <a:effectLst/>
          </p:spPr>
        </p:pic>
        <p:sp>
          <p:nvSpPr>
            <p:cNvPr id="159" name="object 7"/>
            <p:cNvSpPr/>
            <p:nvPr/>
          </p:nvSpPr>
          <p:spPr>
            <a:xfrm>
              <a:off x="7095007" y="1042860"/>
              <a:ext cx="4113180" cy="4087473"/>
            </a:xfrm>
            <a:prstGeom prst="rect">
              <a:avLst/>
            </a:prstGeom>
            <a:solidFill>
              <a:srgbClr val="1A1A1A"/>
            </a:solidFill>
            <a:ln w="12700" cap="flat">
              <a:noFill/>
              <a:miter lim="400000"/>
            </a:ln>
            <a:effectLst/>
          </p:spPr>
          <p:txBody>
            <a:bodyPr wrap="square" lIns="45719" tIns="45719" rIns="45719" bIns="45719" numCol="1" anchor="t">
              <a:noAutofit/>
            </a:bodyPr>
            <a:lstStyle/>
            <a:p>
              <a:pPr/>
            </a:p>
          </p:txBody>
        </p:sp>
        <p:pic>
          <p:nvPicPr>
            <p:cNvPr id="160" name="object 8" descr="object 8"/>
            <p:cNvPicPr>
              <a:picLocks noChangeAspect="1"/>
            </p:cNvPicPr>
            <p:nvPr/>
          </p:nvPicPr>
          <p:blipFill>
            <a:blip r:embed="rId3">
              <a:extLst/>
            </a:blip>
            <a:stretch>
              <a:fillRect/>
            </a:stretch>
          </p:blipFill>
          <p:spPr>
            <a:xfrm>
              <a:off x="2274443" y="5130331"/>
              <a:ext cx="4124325" cy="438150"/>
            </a:xfrm>
            <a:prstGeom prst="rect">
              <a:avLst/>
            </a:prstGeom>
            <a:ln w="12700" cap="flat">
              <a:noFill/>
              <a:miter lim="400000"/>
            </a:ln>
            <a:effectLst/>
          </p:spPr>
        </p:pic>
        <p:sp>
          <p:nvSpPr>
            <p:cNvPr id="161" name="object 9"/>
            <p:cNvSpPr/>
            <p:nvPr/>
          </p:nvSpPr>
          <p:spPr>
            <a:xfrm>
              <a:off x="2289285" y="1042860"/>
              <a:ext cx="4113180" cy="4087473"/>
            </a:xfrm>
            <a:prstGeom prst="rect">
              <a:avLst/>
            </a:prstGeom>
            <a:solidFill>
              <a:srgbClr val="1A1A1A"/>
            </a:solidFill>
            <a:ln w="12700" cap="flat">
              <a:noFill/>
              <a:miter lim="400000"/>
            </a:ln>
            <a:effectLst/>
          </p:spPr>
          <p:txBody>
            <a:bodyPr wrap="square" lIns="45719" tIns="45719" rIns="45719" bIns="45719" numCol="1" anchor="t">
              <a:noAutofit/>
            </a:bodyPr>
            <a:lstStyle/>
            <a:p>
              <a:pPr/>
            </a:p>
          </p:txBody>
        </p:sp>
        <p:pic>
          <p:nvPicPr>
            <p:cNvPr id="162" name="object 10" descr="object 10"/>
            <p:cNvPicPr>
              <a:picLocks noChangeAspect="1"/>
            </p:cNvPicPr>
            <p:nvPr/>
          </p:nvPicPr>
          <p:blipFill>
            <a:blip r:embed="rId4">
              <a:extLst/>
            </a:blip>
            <a:stretch>
              <a:fillRect/>
            </a:stretch>
          </p:blipFill>
          <p:spPr>
            <a:xfrm>
              <a:off x="3321291" y="18275"/>
              <a:ext cx="2049168" cy="2049169"/>
            </a:xfrm>
            <a:prstGeom prst="rect">
              <a:avLst/>
            </a:prstGeom>
            <a:ln w="12700" cap="flat">
              <a:noFill/>
              <a:miter lim="400000"/>
            </a:ln>
            <a:effectLst/>
          </p:spPr>
        </p:pic>
        <p:pic>
          <p:nvPicPr>
            <p:cNvPr id="163" name="object 11" descr="object 11"/>
            <p:cNvPicPr>
              <a:picLocks noChangeAspect="1"/>
            </p:cNvPicPr>
            <p:nvPr/>
          </p:nvPicPr>
          <p:blipFill>
            <a:blip r:embed="rId5">
              <a:extLst/>
            </a:blip>
            <a:stretch>
              <a:fillRect/>
            </a:stretch>
          </p:blipFill>
          <p:spPr>
            <a:xfrm>
              <a:off x="8127013" y="0"/>
              <a:ext cx="2049168" cy="2049168"/>
            </a:xfrm>
            <a:prstGeom prst="rect">
              <a:avLst/>
            </a:prstGeom>
            <a:ln w="12700" cap="flat">
              <a:noFill/>
              <a:miter lim="400000"/>
            </a:ln>
            <a:effectLst/>
          </p:spPr>
        </p:pic>
        <p:sp>
          <p:nvSpPr>
            <p:cNvPr id="164" name="object 12"/>
            <p:cNvSpPr/>
            <p:nvPr/>
          </p:nvSpPr>
          <p:spPr>
            <a:xfrm>
              <a:off x="12933684" y="18275"/>
              <a:ext cx="2049168" cy="2049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0292" y="21588"/>
                  </a:lnTo>
                  <a:lnTo>
                    <a:pt x="9789" y="21553"/>
                  </a:lnTo>
                  <a:lnTo>
                    <a:pt x="9293" y="21496"/>
                  </a:lnTo>
                  <a:lnTo>
                    <a:pt x="8805" y="21416"/>
                  </a:lnTo>
                  <a:lnTo>
                    <a:pt x="8324" y="21315"/>
                  </a:lnTo>
                  <a:lnTo>
                    <a:pt x="7851" y="21192"/>
                  </a:lnTo>
                  <a:lnTo>
                    <a:pt x="7386" y="21049"/>
                  </a:lnTo>
                  <a:lnTo>
                    <a:pt x="6931" y="20886"/>
                  </a:lnTo>
                  <a:lnTo>
                    <a:pt x="6486" y="20704"/>
                  </a:lnTo>
                  <a:lnTo>
                    <a:pt x="6050" y="20502"/>
                  </a:lnTo>
                  <a:lnTo>
                    <a:pt x="5626" y="20282"/>
                  </a:lnTo>
                  <a:lnTo>
                    <a:pt x="5213" y="20044"/>
                  </a:lnTo>
                  <a:lnTo>
                    <a:pt x="4811" y="19789"/>
                  </a:lnTo>
                  <a:lnTo>
                    <a:pt x="4422" y="19516"/>
                  </a:lnTo>
                  <a:lnTo>
                    <a:pt x="4045" y="19227"/>
                  </a:lnTo>
                  <a:lnTo>
                    <a:pt x="3682" y="18923"/>
                  </a:lnTo>
                  <a:lnTo>
                    <a:pt x="3333" y="18602"/>
                  </a:lnTo>
                  <a:lnTo>
                    <a:pt x="2998" y="18267"/>
                  </a:lnTo>
                  <a:lnTo>
                    <a:pt x="2677" y="17918"/>
                  </a:lnTo>
                  <a:lnTo>
                    <a:pt x="2373" y="17555"/>
                  </a:lnTo>
                  <a:lnTo>
                    <a:pt x="2084" y="17178"/>
                  </a:lnTo>
                  <a:lnTo>
                    <a:pt x="1811" y="16789"/>
                  </a:lnTo>
                  <a:lnTo>
                    <a:pt x="1556" y="16387"/>
                  </a:lnTo>
                  <a:lnTo>
                    <a:pt x="1318" y="15974"/>
                  </a:lnTo>
                  <a:lnTo>
                    <a:pt x="1098" y="15550"/>
                  </a:lnTo>
                  <a:lnTo>
                    <a:pt x="896" y="15114"/>
                  </a:lnTo>
                  <a:lnTo>
                    <a:pt x="714" y="14669"/>
                  </a:lnTo>
                  <a:lnTo>
                    <a:pt x="551" y="14214"/>
                  </a:lnTo>
                  <a:lnTo>
                    <a:pt x="408" y="13749"/>
                  </a:lnTo>
                  <a:lnTo>
                    <a:pt x="285" y="13276"/>
                  </a:lnTo>
                  <a:lnTo>
                    <a:pt x="184" y="12795"/>
                  </a:lnTo>
                  <a:lnTo>
                    <a:pt x="104" y="12307"/>
                  </a:lnTo>
                  <a:lnTo>
                    <a:pt x="47" y="11811"/>
                  </a:lnTo>
                  <a:lnTo>
                    <a:pt x="12" y="11308"/>
                  </a:lnTo>
                  <a:lnTo>
                    <a:pt x="0" y="10800"/>
                  </a:lnTo>
                  <a:lnTo>
                    <a:pt x="12" y="10292"/>
                  </a:lnTo>
                  <a:lnTo>
                    <a:pt x="47" y="9789"/>
                  </a:lnTo>
                  <a:lnTo>
                    <a:pt x="104" y="9293"/>
                  </a:lnTo>
                  <a:lnTo>
                    <a:pt x="184" y="8805"/>
                  </a:lnTo>
                  <a:lnTo>
                    <a:pt x="285" y="8324"/>
                  </a:lnTo>
                  <a:lnTo>
                    <a:pt x="408" y="7851"/>
                  </a:lnTo>
                  <a:lnTo>
                    <a:pt x="551" y="7386"/>
                  </a:lnTo>
                  <a:lnTo>
                    <a:pt x="714" y="6931"/>
                  </a:lnTo>
                  <a:lnTo>
                    <a:pt x="896" y="6486"/>
                  </a:lnTo>
                  <a:lnTo>
                    <a:pt x="1098" y="6050"/>
                  </a:lnTo>
                  <a:lnTo>
                    <a:pt x="1318" y="5626"/>
                  </a:lnTo>
                  <a:lnTo>
                    <a:pt x="1556" y="5213"/>
                  </a:lnTo>
                  <a:lnTo>
                    <a:pt x="1811" y="4811"/>
                  </a:lnTo>
                  <a:lnTo>
                    <a:pt x="2084" y="4422"/>
                  </a:lnTo>
                  <a:lnTo>
                    <a:pt x="2373" y="4045"/>
                  </a:lnTo>
                  <a:lnTo>
                    <a:pt x="2677" y="3682"/>
                  </a:lnTo>
                  <a:lnTo>
                    <a:pt x="2998" y="3333"/>
                  </a:lnTo>
                  <a:lnTo>
                    <a:pt x="3333" y="2998"/>
                  </a:lnTo>
                  <a:lnTo>
                    <a:pt x="3682" y="2677"/>
                  </a:lnTo>
                  <a:lnTo>
                    <a:pt x="4045" y="2373"/>
                  </a:lnTo>
                  <a:lnTo>
                    <a:pt x="4422" y="2084"/>
                  </a:lnTo>
                  <a:lnTo>
                    <a:pt x="4811" y="1811"/>
                  </a:lnTo>
                  <a:lnTo>
                    <a:pt x="5213" y="1556"/>
                  </a:lnTo>
                  <a:lnTo>
                    <a:pt x="5626" y="1318"/>
                  </a:lnTo>
                  <a:lnTo>
                    <a:pt x="6050" y="1098"/>
                  </a:lnTo>
                  <a:lnTo>
                    <a:pt x="6486" y="896"/>
                  </a:lnTo>
                  <a:lnTo>
                    <a:pt x="6931" y="714"/>
                  </a:lnTo>
                  <a:lnTo>
                    <a:pt x="7386" y="551"/>
                  </a:lnTo>
                  <a:lnTo>
                    <a:pt x="7851" y="408"/>
                  </a:lnTo>
                  <a:lnTo>
                    <a:pt x="8324" y="285"/>
                  </a:lnTo>
                  <a:lnTo>
                    <a:pt x="8805" y="184"/>
                  </a:lnTo>
                  <a:lnTo>
                    <a:pt x="9293" y="104"/>
                  </a:lnTo>
                  <a:lnTo>
                    <a:pt x="9789" y="47"/>
                  </a:lnTo>
                  <a:lnTo>
                    <a:pt x="10292" y="12"/>
                  </a:lnTo>
                  <a:lnTo>
                    <a:pt x="10800" y="0"/>
                  </a:lnTo>
                  <a:lnTo>
                    <a:pt x="11308" y="12"/>
                  </a:lnTo>
                  <a:lnTo>
                    <a:pt x="11811" y="47"/>
                  </a:lnTo>
                  <a:lnTo>
                    <a:pt x="12307" y="104"/>
                  </a:lnTo>
                  <a:lnTo>
                    <a:pt x="12795" y="184"/>
                  </a:lnTo>
                  <a:lnTo>
                    <a:pt x="13276" y="285"/>
                  </a:lnTo>
                  <a:lnTo>
                    <a:pt x="13749" y="408"/>
                  </a:lnTo>
                  <a:lnTo>
                    <a:pt x="14214" y="551"/>
                  </a:lnTo>
                  <a:lnTo>
                    <a:pt x="14669" y="714"/>
                  </a:lnTo>
                  <a:lnTo>
                    <a:pt x="15114" y="896"/>
                  </a:lnTo>
                  <a:lnTo>
                    <a:pt x="15550" y="1098"/>
                  </a:lnTo>
                  <a:lnTo>
                    <a:pt x="15974" y="1318"/>
                  </a:lnTo>
                  <a:lnTo>
                    <a:pt x="16387" y="1556"/>
                  </a:lnTo>
                  <a:lnTo>
                    <a:pt x="16789" y="1811"/>
                  </a:lnTo>
                  <a:lnTo>
                    <a:pt x="17178" y="2084"/>
                  </a:lnTo>
                  <a:lnTo>
                    <a:pt x="17555" y="2373"/>
                  </a:lnTo>
                  <a:lnTo>
                    <a:pt x="17918" y="2677"/>
                  </a:lnTo>
                  <a:lnTo>
                    <a:pt x="18267" y="2998"/>
                  </a:lnTo>
                  <a:lnTo>
                    <a:pt x="18602" y="3333"/>
                  </a:lnTo>
                  <a:lnTo>
                    <a:pt x="18923" y="3682"/>
                  </a:lnTo>
                  <a:lnTo>
                    <a:pt x="19227" y="4045"/>
                  </a:lnTo>
                  <a:lnTo>
                    <a:pt x="19516" y="4422"/>
                  </a:lnTo>
                  <a:lnTo>
                    <a:pt x="19789" y="4811"/>
                  </a:lnTo>
                  <a:lnTo>
                    <a:pt x="20044" y="5213"/>
                  </a:lnTo>
                  <a:lnTo>
                    <a:pt x="20282" y="5626"/>
                  </a:lnTo>
                  <a:lnTo>
                    <a:pt x="20502" y="6050"/>
                  </a:lnTo>
                  <a:lnTo>
                    <a:pt x="20704" y="6486"/>
                  </a:lnTo>
                  <a:lnTo>
                    <a:pt x="20886" y="6931"/>
                  </a:lnTo>
                  <a:lnTo>
                    <a:pt x="21049" y="7386"/>
                  </a:lnTo>
                  <a:lnTo>
                    <a:pt x="21192" y="7851"/>
                  </a:lnTo>
                  <a:lnTo>
                    <a:pt x="21315" y="8324"/>
                  </a:lnTo>
                  <a:lnTo>
                    <a:pt x="21416" y="8805"/>
                  </a:lnTo>
                  <a:lnTo>
                    <a:pt x="21496" y="9293"/>
                  </a:lnTo>
                  <a:lnTo>
                    <a:pt x="21553" y="9789"/>
                  </a:lnTo>
                  <a:lnTo>
                    <a:pt x="21588" y="10292"/>
                  </a:lnTo>
                  <a:lnTo>
                    <a:pt x="21600" y="10800"/>
                  </a:lnTo>
                  <a:lnTo>
                    <a:pt x="21588" y="11308"/>
                  </a:lnTo>
                  <a:lnTo>
                    <a:pt x="21553" y="11811"/>
                  </a:lnTo>
                  <a:lnTo>
                    <a:pt x="21496" y="12307"/>
                  </a:lnTo>
                  <a:lnTo>
                    <a:pt x="21416" y="12795"/>
                  </a:lnTo>
                  <a:lnTo>
                    <a:pt x="21315" y="13276"/>
                  </a:lnTo>
                  <a:lnTo>
                    <a:pt x="21192" y="13749"/>
                  </a:lnTo>
                  <a:lnTo>
                    <a:pt x="21049" y="14214"/>
                  </a:lnTo>
                  <a:lnTo>
                    <a:pt x="20886" y="14669"/>
                  </a:lnTo>
                  <a:lnTo>
                    <a:pt x="20704" y="15114"/>
                  </a:lnTo>
                  <a:lnTo>
                    <a:pt x="20502" y="15550"/>
                  </a:lnTo>
                  <a:lnTo>
                    <a:pt x="20282" y="15974"/>
                  </a:lnTo>
                  <a:lnTo>
                    <a:pt x="20044" y="16387"/>
                  </a:lnTo>
                  <a:lnTo>
                    <a:pt x="19789" y="16789"/>
                  </a:lnTo>
                  <a:lnTo>
                    <a:pt x="19516" y="17178"/>
                  </a:lnTo>
                  <a:lnTo>
                    <a:pt x="19227" y="17555"/>
                  </a:lnTo>
                  <a:lnTo>
                    <a:pt x="18923" y="17918"/>
                  </a:lnTo>
                  <a:lnTo>
                    <a:pt x="18602" y="18267"/>
                  </a:lnTo>
                  <a:lnTo>
                    <a:pt x="18267" y="18602"/>
                  </a:lnTo>
                  <a:lnTo>
                    <a:pt x="17918" y="18923"/>
                  </a:lnTo>
                  <a:lnTo>
                    <a:pt x="17555" y="19227"/>
                  </a:lnTo>
                  <a:lnTo>
                    <a:pt x="17178" y="19516"/>
                  </a:lnTo>
                  <a:lnTo>
                    <a:pt x="16789" y="19789"/>
                  </a:lnTo>
                  <a:lnTo>
                    <a:pt x="16387" y="20044"/>
                  </a:lnTo>
                  <a:lnTo>
                    <a:pt x="15974" y="20282"/>
                  </a:lnTo>
                  <a:lnTo>
                    <a:pt x="15550" y="20502"/>
                  </a:lnTo>
                  <a:lnTo>
                    <a:pt x="15114" y="20704"/>
                  </a:lnTo>
                  <a:lnTo>
                    <a:pt x="14669" y="20886"/>
                  </a:lnTo>
                  <a:lnTo>
                    <a:pt x="14214" y="21049"/>
                  </a:lnTo>
                  <a:lnTo>
                    <a:pt x="13749" y="21192"/>
                  </a:lnTo>
                  <a:lnTo>
                    <a:pt x="13276" y="21315"/>
                  </a:lnTo>
                  <a:lnTo>
                    <a:pt x="12795" y="21416"/>
                  </a:lnTo>
                  <a:lnTo>
                    <a:pt x="12307" y="21496"/>
                  </a:lnTo>
                  <a:lnTo>
                    <a:pt x="11811" y="21553"/>
                  </a:lnTo>
                  <a:lnTo>
                    <a:pt x="11308" y="21588"/>
                  </a:lnTo>
                  <a:lnTo>
                    <a:pt x="10800" y="21600"/>
                  </a:lnTo>
                  <a:close/>
                </a:path>
              </a:pathLst>
            </a:custGeom>
            <a:solidFill>
              <a:srgbClr val="1A1A1A"/>
            </a:solidFill>
            <a:ln w="12700" cap="flat">
              <a:noFill/>
              <a:miter lim="400000"/>
            </a:ln>
            <a:effectLst/>
          </p:spPr>
          <p:txBody>
            <a:bodyPr wrap="square" lIns="45719" tIns="45719" rIns="45719" bIns="45719" numCol="1" anchor="t">
              <a:noAutofit/>
            </a:bodyPr>
            <a:lstStyle/>
            <a:p>
              <a:pPr/>
            </a:p>
          </p:txBody>
        </p:sp>
        <p:grpSp>
          <p:nvGrpSpPr>
            <p:cNvPr id="174" name="object 13"/>
            <p:cNvGrpSpPr/>
            <p:nvPr/>
          </p:nvGrpSpPr>
          <p:grpSpPr>
            <a:xfrm>
              <a:off x="13290692" y="358960"/>
              <a:ext cx="1334343" cy="1331248"/>
              <a:chOff x="0" y="0"/>
              <a:chExt cx="1334342" cy="1331246"/>
            </a:xfrm>
          </p:grpSpPr>
          <p:sp>
            <p:nvSpPr>
              <p:cNvPr id="165" name="Shape"/>
              <p:cNvSpPr/>
              <p:nvPr/>
            </p:nvSpPr>
            <p:spPr>
              <a:xfrm>
                <a:off x="264296" y="158935"/>
                <a:ext cx="735886" cy="790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3" y="21600"/>
                    </a:moveTo>
                    <a:lnTo>
                      <a:pt x="0" y="13995"/>
                    </a:lnTo>
                    <a:lnTo>
                      <a:pt x="1129" y="13278"/>
                    </a:lnTo>
                    <a:lnTo>
                      <a:pt x="2253" y="12576"/>
                    </a:lnTo>
                    <a:lnTo>
                      <a:pt x="3360" y="11875"/>
                    </a:lnTo>
                    <a:lnTo>
                      <a:pt x="4442" y="11155"/>
                    </a:lnTo>
                    <a:lnTo>
                      <a:pt x="5488" y="10400"/>
                    </a:lnTo>
                    <a:lnTo>
                      <a:pt x="6671" y="9428"/>
                    </a:lnTo>
                    <a:lnTo>
                      <a:pt x="7746" y="8379"/>
                    </a:lnTo>
                    <a:lnTo>
                      <a:pt x="8693" y="7246"/>
                    </a:lnTo>
                    <a:lnTo>
                      <a:pt x="9494" y="6020"/>
                    </a:lnTo>
                    <a:lnTo>
                      <a:pt x="10130" y="4695"/>
                    </a:lnTo>
                    <a:lnTo>
                      <a:pt x="10583" y="3262"/>
                    </a:lnTo>
                    <a:lnTo>
                      <a:pt x="10740" y="2150"/>
                    </a:lnTo>
                    <a:lnTo>
                      <a:pt x="10769" y="1591"/>
                    </a:lnTo>
                    <a:lnTo>
                      <a:pt x="10766" y="1029"/>
                    </a:lnTo>
                    <a:lnTo>
                      <a:pt x="10751" y="722"/>
                    </a:lnTo>
                    <a:lnTo>
                      <a:pt x="10759" y="432"/>
                    </a:lnTo>
                    <a:lnTo>
                      <a:pt x="10867" y="190"/>
                    </a:lnTo>
                    <a:lnTo>
                      <a:pt x="11155" y="22"/>
                    </a:lnTo>
                    <a:lnTo>
                      <a:pt x="11532" y="0"/>
                    </a:lnTo>
                    <a:lnTo>
                      <a:pt x="11783" y="156"/>
                    </a:lnTo>
                    <a:lnTo>
                      <a:pt x="11955" y="417"/>
                    </a:lnTo>
                    <a:lnTo>
                      <a:pt x="12096" y="709"/>
                    </a:lnTo>
                    <a:lnTo>
                      <a:pt x="21600" y="19505"/>
                    </a:lnTo>
                    <a:lnTo>
                      <a:pt x="13246" y="19505"/>
                    </a:lnTo>
                    <a:lnTo>
                      <a:pt x="11792" y="19575"/>
                    </a:lnTo>
                    <a:lnTo>
                      <a:pt x="10350" y="19748"/>
                    </a:lnTo>
                    <a:lnTo>
                      <a:pt x="8920" y="20013"/>
                    </a:lnTo>
                    <a:lnTo>
                      <a:pt x="7500" y="20363"/>
                    </a:lnTo>
                    <a:lnTo>
                      <a:pt x="6089" y="20786"/>
                    </a:lnTo>
                    <a:lnTo>
                      <a:pt x="4992" y="21173"/>
                    </a:lnTo>
                    <a:lnTo>
                      <a:pt x="3843" y="21600"/>
                    </a:lnTo>
                    <a:close/>
                  </a:path>
                </a:pathLst>
              </a:custGeom>
              <a:solidFill>
                <a:srgbClr val="FDFAFA"/>
              </a:solidFill>
              <a:ln w="12700" cap="flat">
                <a:noFill/>
                <a:miter lim="400000"/>
              </a:ln>
              <a:effectLst/>
            </p:spPr>
            <p:txBody>
              <a:bodyPr wrap="square" lIns="45719" tIns="45719" rIns="45719" bIns="45719" numCol="1" anchor="t">
                <a:noAutofit/>
              </a:bodyPr>
              <a:lstStyle/>
              <a:p>
                <a:pPr/>
              </a:p>
            </p:txBody>
          </p:sp>
          <p:sp>
            <p:nvSpPr>
              <p:cNvPr id="166" name="Shape"/>
              <p:cNvSpPr/>
              <p:nvPr/>
            </p:nvSpPr>
            <p:spPr>
              <a:xfrm>
                <a:off x="0" y="685089"/>
                <a:ext cx="350986" cy="359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50" y="21600"/>
                    </a:moveTo>
                    <a:lnTo>
                      <a:pt x="7144" y="21318"/>
                    </a:lnTo>
                    <a:lnTo>
                      <a:pt x="4806" y="20387"/>
                    </a:lnTo>
                    <a:lnTo>
                      <a:pt x="2814" y="18878"/>
                    </a:lnTo>
                    <a:lnTo>
                      <a:pt x="1310" y="16900"/>
                    </a:lnTo>
                    <a:lnTo>
                      <a:pt x="354" y="14620"/>
                    </a:lnTo>
                    <a:lnTo>
                      <a:pt x="0" y="11731"/>
                    </a:lnTo>
                    <a:lnTo>
                      <a:pt x="21" y="11365"/>
                    </a:lnTo>
                    <a:lnTo>
                      <a:pt x="550" y="8960"/>
                    </a:lnTo>
                    <a:lnTo>
                      <a:pt x="1708" y="6776"/>
                    </a:lnTo>
                    <a:lnTo>
                      <a:pt x="3415" y="4966"/>
                    </a:lnTo>
                    <a:lnTo>
                      <a:pt x="6540" y="3110"/>
                    </a:lnTo>
                    <a:lnTo>
                      <a:pt x="8718" y="2067"/>
                    </a:lnTo>
                    <a:lnTo>
                      <a:pt x="13224" y="0"/>
                    </a:lnTo>
                    <a:lnTo>
                      <a:pt x="21600" y="17347"/>
                    </a:lnTo>
                    <a:lnTo>
                      <a:pt x="19178" y="18445"/>
                    </a:lnTo>
                    <a:lnTo>
                      <a:pt x="16727" y="19474"/>
                    </a:lnTo>
                    <a:lnTo>
                      <a:pt x="14246" y="20433"/>
                    </a:lnTo>
                    <a:lnTo>
                      <a:pt x="11736" y="21323"/>
                    </a:lnTo>
                    <a:lnTo>
                      <a:pt x="9650" y="21600"/>
                    </a:lnTo>
                    <a:close/>
                  </a:path>
                </a:pathLst>
              </a:custGeom>
              <a:solidFill>
                <a:srgbClr val="FDFAFA"/>
              </a:solidFill>
              <a:ln w="12700" cap="flat">
                <a:noFill/>
                <a:miter lim="400000"/>
              </a:ln>
              <a:effectLst/>
            </p:spPr>
            <p:txBody>
              <a:bodyPr wrap="square" lIns="45719" tIns="45719" rIns="45719" bIns="45719" numCol="1" anchor="t">
                <a:noAutofit/>
              </a:bodyPr>
              <a:lstStyle/>
              <a:p>
                <a:pPr/>
              </a:p>
            </p:txBody>
          </p:sp>
          <p:sp>
            <p:nvSpPr>
              <p:cNvPr id="167" name="Shape"/>
              <p:cNvSpPr/>
              <p:nvPr/>
            </p:nvSpPr>
            <p:spPr>
              <a:xfrm>
                <a:off x="715564" y="872836"/>
                <a:ext cx="324643" cy="103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15" y="21600"/>
                    </a:moveTo>
                    <a:lnTo>
                      <a:pt x="20356" y="21313"/>
                    </a:lnTo>
                    <a:lnTo>
                      <a:pt x="19780" y="21081"/>
                    </a:lnTo>
                    <a:lnTo>
                      <a:pt x="19252" y="20692"/>
                    </a:lnTo>
                    <a:lnTo>
                      <a:pt x="18841" y="19934"/>
                    </a:lnTo>
                    <a:lnTo>
                      <a:pt x="17551" y="16377"/>
                    </a:lnTo>
                    <a:lnTo>
                      <a:pt x="16185" y="13166"/>
                    </a:lnTo>
                    <a:lnTo>
                      <a:pt x="13224" y="7779"/>
                    </a:lnTo>
                    <a:lnTo>
                      <a:pt x="10033" y="3885"/>
                    </a:lnTo>
                    <a:lnTo>
                      <a:pt x="6687" y="1599"/>
                    </a:lnTo>
                    <a:lnTo>
                      <a:pt x="3327" y="332"/>
                    </a:lnTo>
                    <a:lnTo>
                      <a:pt x="0" y="0"/>
                    </a:lnTo>
                    <a:lnTo>
                      <a:pt x="18937" y="0"/>
                    </a:lnTo>
                    <a:lnTo>
                      <a:pt x="20806" y="12412"/>
                    </a:lnTo>
                    <a:lnTo>
                      <a:pt x="20935" y="13237"/>
                    </a:lnTo>
                    <a:lnTo>
                      <a:pt x="21013" y="13757"/>
                    </a:lnTo>
                    <a:lnTo>
                      <a:pt x="21600" y="18403"/>
                    </a:lnTo>
                    <a:lnTo>
                      <a:pt x="21498" y="19426"/>
                    </a:lnTo>
                    <a:lnTo>
                      <a:pt x="21457" y="19766"/>
                    </a:lnTo>
                    <a:lnTo>
                      <a:pt x="21347" y="20582"/>
                    </a:lnTo>
                    <a:lnTo>
                      <a:pt x="21166" y="21194"/>
                    </a:lnTo>
                    <a:lnTo>
                      <a:pt x="20915" y="21600"/>
                    </a:lnTo>
                    <a:close/>
                  </a:path>
                </a:pathLst>
              </a:custGeom>
              <a:solidFill>
                <a:srgbClr val="FDFAFA"/>
              </a:solidFill>
              <a:ln w="12700" cap="flat">
                <a:noFill/>
                <a:miter lim="400000"/>
              </a:ln>
              <a:effectLst/>
            </p:spPr>
            <p:txBody>
              <a:bodyPr wrap="square" lIns="45719" tIns="45719" rIns="45719" bIns="45719" numCol="1" anchor="t">
                <a:noAutofit/>
              </a:bodyPr>
              <a:lstStyle/>
              <a:p>
                <a:pPr/>
              </a:p>
            </p:txBody>
          </p:sp>
          <p:sp>
            <p:nvSpPr>
              <p:cNvPr id="168" name="Shape"/>
              <p:cNvSpPr/>
              <p:nvPr/>
            </p:nvSpPr>
            <p:spPr>
              <a:xfrm>
                <a:off x="417433" y="959636"/>
                <a:ext cx="113002" cy="107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48" y="21600"/>
                    </a:moveTo>
                    <a:lnTo>
                      <a:pt x="5217" y="18953"/>
                    </a:lnTo>
                    <a:lnTo>
                      <a:pt x="1622" y="11945"/>
                    </a:lnTo>
                    <a:lnTo>
                      <a:pt x="0" y="8694"/>
                    </a:lnTo>
                    <a:lnTo>
                      <a:pt x="18608" y="0"/>
                    </a:lnTo>
                    <a:lnTo>
                      <a:pt x="21600" y="7288"/>
                    </a:lnTo>
                    <a:lnTo>
                      <a:pt x="21409" y="12818"/>
                    </a:lnTo>
                    <a:lnTo>
                      <a:pt x="16803" y="17339"/>
                    </a:lnTo>
                    <a:lnTo>
                      <a:pt x="6548" y="21600"/>
                    </a:lnTo>
                    <a:close/>
                  </a:path>
                </a:pathLst>
              </a:custGeom>
              <a:solidFill>
                <a:srgbClr val="FDFAFA"/>
              </a:solidFill>
              <a:ln w="12700" cap="flat">
                <a:noFill/>
                <a:miter lim="400000"/>
              </a:ln>
              <a:effectLst/>
            </p:spPr>
            <p:txBody>
              <a:bodyPr wrap="square" lIns="45719" tIns="45719" rIns="45719" bIns="45719" numCol="1" anchor="t">
                <a:noAutofit/>
              </a:bodyPr>
              <a:lstStyle/>
              <a:p>
                <a:pPr/>
              </a:p>
            </p:txBody>
          </p:sp>
          <p:sp>
            <p:nvSpPr>
              <p:cNvPr id="169" name="Shape"/>
              <p:cNvSpPr/>
              <p:nvPr/>
            </p:nvSpPr>
            <p:spPr>
              <a:xfrm>
                <a:off x="277988" y="1018978"/>
                <a:ext cx="221711" cy="3122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26" y="21600"/>
                    </a:moveTo>
                    <a:lnTo>
                      <a:pt x="17412" y="21427"/>
                    </a:lnTo>
                    <a:lnTo>
                      <a:pt x="16368" y="20895"/>
                    </a:lnTo>
                    <a:lnTo>
                      <a:pt x="15459" y="20071"/>
                    </a:lnTo>
                    <a:lnTo>
                      <a:pt x="12916" y="17250"/>
                    </a:lnTo>
                    <a:lnTo>
                      <a:pt x="0" y="3029"/>
                    </a:lnTo>
                    <a:lnTo>
                      <a:pt x="9017" y="0"/>
                    </a:lnTo>
                    <a:lnTo>
                      <a:pt x="9377" y="455"/>
                    </a:lnTo>
                    <a:lnTo>
                      <a:pt x="9731" y="835"/>
                    </a:lnTo>
                    <a:lnTo>
                      <a:pt x="20970" y="17793"/>
                    </a:lnTo>
                    <a:lnTo>
                      <a:pt x="21555" y="18995"/>
                    </a:lnTo>
                    <a:lnTo>
                      <a:pt x="21600" y="20006"/>
                    </a:lnTo>
                    <a:lnTo>
                      <a:pt x="21100" y="20800"/>
                    </a:lnTo>
                    <a:lnTo>
                      <a:pt x="20049" y="21349"/>
                    </a:lnTo>
                    <a:lnTo>
                      <a:pt x="18626" y="21600"/>
                    </a:lnTo>
                    <a:close/>
                  </a:path>
                </a:pathLst>
              </a:custGeom>
              <a:solidFill>
                <a:srgbClr val="FDFAFA"/>
              </a:solidFill>
              <a:ln w="12700" cap="flat">
                <a:noFill/>
                <a:miter lim="400000"/>
              </a:ln>
              <a:effectLst/>
            </p:spPr>
            <p:txBody>
              <a:bodyPr wrap="square" lIns="45719" tIns="45719" rIns="45719" bIns="45719" numCol="1" anchor="t">
                <a:noAutofit/>
              </a:bodyPr>
              <a:lstStyle/>
              <a:p>
                <a:pPr/>
              </a:p>
            </p:txBody>
          </p:sp>
          <p:sp>
            <p:nvSpPr>
              <p:cNvPr id="170" name="Shape"/>
              <p:cNvSpPr/>
              <p:nvPr/>
            </p:nvSpPr>
            <p:spPr>
              <a:xfrm>
                <a:off x="855348" y="0"/>
                <a:ext cx="113441" cy="1364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03" y="21600"/>
                    </a:moveTo>
                    <a:lnTo>
                      <a:pt x="0" y="17307"/>
                    </a:lnTo>
                    <a:lnTo>
                      <a:pt x="184" y="15597"/>
                    </a:lnTo>
                    <a:lnTo>
                      <a:pt x="531" y="14822"/>
                    </a:lnTo>
                    <a:lnTo>
                      <a:pt x="1134" y="14125"/>
                    </a:lnTo>
                    <a:lnTo>
                      <a:pt x="3534" y="11144"/>
                    </a:lnTo>
                    <a:lnTo>
                      <a:pt x="5951" y="8181"/>
                    </a:lnTo>
                    <a:lnTo>
                      <a:pt x="8386" y="5236"/>
                    </a:lnTo>
                    <a:lnTo>
                      <a:pt x="10837" y="2309"/>
                    </a:lnTo>
                    <a:lnTo>
                      <a:pt x="11412" y="1584"/>
                    </a:lnTo>
                    <a:lnTo>
                      <a:pt x="12160" y="1017"/>
                    </a:lnTo>
                    <a:lnTo>
                      <a:pt x="14003" y="200"/>
                    </a:lnTo>
                    <a:lnTo>
                      <a:pt x="14986" y="0"/>
                    </a:lnTo>
                    <a:lnTo>
                      <a:pt x="16031" y="8"/>
                    </a:lnTo>
                    <a:lnTo>
                      <a:pt x="21224" y="2624"/>
                    </a:lnTo>
                    <a:lnTo>
                      <a:pt x="21600" y="3076"/>
                    </a:lnTo>
                    <a:lnTo>
                      <a:pt x="21463" y="3644"/>
                    </a:lnTo>
                    <a:lnTo>
                      <a:pt x="21327" y="4269"/>
                    </a:lnTo>
                    <a:lnTo>
                      <a:pt x="21292" y="4581"/>
                    </a:lnTo>
                    <a:lnTo>
                      <a:pt x="21229" y="5561"/>
                    </a:lnTo>
                    <a:lnTo>
                      <a:pt x="20911" y="6479"/>
                    </a:lnTo>
                    <a:lnTo>
                      <a:pt x="15364" y="13521"/>
                    </a:lnTo>
                    <a:lnTo>
                      <a:pt x="10393" y="19493"/>
                    </a:lnTo>
                    <a:lnTo>
                      <a:pt x="6685" y="21557"/>
                    </a:lnTo>
                    <a:lnTo>
                      <a:pt x="5203" y="21600"/>
                    </a:lnTo>
                    <a:close/>
                  </a:path>
                </a:pathLst>
              </a:custGeom>
              <a:solidFill>
                <a:srgbClr val="FDFAFA"/>
              </a:solidFill>
              <a:ln w="12700" cap="flat">
                <a:noFill/>
                <a:miter lim="400000"/>
              </a:ln>
              <a:effectLst/>
            </p:spPr>
            <p:txBody>
              <a:bodyPr wrap="square" lIns="45719" tIns="45719" rIns="45719" bIns="45719" numCol="1" anchor="t">
                <a:noAutofit/>
              </a:bodyPr>
              <a:lstStyle/>
              <a:p>
                <a:pPr/>
              </a:p>
            </p:txBody>
          </p:sp>
          <p:sp>
            <p:nvSpPr>
              <p:cNvPr id="171" name="Shape"/>
              <p:cNvSpPr/>
              <p:nvPr/>
            </p:nvSpPr>
            <p:spPr>
              <a:xfrm>
                <a:off x="1091302" y="344339"/>
                <a:ext cx="141805" cy="107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59" y="21600"/>
                    </a:moveTo>
                    <a:lnTo>
                      <a:pt x="3000" y="21347"/>
                    </a:lnTo>
                    <a:lnTo>
                      <a:pt x="1588" y="20290"/>
                    </a:lnTo>
                    <a:lnTo>
                      <a:pt x="1035" y="19561"/>
                    </a:lnTo>
                    <a:lnTo>
                      <a:pt x="635" y="18630"/>
                    </a:lnTo>
                    <a:lnTo>
                      <a:pt x="248" y="17739"/>
                    </a:lnTo>
                    <a:lnTo>
                      <a:pt x="39" y="16781"/>
                    </a:lnTo>
                    <a:lnTo>
                      <a:pt x="13" y="15944"/>
                    </a:lnTo>
                    <a:lnTo>
                      <a:pt x="0" y="14672"/>
                    </a:lnTo>
                    <a:lnTo>
                      <a:pt x="199" y="13659"/>
                    </a:lnTo>
                    <a:lnTo>
                      <a:pt x="1009" y="11772"/>
                    </a:lnTo>
                    <a:lnTo>
                      <a:pt x="1566" y="11025"/>
                    </a:lnTo>
                    <a:lnTo>
                      <a:pt x="2276" y="10473"/>
                    </a:lnTo>
                    <a:lnTo>
                      <a:pt x="5212" y="8082"/>
                    </a:lnTo>
                    <a:lnTo>
                      <a:pt x="11116" y="3368"/>
                    </a:lnTo>
                    <a:lnTo>
                      <a:pt x="14083" y="1058"/>
                    </a:lnTo>
                    <a:lnTo>
                      <a:pt x="14780" y="470"/>
                    </a:lnTo>
                    <a:lnTo>
                      <a:pt x="15542" y="141"/>
                    </a:lnTo>
                    <a:lnTo>
                      <a:pt x="17194" y="0"/>
                    </a:lnTo>
                    <a:lnTo>
                      <a:pt x="17982" y="197"/>
                    </a:lnTo>
                    <a:lnTo>
                      <a:pt x="21518" y="5909"/>
                    </a:lnTo>
                    <a:lnTo>
                      <a:pt x="21600" y="6628"/>
                    </a:lnTo>
                    <a:lnTo>
                      <a:pt x="21245" y="7203"/>
                    </a:lnTo>
                    <a:lnTo>
                      <a:pt x="21108" y="7526"/>
                    </a:lnTo>
                    <a:lnTo>
                      <a:pt x="20944" y="7850"/>
                    </a:lnTo>
                    <a:lnTo>
                      <a:pt x="20780" y="8209"/>
                    </a:lnTo>
                    <a:lnTo>
                      <a:pt x="20349" y="9310"/>
                    </a:lnTo>
                    <a:lnTo>
                      <a:pt x="19757" y="10232"/>
                    </a:lnTo>
                    <a:lnTo>
                      <a:pt x="12918" y="15944"/>
                    </a:lnTo>
                    <a:lnTo>
                      <a:pt x="6895" y="20642"/>
                    </a:lnTo>
                    <a:lnTo>
                      <a:pt x="6189" y="21250"/>
                    </a:lnTo>
                    <a:lnTo>
                      <a:pt x="5415" y="21561"/>
                    </a:lnTo>
                    <a:lnTo>
                      <a:pt x="3759" y="21600"/>
                    </a:lnTo>
                    <a:close/>
                  </a:path>
                </a:pathLst>
              </a:custGeom>
              <a:solidFill>
                <a:srgbClr val="FDFAFA"/>
              </a:solidFill>
              <a:ln w="12700" cap="flat">
                <a:noFill/>
                <a:miter lim="400000"/>
              </a:ln>
              <a:effectLst/>
            </p:spPr>
            <p:txBody>
              <a:bodyPr wrap="square" lIns="45719" tIns="45719" rIns="45719" bIns="45719" numCol="1" anchor="t">
                <a:noAutofit/>
              </a:bodyPr>
              <a:lstStyle/>
              <a:p>
                <a:pPr/>
              </a:p>
            </p:txBody>
          </p:sp>
          <p:sp>
            <p:nvSpPr>
              <p:cNvPr id="172" name="Shape"/>
              <p:cNvSpPr/>
              <p:nvPr/>
            </p:nvSpPr>
            <p:spPr>
              <a:xfrm>
                <a:off x="1183566" y="805906"/>
                <a:ext cx="150777" cy="83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22" y="21600"/>
                    </a:moveTo>
                    <a:lnTo>
                      <a:pt x="16146" y="21358"/>
                    </a:lnTo>
                    <a:lnTo>
                      <a:pt x="12879" y="19881"/>
                    </a:lnTo>
                    <a:lnTo>
                      <a:pt x="9620" y="18334"/>
                    </a:lnTo>
                    <a:lnTo>
                      <a:pt x="3267" y="15172"/>
                    </a:lnTo>
                    <a:lnTo>
                      <a:pt x="2506" y="14833"/>
                    </a:lnTo>
                    <a:lnTo>
                      <a:pt x="0" y="8348"/>
                    </a:lnTo>
                    <a:lnTo>
                      <a:pt x="15" y="7012"/>
                    </a:lnTo>
                    <a:lnTo>
                      <a:pt x="4030" y="0"/>
                    </a:lnTo>
                    <a:lnTo>
                      <a:pt x="4780" y="11"/>
                    </a:lnTo>
                    <a:lnTo>
                      <a:pt x="5529" y="382"/>
                    </a:lnTo>
                    <a:lnTo>
                      <a:pt x="14957" y="4855"/>
                    </a:lnTo>
                    <a:lnTo>
                      <a:pt x="18074" y="6428"/>
                    </a:lnTo>
                    <a:lnTo>
                      <a:pt x="18829" y="6765"/>
                    </a:lnTo>
                    <a:lnTo>
                      <a:pt x="19495" y="7408"/>
                    </a:lnTo>
                    <a:lnTo>
                      <a:pt x="21600" y="14594"/>
                    </a:lnTo>
                    <a:lnTo>
                      <a:pt x="21280" y="17471"/>
                    </a:lnTo>
                    <a:lnTo>
                      <a:pt x="20938" y="18750"/>
                    </a:lnTo>
                    <a:lnTo>
                      <a:pt x="20409" y="19881"/>
                    </a:lnTo>
                    <a:lnTo>
                      <a:pt x="20105" y="20660"/>
                    </a:lnTo>
                    <a:lnTo>
                      <a:pt x="19565" y="20753"/>
                    </a:lnTo>
                    <a:lnTo>
                      <a:pt x="19308" y="20846"/>
                    </a:lnTo>
                    <a:lnTo>
                      <a:pt x="19025" y="20939"/>
                    </a:lnTo>
                    <a:lnTo>
                      <a:pt x="17888" y="21507"/>
                    </a:lnTo>
                    <a:lnTo>
                      <a:pt x="17022" y="21600"/>
                    </a:lnTo>
                    <a:close/>
                  </a:path>
                </a:pathLst>
              </a:custGeom>
              <a:solidFill>
                <a:srgbClr val="FDFAFA"/>
              </a:solidFill>
              <a:ln w="12700" cap="flat">
                <a:noFill/>
                <a:miter lim="400000"/>
              </a:ln>
              <a:effectLst/>
            </p:spPr>
            <p:txBody>
              <a:bodyPr wrap="square" lIns="45719" tIns="45719" rIns="45719" bIns="45719" numCol="1" anchor="t">
                <a:noAutofit/>
              </a:bodyPr>
              <a:lstStyle/>
              <a:p>
                <a:pPr/>
              </a:p>
            </p:txBody>
          </p:sp>
          <p:sp>
            <p:nvSpPr>
              <p:cNvPr id="173" name="Shape"/>
              <p:cNvSpPr/>
              <p:nvPr/>
            </p:nvSpPr>
            <p:spPr>
              <a:xfrm>
                <a:off x="869251" y="479195"/>
                <a:ext cx="99184" cy="128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34" y="21600"/>
                    </a:moveTo>
                    <a:lnTo>
                      <a:pt x="0" y="874"/>
                    </a:lnTo>
                    <a:lnTo>
                      <a:pt x="6873" y="0"/>
                    </a:lnTo>
                    <a:lnTo>
                      <a:pt x="12401" y="566"/>
                    </a:lnTo>
                    <a:lnTo>
                      <a:pt x="16698" y="2553"/>
                    </a:lnTo>
                    <a:lnTo>
                      <a:pt x="19883" y="5941"/>
                    </a:lnTo>
                    <a:lnTo>
                      <a:pt x="21600" y="10104"/>
                    </a:lnTo>
                    <a:lnTo>
                      <a:pt x="21038" y="14041"/>
                    </a:lnTo>
                    <a:lnTo>
                      <a:pt x="18086" y="17843"/>
                    </a:lnTo>
                    <a:lnTo>
                      <a:pt x="12634" y="21600"/>
                    </a:lnTo>
                    <a:close/>
                  </a:path>
                </a:pathLst>
              </a:custGeom>
              <a:noFill/>
              <a:ln w="12700" cap="flat">
                <a:noFill/>
                <a:miter lim="400000"/>
              </a:ln>
              <a:effectLst/>
            </p:spPr>
            <p:txBody>
              <a:bodyPr wrap="square" lIns="45719" tIns="45719" rIns="45719" bIns="45719" numCol="1" anchor="t">
                <a:noAutofit/>
              </a:bodyPr>
              <a:lstStyle/>
              <a:p>
                <a:pPr/>
              </a:p>
            </p:txBody>
          </p:sp>
        </p:grpSp>
      </p:grpSp>
      <p:sp>
        <p:nvSpPr>
          <p:cNvPr id="176" name="object 14"/>
          <p:cNvSpPr txBox="1"/>
          <p:nvPr>
            <p:ph type="title"/>
          </p:nvPr>
        </p:nvSpPr>
        <p:spPr>
          <a:xfrm>
            <a:off x="2882007" y="1211917"/>
            <a:ext cx="12593319" cy="1894204"/>
          </a:xfrm>
          <a:prstGeom prst="rect">
            <a:avLst/>
          </a:prstGeom>
        </p:spPr>
        <p:txBody>
          <a:bodyPr/>
          <a:lstStyle/>
          <a:p>
            <a:pPr marL="3385820" marR="5080" indent="-3373755">
              <a:lnSpc>
                <a:spcPct val="114599"/>
              </a:lnSpc>
              <a:spcBef>
                <a:spcPts val="100"/>
              </a:spcBef>
            </a:pPr>
            <a:r>
              <a:t>FEATURE</a:t>
            </a:r>
            <a:r>
              <a:rPr spc="-500"/>
              <a:t>S</a:t>
            </a:r>
            <a:r>
              <a:rPr spc="500"/>
              <a:t> </a:t>
            </a:r>
            <a:r>
              <a:rPr spc="-200"/>
              <a:t>THA</a:t>
            </a:r>
            <a:r>
              <a:rPr spc="-700"/>
              <a:t>T</a:t>
            </a:r>
            <a:r>
              <a:rPr spc="500"/>
              <a:t> </a:t>
            </a:r>
            <a:r>
              <a:rPr spc="100"/>
              <a:t>CA</a:t>
            </a:r>
            <a:r>
              <a:rPr spc="-400"/>
              <a:t>N</a:t>
            </a:r>
            <a:r>
              <a:rPr spc="500"/>
              <a:t> </a:t>
            </a:r>
            <a:r>
              <a:rPr spc="200"/>
              <a:t>B</a:t>
            </a:r>
            <a:r>
              <a:rPr spc="-300"/>
              <a:t>E</a:t>
            </a:r>
            <a:r>
              <a:rPr spc="500"/>
              <a:t> </a:t>
            </a:r>
            <a:r>
              <a:t>IMPLEMENTE</a:t>
            </a:r>
            <a:r>
              <a:rPr spc="-500"/>
              <a:t>D</a:t>
            </a:r>
            <a:r>
              <a:rPr spc="-100"/>
              <a:t> </a:t>
            </a:r>
            <a:r>
              <a:rPr spc="100"/>
              <a:t>GIVE</a:t>
            </a:r>
            <a:r>
              <a:rPr spc="-500"/>
              <a:t>N</a:t>
            </a:r>
            <a:r>
              <a:rPr spc="700"/>
              <a:t> </a:t>
            </a:r>
            <a:r>
              <a:rPr spc="100"/>
              <a:t>MOR</a:t>
            </a:r>
            <a:r>
              <a:rPr spc="-400"/>
              <a:t>E</a:t>
            </a:r>
            <a:r>
              <a:rPr spc="700"/>
              <a:t> </a:t>
            </a:r>
            <a:r>
              <a:rPr spc="100"/>
              <a:t>TIM</a:t>
            </a:r>
            <a:r>
              <a:rPr spc="-500"/>
              <a:t>E</a:t>
            </a:r>
          </a:p>
        </p:txBody>
      </p:sp>
      <p:sp>
        <p:nvSpPr>
          <p:cNvPr id="177" name="object 15"/>
          <p:cNvSpPr txBox="1"/>
          <p:nvPr/>
        </p:nvSpPr>
        <p:spPr>
          <a:xfrm>
            <a:off x="2652332" y="5474824"/>
            <a:ext cx="3412491" cy="26205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2000">
                <a:solidFill>
                  <a:srgbClr val="ECECEC"/>
                </a:solidFill>
                <a:latin typeface="Arial"/>
                <a:ea typeface="Arial"/>
                <a:cs typeface="Arial"/>
                <a:sym typeface="Arial"/>
              </a:defRPr>
            </a:pPr>
            <a:r>
              <a:rPr b="1"/>
              <a:t>Advanced Analytics Tools:</a:t>
            </a:r>
            <a:r>
              <a:t> Incorporate advanced analytics tools such as risk assessment calculators, performance trackers, and historical data analysis to help users evaluate their trading strategies and improve decision-making skills.</a:t>
            </a:r>
          </a:p>
        </p:txBody>
      </p:sp>
      <p:sp>
        <p:nvSpPr>
          <p:cNvPr id="178" name="object 16"/>
          <p:cNvSpPr txBox="1"/>
          <p:nvPr/>
        </p:nvSpPr>
        <p:spPr>
          <a:xfrm>
            <a:off x="7437755" y="5510369"/>
            <a:ext cx="3412491" cy="3204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2000">
                <a:solidFill>
                  <a:srgbClr val="ECECEC"/>
                </a:solidFill>
                <a:latin typeface="Arial"/>
                <a:ea typeface="Arial"/>
                <a:cs typeface="Arial"/>
                <a:sym typeface="Arial"/>
              </a:defRPr>
            </a:pPr>
            <a:r>
              <a:rPr b="1"/>
              <a:t>Progress Tracking and Performance Metrics:</a:t>
            </a:r>
            <a:r>
              <a:t> Implement features to track user progress and performance metrics, including accuracy of predictions, portfolio growth, and completion of educational milestones, providing users with feedback and motivation to continue learning.</a:t>
            </a:r>
          </a:p>
        </p:txBody>
      </p:sp>
      <p:sp>
        <p:nvSpPr>
          <p:cNvPr id="179" name="object 17"/>
          <p:cNvSpPr txBox="1"/>
          <p:nvPr/>
        </p:nvSpPr>
        <p:spPr>
          <a:xfrm>
            <a:off x="12243499" y="5581460"/>
            <a:ext cx="3412491" cy="2743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2000">
                <a:solidFill>
                  <a:srgbClr val="ECECEC"/>
                </a:solidFill>
                <a:latin typeface="+mn-lt"/>
                <a:ea typeface="+mn-ea"/>
                <a:cs typeface="+mn-cs"/>
                <a:sym typeface="Helvetica"/>
              </a:defRPr>
            </a:pPr>
            <a:r>
              <a:rPr b="1"/>
              <a:t>Customizable Learning Modules:</a:t>
            </a:r>
            <a:r>
              <a:t> Allow users to customize their learning experience by selecting specific modules or topics of interest, enabling them to focus on areas that align with their learning objectives and preferences.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