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6" r:id="rId6"/>
    <p:sldId id="282" r:id="rId7"/>
    <p:sldId id="287" r:id="rId8"/>
    <p:sldId id="275" r:id="rId9"/>
    <p:sldId id="273" r:id="rId10"/>
    <p:sldId id="288" r:id="rId11"/>
    <p:sldId id="281" r:id="rId12"/>
    <p:sldId id="289" r:id="rId13"/>
    <p:sldId id="280" r:id="rId14"/>
    <p:sldId id="286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3" cy="3200400"/>
          </a:xfrm>
        </p:spPr>
        <p:txBody>
          <a:bodyPr anchor="b">
            <a:normAutofit/>
          </a:bodyPr>
          <a:lstStyle>
            <a:lvl1pPr algn="ctr">
              <a:defRPr sz="479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4732865"/>
            <a:ext cx="990342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096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6" y="5299603"/>
            <a:ext cx="990342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5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3124199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1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3308581"/>
            <a:ext cx="9903420" cy="14688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3" y="4777381"/>
            <a:ext cx="990342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8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886200"/>
            <a:ext cx="990342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775200"/>
            <a:ext cx="990342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9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505200"/>
            <a:ext cx="990342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54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597" y="609600"/>
            <a:ext cx="220993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5" y="609600"/>
            <a:ext cx="7541835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57" y="3308581"/>
            <a:ext cx="8684538" cy="1468800"/>
          </a:xfrm>
        </p:spPr>
        <p:txBody>
          <a:bodyPr anchor="b"/>
          <a:lstStyle>
            <a:lvl1pPr algn="r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555" y="4777381"/>
            <a:ext cx="868453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5" y="2667000"/>
            <a:ext cx="487553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05" y="2667000"/>
            <a:ext cx="4875530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908" y="2658533"/>
            <a:ext cx="458773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5" y="3243263"/>
            <a:ext cx="4875530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55" y="2667000"/>
            <a:ext cx="4603081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06" y="3243263"/>
            <a:ext cx="4875531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3548197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83" y="609601"/>
            <a:ext cx="5942053" cy="51816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3548197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5332612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1797" y="-18288"/>
            <a:ext cx="3275746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5332612" cy="182880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7545" y="5883276"/>
            <a:ext cx="914162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115" y="5883276"/>
            <a:ext cx="510407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9815" y="5883276"/>
            <a:ext cx="322483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6" y="2667000"/>
            <a:ext cx="990341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5311" y="5883276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DFD029-FB74-4578-B929-F66AA97659CA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6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34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199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9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7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other/bitcoin/" TargetMode="External"/><Relationship Id="rId2" Type="http://schemas.openxmlformats.org/officeDocument/2006/relationships/hyperlink" Target="https://corporatefinanceinstitute.com/resources/knowledge/other/blockcha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knowledge/other/data-min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2400"/>
            <a:ext cx="8673963" cy="2057400"/>
          </a:xfrm>
        </p:spPr>
        <p:txBody>
          <a:bodyPr/>
          <a:lstStyle/>
          <a:p>
            <a:r>
              <a:rPr lang="en-US" sz="6600" b="1" u="sng" dirty="0"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BITCOIN Mining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433482"/>
            <a:ext cx="7466012" cy="32721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By:</a:t>
            </a:r>
          </a:p>
          <a:p>
            <a:pPr algn="l"/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Priyanshu Kumar (20N31A05H8)</a:t>
            </a:r>
          </a:p>
          <a:p>
            <a:pPr algn="l"/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Mudavath</a:t>
            </a:r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Hanmanthu</a:t>
            </a:r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(20N31A05F7)</a:t>
            </a:r>
          </a:p>
          <a:p>
            <a:pPr algn="l"/>
            <a:r>
              <a:rPr lang="en-US" sz="3600" dirty="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Raj Priyanshu </a:t>
            </a:r>
            <a:r>
              <a:rPr lang="en-US" sz="3600"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(20N31A05H7)</a:t>
            </a:r>
            <a:endParaRPr lang="en-US" sz="3600" dirty="0">
              <a:solidFill>
                <a:schemeClr val="accent5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l"/>
            <a:endParaRPr lang="en-US" sz="3600" dirty="0">
              <a:solidFill>
                <a:schemeClr val="accent5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3600" dirty="0">
                <a:solidFill>
                  <a:schemeClr val="accent5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Open Sans" panose="020B0606030504020204" pitchFamily="34" charset="0"/>
              </a:rPr>
              <a:t>   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27F81-DFFD-91A2-95F0-BB7EE43C19FE}"/>
              </a:ext>
            </a:extLst>
          </p:cNvPr>
          <p:cNvSpPr txBox="1"/>
          <p:nvPr/>
        </p:nvSpPr>
        <p:spPr>
          <a:xfrm>
            <a:off x="4875212" y="4038600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112EE-9786-5EDB-0BAE-055D3317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9" y="3191353"/>
            <a:ext cx="4496246" cy="36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D75F-14E6-36BC-F11B-7BBDA9E2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3" y="76200"/>
            <a:ext cx="9903418" cy="1278451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Bookman Old Style" panose="020506040505050202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81435-9F7D-713D-23F1-B01DBC72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" y="2562104"/>
            <a:ext cx="1195554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D0EE-BCFC-0CAE-EB77-8F72899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228600"/>
            <a:ext cx="9903418" cy="1066800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B780-C9EE-3745-9892-299A47BA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6" y="1524000"/>
            <a:ext cx="9903418" cy="4267201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9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E1087D-CD9E-5316-A138-FB6DF23731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0412" y="1676400"/>
            <a:ext cx="10896599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999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799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  <a:endParaRPr lang="en-IN" sz="2000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Bitcoin mining </a:t>
            </a:r>
            <a:r>
              <a:rPr lang="en-IN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that blocks of transactions are created and stacked in the right order in a way that can be traced and proven mathematically</a:t>
            </a: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:</a:t>
            </a:r>
            <a:endParaRPr lang="en-IN" sz="2200" u="sng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Bitcoin mining fees will disappear when the Bitcoin supply reaches 21 million</a:t>
            </a:r>
            <a:r>
              <a:rPr lang="en-IN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After that, miners will likely earn income only from transaction processing fees rather than a combination of block rewards and transaction fees.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/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F3032-1ADC-91F4-5472-7234B80C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52400"/>
            <a:ext cx="9903418" cy="12954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C000"/>
                </a:solidFill>
                <a:latin typeface="Bookman Old Style" panose="02050604050505020204" pitchFamily="18" charset="0"/>
              </a:rPr>
              <a:t>introduction</a:t>
            </a:r>
            <a:endParaRPr lang="en-IN" sz="4000" u="sng" dirty="0">
              <a:solidFill>
                <a:srgbClr val="FFC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A4E-81D4-E578-9C78-3AC94CCE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304800"/>
            <a:ext cx="9903418" cy="838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Bitcoin Mining?</a:t>
            </a:r>
            <a:endParaRPr lang="en-IN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F33A-B940-01E1-03AE-F3CCB6A5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6" y="1295400"/>
            <a:ext cx="9903418" cy="44958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Bitcoin mining refers to the process of digitally adding transaction records to the </a:t>
            </a:r>
            <a:r>
              <a:rPr lang="en-US" sz="2000" u="sng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</a:t>
            </a: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is a publicly distributed ledger holding the history of every bitcoin transaction. Mining is a record-keeping process executed through immense computing power.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ways to acquire </a:t>
            </a:r>
            <a:r>
              <a:rPr lang="en-US" sz="2000" u="sng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Bitcoin</a:t>
            </a: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 them on an exchange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 them in exchange for goods and services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Mine new Bitcoin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discovering new Bitcoin is described as mining because it resembles the process of </a:t>
            </a:r>
            <a:r>
              <a:rPr lang="en-US" sz="2000" u="sng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mining</a:t>
            </a:r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 any other resource. Like minerals.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E78B-C942-2ED8-596E-B365B411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304800"/>
            <a:ext cx="9903418" cy="9144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Mine Bitcoin?</a:t>
            </a:r>
            <a:br>
              <a:rPr lang="en-IN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C9D2-EAEE-954A-210C-9355E9EC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6" y="990600"/>
            <a:ext cx="9903418" cy="56388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Bitcoin offers a disrupting technology in the blockchain. The currency itself is decentralized, allowing transactions to happen globally without government restrictions and delays. Miners of Bitcoin see value in the decentralization of cryptocurrency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following are the important factors to Bitcoin mining profitability: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Computing hardware</a:t>
            </a:r>
            <a:endParaRPr lang="en-IN" sz="1800" b="1" i="1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Miners need to own the latest hardware to compete with the increasing requirements for successful mining. Equipment can become obsolete in a matter of years. They need mining-specific hardware, which can be costly. The latest ASIC mining rigs cost over $1,500 per computer.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Power costs</a:t>
            </a:r>
            <a:endParaRPr lang="en-IN" sz="1800" b="1" i="1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Power will be the main operating expense. Electricity is charged per kilowatt-hour (kWh). Profitability for mining can float from $0.03 – $0.08 per kWh. A shift in a few cents can make all the difference for mining profitability. It is imperative that a miner can use power at the lowest possible cost.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Bitcoin price</a:t>
            </a:r>
            <a:endParaRPr lang="en-IN" sz="1800" b="1" i="1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 price of Bitcoin is important in mining because miners receive a certain amount of Bitcoin when they correctly solve math problems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CB5A-56E7-0EDB-B4F8-CEE28868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167877"/>
            <a:ext cx="9903418" cy="11644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4E73B-1E8F-1270-C7BE-EDC5E15C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6" y="1600200"/>
            <a:ext cx="9903418" cy="4953000"/>
          </a:xfrm>
        </p:spPr>
        <p:txBody>
          <a:bodyPr>
            <a:normAutofit/>
          </a:bodyPr>
          <a:lstStyle/>
          <a:p>
            <a:pPr marL="68580" indent="0">
              <a:buFont typeface="Arial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pPr marL="6858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VIDEO CARD: Nvidia GTX 460 or AMD </a:t>
            </a:r>
            <a:r>
              <a:rPr lang="en-IN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analog</a:t>
            </a: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DEDICATED VIDEO RAM: 1024 MB.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PIXEL SHADER: 5.0.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VERTEX SHADER: 5.0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Font typeface="Arial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</a:p>
          <a:p>
            <a:pPr marL="6858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 4GB</a:t>
            </a:r>
          </a:p>
          <a:p>
            <a:pPr marL="6858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 1GB</a:t>
            </a:r>
          </a:p>
          <a:p>
            <a:pPr marL="6858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 I</a:t>
            </a:r>
            <a:r>
              <a:rPr lang="en-US" sz="2400" dirty="0"/>
              <a:t>3, I5, I7</a:t>
            </a:r>
            <a:endParaRPr lang="en-IN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3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2F9DBC-F715-FACE-0A10-54EA1CCD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" y="618951"/>
            <a:ext cx="12070849" cy="56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B2FE-9776-8861-EC12-E0849F41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4" y="114298"/>
            <a:ext cx="9903418" cy="1104901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Bitcoin Mining with Python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B71-6BD7-D66F-B670-8FEDBA1A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114" y="914400"/>
            <a:ext cx="9903417" cy="5334000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</a:rPr>
              <a:t>The number below is a 64-bit hexadecimal number. Now, if you want to do Bitcoin Mining, you don’t have to mine the whole number. You will only need a few numbers.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</a:rPr>
              <a:t>So what Bitcoin miners do is use huge computer systems to guess the target hash value. Miners make such guesses by randomly generating as many nonces as possible. A nonce is just an abbreviation of the number which can only be used once.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</a:rPr>
              <a:t>Simply put, a nonce is a number that miners are guessing and when they guess the right number, they offer Bitcoin in exchange.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For the task of Bitcoin Mining with Python, we just need to guess the correct nonce and then generate a hash number with the first X numbers of zeros.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78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4C6F-D894-B19E-0B95-2634E907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2" y="152400"/>
            <a:ext cx="9903418" cy="91440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latin typeface="Bookman Old Style" panose="02050604050505020204" pitchFamily="18" charset="0"/>
              </a:rPr>
              <a:t>Code</a:t>
            </a:r>
            <a:endParaRPr lang="en-IN" sz="4400" u="sng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20B5B-4862-45B3-6244-C75A08C1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4" y="1229499"/>
            <a:ext cx="10437813" cy="43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5983A-7FDF-876C-D4E7-CD0210A7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60"/>
            <a:ext cx="12188825" cy="41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495</TotalTime>
  <Words>588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</vt:lpstr>
      <vt:lpstr>Bookman Old Style</vt:lpstr>
      <vt:lpstr>Calibri</vt:lpstr>
      <vt:lpstr>Calibri Light</vt:lpstr>
      <vt:lpstr>Century Gothic</vt:lpstr>
      <vt:lpstr>Courier New</vt:lpstr>
      <vt:lpstr>Open Sans</vt:lpstr>
      <vt:lpstr>Segoe UI</vt:lpstr>
      <vt:lpstr>Times New Roman</vt:lpstr>
      <vt:lpstr>Mesh</vt:lpstr>
      <vt:lpstr>BITCOIN Mining  </vt:lpstr>
      <vt:lpstr>introduction</vt:lpstr>
      <vt:lpstr>What is Bitcoin Mining?</vt:lpstr>
      <vt:lpstr>Why Mine Bitcoin? </vt:lpstr>
      <vt:lpstr>Software and hardware requirements</vt:lpstr>
      <vt:lpstr>PowerPoint Presentation</vt:lpstr>
      <vt:lpstr>Bitcoin Mining with Python </vt:lpstr>
      <vt:lpstr>Code</vt:lpstr>
      <vt:lpstr>PowerPoint Presentation</vt:lpstr>
      <vt:lpstr>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Guessing Game Widget  </dc:title>
  <dc:creator>Priyanshu Kumar</dc:creator>
  <cp:lastModifiedBy>20N31A05H8</cp:lastModifiedBy>
  <cp:revision>16</cp:revision>
  <dcterms:created xsi:type="dcterms:W3CDTF">2022-09-19T16:55:06Z</dcterms:created>
  <dcterms:modified xsi:type="dcterms:W3CDTF">2023-03-12T17:39:35Z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