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D3A62-E25B-48EA-ABAB-4297F40A7C1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73047-A06F-4D3E-93ED-50DA640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4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73047-A06F-4D3E-93ED-50DA64095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1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4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3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6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2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15DE7B-F178-4AB0-BD9A-60D3FB5DE43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B402C4-2DFD-4C7D-8C04-C9F040C5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460FC-FCED-EB94-8936-43795B6F3325}"/>
              </a:ext>
            </a:extLst>
          </p:cNvPr>
          <p:cNvSpPr txBox="1"/>
          <p:nvPr/>
        </p:nvSpPr>
        <p:spPr>
          <a:xfrm>
            <a:off x="2719386" y="2614613"/>
            <a:ext cx="78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Income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F44BD-DAFB-AB1B-DD08-95F97CA71766}"/>
              </a:ext>
            </a:extLst>
          </p:cNvPr>
          <p:cNvSpPr txBox="1"/>
          <p:nvPr/>
        </p:nvSpPr>
        <p:spPr>
          <a:xfrm>
            <a:off x="8672513" y="5029200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Rajashree Mali</a:t>
            </a:r>
          </a:p>
        </p:txBody>
      </p:sp>
    </p:spTree>
    <p:extLst>
      <p:ext uri="{BB962C8B-B14F-4D97-AF65-F5344CB8AC3E}">
        <p14:creationId xmlns:p14="http://schemas.microsoft.com/office/powerpoint/2010/main" val="236584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7AE4C-FCDA-0740-7CED-D7EDCB39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69" y="313509"/>
            <a:ext cx="7968341" cy="57803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48B9D9-946B-60F8-6002-EB16EDF3CA90}"/>
              </a:ext>
            </a:extLst>
          </p:cNvPr>
          <p:cNvSpPr txBox="1"/>
          <p:nvPr/>
        </p:nvSpPr>
        <p:spPr>
          <a:xfrm>
            <a:off x="3230880" y="6400800"/>
            <a:ext cx="611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ystem-ui"/>
              </a:rPr>
              <a:t>income 0 == &lt;=50K is more than 1 means== &gt;50K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5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EEB91-518E-9AB5-8E1C-A3094FFC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5" y="146956"/>
            <a:ext cx="10825842" cy="3282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60A6C-37B2-6A18-8680-C9ED1EB2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3429000"/>
            <a:ext cx="10940143" cy="3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7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5961F-638D-04BE-8DAA-25CFA950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930729"/>
            <a:ext cx="11635529" cy="55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768B35-0EF3-AF2A-73C4-C6CD80398ED7}"/>
              </a:ext>
            </a:extLst>
          </p:cNvPr>
          <p:cNvSpPr txBox="1"/>
          <p:nvPr/>
        </p:nvSpPr>
        <p:spPr>
          <a:xfrm>
            <a:off x="2028825" y="228600"/>
            <a:ext cx="745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Outlier  Box Plot on </a:t>
            </a:r>
            <a:r>
              <a:rPr lang="en-US" sz="2800" dirty="0" err="1"/>
              <a:t>Numrical</a:t>
            </a:r>
            <a:r>
              <a:rPr lang="en-US" sz="2800" dirty="0"/>
              <a:t> columns: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16A92-BC36-65FF-66C7-148566A0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3" y="1371600"/>
            <a:ext cx="5829687" cy="4496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BE248-0759-3897-3299-E24A58C6E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62" y="1371600"/>
            <a:ext cx="5677287" cy="44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1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D5B72-76FE-90D7-1586-F13144047F08}"/>
              </a:ext>
            </a:extLst>
          </p:cNvPr>
          <p:cNvSpPr txBox="1"/>
          <p:nvPr/>
        </p:nvSpPr>
        <p:spPr>
          <a:xfrm>
            <a:off x="2100263" y="857250"/>
            <a:ext cx="85725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Imbalance Treatment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we are working with has class imbalance issue in income(Target):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High- 37155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Low- 11687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are using SMOTE to treat the imbalance issue , and the result are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High-37155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Low- 37155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41F420-9C7C-9D12-069B-8A5CF77BFD3E}"/>
              </a:ext>
            </a:extLst>
          </p:cNvPr>
          <p:cNvCxnSpPr/>
          <p:nvPr/>
        </p:nvCxnSpPr>
        <p:spPr>
          <a:xfrm>
            <a:off x="2133600" y="1463040"/>
            <a:ext cx="8214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7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C96A46-2B93-8B69-F05E-43296DECC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02825"/>
              </p:ext>
            </p:extLst>
          </p:nvPr>
        </p:nvGraphicFramePr>
        <p:xfrm>
          <a:off x="1757363" y="1413391"/>
          <a:ext cx="8359775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199793444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802866135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3615617962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56635348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1184812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1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66.034181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0.607243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211783"/>
                  </a:ext>
                </a:extLst>
              </a:tr>
              <a:tr h="2353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85.318261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0.863290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0.855516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14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90.048446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0.900575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4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58.794240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0.194441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0.322116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51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65.818867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0.593479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0.685445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3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58.652940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0.222103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0.836858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0.351040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7653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FBEDCA-9954-0883-151F-4E92EBDC9142}"/>
              </a:ext>
            </a:extLst>
          </p:cNvPr>
          <p:cNvSpPr txBox="1"/>
          <p:nvPr/>
        </p:nvSpPr>
        <p:spPr>
          <a:xfrm>
            <a:off x="1460897" y="543997"/>
            <a:ext cx="609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Table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035F1-E7FA-5E66-1103-01C401854D7F}"/>
              </a:ext>
            </a:extLst>
          </p:cNvPr>
          <p:cNvSpPr txBox="1"/>
          <p:nvPr/>
        </p:nvSpPr>
        <p:spPr>
          <a:xfrm>
            <a:off x="2025054" y="4798278"/>
            <a:ext cx="8141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 : Random Forest is the top-performing model in terms of accuracy, precision, recall, and F1-score.</a:t>
            </a:r>
          </a:p>
        </p:txBody>
      </p:sp>
    </p:spTree>
    <p:extLst>
      <p:ext uri="{BB962C8B-B14F-4D97-AF65-F5344CB8AC3E}">
        <p14:creationId xmlns:p14="http://schemas.microsoft.com/office/powerpoint/2010/main" val="88691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8E8AF-63A6-C1BE-3985-3117CE24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6" y="1707292"/>
            <a:ext cx="7781925" cy="4792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1479D-36AA-F7A5-F56B-FE74367F00FE}"/>
              </a:ext>
            </a:extLst>
          </p:cNvPr>
          <p:cNvSpPr txBox="1"/>
          <p:nvPr/>
        </p:nvSpPr>
        <p:spPr>
          <a:xfrm>
            <a:off x="2003823" y="358260"/>
            <a:ext cx="6093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Graph of Best fitted model</a:t>
            </a:r>
            <a:r>
              <a:rPr lang="en-US" sz="20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D657A-9605-1116-D0AA-FCC25C343D27}"/>
              </a:ext>
            </a:extLst>
          </p:cNvPr>
          <p:cNvSpPr txBox="1"/>
          <p:nvPr/>
        </p:nvSpPr>
        <p:spPr>
          <a:xfrm>
            <a:off x="2003823" y="988843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Best fitted model is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1890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D2CE5-16F5-E338-11BC-9431E7A96A69}"/>
              </a:ext>
            </a:extLst>
          </p:cNvPr>
          <p:cNvSpPr txBox="1"/>
          <p:nvPr/>
        </p:nvSpPr>
        <p:spPr>
          <a:xfrm>
            <a:off x="2185988" y="1223010"/>
            <a:ext cx="7329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have used  </a:t>
            </a:r>
            <a:r>
              <a:rPr lang="en-US" b="1" i="0" dirty="0">
                <a:effectLst/>
                <a:latin typeface="system-ui"/>
              </a:rPr>
              <a:t>RFE(Recursive feature elimination)  </a:t>
            </a:r>
            <a:r>
              <a:rPr lang="en-US" i="0" dirty="0">
                <a:effectLst/>
                <a:latin typeface="system-ui"/>
              </a:rPr>
              <a:t>technique in feature selection.</a:t>
            </a:r>
          </a:p>
          <a:p>
            <a:endParaRPr lang="en-US" dirty="0">
              <a:latin typeface="system-u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system-ui"/>
              </a:rPr>
              <a:t>From the data set unwanted feature like x ,workclass, education, occupation, race, gender, capital gain, capital loss, native country  are removed.</a:t>
            </a:r>
          </a:p>
          <a:p>
            <a:endParaRPr lang="en-US" dirty="0">
              <a:latin typeface="system-u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system-ui"/>
              </a:rPr>
              <a:t>Then we took the best model which is Random Forest and Recursive feature elimination technique.</a:t>
            </a:r>
          </a:p>
          <a:p>
            <a:endParaRPr lang="en-US" dirty="0"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FD078B-E7A8-F39E-4A3C-7FE7D3FF526B}"/>
              </a:ext>
            </a:extLst>
          </p:cNvPr>
          <p:cNvCxnSpPr/>
          <p:nvPr/>
        </p:nvCxnSpPr>
        <p:spPr>
          <a:xfrm>
            <a:off x="2286000" y="1981200"/>
            <a:ext cx="6903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AFE678-DF8A-2C5A-DE14-6B66B087A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0499"/>
              </p:ext>
            </p:extLst>
          </p:nvPr>
        </p:nvGraphicFramePr>
        <p:xfrm>
          <a:off x="1803400" y="1894840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43356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24106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74079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15866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5405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model_name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18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83.965819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0.842238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48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85.372090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0.885073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0.859014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6156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35149-F7FB-AAE6-85D8-AC9BCC94722B}"/>
              </a:ext>
            </a:extLst>
          </p:cNvPr>
          <p:cNvSpPr txBox="1"/>
          <p:nvPr/>
        </p:nvSpPr>
        <p:spPr>
          <a:xfrm>
            <a:off x="1950720" y="670560"/>
            <a:ext cx="448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Table 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1EBF8-DF10-1F65-A038-AFA15BB0F344}"/>
              </a:ext>
            </a:extLst>
          </p:cNvPr>
          <p:cNvSpPr txBox="1"/>
          <p:nvPr/>
        </p:nvSpPr>
        <p:spPr>
          <a:xfrm>
            <a:off x="2590800" y="4145280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models </a:t>
            </a:r>
            <a:r>
              <a:rPr lang="en-US" dirty="0" err="1"/>
              <a:t>xgboost</a:t>
            </a:r>
            <a:r>
              <a:rPr lang="en-US" dirty="0"/>
              <a:t> is performing good.</a:t>
            </a:r>
          </a:p>
        </p:txBody>
      </p:sp>
    </p:spTree>
    <p:extLst>
      <p:ext uri="{BB962C8B-B14F-4D97-AF65-F5344CB8AC3E}">
        <p14:creationId xmlns:p14="http://schemas.microsoft.com/office/powerpoint/2010/main" val="176048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4C893-A8BF-F500-EB63-53EE74B4A5C7}"/>
              </a:ext>
            </a:extLst>
          </p:cNvPr>
          <p:cNvSpPr txBox="1"/>
          <p:nvPr/>
        </p:nvSpPr>
        <p:spPr>
          <a:xfrm>
            <a:off x="2072640" y="838200"/>
            <a:ext cx="9311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B22AE-4496-B60D-934E-7FDF983FE17A}"/>
              </a:ext>
            </a:extLst>
          </p:cNvPr>
          <p:cNvSpPr txBox="1"/>
          <p:nvPr/>
        </p:nvSpPr>
        <p:spPr>
          <a:xfrm>
            <a:off x="1844040" y="2136338"/>
            <a:ext cx="9768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ensuring that the model is evaluated on multiple data splits.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better estimate of model performing on unseen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Stratified k fold method where our accuracy is quite good.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CV accuracy:0.90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F87C24-3D5D-9F5D-4B4C-1686B6882F83}"/>
              </a:ext>
            </a:extLst>
          </p:cNvPr>
          <p:cNvCxnSpPr/>
          <p:nvPr/>
        </p:nvCxnSpPr>
        <p:spPr>
          <a:xfrm>
            <a:off x="1722120" y="1674852"/>
            <a:ext cx="9311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9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B20409-DAD0-C90D-0005-A06E38D0AAA6}"/>
              </a:ext>
            </a:extLst>
          </p:cNvPr>
          <p:cNvSpPr txBox="1"/>
          <p:nvPr/>
        </p:nvSpPr>
        <p:spPr>
          <a:xfrm>
            <a:off x="1789510" y="434073"/>
            <a:ext cx="609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495C4-2F0D-C0A6-4D4D-B61F51C5CBAF}"/>
              </a:ext>
            </a:extLst>
          </p:cNvPr>
          <p:cNvSpPr txBox="1"/>
          <p:nvPr/>
        </p:nvSpPr>
        <p:spPr>
          <a:xfrm>
            <a:off x="1543050" y="1584217"/>
            <a:ext cx="10244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Adult Occupation dataset aims to predict whether an individual’s income exceeds $50K per year based on demographic and employment-related attributes.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 is to analyze how various factors such as age, education, occupation, and work hours influence income levels, and to build a classification model that accurately predicts income categories for adults.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about the adults are: age, work class, education, marital status, occupation, relationship, race, gender, capital loss, hours per week, native country, income.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$50K per year based on demographic and employment-related attributes.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2FAD4E-085D-D56F-E742-83046A02B8AB}"/>
              </a:ext>
            </a:extLst>
          </p:cNvPr>
          <p:cNvCxnSpPr/>
          <p:nvPr/>
        </p:nvCxnSpPr>
        <p:spPr>
          <a:xfrm>
            <a:off x="1789510" y="1138536"/>
            <a:ext cx="9259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5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C10CA-670F-6EA8-5260-913E50B0D976}"/>
              </a:ext>
            </a:extLst>
          </p:cNvPr>
          <p:cNvSpPr txBox="1"/>
          <p:nvPr/>
        </p:nvSpPr>
        <p:spPr>
          <a:xfrm>
            <a:off x="2118360" y="731520"/>
            <a:ext cx="637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Backs: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3BE95-BF20-BC43-2066-D726D4A850CC}"/>
              </a:ext>
            </a:extLst>
          </p:cNvPr>
          <p:cNvSpPr txBox="1"/>
          <p:nvPr/>
        </p:nvSpPr>
        <p:spPr>
          <a:xfrm>
            <a:off x="1897380" y="1911251"/>
            <a:ext cx="9281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Adult Occupation dataset has several 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it contains missing or unknown values, such as the '?' in the workclass and occupation columns,  which can lead to biased results if not handled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it lacks updated data, as the dataset is old and may not reflect current trends in the labor market.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categorical variables are not numerically encoded, requiring additional preprocessing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may also be societal biases present in the data related to gender, race, and income, which could affect the fairness of any predictive models built using this dataset.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1F04D-77D8-C9D5-0B89-38248144C808}"/>
              </a:ext>
            </a:extLst>
          </p:cNvPr>
          <p:cNvCxnSpPr>
            <a:cxnSpLocks/>
          </p:cNvCxnSpPr>
          <p:nvPr/>
        </p:nvCxnSpPr>
        <p:spPr>
          <a:xfrm>
            <a:off x="2255520" y="1439406"/>
            <a:ext cx="8564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991035-2F55-758C-DCF7-1C832B4F117B}"/>
              </a:ext>
            </a:extLst>
          </p:cNvPr>
          <p:cNvSpPr txBox="1"/>
          <p:nvPr/>
        </p:nvSpPr>
        <p:spPr>
          <a:xfrm>
            <a:off x="3581400" y="2526268"/>
            <a:ext cx="545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077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87332-01A3-E1EA-CFD6-E34F9DAC7A0A}"/>
              </a:ext>
            </a:extLst>
          </p:cNvPr>
          <p:cNvSpPr txBox="1"/>
          <p:nvPr/>
        </p:nvSpPr>
        <p:spPr>
          <a:xfrm>
            <a:off x="2028825" y="400050"/>
            <a:ext cx="5143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10E454-A703-88AC-B4CE-D8132C5D222E}"/>
              </a:ext>
            </a:extLst>
          </p:cNvPr>
          <p:cNvSpPr/>
          <p:nvPr/>
        </p:nvSpPr>
        <p:spPr>
          <a:xfrm>
            <a:off x="1471613" y="1285844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F9718-43F6-00B0-8193-962B12DCA14C}"/>
              </a:ext>
            </a:extLst>
          </p:cNvPr>
          <p:cNvSpPr/>
          <p:nvPr/>
        </p:nvSpPr>
        <p:spPr>
          <a:xfrm>
            <a:off x="4424363" y="1283010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0B550-A21F-6D88-FD51-E62949F02CD2}"/>
              </a:ext>
            </a:extLst>
          </p:cNvPr>
          <p:cNvSpPr/>
          <p:nvPr/>
        </p:nvSpPr>
        <p:spPr>
          <a:xfrm>
            <a:off x="7172325" y="1283009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C9808-5ECB-F96C-E5CA-039D07161CB6}"/>
              </a:ext>
            </a:extLst>
          </p:cNvPr>
          <p:cNvSpPr/>
          <p:nvPr/>
        </p:nvSpPr>
        <p:spPr>
          <a:xfrm>
            <a:off x="9863136" y="1285845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Data Frame1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700A0-4E38-A9A9-173E-78D6B0350329}"/>
              </a:ext>
            </a:extLst>
          </p:cNvPr>
          <p:cNvSpPr/>
          <p:nvPr/>
        </p:nvSpPr>
        <p:spPr>
          <a:xfrm>
            <a:off x="9863136" y="2646580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2E1FA5-7309-C878-BF02-DF41AA96B3C9}"/>
              </a:ext>
            </a:extLst>
          </p:cNvPr>
          <p:cNvSpPr/>
          <p:nvPr/>
        </p:nvSpPr>
        <p:spPr>
          <a:xfrm>
            <a:off x="7172325" y="2646580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Imbalance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54C2D-10A3-E122-7BD0-171057F6B9AD}"/>
              </a:ext>
            </a:extLst>
          </p:cNvPr>
          <p:cNvSpPr/>
          <p:nvPr/>
        </p:nvSpPr>
        <p:spPr>
          <a:xfrm>
            <a:off x="4424363" y="2646581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3AA23-D2AC-0D05-5401-1C245CFEDCC0}"/>
              </a:ext>
            </a:extLst>
          </p:cNvPr>
          <p:cNvSpPr/>
          <p:nvPr/>
        </p:nvSpPr>
        <p:spPr>
          <a:xfrm>
            <a:off x="1471613" y="2646581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Data Frame-2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29BDB-6A23-DEE0-F92D-31CC0EB99519}"/>
              </a:ext>
            </a:extLst>
          </p:cNvPr>
          <p:cNvSpPr/>
          <p:nvPr/>
        </p:nvSpPr>
        <p:spPr>
          <a:xfrm>
            <a:off x="1471613" y="4246781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A273D-F6D9-A481-28FC-E057D178A353}"/>
              </a:ext>
            </a:extLst>
          </p:cNvPr>
          <p:cNvSpPr/>
          <p:nvPr/>
        </p:nvSpPr>
        <p:spPr>
          <a:xfrm>
            <a:off x="4424363" y="4246780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Dataframe-3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FF4E5A-6949-E6F1-0FB0-BB77A63ADD65}"/>
              </a:ext>
            </a:extLst>
          </p:cNvPr>
          <p:cNvSpPr/>
          <p:nvPr/>
        </p:nvSpPr>
        <p:spPr>
          <a:xfrm>
            <a:off x="7172325" y="4246780"/>
            <a:ext cx="2128838" cy="78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Validation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E24CB-3FFD-3FFE-27CC-C6AFC91FF1B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00451" y="1674220"/>
            <a:ext cx="823912" cy="28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AF3CF0-EE83-D7AB-3342-31F3F46FEE1A}"/>
              </a:ext>
            </a:extLst>
          </p:cNvPr>
          <p:cNvCxnSpPr>
            <a:cxnSpLocks/>
          </p:cNvCxnSpPr>
          <p:nvPr/>
        </p:nvCxnSpPr>
        <p:spPr>
          <a:xfrm flipV="1">
            <a:off x="6553201" y="4635154"/>
            <a:ext cx="61912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F115F8-5C5A-C136-34E4-6FC5069C943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9301163" y="1674219"/>
            <a:ext cx="561973" cy="2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FDFE02-D30E-4D96-06C9-205C24A11C6F}"/>
              </a:ext>
            </a:extLst>
          </p:cNvPr>
          <p:cNvCxnSpPr/>
          <p:nvPr/>
        </p:nvCxnSpPr>
        <p:spPr>
          <a:xfrm flipV="1">
            <a:off x="3600451" y="4635155"/>
            <a:ext cx="823912" cy="28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171BF1-EF6D-2007-7E4B-31E7954C2CFA}"/>
              </a:ext>
            </a:extLst>
          </p:cNvPr>
          <p:cNvCxnSpPr/>
          <p:nvPr/>
        </p:nvCxnSpPr>
        <p:spPr>
          <a:xfrm flipV="1">
            <a:off x="6553201" y="1674219"/>
            <a:ext cx="61912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B75969-6344-AFC2-31C1-714B822664A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927555" y="2068264"/>
            <a:ext cx="0" cy="5783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223E13-A824-E297-5A90-AD7B83270572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9301163" y="3037790"/>
            <a:ext cx="56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716150-3957-B25F-E232-935CC565679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6553201" y="3037790"/>
            <a:ext cx="6191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F59180-92E5-E836-9A2A-3537A1EA276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3600451" y="3037791"/>
            <a:ext cx="823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16A593-EA24-8EF2-325C-9F0450A6760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536032" y="3429000"/>
            <a:ext cx="0" cy="81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8A3F5-5935-3540-F3D5-6702FB5F1EF5}"/>
              </a:ext>
            </a:extLst>
          </p:cNvPr>
          <p:cNvSpPr txBox="1"/>
          <p:nvPr/>
        </p:nvSpPr>
        <p:spPr>
          <a:xfrm>
            <a:off x="1971675" y="457200"/>
            <a:ext cx="910113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cleaning: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contain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48,842 Observations and  16 Attributes.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Attribute: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Income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(Label Encoder)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not having duplicate values.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0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4DCC3-87EC-9C24-5E0E-9EEE22BC69A8}"/>
              </a:ext>
            </a:extLst>
          </p:cNvPr>
          <p:cNvSpPr txBox="1"/>
          <p:nvPr/>
        </p:nvSpPr>
        <p:spPr>
          <a:xfrm>
            <a:off x="1800225" y="271463"/>
            <a:ext cx="38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Table 1: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11EEA1-EC06-DB59-E4FE-C6F10F75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24907"/>
              </p:ext>
            </p:extLst>
          </p:nvPr>
        </p:nvGraphicFramePr>
        <p:xfrm>
          <a:off x="1800225" y="1259522"/>
          <a:ext cx="83597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199793444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802866135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3615617962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56635348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1184812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1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78.564848</a:t>
                      </a:r>
                      <a:endParaRPr lang="en-US" strike="no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0.628895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0.388792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21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80.908998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0.618927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0.603377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0.611053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1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86.027229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0.627376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0.754573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0.685121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4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79.445184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0.968668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51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78.953834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0.137305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0.958702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0.240207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3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77.981370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0.228982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0.624424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0.335085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653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CE65DE-568A-BD9F-B958-0E559E9A692C}"/>
              </a:ext>
            </a:extLst>
          </p:cNvPr>
          <p:cNvSpPr txBox="1"/>
          <p:nvPr/>
        </p:nvSpPr>
        <p:spPr>
          <a:xfrm>
            <a:off x="1935956" y="4422458"/>
            <a:ext cx="741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  <a:r>
              <a:rPr lang="en-US" b="1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the top-performing model in terms of accuracy, precision, recall, and F1-score.</a:t>
            </a:r>
          </a:p>
        </p:txBody>
      </p:sp>
    </p:spTree>
    <p:extLst>
      <p:ext uri="{BB962C8B-B14F-4D97-AF65-F5344CB8AC3E}">
        <p14:creationId xmlns:p14="http://schemas.microsoft.com/office/powerpoint/2010/main" val="119052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A5BCD-0A0C-1DFD-A1FC-B06632D0B70F}"/>
              </a:ext>
            </a:extLst>
          </p:cNvPr>
          <p:cNvSpPr txBox="1"/>
          <p:nvPr/>
        </p:nvSpPr>
        <p:spPr>
          <a:xfrm>
            <a:off x="2043113" y="300038"/>
            <a:ext cx="6329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of Best fitted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E015D-1442-AEF9-E57C-EBA9CE2F0418}"/>
              </a:ext>
            </a:extLst>
          </p:cNvPr>
          <p:cNvSpPr txBox="1"/>
          <p:nvPr/>
        </p:nvSpPr>
        <p:spPr>
          <a:xfrm>
            <a:off x="2043113" y="84189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fitted model is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B8F82-BC52-F63C-2E21-41E033D2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1" y="1383745"/>
            <a:ext cx="8001000" cy="51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30BE5-55CE-95B4-250C-56FFC8AE6CE6}"/>
              </a:ext>
            </a:extLst>
          </p:cNvPr>
          <p:cNvSpPr txBox="1"/>
          <p:nvPr/>
        </p:nvSpPr>
        <p:spPr>
          <a:xfrm>
            <a:off x="3657600" y="328613"/>
            <a:ext cx="4300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82656-F8A0-36CB-2C28-39FFCED770FA}"/>
              </a:ext>
            </a:extLst>
          </p:cNvPr>
          <p:cNvSpPr txBox="1"/>
          <p:nvPr/>
        </p:nvSpPr>
        <p:spPr>
          <a:xfrm>
            <a:off x="2014538" y="1371600"/>
            <a:ext cx="511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876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87562-0382-8BC2-037B-74B82E4CD64D}"/>
              </a:ext>
            </a:extLst>
          </p:cNvPr>
          <p:cNvSpPr txBox="1"/>
          <p:nvPr/>
        </p:nvSpPr>
        <p:spPr>
          <a:xfrm>
            <a:off x="1950721" y="230505"/>
            <a:ext cx="530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28D8A-F2E8-9FA8-2168-4BB73B0A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66" y="1067345"/>
            <a:ext cx="7348229" cy="4723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9A93D-1C6E-3039-7FAC-26E5167393FE}"/>
              </a:ext>
            </a:extLst>
          </p:cNvPr>
          <p:cNvSpPr txBox="1"/>
          <p:nvPr/>
        </p:nvSpPr>
        <p:spPr>
          <a:xfrm>
            <a:off x="2620005" y="6042720"/>
            <a:ext cx="766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ystem-ui"/>
              </a:rPr>
              <a:t>M</a:t>
            </a:r>
            <a:r>
              <a:rPr lang="en-US" b="1" i="0" dirty="0">
                <a:effectLst/>
                <a:latin typeface="system-ui"/>
              </a:rPr>
              <a:t>ales works hours per week is greater than female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0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705DE-A12D-69A4-C98E-5C9E7D65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9" y="441416"/>
            <a:ext cx="7511143" cy="5274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3254A8-C0E6-C758-DE60-742F3284EBDA}"/>
              </a:ext>
            </a:extLst>
          </p:cNvPr>
          <p:cNvSpPr txBox="1"/>
          <p:nvPr/>
        </p:nvSpPr>
        <p:spPr>
          <a:xfrm>
            <a:off x="3017520" y="5928360"/>
            <a:ext cx="635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ystem-ui"/>
              </a:rPr>
              <a:t>Male income is more than female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0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451</TotalTime>
  <Words>689</Words>
  <Application>Microsoft Office PowerPoint</Application>
  <PresentationFormat>Widescreen</PresentationFormat>
  <Paragraphs>187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system-ui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Rajashree Mali</dc:creator>
  <cp:lastModifiedBy>Rajashree Mali</cp:lastModifiedBy>
  <cp:revision>4</cp:revision>
  <dcterms:created xsi:type="dcterms:W3CDTF">2024-10-03T13:08:15Z</dcterms:created>
  <dcterms:modified xsi:type="dcterms:W3CDTF">2024-10-04T17:32:11Z</dcterms:modified>
</cp:coreProperties>
</file>