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F9BA4-A610-4BE5-9C29-608EBABC83E1}" v="4" dt="2024-12-14T05:49:2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B82C1-5EBC-4D93-AA33-087DA9729DC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5D309A-7B74-413B-89CC-9A427F454149}">
      <dgm:prSet/>
      <dgm:spPr/>
      <dgm:t>
        <a:bodyPr/>
        <a:lstStyle/>
        <a:p>
          <a:r>
            <a:rPr lang="en-US" b="0" i="0"/>
            <a:t>Objective: Perform exploratory data analysis (EDA) on the Titanic dataset to uncover survival patterns.</a:t>
          </a:r>
          <a:endParaRPr lang="en-US"/>
        </a:p>
      </dgm:t>
    </dgm:pt>
    <dgm:pt modelId="{252B4F63-1472-4D02-8E84-5C75A14E063C}" type="parTrans" cxnId="{56629642-70F1-4887-A514-7D8909D9CD6A}">
      <dgm:prSet/>
      <dgm:spPr/>
      <dgm:t>
        <a:bodyPr/>
        <a:lstStyle/>
        <a:p>
          <a:endParaRPr lang="en-US"/>
        </a:p>
      </dgm:t>
    </dgm:pt>
    <dgm:pt modelId="{1FE055B4-1DFE-4802-BCE3-721FE9BD7C23}" type="sibTrans" cxnId="{56629642-70F1-4887-A514-7D8909D9CD6A}">
      <dgm:prSet/>
      <dgm:spPr/>
      <dgm:t>
        <a:bodyPr/>
        <a:lstStyle/>
        <a:p>
          <a:endParaRPr lang="en-US"/>
        </a:p>
      </dgm:t>
    </dgm:pt>
    <dgm:pt modelId="{159C2AED-1835-45F0-84E7-BA059DE46480}">
      <dgm:prSet/>
      <dgm:spPr/>
      <dgm:t>
        <a:bodyPr/>
        <a:lstStyle/>
        <a:p>
          <a:r>
            <a:rPr lang="en-US" b="0" i="0"/>
            <a:t>Analyze features like age, gender, class, and fare to identify survival determinants.</a:t>
          </a:r>
          <a:endParaRPr lang="en-US"/>
        </a:p>
      </dgm:t>
    </dgm:pt>
    <dgm:pt modelId="{E51C836F-B537-43BB-8B48-9EA7A50C4F74}" type="parTrans" cxnId="{BC04F6AC-BD88-4D5A-A587-4C78C3B7CE18}">
      <dgm:prSet/>
      <dgm:spPr/>
      <dgm:t>
        <a:bodyPr/>
        <a:lstStyle/>
        <a:p>
          <a:endParaRPr lang="en-US"/>
        </a:p>
      </dgm:t>
    </dgm:pt>
    <dgm:pt modelId="{656E5618-39BE-4873-83A1-DA6A7DB3B68E}" type="sibTrans" cxnId="{BC04F6AC-BD88-4D5A-A587-4C78C3B7CE18}">
      <dgm:prSet/>
      <dgm:spPr/>
      <dgm:t>
        <a:bodyPr/>
        <a:lstStyle/>
        <a:p>
          <a:endParaRPr lang="en-US"/>
        </a:p>
      </dgm:t>
    </dgm:pt>
    <dgm:pt modelId="{AC4C5831-F5DB-4AE7-BFA8-270928D36495}">
      <dgm:prSet/>
      <dgm:spPr/>
      <dgm:t>
        <a:bodyPr/>
        <a:lstStyle/>
        <a:p>
          <a:r>
            <a:rPr lang="en-US" b="0" i="0"/>
            <a:t>Highlight trends and insights using statistical summaries and visualizations.</a:t>
          </a:r>
          <a:endParaRPr lang="en-US"/>
        </a:p>
      </dgm:t>
    </dgm:pt>
    <dgm:pt modelId="{274B8B7C-61E4-4863-BB5C-EB161B0B0602}" type="parTrans" cxnId="{45EFD690-0056-4341-8389-592155B05903}">
      <dgm:prSet/>
      <dgm:spPr/>
      <dgm:t>
        <a:bodyPr/>
        <a:lstStyle/>
        <a:p>
          <a:endParaRPr lang="en-US"/>
        </a:p>
      </dgm:t>
    </dgm:pt>
    <dgm:pt modelId="{831F4FCF-F549-4D6B-AC77-F9AD0A2F06B0}" type="sibTrans" cxnId="{45EFD690-0056-4341-8389-592155B05903}">
      <dgm:prSet/>
      <dgm:spPr/>
      <dgm:t>
        <a:bodyPr/>
        <a:lstStyle/>
        <a:p>
          <a:endParaRPr lang="en-US"/>
        </a:p>
      </dgm:t>
    </dgm:pt>
    <dgm:pt modelId="{786B1376-E372-46DD-AA77-9829314E78D0}">
      <dgm:prSet/>
      <dgm:spPr/>
      <dgm:t>
        <a:bodyPr/>
        <a:lstStyle/>
        <a:p>
          <a:r>
            <a:rPr lang="en-US" b="0" i="0"/>
            <a:t>Provide findings and conclusions to inform further predictive modeling.</a:t>
          </a:r>
          <a:endParaRPr lang="en-US"/>
        </a:p>
      </dgm:t>
    </dgm:pt>
    <dgm:pt modelId="{FAC1A254-D56C-4CB4-A31C-A644FE752C02}" type="parTrans" cxnId="{244C3F58-E2F2-4A4E-B643-C270A1FA0C7E}">
      <dgm:prSet/>
      <dgm:spPr/>
      <dgm:t>
        <a:bodyPr/>
        <a:lstStyle/>
        <a:p>
          <a:endParaRPr lang="en-US"/>
        </a:p>
      </dgm:t>
    </dgm:pt>
    <dgm:pt modelId="{5767A3B5-0CA0-4F20-B37C-F1B39CE6B821}" type="sibTrans" cxnId="{244C3F58-E2F2-4A4E-B643-C270A1FA0C7E}">
      <dgm:prSet/>
      <dgm:spPr/>
      <dgm:t>
        <a:bodyPr/>
        <a:lstStyle/>
        <a:p>
          <a:endParaRPr lang="en-US"/>
        </a:p>
      </dgm:t>
    </dgm:pt>
    <dgm:pt modelId="{8F2B497B-B46E-49C2-A1F5-8D0B6F566D2A}" type="pres">
      <dgm:prSet presAssocID="{CD9B82C1-5EBC-4D93-AA33-087DA9729DC9}" presName="Name0" presStyleCnt="0">
        <dgm:presLayoutVars>
          <dgm:dir/>
          <dgm:resizeHandles val="exact"/>
        </dgm:presLayoutVars>
      </dgm:prSet>
      <dgm:spPr/>
    </dgm:pt>
    <dgm:pt modelId="{F2A60122-E364-4405-AF83-714BEEC8F557}" type="pres">
      <dgm:prSet presAssocID="{745D309A-7B74-413B-89CC-9A427F454149}" presName="node" presStyleLbl="node1" presStyleIdx="0" presStyleCnt="4">
        <dgm:presLayoutVars>
          <dgm:bulletEnabled val="1"/>
        </dgm:presLayoutVars>
      </dgm:prSet>
      <dgm:spPr/>
    </dgm:pt>
    <dgm:pt modelId="{F3F6CDC4-57A4-470D-B7CB-BE4AA7EADCBA}" type="pres">
      <dgm:prSet presAssocID="{1FE055B4-1DFE-4802-BCE3-721FE9BD7C23}" presName="sibTrans" presStyleLbl="sibTrans1D1" presStyleIdx="0" presStyleCnt="3"/>
      <dgm:spPr/>
    </dgm:pt>
    <dgm:pt modelId="{848FBF95-D5BC-4D1E-8A68-7DAC45919892}" type="pres">
      <dgm:prSet presAssocID="{1FE055B4-1DFE-4802-BCE3-721FE9BD7C23}" presName="connectorText" presStyleLbl="sibTrans1D1" presStyleIdx="0" presStyleCnt="3"/>
      <dgm:spPr/>
    </dgm:pt>
    <dgm:pt modelId="{836ACAB8-34C9-4224-B815-3E9F8CC1DF85}" type="pres">
      <dgm:prSet presAssocID="{159C2AED-1835-45F0-84E7-BA059DE46480}" presName="node" presStyleLbl="node1" presStyleIdx="1" presStyleCnt="4">
        <dgm:presLayoutVars>
          <dgm:bulletEnabled val="1"/>
        </dgm:presLayoutVars>
      </dgm:prSet>
      <dgm:spPr/>
    </dgm:pt>
    <dgm:pt modelId="{6A344719-9100-45A7-A888-DE853BB8887E}" type="pres">
      <dgm:prSet presAssocID="{656E5618-39BE-4873-83A1-DA6A7DB3B68E}" presName="sibTrans" presStyleLbl="sibTrans1D1" presStyleIdx="1" presStyleCnt="3"/>
      <dgm:spPr/>
    </dgm:pt>
    <dgm:pt modelId="{73DB4304-7C34-40A0-B22F-F28938DD7E71}" type="pres">
      <dgm:prSet presAssocID="{656E5618-39BE-4873-83A1-DA6A7DB3B68E}" presName="connectorText" presStyleLbl="sibTrans1D1" presStyleIdx="1" presStyleCnt="3"/>
      <dgm:spPr/>
    </dgm:pt>
    <dgm:pt modelId="{EEB7AA69-2AE8-4125-953A-FF2B24BF22B9}" type="pres">
      <dgm:prSet presAssocID="{AC4C5831-F5DB-4AE7-BFA8-270928D36495}" presName="node" presStyleLbl="node1" presStyleIdx="2" presStyleCnt="4">
        <dgm:presLayoutVars>
          <dgm:bulletEnabled val="1"/>
        </dgm:presLayoutVars>
      </dgm:prSet>
      <dgm:spPr/>
    </dgm:pt>
    <dgm:pt modelId="{409A0A55-CF32-47B6-A4E0-A478A0C439BA}" type="pres">
      <dgm:prSet presAssocID="{831F4FCF-F549-4D6B-AC77-F9AD0A2F06B0}" presName="sibTrans" presStyleLbl="sibTrans1D1" presStyleIdx="2" presStyleCnt="3"/>
      <dgm:spPr/>
    </dgm:pt>
    <dgm:pt modelId="{0FBE4D55-253A-48AF-833D-6AC7CF7F13FA}" type="pres">
      <dgm:prSet presAssocID="{831F4FCF-F549-4D6B-AC77-F9AD0A2F06B0}" presName="connectorText" presStyleLbl="sibTrans1D1" presStyleIdx="2" presStyleCnt="3"/>
      <dgm:spPr/>
    </dgm:pt>
    <dgm:pt modelId="{178582F3-97E3-49C2-BD4C-B2B16C89ACAC}" type="pres">
      <dgm:prSet presAssocID="{786B1376-E372-46DD-AA77-9829314E78D0}" presName="node" presStyleLbl="node1" presStyleIdx="3" presStyleCnt="4">
        <dgm:presLayoutVars>
          <dgm:bulletEnabled val="1"/>
        </dgm:presLayoutVars>
      </dgm:prSet>
      <dgm:spPr/>
    </dgm:pt>
  </dgm:ptLst>
  <dgm:cxnLst>
    <dgm:cxn modelId="{4DBAC332-920C-4070-8012-3C6DE7D4BFA5}" type="presOf" srcId="{656E5618-39BE-4873-83A1-DA6A7DB3B68E}" destId="{73DB4304-7C34-40A0-B22F-F28938DD7E71}" srcOrd="1" destOrd="0" presId="urn:microsoft.com/office/officeart/2016/7/layout/RepeatingBendingProcessNew"/>
    <dgm:cxn modelId="{56629642-70F1-4887-A514-7D8909D9CD6A}" srcId="{CD9B82C1-5EBC-4D93-AA33-087DA9729DC9}" destId="{745D309A-7B74-413B-89CC-9A427F454149}" srcOrd="0" destOrd="0" parTransId="{252B4F63-1472-4D02-8E84-5C75A14E063C}" sibTransId="{1FE055B4-1DFE-4802-BCE3-721FE9BD7C23}"/>
    <dgm:cxn modelId="{7494C444-E745-4FCF-A5D8-C32F88882783}" type="presOf" srcId="{656E5618-39BE-4873-83A1-DA6A7DB3B68E}" destId="{6A344719-9100-45A7-A888-DE853BB8887E}" srcOrd="0" destOrd="0" presId="urn:microsoft.com/office/officeart/2016/7/layout/RepeatingBendingProcessNew"/>
    <dgm:cxn modelId="{763E2E4C-DC4F-4AD4-A2C8-6DCA462A15E5}" type="presOf" srcId="{1FE055B4-1DFE-4802-BCE3-721FE9BD7C23}" destId="{848FBF95-D5BC-4D1E-8A68-7DAC45919892}" srcOrd="1" destOrd="0" presId="urn:microsoft.com/office/officeart/2016/7/layout/RepeatingBendingProcessNew"/>
    <dgm:cxn modelId="{8ADC0474-884E-40F7-A4A2-547B87B27A06}" type="presOf" srcId="{745D309A-7B74-413B-89CC-9A427F454149}" destId="{F2A60122-E364-4405-AF83-714BEEC8F557}" srcOrd="0" destOrd="0" presId="urn:microsoft.com/office/officeart/2016/7/layout/RepeatingBendingProcessNew"/>
    <dgm:cxn modelId="{244C3F58-E2F2-4A4E-B643-C270A1FA0C7E}" srcId="{CD9B82C1-5EBC-4D93-AA33-087DA9729DC9}" destId="{786B1376-E372-46DD-AA77-9829314E78D0}" srcOrd="3" destOrd="0" parTransId="{FAC1A254-D56C-4CB4-A31C-A644FE752C02}" sibTransId="{5767A3B5-0CA0-4F20-B37C-F1B39CE6B821}"/>
    <dgm:cxn modelId="{2052D588-E45D-469B-AF7F-EBB1B5CA3119}" type="presOf" srcId="{786B1376-E372-46DD-AA77-9829314E78D0}" destId="{178582F3-97E3-49C2-BD4C-B2B16C89ACAC}" srcOrd="0" destOrd="0" presId="urn:microsoft.com/office/officeart/2016/7/layout/RepeatingBendingProcessNew"/>
    <dgm:cxn modelId="{45EFD690-0056-4341-8389-592155B05903}" srcId="{CD9B82C1-5EBC-4D93-AA33-087DA9729DC9}" destId="{AC4C5831-F5DB-4AE7-BFA8-270928D36495}" srcOrd="2" destOrd="0" parTransId="{274B8B7C-61E4-4863-BB5C-EB161B0B0602}" sibTransId="{831F4FCF-F549-4D6B-AC77-F9AD0A2F06B0}"/>
    <dgm:cxn modelId="{7A2CBF91-7732-4F71-A5B3-BFE58DCB1170}" type="presOf" srcId="{CD9B82C1-5EBC-4D93-AA33-087DA9729DC9}" destId="{8F2B497B-B46E-49C2-A1F5-8D0B6F566D2A}" srcOrd="0" destOrd="0" presId="urn:microsoft.com/office/officeart/2016/7/layout/RepeatingBendingProcessNew"/>
    <dgm:cxn modelId="{005D569C-FFCA-4908-A1D0-EE1C61642E0B}" type="presOf" srcId="{831F4FCF-F549-4D6B-AC77-F9AD0A2F06B0}" destId="{409A0A55-CF32-47B6-A4E0-A478A0C439BA}" srcOrd="0" destOrd="0" presId="urn:microsoft.com/office/officeart/2016/7/layout/RepeatingBendingProcessNew"/>
    <dgm:cxn modelId="{BC04F6AC-BD88-4D5A-A587-4C78C3B7CE18}" srcId="{CD9B82C1-5EBC-4D93-AA33-087DA9729DC9}" destId="{159C2AED-1835-45F0-84E7-BA059DE46480}" srcOrd="1" destOrd="0" parTransId="{E51C836F-B537-43BB-8B48-9EA7A50C4F74}" sibTransId="{656E5618-39BE-4873-83A1-DA6A7DB3B68E}"/>
    <dgm:cxn modelId="{A5527CB6-465F-4F10-9984-117A202A411B}" type="presOf" srcId="{1FE055B4-1DFE-4802-BCE3-721FE9BD7C23}" destId="{F3F6CDC4-57A4-470D-B7CB-BE4AA7EADCBA}" srcOrd="0" destOrd="0" presId="urn:microsoft.com/office/officeart/2016/7/layout/RepeatingBendingProcessNew"/>
    <dgm:cxn modelId="{0BB0CBBC-765A-4B8B-B1C9-11E08B2E71EB}" type="presOf" srcId="{831F4FCF-F549-4D6B-AC77-F9AD0A2F06B0}" destId="{0FBE4D55-253A-48AF-833D-6AC7CF7F13FA}" srcOrd="1" destOrd="0" presId="urn:microsoft.com/office/officeart/2016/7/layout/RepeatingBendingProcessNew"/>
    <dgm:cxn modelId="{A23833C8-FA0C-4EC9-8552-10F9A88ED722}" type="presOf" srcId="{159C2AED-1835-45F0-84E7-BA059DE46480}" destId="{836ACAB8-34C9-4224-B815-3E9F8CC1DF85}" srcOrd="0" destOrd="0" presId="urn:microsoft.com/office/officeart/2016/7/layout/RepeatingBendingProcessNew"/>
    <dgm:cxn modelId="{DED14AF2-80DF-4A67-91DB-B99D7855D7D8}" type="presOf" srcId="{AC4C5831-F5DB-4AE7-BFA8-270928D36495}" destId="{EEB7AA69-2AE8-4125-953A-FF2B24BF22B9}" srcOrd="0" destOrd="0" presId="urn:microsoft.com/office/officeart/2016/7/layout/RepeatingBendingProcessNew"/>
    <dgm:cxn modelId="{E6916FAB-944F-4694-8C23-03EC2883EF1A}" type="presParOf" srcId="{8F2B497B-B46E-49C2-A1F5-8D0B6F566D2A}" destId="{F2A60122-E364-4405-AF83-714BEEC8F557}" srcOrd="0" destOrd="0" presId="urn:microsoft.com/office/officeart/2016/7/layout/RepeatingBendingProcessNew"/>
    <dgm:cxn modelId="{2D1EDEF2-C23C-40FE-9B27-44AD92E3AF89}" type="presParOf" srcId="{8F2B497B-B46E-49C2-A1F5-8D0B6F566D2A}" destId="{F3F6CDC4-57A4-470D-B7CB-BE4AA7EADCBA}" srcOrd="1" destOrd="0" presId="urn:microsoft.com/office/officeart/2016/7/layout/RepeatingBendingProcessNew"/>
    <dgm:cxn modelId="{586EC6B8-2F53-4FBD-869C-825789E810FC}" type="presParOf" srcId="{F3F6CDC4-57A4-470D-B7CB-BE4AA7EADCBA}" destId="{848FBF95-D5BC-4D1E-8A68-7DAC45919892}" srcOrd="0" destOrd="0" presId="urn:microsoft.com/office/officeart/2016/7/layout/RepeatingBendingProcessNew"/>
    <dgm:cxn modelId="{5A941C42-8575-4367-855C-A29EDA09BF0C}" type="presParOf" srcId="{8F2B497B-B46E-49C2-A1F5-8D0B6F566D2A}" destId="{836ACAB8-34C9-4224-B815-3E9F8CC1DF85}" srcOrd="2" destOrd="0" presId="urn:microsoft.com/office/officeart/2016/7/layout/RepeatingBendingProcessNew"/>
    <dgm:cxn modelId="{9805F0A5-6BDA-4434-A2DB-8AF04B1AD279}" type="presParOf" srcId="{8F2B497B-B46E-49C2-A1F5-8D0B6F566D2A}" destId="{6A344719-9100-45A7-A888-DE853BB8887E}" srcOrd="3" destOrd="0" presId="urn:microsoft.com/office/officeart/2016/7/layout/RepeatingBendingProcessNew"/>
    <dgm:cxn modelId="{286037B1-8B33-4986-AC62-39DDF4C157FF}" type="presParOf" srcId="{6A344719-9100-45A7-A888-DE853BB8887E}" destId="{73DB4304-7C34-40A0-B22F-F28938DD7E71}" srcOrd="0" destOrd="0" presId="urn:microsoft.com/office/officeart/2016/7/layout/RepeatingBendingProcessNew"/>
    <dgm:cxn modelId="{E992F8E4-F595-4B44-ACB7-62C6E91CAD3D}" type="presParOf" srcId="{8F2B497B-B46E-49C2-A1F5-8D0B6F566D2A}" destId="{EEB7AA69-2AE8-4125-953A-FF2B24BF22B9}" srcOrd="4" destOrd="0" presId="urn:microsoft.com/office/officeart/2016/7/layout/RepeatingBendingProcessNew"/>
    <dgm:cxn modelId="{9F780F14-D817-46C3-B50E-17EC9EC70F7F}" type="presParOf" srcId="{8F2B497B-B46E-49C2-A1F5-8D0B6F566D2A}" destId="{409A0A55-CF32-47B6-A4E0-A478A0C439BA}" srcOrd="5" destOrd="0" presId="urn:microsoft.com/office/officeart/2016/7/layout/RepeatingBendingProcessNew"/>
    <dgm:cxn modelId="{D45546DB-DB94-4F7B-8E31-207B6379674A}" type="presParOf" srcId="{409A0A55-CF32-47B6-A4E0-A478A0C439BA}" destId="{0FBE4D55-253A-48AF-833D-6AC7CF7F13FA}" srcOrd="0" destOrd="0" presId="urn:microsoft.com/office/officeart/2016/7/layout/RepeatingBendingProcessNew"/>
    <dgm:cxn modelId="{8BA478B9-EE77-489B-B0C2-29A2DFA19029}" type="presParOf" srcId="{8F2B497B-B46E-49C2-A1F5-8D0B6F566D2A}" destId="{178582F3-97E3-49C2-BD4C-B2B16C89ACAC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6CDC4-57A4-470D-B7CB-BE4AA7EADCBA}">
      <dsp:nvSpPr>
        <dsp:cNvPr id="0" name=""/>
        <dsp:cNvSpPr/>
      </dsp:nvSpPr>
      <dsp:spPr>
        <a:xfrm>
          <a:off x="2911367" y="1031881"/>
          <a:ext cx="639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911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4182" y="1074252"/>
        <a:ext cx="33485" cy="6697"/>
      </dsp:txXfrm>
    </dsp:sp>
    <dsp:sp modelId="{F2A60122-E364-4405-AF83-714BEEC8F557}">
      <dsp:nvSpPr>
        <dsp:cNvPr id="0" name=""/>
        <dsp:cNvSpPr/>
      </dsp:nvSpPr>
      <dsp:spPr>
        <a:xfrm>
          <a:off x="1363" y="204060"/>
          <a:ext cx="2911803" cy="17470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681" tIns="149769" rIns="142681" bIns="14976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Objective: Perform exploratory data analysis (EDA) on the Titanic dataset to uncover survival patterns.</a:t>
          </a:r>
          <a:endParaRPr lang="en-US" sz="1700" kern="1200"/>
        </a:p>
      </dsp:txBody>
      <dsp:txXfrm>
        <a:off x="1363" y="204060"/>
        <a:ext cx="2911803" cy="1747082"/>
      </dsp:txXfrm>
    </dsp:sp>
    <dsp:sp modelId="{6A344719-9100-45A7-A888-DE853BB8887E}">
      <dsp:nvSpPr>
        <dsp:cNvPr id="0" name=""/>
        <dsp:cNvSpPr/>
      </dsp:nvSpPr>
      <dsp:spPr>
        <a:xfrm>
          <a:off x="1457265" y="1949342"/>
          <a:ext cx="3581518" cy="639114"/>
        </a:xfrm>
        <a:custGeom>
          <a:avLst/>
          <a:gdLst/>
          <a:ahLst/>
          <a:cxnLst/>
          <a:rect l="0" t="0" r="0" b="0"/>
          <a:pathLst>
            <a:path>
              <a:moveTo>
                <a:pt x="3581518" y="0"/>
              </a:moveTo>
              <a:lnTo>
                <a:pt x="3581518" y="336657"/>
              </a:lnTo>
              <a:lnTo>
                <a:pt x="0" y="336657"/>
              </a:lnTo>
              <a:lnTo>
                <a:pt x="0" y="639114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6935" y="2265551"/>
        <a:ext cx="182179" cy="6697"/>
      </dsp:txXfrm>
    </dsp:sp>
    <dsp:sp modelId="{836ACAB8-34C9-4224-B815-3E9F8CC1DF85}">
      <dsp:nvSpPr>
        <dsp:cNvPr id="0" name=""/>
        <dsp:cNvSpPr/>
      </dsp:nvSpPr>
      <dsp:spPr>
        <a:xfrm>
          <a:off x="3582882" y="204060"/>
          <a:ext cx="2911803" cy="17470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681" tIns="149769" rIns="142681" bIns="14976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Analyze features like age, gender, class, and fare to identify survival determinants.</a:t>
          </a:r>
          <a:endParaRPr lang="en-US" sz="1700" kern="1200"/>
        </a:p>
      </dsp:txBody>
      <dsp:txXfrm>
        <a:off x="3582882" y="204060"/>
        <a:ext cx="2911803" cy="1747082"/>
      </dsp:txXfrm>
    </dsp:sp>
    <dsp:sp modelId="{409A0A55-CF32-47B6-A4E0-A478A0C439BA}">
      <dsp:nvSpPr>
        <dsp:cNvPr id="0" name=""/>
        <dsp:cNvSpPr/>
      </dsp:nvSpPr>
      <dsp:spPr>
        <a:xfrm>
          <a:off x="2911367" y="3448678"/>
          <a:ext cx="639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9114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4182" y="3491049"/>
        <a:ext cx="33485" cy="6697"/>
      </dsp:txXfrm>
    </dsp:sp>
    <dsp:sp modelId="{EEB7AA69-2AE8-4125-953A-FF2B24BF22B9}">
      <dsp:nvSpPr>
        <dsp:cNvPr id="0" name=""/>
        <dsp:cNvSpPr/>
      </dsp:nvSpPr>
      <dsp:spPr>
        <a:xfrm>
          <a:off x="1363" y="2620857"/>
          <a:ext cx="2911803" cy="17470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681" tIns="149769" rIns="142681" bIns="14976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Highlight trends and insights using statistical summaries and visualizations.</a:t>
          </a:r>
          <a:endParaRPr lang="en-US" sz="1700" kern="1200"/>
        </a:p>
      </dsp:txBody>
      <dsp:txXfrm>
        <a:off x="1363" y="2620857"/>
        <a:ext cx="2911803" cy="1747082"/>
      </dsp:txXfrm>
    </dsp:sp>
    <dsp:sp modelId="{178582F3-97E3-49C2-BD4C-B2B16C89ACAC}">
      <dsp:nvSpPr>
        <dsp:cNvPr id="0" name=""/>
        <dsp:cNvSpPr/>
      </dsp:nvSpPr>
      <dsp:spPr>
        <a:xfrm>
          <a:off x="3582882" y="2620857"/>
          <a:ext cx="2911803" cy="17470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681" tIns="149769" rIns="142681" bIns="14976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Provide findings and conclusions to inform further predictive modeling.</a:t>
          </a:r>
          <a:endParaRPr lang="en-US" sz="1700" kern="1200"/>
        </a:p>
      </dsp:txBody>
      <dsp:txXfrm>
        <a:off x="3582882" y="2620857"/>
        <a:ext cx="2911803" cy="174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3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60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1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0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6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I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Raj 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Dineshbhai</a:t>
            </a:r>
            <a:r>
              <a:rPr lang="en-IN" b="1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Barot</a:t>
            </a:r>
            <a:br>
              <a:rPr lang="en-IN"/>
            </a:br>
            <a:r>
              <a:rPr lang="en-IN" b="1" i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2304564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t>Surviving the Titanic: An Exploratory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2C1EA6-F559-897B-1197-13EBE0F62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41372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6828512" cy="1641986"/>
          </a:xfrm>
        </p:spPr>
        <p:txBody>
          <a:bodyPr>
            <a:normAutofit/>
          </a:bodyPr>
          <a:lstStyle/>
          <a:p>
            <a:r>
              <a:t>Dataset Details</a:t>
            </a:r>
          </a:p>
        </p:txBody>
      </p:sp>
      <p:pic>
        <p:nvPicPr>
          <p:cNvPr id="5" name="Picture 4" descr="Aerial view of a bus depot">
            <a:extLst>
              <a:ext uri="{FF2B5EF4-FFF2-40B4-BE49-F238E27FC236}">
                <a16:creationId xmlns:a16="http://schemas.microsoft.com/office/drawing/2014/main" id="{03AC2EBC-E3B0-D499-9AB4-1FE39C65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321" r="29290"/>
          <a:stretch/>
        </p:blipFill>
        <p:spPr>
          <a:xfrm>
            <a:off x="8135860" y="10"/>
            <a:ext cx="405894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8BAB9-EB13-48B9-9E3E-56E6E1620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438400"/>
            <a:ext cx="6828512" cy="3809999"/>
          </a:xfrm>
        </p:spPr>
        <p:txBody>
          <a:bodyPr>
            <a:normAutofit/>
          </a:bodyPr>
          <a:lstStyle/>
          <a:p>
            <a:r>
              <a:t>PassengerID: Unique identifier for each passenger.</a:t>
            </a:r>
          </a:p>
          <a:p>
            <a:r>
              <a:t>Survived: Survival status (0 = No, 1 = Yes).</a:t>
            </a:r>
          </a:p>
          <a:p>
            <a:r>
              <a:t>Pclass: Passenger class (1st, 2nd, 3rd).</a:t>
            </a:r>
          </a:p>
          <a:p>
            <a:r>
              <a:t>Other features include age, gender, fare, and embarkation 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6828512" cy="1641986"/>
          </a:xfrm>
        </p:spPr>
        <p:txBody>
          <a:bodyPr>
            <a:normAutofit/>
          </a:bodyPr>
          <a:lstStyle/>
          <a:p>
            <a:r>
              <a:t>Descriptive Statistics</a:t>
            </a:r>
          </a:p>
        </p:txBody>
      </p:sp>
      <p:pic>
        <p:nvPicPr>
          <p:cNvPr id="5" name="Picture 4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90975FC6-76E8-A0BF-8CD8-F36335C4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12" r="33977"/>
          <a:stretch/>
        </p:blipFill>
        <p:spPr>
          <a:xfrm>
            <a:off x="8135860" y="10"/>
            <a:ext cx="405894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8BAB9-EB13-48B9-9E3E-56E6E1620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438400"/>
            <a:ext cx="6828512" cy="3809999"/>
          </a:xfrm>
        </p:spPr>
        <p:txBody>
          <a:bodyPr>
            <a:normAutofit/>
          </a:bodyPr>
          <a:lstStyle/>
          <a:p>
            <a:r>
              <a:t>Mean, median, and mode calculated for numerical features like age and fare.</a:t>
            </a:r>
          </a:p>
          <a:p>
            <a:r>
              <a:t>Frequency distributions analyzed for categorical features like gender and class.</a:t>
            </a:r>
          </a:p>
          <a:p>
            <a:r>
              <a:t>Insights revealed patterns in data distribution and missing values.</a:t>
            </a:r>
          </a:p>
          <a:p>
            <a:r>
              <a:t>Initial observations guide further detailed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6828512" cy="1641986"/>
          </a:xfrm>
        </p:spPr>
        <p:txBody>
          <a:bodyPr>
            <a:normAutofit/>
          </a:bodyPr>
          <a:lstStyle/>
          <a:p>
            <a:r>
              <a:t>Data Visualizations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A209F42-0AAF-32F5-132D-A6C521F4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872" r="37137"/>
          <a:stretch/>
        </p:blipFill>
        <p:spPr>
          <a:xfrm>
            <a:off x="8135860" y="10"/>
            <a:ext cx="405894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8BAB9-EB13-48B9-9E3E-56E6E1620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438400"/>
            <a:ext cx="6828512" cy="3809999"/>
          </a:xfrm>
        </p:spPr>
        <p:txBody>
          <a:bodyPr>
            <a:normAutofit/>
          </a:bodyPr>
          <a:lstStyle/>
          <a:p>
            <a:r>
              <a:t>Histogram: Age distribution highlights passenger demographics.</a:t>
            </a:r>
          </a:p>
          <a:p>
            <a:r>
              <a:t>Bar Charts: Survival rates across classes and genders visualized.</a:t>
            </a:r>
          </a:p>
          <a:p>
            <a:r>
              <a:t>Heatmaps: Used to visualize correlations between numerical variables.</a:t>
            </a:r>
          </a:p>
          <a:p>
            <a:r>
              <a:t>Visualizations help identify significant survival patterns.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Survival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t>Gender: Women had significantly higher survival rates.</a:t>
            </a:r>
          </a:p>
          <a:p>
            <a:r>
              <a:t>Class: First-class passengers showed survival advantages.</a:t>
            </a:r>
          </a:p>
          <a:p>
            <a:r>
              <a:t>Age: Children and seniors prioritized during evacuation.</a:t>
            </a:r>
          </a:p>
          <a:p>
            <a:r>
              <a:t>Comprehensive analysis highlights key survival determinants.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t>Key Insights</a:t>
            </a:r>
          </a:p>
        </p:txBody>
      </p:sp>
      <p:pic>
        <p:nvPicPr>
          <p:cNvPr id="5" name="Picture 4" descr="Rope tied to sailboat at sea">
            <a:extLst>
              <a:ext uri="{FF2B5EF4-FFF2-40B4-BE49-F238E27FC236}">
                <a16:creationId xmlns:a16="http://schemas.microsoft.com/office/drawing/2014/main" id="{0FB8E515-F47F-5A33-121C-9CE2133A80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27" r="46862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t>Women and children were more likely to survive due to evacuation policies.</a:t>
            </a:r>
          </a:p>
          <a:p>
            <a:r>
              <a:t>First-class passengers benefited from better access to lifeboats.</a:t>
            </a:r>
          </a:p>
          <a:p>
            <a:r>
              <a:t>Age played a critical role, with children and seniors showing unique survival trends.</a:t>
            </a:r>
          </a:p>
          <a:p>
            <a:r>
              <a:t>Embarkation port showed no significant correlation with survival.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t>Conclusion and Recommendations</a:t>
            </a:r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F3C3FB97-02CE-CB92-796D-2F42D80E8C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78" r="25746" b="-1"/>
          <a:stretch/>
        </p:blipFill>
        <p:spPr>
          <a:xfrm>
            <a:off x="7548152" y="10"/>
            <a:ext cx="4646658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49B09-93BA-40D3-8B80-788A87C8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68" y="2438400"/>
            <a:ext cx="6249784" cy="3809999"/>
          </a:xfrm>
        </p:spPr>
        <p:txBody>
          <a:bodyPr>
            <a:normAutofit/>
          </a:bodyPr>
          <a:lstStyle/>
          <a:p>
            <a:r>
              <a:t>EDA provided actionable insights into factors influencing survival.</a:t>
            </a:r>
          </a:p>
          <a:p>
            <a:r>
              <a:t>Highlights the importance of passenger class, gender, and age.</a:t>
            </a:r>
          </a:p>
          <a:p>
            <a:r>
              <a:t>Future work includes building predictive models for survival classification.</a:t>
            </a:r>
          </a:p>
          <a:p>
            <a:r>
              <a:t>Deeper analysis of family groups and ticket connections suggested.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Surviving the Titanic: An Exploratory Data Analysis</vt:lpstr>
      <vt:lpstr>Project Overview</vt:lpstr>
      <vt:lpstr>Dataset Details</vt:lpstr>
      <vt:lpstr>Descriptive Statistics</vt:lpstr>
      <vt:lpstr>Data Visualizations</vt:lpstr>
      <vt:lpstr>Survival Analysis</vt:lpstr>
      <vt:lpstr>Key Insights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2024-12-14T05:49:27Z</dcterms:created>
  <dcterms:modified xsi:type="dcterms:W3CDTF">2024-12-14T06:21:11Z</dcterms:modified>
  <cp:category/>
</cp:coreProperties>
</file>