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4142E-7D3C-1940-9D65-02A1E1086EC6}"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1A4DF-0B74-9345-8C12-DBB15D8329B3}" type="slidenum">
              <a:rPr lang="en-US" smtClean="0"/>
              <a:t>‹#›</a:t>
            </a:fld>
            <a:endParaRPr lang="en-US"/>
          </a:p>
        </p:txBody>
      </p:sp>
    </p:spTree>
    <p:extLst>
      <p:ext uri="{BB962C8B-B14F-4D97-AF65-F5344CB8AC3E}">
        <p14:creationId xmlns:p14="http://schemas.microsoft.com/office/powerpoint/2010/main" val="102813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71A4DF-0B74-9345-8C12-DBB15D8329B3}" type="slidenum">
              <a:rPr lang="en-US" smtClean="0"/>
              <a:t>9</a:t>
            </a:fld>
            <a:endParaRPr lang="en-US"/>
          </a:p>
        </p:txBody>
      </p:sp>
    </p:spTree>
    <p:extLst>
      <p:ext uri="{BB962C8B-B14F-4D97-AF65-F5344CB8AC3E}">
        <p14:creationId xmlns:p14="http://schemas.microsoft.com/office/powerpoint/2010/main" val="412223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71A4DF-0B74-9345-8C12-DBB15D8329B3}" type="slidenum">
              <a:rPr lang="en-US" smtClean="0"/>
              <a:t>16</a:t>
            </a:fld>
            <a:endParaRPr lang="en-US"/>
          </a:p>
        </p:txBody>
      </p:sp>
    </p:spTree>
    <p:extLst>
      <p:ext uri="{BB962C8B-B14F-4D97-AF65-F5344CB8AC3E}">
        <p14:creationId xmlns:p14="http://schemas.microsoft.com/office/powerpoint/2010/main" val="1983457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35ABD0C-935F-2441-BACC-A6250EC8A765}" type="datetimeFigureOut">
              <a:rPr lang="en-US" smtClean="0"/>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42777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35ABD0C-935F-2441-BACC-A6250EC8A765}" type="datetimeFigureOut">
              <a:rPr lang="en-US" smtClean="0"/>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329262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35ABD0C-935F-2441-BACC-A6250EC8A765}" type="datetimeFigureOut">
              <a:rPr lang="en-US" smtClean="0"/>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D0D0F9-8C01-204F-811C-B48C8EEB93D0}"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73822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35ABD0C-935F-2441-BACC-A6250EC8A765}" type="datetimeFigureOut">
              <a:rPr lang="en-US" smtClean="0"/>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2102844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35ABD0C-935F-2441-BACC-A6250EC8A765}" type="datetimeFigureOut">
              <a:rPr lang="en-US" smtClean="0"/>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D0D0F9-8C01-204F-811C-B48C8EEB93D0}"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6519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35ABD0C-935F-2441-BACC-A6250EC8A765}" type="datetimeFigureOut">
              <a:rPr lang="en-US" smtClean="0"/>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4062802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5ABD0C-935F-2441-BACC-A6250EC8A765}" type="datetimeFigureOut">
              <a:rPr lang="en-US" smtClean="0"/>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3223135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5ABD0C-935F-2441-BACC-A6250EC8A765}" type="datetimeFigureOut">
              <a:rPr lang="en-US" smtClean="0"/>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143380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5ABD0C-935F-2441-BACC-A6250EC8A765}" type="datetimeFigureOut">
              <a:rPr lang="en-US" smtClean="0"/>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58402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35ABD0C-935F-2441-BACC-A6250EC8A765}" type="datetimeFigureOut">
              <a:rPr lang="en-US" smtClean="0"/>
              <a:t>6/10/24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1997529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5ABD0C-935F-2441-BACC-A6250EC8A765}" type="datetimeFigureOut">
              <a:rPr lang="en-US" smtClean="0"/>
              <a:t>6/10/24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3176728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5ABD0C-935F-2441-BACC-A6250EC8A765}" type="datetimeFigureOut">
              <a:rPr lang="en-US" smtClean="0"/>
              <a:t>6/10/24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239998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35ABD0C-935F-2441-BACC-A6250EC8A765}" type="datetimeFigureOut">
              <a:rPr lang="en-US" smtClean="0"/>
              <a:t>6/10/24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23170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5ABD0C-935F-2441-BACC-A6250EC8A765}" type="datetimeFigureOut">
              <a:rPr lang="en-US" smtClean="0"/>
              <a:t>6/10/24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300587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35ABD0C-935F-2441-BACC-A6250EC8A765}" type="datetimeFigureOut">
              <a:rPr lang="en-US" smtClean="0"/>
              <a:t>6/10/24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427709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35ABD0C-935F-2441-BACC-A6250EC8A765}" type="datetimeFigureOut">
              <a:rPr lang="en-US" smtClean="0"/>
              <a:t>6/10/24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D0D0F9-8C01-204F-811C-B48C8EEB93D0}" type="slidenum">
              <a:rPr lang="en-US" smtClean="0"/>
              <a:t>‹#›</a:t>
            </a:fld>
            <a:endParaRPr lang="en-US" dirty="0"/>
          </a:p>
        </p:txBody>
      </p:sp>
    </p:spTree>
    <p:extLst>
      <p:ext uri="{BB962C8B-B14F-4D97-AF65-F5344CB8AC3E}">
        <p14:creationId xmlns:p14="http://schemas.microsoft.com/office/powerpoint/2010/main" val="2328525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5ABD0C-935F-2441-BACC-A6250EC8A765}" type="datetimeFigureOut">
              <a:rPr lang="en-US" smtClean="0"/>
              <a:t>6/10/24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D0D0F9-8C01-204F-811C-B48C8EEB93D0}" type="slidenum">
              <a:rPr lang="en-US" smtClean="0"/>
              <a:t>‹#›</a:t>
            </a:fld>
            <a:endParaRPr lang="en-US" dirty="0"/>
          </a:p>
        </p:txBody>
      </p:sp>
    </p:spTree>
    <p:extLst>
      <p:ext uri="{BB962C8B-B14F-4D97-AF65-F5344CB8AC3E}">
        <p14:creationId xmlns:p14="http://schemas.microsoft.com/office/powerpoint/2010/main" val="3519954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2B49-6ED7-E2A4-2CE4-A4BF259CC3B0}"/>
              </a:ext>
            </a:extLst>
          </p:cNvPr>
          <p:cNvSpPr>
            <a:spLocks noGrp="1"/>
          </p:cNvSpPr>
          <p:nvPr>
            <p:ph type="ctrTitle"/>
          </p:nvPr>
        </p:nvSpPr>
        <p:spPr>
          <a:xfrm>
            <a:off x="1045029" y="2235200"/>
            <a:ext cx="9626930" cy="2387600"/>
          </a:xfrm>
        </p:spPr>
        <p:txBody>
          <a:bodyPr/>
          <a:lstStyle/>
          <a:p>
            <a:pPr algn="ctr"/>
            <a:r>
              <a:rPr lang="en-US" dirty="0">
                <a:latin typeface="Copperplate Gothic Bold" panose="020E0705020206020404" pitchFamily="34" charset="77"/>
              </a:rPr>
              <a:t>CoronaVirus Analysis with SQL</a:t>
            </a:r>
          </a:p>
        </p:txBody>
      </p:sp>
      <p:pic>
        <p:nvPicPr>
          <p:cNvPr id="5" name="Picture 4">
            <a:extLst>
              <a:ext uri="{FF2B5EF4-FFF2-40B4-BE49-F238E27FC236}">
                <a16:creationId xmlns:a16="http://schemas.microsoft.com/office/drawing/2014/main" id="{2215DD93-BD78-61AD-020E-D543A3736FCF}"/>
              </a:ext>
            </a:extLst>
          </p:cNvPr>
          <p:cNvPicPr>
            <a:picLocks noChangeAspect="1"/>
          </p:cNvPicPr>
          <p:nvPr/>
        </p:nvPicPr>
        <p:blipFill>
          <a:blip r:embed="rId2"/>
          <a:stretch>
            <a:fillRect/>
          </a:stretch>
        </p:blipFill>
        <p:spPr>
          <a:xfrm>
            <a:off x="4237512" y="557481"/>
            <a:ext cx="3241963" cy="2387600"/>
          </a:xfrm>
          <a:prstGeom prst="rect">
            <a:avLst/>
          </a:prstGeom>
        </p:spPr>
      </p:pic>
    </p:spTree>
    <p:extLst>
      <p:ext uri="{BB962C8B-B14F-4D97-AF65-F5344CB8AC3E}">
        <p14:creationId xmlns:p14="http://schemas.microsoft.com/office/powerpoint/2010/main" val="2598791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a:xfrm>
            <a:off x="677333" y="609600"/>
            <a:ext cx="9214812" cy="1320800"/>
          </a:xfrm>
        </p:spPr>
        <p:txBody>
          <a:bodyPr>
            <a:normAutofit/>
          </a:bodyPr>
          <a:lstStyle/>
          <a:p>
            <a:r>
              <a:rPr lang="en-IN" b="1" dirty="0">
                <a:latin typeface="American Typewriter" panose="02090604020004020304" pitchFamily="18" charset="77"/>
              </a:rPr>
              <a:t>Most Frequent Values Each Month</a:t>
            </a:r>
            <a:br>
              <a:rPr lang="en-IN" b="1" dirty="0">
                <a:latin typeface="American Typewriter" panose="02090604020004020304" pitchFamily="18" charset="77"/>
              </a:rPr>
            </a:b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3" y="1488613"/>
            <a:ext cx="10378593" cy="3880773"/>
          </a:xfrm>
        </p:spPr>
        <p:txBody>
          <a:bodyP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MySQL Query:</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30C3C586-08F0-7C4B-8933-884E68C809E6}"/>
              </a:ext>
            </a:extLst>
          </p:cNvPr>
          <p:cNvPicPr>
            <a:picLocks noChangeAspect="1"/>
          </p:cNvPicPr>
          <p:nvPr/>
        </p:nvPicPr>
        <p:blipFill>
          <a:blip r:embed="rId2"/>
          <a:stretch>
            <a:fillRect/>
          </a:stretch>
        </p:blipFill>
        <p:spPr>
          <a:xfrm>
            <a:off x="1104406" y="1930400"/>
            <a:ext cx="7308532" cy="4672281"/>
          </a:xfrm>
          <a:prstGeom prst="rect">
            <a:avLst/>
          </a:prstGeom>
        </p:spPr>
      </p:pic>
    </p:spTree>
    <p:extLst>
      <p:ext uri="{BB962C8B-B14F-4D97-AF65-F5344CB8AC3E}">
        <p14:creationId xmlns:p14="http://schemas.microsoft.com/office/powerpoint/2010/main" val="74173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a:xfrm>
            <a:off x="677333" y="609600"/>
            <a:ext cx="9214812" cy="1320800"/>
          </a:xfrm>
        </p:spPr>
        <p:txBody>
          <a:bodyPr>
            <a:normAutofit/>
          </a:bodyPr>
          <a:lstStyle/>
          <a:p>
            <a:r>
              <a:rPr lang="en-IN" b="1" dirty="0">
                <a:latin typeface="American Typewriter" panose="02090604020004020304" pitchFamily="18" charset="77"/>
              </a:rPr>
              <a:t>Most Frequent Values Each Month</a:t>
            </a:r>
            <a:br>
              <a:rPr lang="en-IN" b="1" dirty="0">
                <a:latin typeface="American Typewriter" panose="02090604020004020304" pitchFamily="18" charset="77"/>
              </a:rPr>
            </a:b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3" y="2160589"/>
            <a:ext cx="10378593" cy="3880773"/>
          </a:xfrm>
        </p:spPr>
        <p:txBody>
          <a:bodyP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Key Finding:</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lang="en-US" sz="2000" dirty="0">
                <a:solidFill>
                  <a:prstClr val="black">
                    <a:lumMod val="75000"/>
                    <a:lumOff val="25000"/>
                  </a:prstClr>
                </a:solidFill>
              </a:rPr>
              <a:t>	</a:t>
            </a:r>
            <a:r>
              <a:rPr lang="en-IN" sz="2000" dirty="0"/>
              <a:t>Identified the most frequent values for confirmed cases, deaths, and recoveries each 	month.</a:t>
            </a:r>
            <a:endParaRPr lang="en-US" sz="2000" dirty="0"/>
          </a:p>
        </p:txBody>
      </p:sp>
    </p:spTree>
    <p:extLst>
      <p:ext uri="{BB962C8B-B14F-4D97-AF65-F5344CB8AC3E}">
        <p14:creationId xmlns:p14="http://schemas.microsoft.com/office/powerpoint/2010/main" val="337863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a:xfrm>
            <a:off x="677333" y="609600"/>
            <a:ext cx="9214812" cy="1320800"/>
          </a:xfrm>
        </p:spPr>
        <p:txBody>
          <a:bodyPr>
            <a:normAutofit/>
          </a:bodyPr>
          <a:lstStyle/>
          <a:p>
            <a:r>
              <a:rPr lang="en-IN" b="1" dirty="0">
                <a:latin typeface="American Typewriter" panose="02090604020004020304" pitchFamily="18" charset="77"/>
              </a:rPr>
              <a:t>Minimum Values Per Year</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3" y="1930400"/>
            <a:ext cx="10378593" cy="4612904"/>
          </a:xfrm>
        </p:spPr>
        <p:txBody>
          <a:bodyP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MySQL Query:</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Key Finding:</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lang="en-US" sz="2000" dirty="0">
                <a:solidFill>
                  <a:prstClr val="black">
                    <a:lumMod val="75000"/>
                    <a:lumOff val="25000"/>
                  </a:prstClr>
                </a:solidFill>
              </a:rPr>
              <a:t>	</a:t>
            </a:r>
            <a:r>
              <a:rPr lang="en-IN" sz="2000" dirty="0"/>
              <a:t>Minimum values for confirmed cases, deaths, and recoveries per year.</a:t>
            </a:r>
            <a:endParaRPr lang="en-US" sz="2000" dirty="0"/>
          </a:p>
        </p:txBody>
      </p:sp>
      <p:pic>
        <p:nvPicPr>
          <p:cNvPr id="5" name="Picture 4">
            <a:extLst>
              <a:ext uri="{FF2B5EF4-FFF2-40B4-BE49-F238E27FC236}">
                <a16:creationId xmlns:a16="http://schemas.microsoft.com/office/drawing/2014/main" id="{3BA13C4D-44EE-BF35-5EB2-4452340999A7}"/>
              </a:ext>
            </a:extLst>
          </p:cNvPr>
          <p:cNvPicPr>
            <a:picLocks noChangeAspect="1"/>
          </p:cNvPicPr>
          <p:nvPr/>
        </p:nvPicPr>
        <p:blipFill>
          <a:blip r:embed="rId2"/>
          <a:stretch>
            <a:fillRect/>
          </a:stretch>
        </p:blipFill>
        <p:spPr>
          <a:xfrm>
            <a:off x="340150" y="2588821"/>
            <a:ext cx="5086873" cy="2814452"/>
          </a:xfrm>
          <a:prstGeom prst="rect">
            <a:avLst/>
          </a:prstGeom>
        </p:spPr>
      </p:pic>
      <p:pic>
        <p:nvPicPr>
          <p:cNvPr id="6" name="Picture 5">
            <a:extLst>
              <a:ext uri="{FF2B5EF4-FFF2-40B4-BE49-F238E27FC236}">
                <a16:creationId xmlns:a16="http://schemas.microsoft.com/office/drawing/2014/main" id="{3859C6E5-3F34-DBFC-09BC-4FFEF8557E6D}"/>
              </a:ext>
            </a:extLst>
          </p:cNvPr>
          <p:cNvPicPr>
            <a:picLocks noChangeAspect="1"/>
          </p:cNvPicPr>
          <p:nvPr/>
        </p:nvPicPr>
        <p:blipFill>
          <a:blip r:embed="rId3"/>
          <a:stretch>
            <a:fillRect/>
          </a:stretch>
        </p:blipFill>
        <p:spPr>
          <a:xfrm>
            <a:off x="5866629" y="2588821"/>
            <a:ext cx="5648038" cy="2814452"/>
          </a:xfrm>
          <a:prstGeom prst="rect">
            <a:avLst/>
          </a:prstGeom>
        </p:spPr>
      </p:pic>
    </p:spTree>
    <p:extLst>
      <p:ext uri="{BB962C8B-B14F-4D97-AF65-F5344CB8AC3E}">
        <p14:creationId xmlns:p14="http://schemas.microsoft.com/office/powerpoint/2010/main" val="173021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a:xfrm>
            <a:off x="677333" y="609600"/>
            <a:ext cx="9214812" cy="1320800"/>
          </a:xfrm>
        </p:spPr>
        <p:txBody>
          <a:bodyPr>
            <a:normAutofit/>
          </a:bodyPr>
          <a:lstStyle/>
          <a:p>
            <a:r>
              <a:rPr lang="en-IN" b="1" dirty="0">
                <a:latin typeface="American Typewriter" panose="02090604020004020304" pitchFamily="18" charset="77"/>
              </a:rPr>
              <a:t>Maximum Values Per Year</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3" y="1930400"/>
            <a:ext cx="10378593" cy="4612904"/>
          </a:xfrm>
        </p:spPr>
        <p:txBody>
          <a:bodyP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MySQL Query:</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Key Finding:</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lang="en-US" sz="2000" dirty="0">
                <a:solidFill>
                  <a:prstClr val="black">
                    <a:lumMod val="75000"/>
                    <a:lumOff val="25000"/>
                  </a:prstClr>
                </a:solidFill>
              </a:rPr>
              <a:t>	</a:t>
            </a:r>
            <a:r>
              <a:rPr lang="en-IN" sz="2000" dirty="0"/>
              <a:t>Maximum values for confirmed cases, deaths, and recoveries per year.</a:t>
            </a:r>
            <a:endParaRPr lang="en-US" sz="2000" dirty="0"/>
          </a:p>
        </p:txBody>
      </p:sp>
      <p:pic>
        <p:nvPicPr>
          <p:cNvPr id="6" name="Picture 5">
            <a:extLst>
              <a:ext uri="{FF2B5EF4-FFF2-40B4-BE49-F238E27FC236}">
                <a16:creationId xmlns:a16="http://schemas.microsoft.com/office/drawing/2014/main" id="{C9770247-EDCF-BF96-7ABE-BF0E5C507150}"/>
              </a:ext>
            </a:extLst>
          </p:cNvPr>
          <p:cNvPicPr>
            <a:picLocks noChangeAspect="1"/>
          </p:cNvPicPr>
          <p:nvPr/>
        </p:nvPicPr>
        <p:blipFill>
          <a:blip r:embed="rId2"/>
          <a:stretch>
            <a:fillRect/>
          </a:stretch>
        </p:blipFill>
        <p:spPr>
          <a:xfrm>
            <a:off x="677333" y="2505775"/>
            <a:ext cx="5117825" cy="2849994"/>
          </a:xfrm>
          <a:prstGeom prst="rect">
            <a:avLst/>
          </a:prstGeom>
        </p:spPr>
      </p:pic>
      <p:pic>
        <p:nvPicPr>
          <p:cNvPr id="5" name="Picture 4">
            <a:extLst>
              <a:ext uri="{FF2B5EF4-FFF2-40B4-BE49-F238E27FC236}">
                <a16:creationId xmlns:a16="http://schemas.microsoft.com/office/drawing/2014/main" id="{714D8DB7-0279-72C2-F0B9-A8B24685DC72}"/>
              </a:ext>
            </a:extLst>
          </p:cNvPr>
          <p:cNvPicPr>
            <a:picLocks noChangeAspect="1"/>
          </p:cNvPicPr>
          <p:nvPr/>
        </p:nvPicPr>
        <p:blipFill>
          <a:blip r:embed="rId3"/>
          <a:stretch>
            <a:fillRect/>
          </a:stretch>
        </p:blipFill>
        <p:spPr>
          <a:xfrm>
            <a:off x="6096000" y="2505774"/>
            <a:ext cx="5418668" cy="2849995"/>
          </a:xfrm>
          <a:prstGeom prst="rect">
            <a:avLst/>
          </a:prstGeom>
        </p:spPr>
      </p:pic>
    </p:spTree>
    <p:extLst>
      <p:ext uri="{BB962C8B-B14F-4D97-AF65-F5344CB8AC3E}">
        <p14:creationId xmlns:p14="http://schemas.microsoft.com/office/powerpoint/2010/main" val="1693485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a:xfrm>
            <a:off x="677333" y="609600"/>
            <a:ext cx="9214812" cy="1320800"/>
          </a:xfrm>
        </p:spPr>
        <p:txBody>
          <a:bodyPr>
            <a:normAutofit/>
          </a:bodyPr>
          <a:lstStyle/>
          <a:p>
            <a:r>
              <a:rPr lang="en-IN" b="1" dirty="0">
                <a:latin typeface="American Typewriter" panose="02090604020004020304" pitchFamily="18" charset="77"/>
              </a:rPr>
              <a:t>Total Cases Each Month</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3" y="1930400"/>
            <a:ext cx="10378593" cy="4648530"/>
          </a:xfrm>
        </p:spPr>
        <p:txBody>
          <a:bodyP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MySQL Query:</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Key Finding:</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lang="en-US" sz="2000" dirty="0">
                <a:solidFill>
                  <a:prstClr val="black">
                    <a:lumMod val="75000"/>
                    <a:lumOff val="25000"/>
                  </a:prstClr>
                </a:solidFill>
              </a:rPr>
              <a:t>	</a:t>
            </a:r>
            <a:r>
              <a:rPr lang="en-IN" sz="2000" dirty="0"/>
              <a:t>Calculated the total number of confirmed cases, deaths, and recoveries each month.</a:t>
            </a:r>
            <a:endParaRPr lang="en-US" sz="2000" dirty="0"/>
          </a:p>
        </p:txBody>
      </p:sp>
      <p:pic>
        <p:nvPicPr>
          <p:cNvPr id="5" name="Picture 4">
            <a:extLst>
              <a:ext uri="{FF2B5EF4-FFF2-40B4-BE49-F238E27FC236}">
                <a16:creationId xmlns:a16="http://schemas.microsoft.com/office/drawing/2014/main" id="{5E3F02EA-BB0D-23CA-9870-700F8AAA1067}"/>
              </a:ext>
            </a:extLst>
          </p:cNvPr>
          <p:cNvPicPr>
            <a:picLocks noChangeAspect="1"/>
          </p:cNvPicPr>
          <p:nvPr/>
        </p:nvPicPr>
        <p:blipFill>
          <a:blip r:embed="rId2"/>
          <a:stretch>
            <a:fillRect/>
          </a:stretch>
        </p:blipFill>
        <p:spPr>
          <a:xfrm>
            <a:off x="677333" y="2522978"/>
            <a:ext cx="4880319" cy="2695617"/>
          </a:xfrm>
          <a:prstGeom prst="rect">
            <a:avLst/>
          </a:prstGeom>
        </p:spPr>
      </p:pic>
      <p:pic>
        <p:nvPicPr>
          <p:cNvPr id="8" name="Picture 7">
            <a:extLst>
              <a:ext uri="{FF2B5EF4-FFF2-40B4-BE49-F238E27FC236}">
                <a16:creationId xmlns:a16="http://schemas.microsoft.com/office/drawing/2014/main" id="{105F68D3-A01B-2D16-F750-B5EF0B990463}"/>
              </a:ext>
            </a:extLst>
          </p:cNvPr>
          <p:cNvPicPr>
            <a:picLocks noChangeAspect="1"/>
          </p:cNvPicPr>
          <p:nvPr/>
        </p:nvPicPr>
        <p:blipFill>
          <a:blip r:embed="rId3"/>
          <a:stretch>
            <a:fillRect/>
          </a:stretch>
        </p:blipFill>
        <p:spPr>
          <a:xfrm>
            <a:off x="5890161" y="2522978"/>
            <a:ext cx="5624506" cy="2695617"/>
          </a:xfrm>
          <a:prstGeom prst="rect">
            <a:avLst/>
          </a:prstGeom>
        </p:spPr>
      </p:pic>
    </p:spTree>
    <p:extLst>
      <p:ext uri="{BB962C8B-B14F-4D97-AF65-F5344CB8AC3E}">
        <p14:creationId xmlns:p14="http://schemas.microsoft.com/office/powerpoint/2010/main" val="2661961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a:xfrm>
            <a:off x="677333" y="609600"/>
            <a:ext cx="9214812" cy="1320800"/>
          </a:xfrm>
        </p:spPr>
        <p:txBody>
          <a:bodyPr>
            <a:normAutofit/>
          </a:bodyPr>
          <a:lstStyle/>
          <a:p>
            <a:r>
              <a:rPr lang="en-IN" b="1" dirty="0">
                <a:latin typeface="American Typewriter" panose="02090604020004020304" pitchFamily="18" charset="77"/>
              </a:rPr>
              <a:t>Spread of Confirmed Cases</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3" y="1930400"/>
            <a:ext cx="10378593" cy="3880773"/>
          </a:xfrm>
        </p:spPr>
        <p:txBody>
          <a:bodyP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MySQL Query:</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Key Finding:</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lang="en-US" sz="2000" dirty="0">
                <a:solidFill>
                  <a:prstClr val="black">
                    <a:lumMod val="75000"/>
                    <a:lumOff val="25000"/>
                  </a:prstClr>
                </a:solidFill>
              </a:rPr>
              <a:t>	</a:t>
            </a:r>
            <a:r>
              <a:rPr lang="en-IN" sz="2000" dirty="0"/>
              <a:t>Analysed the spread of confirmed cases using total, average, variance, and standard 	deviation.</a:t>
            </a:r>
            <a:endParaRPr lang="en-US" sz="2000" dirty="0"/>
          </a:p>
        </p:txBody>
      </p:sp>
      <p:pic>
        <p:nvPicPr>
          <p:cNvPr id="6" name="Picture 5">
            <a:extLst>
              <a:ext uri="{FF2B5EF4-FFF2-40B4-BE49-F238E27FC236}">
                <a16:creationId xmlns:a16="http://schemas.microsoft.com/office/drawing/2014/main" id="{5BBA4E95-52CA-E34B-B4C2-4B7EEA105705}"/>
              </a:ext>
            </a:extLst>
          </p:cNvPr>
          <p:cNvPicPr>
            <a:picLocks noChangeAspect="1"/>
          </p:cNvPicPr>
          <p:nvPr/>
        </p:nvPicPr>
        <p:blipFill>
          <a:blip r:embed="rId2"/>
          <a:stretch>
            <a:fillRect/>
          </a:stretch>
        </p:blipFill>
        <p:spPr>
          <a:xfrm>
            <a:off x="677334" y="2425040"/>
            <a:ext cx="5082198" cy="2752602"/>
          </a:xfrm>
          <a:prstGeom prst="rect">
            <a:avLst/>
          </a:prstGeom>
        </p:spPr>
      </p:pic>
      <p:pic>
        <p:nvPicPr>
          <p:cNvPr id="5" name="Picture 4">
            <a:extLst>
              <a:ext uri="{FF2B5EF4-FFF2-40B4-BE49-F238E27FC236}">
                <a16:creationId xmlns:a16="http://schemas.microsoft.com/office/drawing/2014/main" id="{6FEBE860-8CCE-3E70-CFFB-8F852CAA8C6F}"/>
              </a:ext>
            </a:extLst>
          </p:cNvPr>
          <p:cNvPicPr>
            <a:picLocks noChangeAspect="1"/>
          </p:cNvPicPr>
          <p:nvPr/>
        </p:nvPicPr>
        <p:blipFill>
          <a:blip r:embed="rId3"/>
          <a:stretch>
            <a:fillRect/>
          </a:stretch>
        </p:blipFill>
        <p:spPr>
          <a:xfrm>
            <a:off x="6096000" y="2425040"/>
            <a:ext cx="5529943" cy="2752602"/>
          </a:xfrm>
          <a:prstGeom prst="rect">
            <a:avLst/>
          </a:prstGeom>
        </p:spPr>
      </p:pic>
    </p:spTree>
    <p:extLst>
      <p:ext uri="{BB962C8B-B14F-4D97-AF65-F5344CB8AC3E}">
        <p14:creationId xmlns:p14="http://schemas.microsoft.com/office/powerpoint/2010/main" val="4095682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a:xfrm>
            <a:off x="677333" y="609600"/>
            <a:ext cx="9214812" cy="1320800"/>
          </a:xfrm>
        </p:spPr>
        <p:txBody>
          <a:bodyPr>
            <a:normAutofit/>
          </a:bodyPr>
          <a:lstStyle/>
          <a:p>
            <a:r>
              <a:rPr lang="en-IN" b="1" dirty="0">
                <a:latin typeface="American Typewriter" panose="02090604020004020304" pitchFamily="18" charset="77"/>
              </a:rPr>
              <a:t>Spread of Death Cases</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3" y="1930400"/>
            <a:ext cx="10378593" cy="3880773"/>
          </a:xfrm>
        </p:spPr>
        <p:txBody>
          <a:bodyP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MySQL Query:</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Key Finding:</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lang="en-US" sz="2000" dirty="0">
                <a:solidFill>
                  <a:prstClr val="black">
                    <a:lumMod val="75000"/>
                    <a:lumOff val="25000"/>
                  </a:prstClr>
                </a:solidFill>
              </a:rPr>
              <a:t>	</a:t>
            </a:r>
            <a:r>
              <a:rPr lang="en-IN" sz="2000" dirty="0"/>
              <a:t>Analysed the spread of death cases each month using total, average, variance, and 	standard deviation.</a:t>
            </a:r>
            <a:endParaRPr lang="en-US" sz="2000" dirty="0"/>
          </a:p>
        </p:txBody>
      </p:sp>
      <p:pic>
        <p:nvPicPr>
          <p:cNvPr id="6" name="Picture 5">
            <a:extLst>
              <a:ext uri="{FF2B5EF4-FFF2-40B4-BE49-F238E27FC236}">
                <a16:creationId xmlns:a16="http://schemas.microsoft.com/office/drawing/2014/main" id="{C19B6BC7-3483-4EB8-1F49-4727D3557C6D}"/>
              </a:ext>
            </a:extLst>
          </p:cNvPr>
          <p:cNvPicPr>
            <a:picLocks noChangeAspect="1"/>
          </p:cNvPicPr>
          <p:nvPr/>
        </p:nvPicPr>
        <p:blipFill>
          <a:blip r:embed="rId3"/>
          <a:stretch>
            <a:fillRect/>
          </a:stretch>
        </p:blipFill>
        <p:spPr>
          <a:xfrm>
            <a:off x="677334" y="2477950"/>
            <a:ext cx="4999072" cy="2785672"/>
          </a:xfrm>
          <a:prstGeom prst="rect">
            <a:avLst/>
          </a:prstGeom>
        </p:spPr>
      </p:pic>
      <p:pic>
        <p:nvPicPr>
          <p:cNvPr id="5" name="Picture 4">
            <a:extLst>
              <a:ext uri="{FF2B5EF4-FFF2-40B4-BE49-F238E27FC236}">
                <a16:creationId xmlns:a16="http://schemas.microsoft.com/office/drawing/2014/main" id="{C9AF5FAA-45B9-DC86-A813-ADAEA7AE98A1}"/>
              </a:ext>
            </a:extLst>
          </p:cNvPr>
          <p:cNvPicPr>
            <a:picLocks noChangeAspect="1"/>
          </p:cNvPicPr>
          <p:nvPr/>
        </p:nvPicPr>
        <p:blipFill>
          <a:blip r:embed="rId4"/>
          <a:stretch>
            <a:fillRect/>
          </a:stretch>
        </p:blipFill>
        <p:spPr>
          <a:xfrm>
            <a:off x="5866629" y="2477950"/>
            <a:ext cx="5648037" cy="2785672"/>
          </a:xfrm>
          <a:prstGeom prst="rect">
            <a:avLst/>
          </a:prstGeom>
        </p:spPr>
      </p:pic>
    </p:spTree>
    <p:extLst>
      <p:ext uri="{BB962C8B-B14F-4D97-AF65-F5344CB8AC3E}">
        <p14:creationId xmlns:p14="http://schemas.microsoft.com/office/powerpoint/2010/main" val="74635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a:xfrm>
            <a:off x="677333" y="609600"/>
            <a:ext cx="9214812" cy="1320800"/>
          </a:xfrm>
        </p:spPr>
        <p:txBody>
          <a:bodyPr>
            <a:normAutofit/>
          </a:bodyPr>
          <a:lstStyle/>
          <a:p>
            <a:r>
              <a:rPr lang="en-IN" b="1" dirty="0">
                <a:latin typeface="American Typewriter" panose="02090604020004020304" pitchFamily="18" charset="77"/>
              </a:rPr>
              <a:t>Spread of Recovered Cases</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3" y="1930400"/>
            <a:ext cx="10378593" cy="3880773"/>
          </a:xfrm>
        </p:spPr>
        <p:txBody>
          <a:bodyP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MySQL Query:</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Key Finding:</a:t>
            </a:r>
          </a:p>
          <a:p>
            <a:pPr marL="0" indent="0">
              <a:buClr>
                <a:srgbClr val="90C226"/>
              </a:buClr>
              <a:buNone/>
              <a:defRPr/>
            </a:pPr>
            <a:r>
              <a:rPr lang="en-US" sz="2000" dirty="0">
                <a:solidFill>
                  <a:prstClr val="black">
                    <a:lumMod val="75000"/>
                    <a:lumOff val="25000"/>
                  </a:prstClr>
                </a:solidFill>
              </a:rPr>
              <a:t>	</a:t>
            </a:r>
            <a:r>
              <a:rPr lang="en-IN" sz="2000" dirty="0" err="1"/>
              <a:t>Analyzed</a:t>
            </a:r>
            <a:r>
              <a:rPr lang="en-IN" sz="2000" dirty="0"/>
              <a:t> the spread of recovered cases using total, average, variance, and </a:t>
            </a:r>
          </a:p>
          <a:p>
            <a:pPr marL="0" indent="0">
              <a:buClr>
                <a:srgbClr val="90C226"/>
              </a:buClr>
              <a:buNone/>
              <a:defRPr/>
            </a:pPr>
            <a:r>
              <a:rPr lang="en-IN" sz="2000" dirty="0"/>
              <a:t>	standard deviation.</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lang="en-US" sz="2000" dirty="0"/>
          </a:p>
        </p:txBody>
      </p:sp>
      <p:pic>
        <p:nvPicPr>
          <p:cNvPr id="8" name="Picture 7">
            <a:extLst>
              <a:ext uri="{FF2B5EF4-FFF2-40B4-BE49-F238E27FC236}">
                <a16:creationId xmlns:a16="http://schemas.microsoft.com/office/drawing/2014/main" id="{52AB4A03-05A5-7B16-CB72-D0339F10DC06}"/>
              </a:ext>
            </a:extLst>
          </p:cNvPr>
          <p:cNvPicPr>
            <a:picLocks noChangeAspect="1"/>
          </p:cNvPicPr>
          <p:nvPr/>
        </p:nvPicPr>
        <p:blipFill>
          <a:blip r:embed="rId2"/>
          <a:stretch>
            <a:fillRect/>
          </a:stretch>
        </p:blipFill>
        <p:spPr>
          <a:xfrm>
            <a:off x="677334" y="2477705"/>
            <a:ext cx="4939696" cy="2743200"/>
          </a:xfrm>
          <a:prstGeom prst="rect">
            <a:avLst/>
          </a:prstGeom>
        </p:spPr>
      </p:pic>
      <p:pic>
        <p:nvPicPr>
          <p:cNvPr id="5" name="Picture 4">
            <a:extLst>
              <a:ext uri="{FF2B5EF4-FFF2-40B4-BE49-F238E27FC236}">
                <a16:creationId xmlns:a16="http://schemas.microsoft.com/office/drawing/2014/main" id="{9812C928-E536-8991-12E4-FFA4E915D2C3}"/>
              </a:ext>
            </a:extLst>
          </p:cNvPr>
          <p:cNvPicPr>
            <a:picLocks noChangeAspect="1"/>
          </p:cNvPicPr>
          <p:nvPr/>
        </p:nvPicPr>
        <p:blipFill>
          <a:blip r:embed="rId3"/>
          <a:stretch>
            <a:fillRect/>
          </a:stretch>
        </p:blipFill>
        <p:spPr>
          <a:xfrm>
            <a:off x="5977247" y="2477706"/>
            <a:ext cx="5537420" cy="2743200"/>
          </a:xfrm>
          <a:prstGeom prst="rect">
            <a:avLst/>
          </a:prstGeom>
        </p:spPr>
      </p:pic>
    </p:spTree>
    <p:extLst>
      <p:ext uri="{BB962C8B-B14F-4D97-AF65-F5344CB8AC3E}">
        <p14:creationId xmlns:p14="http://schemas.microsoft.com/office/powerpoint/2010/main" val="393032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a:xfrm>
            <a:off x="677333" y="609600"/>
            <a:ext cx="9214812" cy="1320800"/>
          </a:xfrm>
        </p:spPr>
        <p:txBody>
          <a:bodyPr>
            <a:normAutofit/>
          </a:bodyPr>
          <a:lstStyle/>
          <a:p>
            <a:r>
              <a:rPr lang="en-IN" b="1" dirty="0">
                <a:latin typeface="American Typewriter" panose="02090604020004020304" pitchFamily="18" charset="77"/>
              </a:rPr>
              <a:t>Country with Highest Confirmed Cases</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3" y="1930400"/>
            <a:ext cx="10378593" cy="3880773"/>
          </a:xfrm>
        </p:spPr>
        <p:txBody>
          <a:bodyP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MySQL Query:</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Key Finding:</a:t>
            </a:r>
          </a:p>
          <a:p>
            <a:pPr marL="0" indent="0">
              <a:buClr>
                <a:srgbClr val="90C226"/>
              </a:buClr>
              <a:buNone/>
              <a:defRPr/>
            </a:pPr>
            <a:r>
              <a:rPr lang="en-US" sz="2000" dirty="0">
                <a:solidFill>
                  <a:prstClr val="black">
                    <a:lumMod val="75000"/>
                    <a:lumOff val="25000"/>
                  </a:prstClr>
                </a:solidFill>
              </a:rPr>
              <a:t>	</a:t>
            </a:r>
            <a:r>
              <a:rPr lang="en-IN" sz="2000" dirty="0"/>
              <a:t>Identified the country with the highest number of confirmed cases.</a:t>
            </a:r>
          </a:p>
          <a:p>
            <a:pPr marL="0" indent="0">
              <a:buClr>
                <a:srgbClr val="90C226"/>
              </a:buClr>
              <a:buNone/>
              <a:defRPr/>
            </a:pPr>
            <a:endParaRPr lang="en-US" sz="2000" dirty="0"/>
          </a:p>
        </p:txBody>
      </p:sp>
      <p:pic>
        <p:nvPicPr>
          <p:cNvPr id="5" name="Picture 4">
            <a:extLst>
              <a:ext uri="{FF2B5EF4-FFF2-40B4-BE49-F238E27FC236}">
                <a16:creationId xmlns:a16="http://schemas.microsoft.com/office/drawing/2014/main" id="{AF670997-8F86-036B-58CA-438CA6154AA6}"/>
              </a:ext>
            </a:extLst>
          </p:cNvPr>
          <p:cNvPicPr>
            <a:picLocks noChangeAspect="1"/>
          </p:cNvPicPr>
          <p:nvPr/>
        </p:nvPicPr>
        <p:blipFill>
          <a:blip r:embed="rId2"/>
          <a:stretch>
            <a:fillRect/>
          </a:stretch>
        </p:blipFill>
        <p:spPr>
          <a:xfrm>
            <a:off x="677334" y="2555346"/>
            <a:ext cx="4904069" cy="2601192"/>
          </a:xfrm>
          <a:prstGeom prst="rect">
            <a:avLst/>
          </a:prstGeom>
        </p:spPr>
      </p:pic>
      <p:pic>
        <p:nvPicPr>
          <p:cNvPr id="6" name="Picture 5">
            <a:extLst>
              <a:ext uri="{FF2B5EF4-FFF2-40B4-BE49-F238E27FC236}">
                <a16:creationId xmlns:a16="http://schemas.microsoft.com/office/drawing/2014/main" id="{4945A1E3-6E73-0904-D817-CDE8A019C1C0}"/>
              </a:ext>
            </a:extLst>
          </p:cNvPr>
          <p:cNvPicPr>
            <a:picLocks noChangeAspect="1"/>
          </p:cNvPicPr>
          <p:nvPr/>
        </p:nvPicPr>
        <p:blipFill>
          <a:blip r:embed="rId3"/>
          <a:stretch>
            <a:fillRect/>
          </a:stretch>
        </p:blipFill>
        <p:spPr>
          <a:xfrm>
            <a:off x="6096000" y="2555346"/>
            <a:ext cx="5418666" cy="2601192"/>
          </a:xfrm>
          <a:prstGeom prst="rect">
            <a:avLst/>
          </a:prstGeom>
        </p:spPr>
      </p:pic>
    </p:spTree>
    <p:extLst>
      <p:ext uri="{BB962C8B-B14F-4D97-AF65-F5344CB8AC3E}">
        <p14:creationId xmlns:p14="http://schemas.microsoft.com/office/powerpoint/2010/main" val="1605036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a:xfrm>
            <a:off x="677333" y="609600"/>
            <a:ext cx="9214812" cy="1320800"/>
          </a:xfrm>
        </p:spPr>
        <p:txBody>
          <a:bodyPr>
            <a:normAutofit/>
          </a:bodyPr>
          <a:lstStyle/>
          <a:p>
            <a:r>
              <a:rPr lang="en-IN" b="1" dirty="0">
                <a:latin typeface="American Typewriter" panose="02090604020004020304" pitchFamily="18" charset="77"/>
              </a:rPr>
              <a:t>Country with Lowest Death Cases</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3" y="1930400"/>
            <a:ext cx="10378593" cy="3880773"/>
          </a:xfrm>
        </p:spPr>
        <p:txBody>
          <a:bodyP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MySQL Query:</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Key Finding:</a:t>
            </a:r>
          </a:p>
          <a:p>
            <a:pPr marL="0" indent="0">
              <a:buClr>
                <a:srgbClr val="90C226"/>
              </a:buClr>
              <a:buNone/>
              <a:defRPr/>
            </a:pPr>
            <a:r>
              <a:rPr lang="en-US" sz="2000" dirty="0">
                <a:solidFill>
                  <a:prstClr val="black">
                    <a:lumMod val="75000"/>
                    <a:lumOff val="25000"/>
                  </a:prstClr>
                </a:solidFill>
              </a:rPr>
              <a:t>	</a:t>
            </a:r>
            <a:r>
              <a:rPr lang="en-IN" sz="2000" dirty="0"/>
              <a:t>Identified the country with the lowest number of death cases.</a:t>
            </a:r>
            <a:endParaRPr lang="en-US" sz="2000" dirty="0"/>
          </a:p>
        </p:txBody>
      </p:sp>
      <p:pic>
        <p:nvPicPr>
          <p:cNvPr id="6" name="Picture 5">
            <a:extLst>
              <a:ext uri="{FF2B5EF4-FFF2-40B4-BE49-F238E27FC236}">
                <a16:creationId xmlns:a16="http://schemas.microsoft.com/office/drawing/2014/main" id="{AE0ACE07-13F7-BF6E-3330-A37CC11B2DF2}"/>
              </a:ext>
            </a:extLst>
          </p:cNvPr>
          <p:cNvPicPr>
            <a:picLocks noChangeAspect="1"/>
          </p:cNvPicPr>
          <p:nvPr/>
        </p:nvPicPr>
        <p:blipFill>
          <a:blip r:embed="rId2"/>
          <a:stretch>
            <a:fillRect/>
          </a:stretch>
        </p:blipFill>
        <p:spPr>
          <a:xfrm>
            <a:off x="677333" y="2498938"/>
            <a:ext cx="5418667" cy="2743696"/>
          </a:xfrm>
          <a:prstGeom prst="rect">
            <a:avLst/>
          </a:prstGeom>
        </p:spPr>
      </p:pic>
      <p:pic>
        <p:nvPicPr>
          <p:cNvPr id="5" name="Picture 4">
            <a:extLst>
              <a:ext uri="{FF2B5EF4-FFF2-40B4-BE49-F238E27FC236}">
                <a16:creationId xmlns:a16="http://schemas.microsoft.com/office/drawing/2014/main" id="{2CE38717-30A9-FA66-4D52-D41D2FEFD920}"/>
              </a:ext>
            </a:extLst>
          </p:cNvPr>
          <p:cNvPicPr>
            <a:picLocks noChangeAspect="1"/>
          </p:cNvPicPr>
          <p:nvPr/>
        </p:nvPicPr>
        <p:blipFill>
          <a:blip r:embed="rId3"/>
          <a:stretch>
            <a:fillRect/>
          </a:stretch>
        </p:blipFill>
        <p:spPr>
          <a:xfrm>
            <a:off x="6409871" y="2498939"/>
            <a:ext cx="5322950" cy="2743696"/>
          </a:xfrm>
          <a:prstGeom prst="rect">
            <a:avLst/>
          </a:prstGeom>
        </p:spPr>
      </p:pic>
    </p:spTree>
    <p:extLst>
      <p:ext uri="{BB962C8B-B14F-4D97-AF65-F5344CB8AC3E}">
        <p14:creationId xmlns:p14="http://schemas.microsoft.com/office/powerpoint/2010/main" val="347065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482F-E6C2-B93E-EFAD-1E05E926F68A}"/>
              </a:ext>
            </a:extLst>
          </p:cNvPr>
          <p:cNvSpPr>
            <a:spLocks noGrp="1"/>
          </p:cNvSpPr>
          <p:nvPr>
            <p:ph type="title"/>
          </p:nvPr>
        </p:nvSpPr>
        <p:spPr>
          <a:xfrm>
            <a:off x="838200" y="875764"/>
            <a:ext cx="10515600" cy="1325563"/>
          </a:xfrm>
        </p:spPr>
        <p:txBody>
          <a:bodyPr>
            <a:normAutofit/>
          </a:bodyPr>
          <a:lstStyle/>
          <a:p>
            <a:pPr algn="ctr"/>
            <a:r>
              <a:rPr lang="en-US" sz="4400" b="1" dirty="0">
                <a:latin typeface="American Typewriter" panose="02090604020004020304" pitchFamily="18" charset="77"/>
              </a:rPr>
              <a:t>INTRODUCTION</a:t>
            </a:r>
          </a:p>
        </p:txBody>
      </p:sp>
      <p:sp>
        <p:nvSpPr>
          <p:cNvPr id="3" name="Content Placeholder 2">
            <a:extLst>
              <a:ext uri="{FF2B5EF4-FFF2-40B4-BE49-F238E27FC236}">
                <a16:creationId xmlns:a16="http://schemas.microsoft.com/office/drawing/2014/main" id="{BDEC498D-25E7-F39C-B8A8-94A5E413BB01}"/>
              </a:ext>
            </a:extLst>
          </p:cNvPr>
          <p:cNvSpPr>
            <a:spLocks noGrp="1"/>
          </p:cNvSpPr>
          <p:nvPr>
            <p:ph idx="1"/>
          </p:nvPr>
        </p:nvSpPr>
        <p:spPr>
          <a:xfrm>
            <a:off x="838200" y="2241345"/>
            <a:ext cx="10515600" cy="2746375"/>
          </a:xfrm>
        </p:spPr>
        <p:txBody>
          <a:bodyPr>
            <a:normAutofit/>
          </a:bodyPr>
          <a:lstStyle/>
          <a:p>
            <a:pPr marL="0" indent="0">
              <a:buNone/>
            </a:pPr>
            <a:r>
              <a:rPr lang="en-IN" sz="2400" dirty="0">
                <a:cs typeface="Bangla MN" pitchFamily="2" charset="0"/>
              </a:rPr>
              <a:t>The following presentation outlines the approach and key findings from the analysis of the COVID-19 dataset. The analysis covers data cleaning, summary statistics, and trends related to confirmed cases, deaths, and recoveries over time and across regions.</a:t>
            </a:r>
            <a:endParaRPr lang="en-US" sz="2400" dirty="0">
              <a:cs typeface="Bangla MN" pitchFamily="2" charset="0"/>
            </a:endParaRPr>
          </a:p>
        </p:txBody>
      </p:sp>
    </p:spTree>
    <p:extLst>
      <p:ext uri="{BB962C8B-B14F-4D97-AF65-F5344CB8AC3E}">
        <p14:creationId xmlns:p14="http://schemas.microsoft.com/office/powerpoint/2010/main" val="391021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a:xfrm>
            <a:off x="677332" y="609600"/>
            <a:ext cx="9666075" cy="1320800"/>
          </a:xfrm>
        </p:spPr>
        <p:txBody>
          <a:bodyPr>
            <a:normAutofit/>
          </a:bodyPr>
          <a:lstStyle/>
          <a:p>
            <a:r>
              <a:rPr lang="en-IN" b="1" dirty="0">
                <a:latin typeface="American Typewriter" panose="02090604020004020304" pitchFamily="18" charset="77"/>
              </a:rPr>
              <a:t>Top 5 Countries with Highest Recovered Cases</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3" y="1930400"/>
            <a:ext cx="10378593" cy="3880773"/>
          </a:xfrm>
        </p:spPr>
        <p:txBody>
          <a:bodyP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MySQL Query:</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Key Finding:</a:t>
            </a:r>
          </a:p>
          <a:p>
            <a:pPr marL="0" indent="0">
              <a:buClr>
                <a:srgbClr val="90C226"/>
              </a:buClr>
              <a:buNone/>
              <a:defRPr/>
            </a:pPr>
            <a:r>
              <a:rPr lang="en-US" sz="2000" dirty="0">
                <a:solidFill>
                  <a:prstClr val="black">
                    <a:lumMod val="75000"/>
                    <a:lumOff val="25000"/>
                  </a:prstClr>
                </a:solidFill>
              </a:rPr>
              <a:t>	</a:t>
            </a:r>
            <a:r>
              <a:rPr lang="en-IN" sz="2000" dirty="0"/>
              <a:t>Identified the top 5 countries with the highest number of recovered cases.</a:t>
            </a:r>
          </a:p>
        </p:txBody>
      </p:sp>
      <p:pic>
        <p:nvPicPr>
          <p:cNvPr id="5" name="Picture 4">
            <a:extLst>
              <a:ext uri="{FF2B5EF4-FFF2-40B4-BE49-F238E27FC236}">
                <a16:creationId xmlns:a16="http://schemas.microsoft.com/office/drawing/2014/main" id="{F8889BE7-BBF6-4F1F-A2AD-CF5D5D91FB60}"/>
              </a:ext>
            </a:extLst>
          </p:cNvPr>
          <p:cNvPicPr>
            <a:picLocks noChangeAspect="1"/>
          </p:cNvPicPr>
          <p:nvPr/>
        </p:nvPicPr>
        <p:blipFill>
          <a:blip r:embed="rId2"/>
          <a:stretch>
            <a:fillRect/>
          </a:stretch>
        </p:blipFill>
        <p:spPr>
          <a:xfrm>
            <a:off x="677332" y="2510813"/>
            <a:ext cx="5123295" cy="2719945"/>
          </a:xfrm>
          <a:prstGeom prst="rect">
            <a:avLst/>
          </a:prstGeom>
        </p:spPr>
      </p:pic>
      <p:pic>
        <p:nvPicPr>
          <p:cNvPr id="6" name="Picture 5">
            <a:extLst>
              <a:ext uri="{FF2B5EF4-FFF2-40B4-BE49-F238E27FC236}">
                <a16:creationId xmlns:a16="http://schemas.microsoft.com/office/drawing/2014/main" id="{D15D10F7-B30E-C880-8DE6-000A5D85E894}"/>
              </a:ext>
            </a:extLst>
          </p:cNvPr>
          <p:cNvPicPr>
            <a:picLocks noChangeAspect="1"/>
          </p:cNvPicPr>
          <p:nvPr/>
        </p:nvPicPr>
        <p:blipFill>
          <a:blip r:embed="rId3"/>
          <a:stretch>
            <a:fillRect/>
          </a:stretch>
        </p:blipFill>
        <p:spPr>
          <a:xfrm>
            <a:off x="6096000" y="2510813"/>
            <a:ext cx="5660571" cy="2719944"/>
          </a:xfrm>
          <a:prstGeom prst="rect">
            <a:avLst/>
          </a:prstGeom>
        </p:spPr>
      </p:pic>
    </p:spTree>
    <p:extLst>
      <p:ext uri="{BB962C8B-B14F-4D97-AF65-F5344CB8AC3E}">
        <p14:creationId xmlns:p14="http://schemas.microsoft.com/office/powerpoint/2010/main" val="1657194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17B1-B235-7E67-5C12-93D48EF19BF5}"/>
              </a:ext>
            </a:extLst>
          </p:cNvPr>
          <p:cNvSpPr>
            <a:spLocks noGrp="1"/>
          </p:cNvSpPr>
          <p:nvPr>
            <p:ph type="title"/>
          </p:nvPr>
        </p:nvSpPr>
        <p:spPr>
          <a:xfrm>
            <a:off x="1449542" y="839789"/>
            <a:ext cx="8596668" cy="1320800"/>
          </a:xfrm>
        </p:spPr>
        <p:txBody>
          <a:bodyPr>
            <a:normAutofit/>
          </a:bodyPr>
          <a:lstStyle/>
          <a:p>
            <a:pPr algn="ctr"/>
            <a:r>
              <a:rPr lang="en-US" sz="4400" b="1" dirty="0">
                <a:latin typeface="American Typewriter" panose="02090604020004020304" pitchFamily="18" charset="77"/>
              </a:rPr>
              <a:t>Conclusion</a:t>
            </a:r>
          </a:p>
        </p:txBody>
      </p:sp>
      <p:sp>
        <p:nvSpPr>
          <p:cNvPr id="3" name="Content Placeholder 2">
            <a:extLst>
              <a:ext uri="{FF2B5EF4-FFF2-40B4-BE49-F238E27FC236}">
                <a16:creationId xmlns:a16="http://schemas.microsoft.com/office/drawing/2014/main" id="{558B07D7-63DA-5C0E-3C6A-F54D26AAEF85}"/>
              </a:ext>
            </a:extLst>
          </p:cNvPr>
          <p:cNvSpPr>
            <a:spLocks noGrp="1"/>
          </p:cNvSpPr>
          <p:nvPr>
            <p:ph idx="1"/>
          </p:nvPr>
        </p:nvSpPr>
        <p:spPr>
          <a:xfrm>
            <a:off x="677332" y="2171744"/>
            <a:ext cx="10141087" cy="3880773"/>
          </a:xfrm>
        </p:spPr>
        <p:txBody>
          <a:bodyPr>
            <a:normAutofit/>
          </a:bodyPr>
          <a:lstStyle/>
          <a:p>
            <a:pPr marL="0" indent="0">
              <a:buNone/>
            </a:pPr>
            <a:r>
              <a:rPr lang="en-IN" sz="2400" dirty="0"/>
              <a:t>The analysis provided insights into the spread and impact of COVID-19 across different regions and time periods. Key findings include monthly trends, spread patterns, and identifying regions with the highest and lowest cases. This analysis can be used for further research and policy-making to address pandemic-related challenges.</a:t>
            </a:r>
            <a:endParaRPr lang="en-US" sz="2400" dirty="0"/>
          </a:p>
        </p:txBody>
      </p:sp>
    </p:spTree>
    <p:extLst>
      <p:ext uri="{BB962C8B-B14F-4D97-AF65-F5344CB8AC3E}">
        <p14:creationId xmlns:p14="http://schemas.microsoft.com/office/powerpoint/2010/main" val="263214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7B0D-6D60-EAFE-09AB-1FA93551DCDC}"/>
              </a:ext>
            </a:extLst>
          </p:cNvPr>
          <p:cNvSpPr>
            <a:spLocks noGrp="1"/>
          </p:cNvSpPr>
          <p:nvPr>
            <p:ph type="title"/>
          </p:nvPr>
        </p:nvSpPr>
        <p:spPr>
          <a:xfrm>
            <a:off x="641708" y="923516"/>
            <a:ext cx="8596668" cy="1320800"/>
          </a:xfrm>
        </p:spPr>
        <p:txBody>
          <a:bodyPr/>
          <a:lstStyle/>
          <a:p>
            <a:r>
              <a:rPr lang="en-US" b="1" dirty="0">
                <a:latin typeface="American Typewriter" panose="02090604020004020304" pitchFamily="18" charset="77"/>
              </a:rPr>
              <a:t>Data Preprocessing</a:t>
            </a:r>
          </a:p>
        </p:txBody>
      </p:sp>
      <p:sp>
        <p:nvSpPr>
          <p:cNvPr id="3" name="Content Placeholder 2">
            <a:extLst>
              <a:ext uri="{FF2B5EF4-FFF2-40B4-BE49-F238E27FC236}">
                <a16:creationId xmlns:a16="http://schemas.microsoft.com/office/drawing/2014/main" id="{D006D852-DC6A-9443-0213-BBBF89E47295}"/>
              </a:ext>
            </a:extLst>
          </p:cNvPr>
          <p:cNvSpPr>
            <a:spLocks noGrp="1"/>
          </p:cNvSpPr>
          <p:nvPr>
            <p:ph idx="1"/>
          </p:nvPr>
        </p:nvSpPr>
        <p:spPr>
          <a:xfrm>
            <a:off x="1021719" y="2053711"/>
            <a:ext cx="8596668" cy="3880773"/>
          </a:xfrm>
        </p:spPr>
        <p:txBody>
          <a:bodyPr>
            <a:normAutofit/>
          </a:bodyPr>
          <a:lstStyle/>
          <a:p>
            <a:r>
              <a:rPr lang="en-IN" sz="2000" b="1" dirty="0"/>
              <a:t>Original Data Format:</a:t>
            </a:r>
            <a:endParaRPr lang="en-IN" sz="2000" dirty="0"/>
          </a:p>
          <a:p>
            <a:pPr lvl="1">
              <a:buFont typeface="Arial" panose="020B0604020202020204" pitchFamily="34" charset="0"/>
              <a:buChar char="•"/>
            </a:pPr>
            <a:r>
              <a:rPr lang="en-IN" sz="2000" dirty="0"/>
              <a:t>The original CSV file had the 'Date' column in the format DD-MM-YYYY.</a:t>
            </a:r>
          </a:p>
          <a:p>
            <a:pPr lvl="1">
              <a:buFont typeface="Arial" panose="020B0604020202020204" pitchFamily="34" charset="0"/>
              <a:buChar char="•"/>
            </a:pPr>
            <a:endParaRPr lang="en-IN" sz="2000" dirty="0"/>
          </a:p>
          <a:p>
            <a:r>
              <a:rPr lang="en-IN" sz="2000" b="1" dirty="0"/>
              <a:t>PreProcessing Step:</a:t>
            </a:r>
            <a:endParaRPr lang="en-IN" sz="2000" dirty="0"/>
          </a:p>
          <a:p>
            <a:pPr lvl="1">
              <a:buFont typeface="Arial" panose="020B0604020202020204" pitchFamily="34" charset="0"/>
              <a:buChar char="•"/>
            </a:pPr>
            <a:r>
              <a:rPr lang="en-IN" sz="2000" dirty="0"/>
              <a:t>Using Pandas, the 'Date' column was converted to the format YYYY-MM-DD.</a:t>
            </a:r>
          </a:p>
          <a:p>
            <a:endParaRPr lang="en-US" sz="2000" dirty="0"/>
          </a:p>
        </p:txBody>
      </p:sp>
    </p:spTree>
    <p:extLst>
      <p:ext uri="{BB962C8B-B14F-4D97-AF65-F5344CB8AC3E}">
        <p14:creationId xmlns:p14="http://schemas.microsoft.com/office/powerpoint/2010/main" val="251449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p:txBody>
          <a:bodyPr/>
          <a:lstStyle/>
          <a:p>
            <a:r>
              <a:rPr lang="en-IN" b="1" dirty="0">
                <a:latin typeface="American Typewriter" panose="02090604020004020304" pitchFamily="18" charset="77"/>
              </a:rPr>
              <a:t>Checking for NULL Values</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4" y="1930399"/>
            <a:ext cx="9606698" cy="4624779"/>
          </a:xfrm>
        </p:spPr>
        <p:txBody>
          <a:bodyPr>
            <a:normAutofit lnSpcReduction="10000"/>
          </a:bodyPr>
          <a:lstStyle/>
          <a:p>
            <a:r>
              <a:rPr lang="en-US" sz="2000" dirty="0"/>
              <a:t>MySQL Query:</a:t>
            </a:r>
          </a:p>
          <a:p>
            <a:pPr marL="0" indent="0">
              <a:buNone/>
            </a:pPr>
            <a:endParaRPr lang="en-US" sz="2000" dirty="0"/>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solidFill>
                  <a:prstClr val="black">
                    <a:lumMod val="75000"/>
                    <a:lumOff val="25000"/>
                  </a:prstClr>
                </a:solidFill>
                <a:latin typeface="Trebuchet MS" panose="020B0603020202020204"/>
              </a:rPr>
              <a:t>Key Finding</a:t>
            </a: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lang="en-US" sz="2000" dirty="0">
                <a:solidFill>
                  <a:prstClr val="black">
                    <a:lumMod val="75000"/>
                    <a:lumOff val="25000"/>
                  </a:prstClr>
                </a:solidFill>
                <a:latin typeface="Trebuchet MS" panose="020B0603020202020204"/>
              </a:rPr>
              <a:t>	There were no NULL values in the Dataset.</a:t>
            </a: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0" indent="0">
              <a:buNone/>
            </a:pPr>
            <a:endParaRPr lang="en-US" sz="2000" dirty="0"/>
          </a:p>
          <a:p>
            <a:endParaRPr lang="en-US" sz="2000" dirty="0"/>
          </a:p>
        </p:txBody>
      </p:sp>
      <p:pic>
        <p:nvPicPr>
          <p:cNvPr id="5" name="Picture 4">
            <a:extLst>
              <a:ext uri="{FF2B5EF4-FFF2-40B4-BE49-F238E27FC236}">
                <a16:creationId xmlns:a16="http://schemas.microsoft.com/office/drawing/2014/main" id="{734B6355-A49C-6AB1-D299-4CC0C337E475}"/>
              </a:ext>
            </a:extLst>
          </p:cNvPr>
          <p:cNvPicPr>
            <a:picLocks noChangeAspect="1"/>
          </p:cNvPicPr>
          <p:nvPr/>
        </p:nvPicPr>
        <p:blipFill>
          <a:blip r:embed="rId2"/>
          <a:stretch>
            <a:fillRect/>
          </a:stretch>
        </p:blipFill>
        <p:spPr>
          <a:xfrm>
            <a:off x="677334" y="2495055"/>
            <a:ext cx="5518397" cy="2658836"/>
          </a:xfrm>
          <a:prstGeom prst="rect">
            <a:avLst/>
          </a:prstGeom>
        </p:spPr>
      </p:pic>
      <p:pic>
        <p:nvPicPr>
          <p:cNvPr id="6" name="Picture 5">
            <a:extLst>
              <a:ext uri="{FF2B5EF4-FFF2-40B4-BE49-F238E27FC236}">
                <a16:creationId xmlns:a16="http://schemas.microsoft.com/office/drawing/2014/main" id="{3B9E6004-A18C-9A7B-E6F9-3E3A100C7FB5}"/>
              </a:ext>
            </a:extLst>
          </p:cNvPr>
          <p:cNvPicPr>
            <a:picLocks noChangeAspect="1"/>
          </p:cNvPicPr>
          <p:nvPr/>
        </p:nvPicPr>
        <p:blipFill>
          <a:blip r:embed="rId3"/>
          <a:stretch>
            <a:fillRect/>
          </a:stretch>
        </p:blipFill>
        <p:spPr>
          <a:xfrm>
            <a:off x="6615074" y="2495055"/>
            <a:ext cx="4808988" cy="2658836"/>
          </a:xfrm>
          <a:prstGeom prst="rect">
            <a:avLst/>
          </a:prstGeom>
        </p:spPr>
      </p:pic>
    </p:spTree>
    <p:extLst>
      <p:ext uri="{BB962C8B-B14F-4D97-AF65-F5344CB8AC3E}">
        <p14:creationId xmlns:p14="http://schemas.microsoft.com/office/powerpoint/2010/main" val="320784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p:txBody>
          <a:bodyPr/>
          <a:lstStyle/>
          <a:p>
            <a:r>
              <a:rPr lang="en-IN" b="1" dirty="0">
                <a:latin typeface="American Typewriter" panose="02090604020004020304" pitchFamily="18" charset="77"/>
              </a:rPr>
              <a:t>Handling NULL Values</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4" y="2160589"/>
            <a:ext cx="9606698" cy="3880773"/>
          </a:xfrm>
        </p:spPr>
        <p:txBody>
          <a:bodyPr>
            <a:noAutofit/>
          </a:bodyPr>
          <a:lstStyle/>
          <a:p>
            <a:r>
              <a:rPr lang="en-US" sz="2000" dirty="0"/>
              <a:t>MySQL Query:</a:t>
            </a:r>
          </a:p>
          <a:p>
            <a:pPr marL="0" indent="0">
              <a:buNone/>
            </a:pPr>
            <a:endParaRPr lang="en-US" sz="2000" dirty="0"/>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latin typeface="Trebuchet MS" panose="020B0603020202020204"/>
            </a:endParaRP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lang="en-US" sz="2000" dirty="0">
              <a:solidFill>
                <a:prstClr val="black">
                  <a:lumMod val="75000"/>
                  <a:lumOff val="25000"/>
                </a:prstClr>
              </a:solidFill>
              <a:latin typeface="Trebuchet MS" panose="020B0603020202020204"/>
            </a:endParaRP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lang="en-US" sz="2000" dirty="0">
              <a:solidFill>
                <a:prstClr val="black">
                  <a:lumMod val="75000"/>
                  <a:lumOff val="25000"/>
                </a:prstClr>
              </a:solidFill>
              <a:latin typeface="Trebuchet MS" panose="020B0603020202020204"/>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solidFill>
                  <a:prstClr val="black">
                    <a:lumMod val="75000"/>
                    <a:lumOff val="25000"/>
                  </a:prstClr>
                </a:solidFill>
                <a:latin typeface="Trebuchet MS" panose="020B0603020202020204"/>
              </a:rPr>
              <a:t>Key Finding</a:t>
            </a:r>
            <a:r>
              <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lang="en-US" sz="2000" dirty="0">
                <a:solidFill>
                  <a:prstClr val="black">
                    <a:lumMod val="75000"/>
                    <a:lumOff val="25000"/>
                  </a:prstClr>
                </a:solidFill>
                <a:latin typeface="Trebuchet MS" panose="020B0603020202020204"/>
              </a:rPr>
              <a:t>	If any NULL values were present in the Dataset, it would be updated to 0.</a:t>
            </a:r>
            <a:endParaRPr kumimoji="0" lang="en-US"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0" indent="0">
              <a:buNone/>
            </a:pPr>
            <a:endParaRPr lang="en-US" sz="2000" dirty="0"/>
          </a:p>
          <a:p>
            <a:endParaRPr lang="en-US" sz="2000" dirty="0"/>
          </a:p>
        </p:txBody>
      </p:sp>
      <p:pic>
        <p:nvPicPr>
          <p:cNvPr id="5" name="Picture 4">
            <a:extLst>
              <a:ext uri="{FF2B5EF4-FFF2-40B4-BE49-F238E27FC236}">
                <a16:creationId xmlns:a16="http://schemas.microsoft.com/office/drawing/2014/main" id="{0F3A2824-B676-7851-F262-C5BC31C0D7A9}"/>
              </a:ext>
            </a:extLst>
          </p:cNvPr>
          <p:cNvPicPr>
            <a:picLocks noChangeAspect="1"/>
          </p:cNvPicPr>
          <p:nvPr/>
        </p:nvPicPr>
        <p:blipFill>
          <a:blip r:embed="rId2"/>
          <a:stretch>
            <a:fillRect/>
          </a:stretch>
        </p:blipFill>
        <p:spPr>
          <a:xfrm>
            <a:off x="1096159" y="2712934"/>
            <a:ext cx="6959600" cy="2120900"/>
          </a:xfrm>
          <a:prstGeom prst="rect">
            <a:avLst/>
          </a:prstGeom>
        </p:spPr>
      </p:pic>
    </p:spTree>
    <p:extLst>
      <p:ext uri="{BB962C8B-B14F-4D97-AF65-F5344CB8AC3E}">
        <p14:creationId xmlns:p14="http://schemas.microsoft.com/office/powerpoint/2010/main" val="12813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p:txBody>
          <a:bodyPr/>
          <a:lstStyle/>
          <a:p>
            <a:r>
              <a:rPr lang="en-IN" b="1" dirty="0">
                <a:latin typeface="American Typewriter" panose="02090604020004020304" pitchFamily="18" charset="77"/>
              </a:rPr>
              <a:t>Total Number of Rows</a:t>
            </a:r>
            <a:br>
              <a:rPr lang="en-IN" b="1" dirty="0">
                <a:latin typeface="American Typewriter" panose="02090604020004020304" pitchFamily="18" charset="77"/>
              </a:rPr>
            </a:br>
            <a:endParaRPr lang="en-US"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4" y="2160589"/>
            <a:ext cx="9606698" cy="4406466"/>
          </a:xfrm>
        </p:spPr>
        <p:txBody>
          <a:bodyPr>
            <a:noAutofit/>
          </a:bodyPr>
          <a:lstStyle/>
          <a:p>
            <a:r>
              <a:rPr lang="en-US" sz="2000" dirty="0"/>
              <a:t>MySQL Query:</a:t>
            </a:r>
          </a:p>
          <a:p>
            <a:pPr marL="0" indent="0">
              <a:buNone/>
            </a:pPr>
            <a:r>
              <a:rPr lang="en-US" sz="2000" dirty="0"/>
              <a:t>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solidFill>
                  <a:prstClr val="black">
                    <a:lumMod val="75000"/>
                    <a:lumOff val="25000"/>
                  </a:prstClr>
                </a:solidFill>
              </a:rPr>
              <a:t>Key Finding</a:t>
            </a:r>
            <a:r>
              <a:rPr kumimoji="0" lang="en-US" sz="2000" b="0" i="0" u="none" strike="noStrike" kern="1200" cap="none" spc="0" normalizeH="0" baseline="0" noProof="0" dirty="0">
                <a:ln>
                  <a:noFill/>
                </a:ln>
                <a:solidFill>
                  <a:prstClr val="black">
                    <a:lumMod val="75000"/>
                    <a:lumOff val="25000"/>
                  </a:prstClr>
                </a:solidFill>
                <a:effectLst/>
                <a:uLnTx/>
                <a:uFillTx/>
                <a:ea typeface="+mn-ea"/>
                <a:cs typeface="+mn-cs"/>
              </a:rPr>
              <a:t>:</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lang="en-US" sz="2000" dirty="0">
                <a:solidFill>
                  <a:prstClr val="black">
                    <a:lumMod val="75000"/>
                    <a:lumOff val="25000"/>
                  </a:prstClr>
                </a:solidFill>
              </a:rPr>
              <a:t>	Outputs the total number of rows from the given Dataset.</a:t>
            </a:r>
            <a:endParaRPr kumimoji="0" lang="en-US" sz="2000" b="0" i="0" u="none" strike="noStrike" kern="1200" cap="none" spc="0" normalizeH="0" baseline="0" noProof="0" dirty="0">
              <a:ln>
                <a:noFill/>
              </a:ln>
              <a:solidFill>
                <a:prstClr val="black">
                  <a:lumMod val="75000"/>
                  <a:lumOff val="25000"/>
                </a:prstClr>
              </a:solidFill>
              <a:effectLst/>
              <a:uLnTx/>
              <a:uFillTx/>
              <a:ea typeface="+mn-ea"/>
              <a:cs typeface="+mn-cs"/>
            </a:endParaRPr>
          </a:p>
          <a:p>
            <a:pPr marL="0" indent="0">
              <a:buNone/>
            </a:pPr>
            <a:endParaRPr lang="en-US" sz="2000" dirty="0"/>
          </a:p>
          <a:p>
            <a:endParaRPr lang="en-US" sz="2000" dirty="0"/>
          </a:p>
        </p:txBody>
      </p:sp>
      <p:pic>
        <p:nvPicPr>
          <p:cNvPr id="5" name="Picture 4">
            <a:extLst>
              <a:ext uri="{FF2B5EF4-FFF2-40B4-BE49-F238E27FC236}">
                <a16:creationId xmlns:a16="http://schemas.microsoft.com/office/drawing/2014/main" id="{92E376B1-6592-9A04-03C5-2846DE1E2AA4}"/>
              </a:ext>
            </a:extLst>
          </p:cNvPr>
          <p:cNvPicPr>
            <a:picLocks noChangeAspect="1"/>
          </p:cNvPicPr>
          <p:nvPr/>
        </p:nvPicPr>
        <p:blipFill>
          <a:blip r:embed="rId2"/>
          <a:stretch>
            <a:fillRect/>
          </a:stretch>
        </p:blipFill>
        <p:spPr>
          <a:xfrm>
            <a:off x="402067" y="2790701"/>
            <a:ext cx="4851482" cy="2111331"/>
          </a:xfrm>
          <a:prstGeom prst="rect">
            <a:avLst/>
          </a:prstGeom>
        </p:spPr>
      </p:pic>
      <p:pic>
        <p:nvPicPr>
          <p:cNvPr id="6" name="Picture 5">
            <a:extLst>
              <a:ext uri="{FF2B5EF4-FFF2-40B4-BE49-F238E27FC236}">
                <a16:creationId xmlns:a16="http://schemas.microsoft.com/office/drawing/2014/main" id="{A5652FD7-65D9-89D2-DBBC-3D69AC3FB93D}"/>
              </a:ext>
            </a:extLst>
          </p:cNvPr>
          <p:cNvPicPr>
            <a:picLocks noChangeAspect="1"/>
          </p:cNvPicPr>
          <p:nvPr/>
        </p:nvPicPr>
        <p:blipFill>
          <a:blip r:embed="rId3"/>
          <a:stretch>
            <a:fillRect/>
          </a:stretch>
        </p:blipFill>
        <p:spPr>
          <a:xfrm>
            <a:off x="5528816" y="2790701"/>
            <a:ext cx="5420233" cy="2111331"/>
          </a:xfrm>
          <a:prstGeom prst="rect">
            <a:avLst/>
          </a:prstGeom>
        </p:spPr>
      </p:pic>
    </p:spTree>
    <p:extLst>
      <p:ext uri="{BB962C8B-B14F-4D97-AF65-F5344CB8AC3E}">
        <p14:creationId xmlns:p14="http://schemas.microsoft.com/office/powerpoint/2010/main" val="283168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p:txBody>
          <a:bodyPr/>
          <a:lstStyle/>
          <a:p>
            <a:r>
              <a:rPr lang="en-IN" b="1" dirty="0">
                <a:latin typeface="American Typewriter" panose="02090604020004020304" pitchFamily="18" charset="77"/>
              </a:rPr>
              <a:t>Date Range</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4" y="2160589"/>
            <a:ext cx="9606698" cy="4442092"/>
          </a:xfrm>
        </p:spPr>
        <p:txBody>
          <a:bodyPr>
            <a:noAutofit/>
          </a:bodyPr>
          <a:lstStyle/>
          <a:p>
            <a:r>
              <a:rPr lang="en-US" sz="2000" dirty="0"/>
              <a:t>MySQL Query:</a:t>
            </a:r>
          </a:p>
          <a:p>
            <a:pPr marL="0" indent="0">
              <a:buNone/>
            </a:pPr>
            <a:r>
              <a:rPr lang="en-US" sz="2000" dirty="0"/>
              <a:t>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solidFill>
                  <a:prstClr val="black">
                    <a:lumMod val="75000"/>
                    <a:lumOff val="25000"/>
                  </a:prstClr>
                </a:solidFill>
              </a:rPr>
              <a:t>Key Finding</a:t>
            </a:r>
            <a:r>
              <a:rPr kumimoji="0" lang="en-US" sz="2000" b="0" i="0" u="none" strike="noStrike" kern="1200" cap="none" spc="0" normalizeH="0" baseline="0" noProof="0" dirty="0">
                <a:ln>
                  <a:noFill/>
                </a:ln>
                <a:solidFill>
                  <a:prstClr val="black">
                    <a:lumMod val="75000"/>
                    <a:lumOff val="25000"/>
                  </a:prstClr>
                </a:solidFill>
                <a:effectLst/>
                <a:uLnTx/>
                <a:uFillTx/>
                <a:ea typeface="+mn-ea"/>
                <a:cs typeface="+mn-cs"/>
              </a:rPr>
              <a:t>:</a:t>
            </a:r>
          </a:p>
          <a:p>
            <a:pPr marL="0" indent="0">
              <a:buClr>
                <a:srgbClr val="90C226"/>
              </a:buClr>
              <a:buNone/>
              <a:defRPr/>
            </a:pPr>
            <a:r>
              <a:rPr lang="en-US" sz="2000" dirty="0">
                <a:solidFill>
                  <a:prstClr val="black">
                    <a:lumMod val="75000"/>
                    <a:lumOff val="25000"/>
                  </a:prstClr>
                </a:solidFill>
              </a:rPr>
              <a:t>	</a:t>
            </a:r>
            <a:r>
              <a:rPr lang="en-IN" sz="2000" dirty="0"/>
              <a:t>The Dataset spans from [start_date] to [end_date].</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lang="en-US" sz="2000" dirty="0"/>
          </a:p>
        </p:txBody>
      </p:sp>
      <p:pic>
        <p:nvPicPr>
          <p:cNvPr id="5" name="Picture 4">
            <a:extLst>
              <a:ext uri="{FF2B5EF4-FFF2-40B4-BE49-F238E27FC236}">
                <a16:creationId xmlns:a16="http://schemas.microsoft.com/office/drawing/2014/main" id="{95872434-EF5B-9684-09AE-E26D62F7A29E}"/>
              </a:ext>
            </a:extLst>
          </p:cNvPr>
          <p:cNvPicPr>
            <a:picLocks noChangeAspect="1"/>
          </p:cNvPicPr>
          <p:nvPr/>
        </p:nvPicPr>
        <p:blipFill>
          <a:blip r:embed="rId2"/>
          <a:stretch>
            <a:fillRect/>
          </a:stretch>
        </p:blipFill>
        <p:spPr>
          <a:xfrm>
            <a:off x="500331" y="2724599"/>
            <a:ext cx="5290871" cy="2579481"/>
          </a:xfrm>
          <a:prstGeom prst="rect">
            <a:avLst/>
          </a:prstGeom>
        </p:spPr>
      </p:pic>
      <p:pic>
        <p:nvPicPr>
          <p:cNvPr id="6" name="Picture 5">
            <a:extLst>
              <a:ext uri="{FF2B5EF4-FFF2-40B4-BE49-F238E27FC236}">
                <a16:creationId xmlns:a16="http://schemas.microsoft.com/office/drawing/2014/main" id="{9B597AFC-702D-0F5D-47C1-6C36669F2969}"/>
              </a:ext>
            </a:extLst>
          </p:cNvPr>
          <p:cNvPicPr>
            <a:picLocks noChangeAspect="1"/>
          </p:cNvPicPr>
          <p:nvPr/>
        </p:nvPicPr>
        <p:blipFill>
          <a:blip r:embed="rId3"/>
          <a:stretch>
            <a:fillRect/>
          </a:stretch>
        </p:blipFill>
        <p:spPr>
          <a:xfrm>
            <a:off x="6400799" y="2724599"/>
            <a:ext cx="5438900" cy="2579481"/>
          </a:xfrm>
          <a:prstGeom prst="rect">
            <a:avLst/>
          </a:prstGeom>
        </p:spPr>
      </p:pic>
    </p:spTree>
    <p:extLst>
      <p:ext uri="{BB962C8B-B14F-4D97-AF65-F5344CB8AC3E}">
        <p14:creationId xmlns:p14="http://schemas.microsoft.com/office/powerpoint/2010/main" val="351305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a:xfrm>
            <a:off x="677333" y="609600"/>
            <a:ext cx="9012931" cy="1320800"/>
          </a:xfrm>
        </p:spPr>
        <p:txBody>
          <a:bodyPr/>
          <a:lstStyle/>
          <a:p>
            <a:r>
              <a:rPr lang="en-IN" b="1" dirty="0">
                <a:latin typeface="American Typewriter" panose="02090604020004020304" pitchFamily="18" charset="77"/>
              </a:rPr>
              <a:t>Number of Months Present in Dataset</a:t>
            </a: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4" y="2160589"/>
            <a:ext cx="9606698" cy="4347089"/>
          </a:xfrm>
        </p:spPr>
        <p:txBody>
          <a:bodyPr>
            <a:noAutofit/>
          </a:bodyPr>
          <a:lstStyle/>
          <a:p>
            <a:r>
              <a:rPr lang="en-US" sz="2000" dirty="0"/>
              <a:t>MySQL Query:</a:t>
            </a:r>
          </a:p>
          <a:p>
            <a:pPr marL="0" indent="0">
              <a:buNone/>
            </a:pPr>
            <a:r>
              <a:rPr lang="en-US" sz="2000" dirty="0"/>
              <a:t>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solidFill>
                  <a:prstClr val="black">
                    <a:lumMod val="75000"/>
                    <a:lumOff val="25000"/>
                  </a:prstClr>
                </a:solidFill>
              </a:rPr>
              <a:t>Key Finding</a:t>
            </a:r>
            <a:r>
              <a:rPr kumimoji="0" lang="en-US" sz="2000" b="0" i="0" u="none" strike="noStrike" kern="1200" cap="none" spc="0" normalizeH="0" baseline="0" noProof="0" dirty="0">
                <a:ln>
                  <a:noFill/>
                </a:ln>
                <a:solidFill>
                  <a:prstClr val="black">
                    <a:lumMod val="75000"/>
                    <a:lumOff val="25000"/>
                  </a:prstClr>
                </a:solidFill>
                <a:effectLst/>
                <a:uLnTx/>
                <a:uFillTx/>
                <a:ea typeface="+mn-ea"/>
                <a:cs typeface="+mn-cs"/>
              </a:rPr>
              <a:t>:</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lang="en-US" sz="2000" dirty="0">
                <a:solidFill>
                  <a:prstClr val="black">
                    <a:lumMod val="75000"/>
                    <a:lumOff val="25000"/>
                  </a:prstClr>
                </a:solidFill>
              </a:rPr>
              <a:t>	Outputs the total number of distinct number of months present in Date 	column of the Dataset.</a:t>
            </a:r>
            <a:endParaRPr kumimoji="0" lang="en-US" sz="2000" b="0" i="0" u="none" strike="noStrike" kern="1200" cap="none" spc="0" normalizeH="0" baseline="0" noProof="0" dirty="0">
              <a:ln>
                <a:noFill/>
              </a:ln>
              <a:solidFill>
                <a:prstClr val="black">
                  <a:lumMod val="75000"/>
                  <a:lumOff val="25000"/>
                </a:prstClr>
              </a:solidFill>
              <a:effectLst/>
              <a:uLnTx/>
              <a:uFillTx/>
              <a:ea typeface="+mn-ea"/>
              <a:cs typeface="+mn-cs"/>
            </a:endParaRPr>
          </a:p>
          <a:p>
            <a:pPr marL="0" indent="0">
              <a:buNone/>
            </a:pPr>
            <a:endParaRPr lang="en-US" sz="2000" dirty="0"/>
          </a:p>
          <a:p>
            <a:endParaRPr lang="en-US" sz="2000" dirty="0"/>
          </a:p>
        </p:txBody>
      </p:sp>
      <p:pic>
        <p:nvPicPr>
          <p:cNvPr id="5" name="Picture 4">
            <a:extLst>
              <a:ext uri="{FF2B5EF4-FFF2-40B4-BE49-F238E27FC236}">
                <a16:creationId xmlns:a16="http://schemas.microsoft.com/office/drawing/2014/main" id="{5D6DABDE-6FC4-8A53-EB43-1074F6D5024E}"/>
              </a:ext>
            </a:extLst>
          </p:cNvPr>
          <p:cNvPicPr>
            <a:picLocks noChangeAspect="1"/>
          </p:cNvPicPr>
          <p:nvPr/>
        </p:nvPicPr>
        <p:blipFill>
          <a:blip r:embed="rId2"/>
          <a:stretch>
            <a:fillRect/>
          </a:stretch>
        </p:blipFill>
        <p:spPr>
          <a:xfrm>
            <a:off x="677333" y="2697266"/>
            <a:ext cx="5153451" cy="2230335"/>
          </a:xfrm>
          <a:prstGeom prst="rect">
            <a:avLst/>
          </a:prstGeom>
        </p:spPr>
      </p:pic>
      <p:pic>
        <p:nvPicPr>
          <p:cNvPr id="6" name="Picture 5">
            <a:extLst>
              <a:ext uri="{FF2B5EF4-FFF2-40B4-BE49-F238E27FC236}">
                <a16:creationId xmlns:a16="http://schemas.microsoft.com/office/drawing/2014/main" id="{2405D952-A725-616B-922C-CDB28513088E}"/>
              </a:ext>
            </a:extLst>
          </p:cNvPr>
          <p:cNvPicPr>
            <a:picLocks noChangeAspect="1"/>
          </p:cNvPicPr>
          <p:nvPr/>
        </p:nvPicPr>
        <p:blipFill>
          <a:blip r:embed="rId3"/>
          <a:stretch>
            <a:fillRect/>
          </a:stretch>
        </p:blipFill>
        <p:spPr>
          <a:xfrm>
            <a:off x="6224567" y="2697266"/>
            <a:ext cx="5290099" cy="2230335"/>
          </a:xfrm>
          <a:prstGeom prst="rect">
            <a:avLst/>
          </a:prstGeom>
        </p:spPr>
      </p:pic>
    </p:spTree>
    <p:extLst>
      <p:ext uri="{BB962C8B-B14F-4D97-AF65-F5344CB8AC3E}">
        <p14:creationId xmlns:p14="http://schemas.microsoft.com/office/powerpoint/2010/main" val="94010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19C-948F-248F-180C-5202CA4D6011}"/>
              </a:ext>
            </a:extLst>
          </p:cNvPr>
          <p:cNvSpPr>
            <a:spLocks noGrp="1"/>
          </p:cNvSpPr>
          <p:nvPr>
            <p:ph type="title"/>
          </p:nvPr>
        </p:nvSpPr>
        <p:spPr>
          <a:xfrm>
            <a:off x="677333" y="609600"/>
            <a:ext cx="9214812" cy="1320800"/>
          </a:xfrm>
        </p:spPr>
        <p:txBody>
          <a:bodyPr>
            <a:normAutofit fontScale="90000"/>
          </a:bodyPr>
          <a:lstStyle/>
          <a:p>
            <a:r>
              <a:rPr lang="en-IN" b="1" dirty="0">
                <a:latin typeface="American Typewriter" panose="02090604020004020304" pitchFamily="18" charset="77"/>
              </a:rPr>
              <a:t>Monthly Averages for Confirmed, Deaths and Recovered</a:t>
            </a:r>
            <a:br>
              <a:rPr lang="en-IN" b="1" dirty="0">
                <a:latin typeface="American Typewriter" panose="02090604020004020304" pitchFamily="18" charset="77"/>
              </a:rPr>
            </a:br>
            <a:endParaRPr lang="en-US" b="1" dirty="0">
              <a:latin typeface="American Typewriter" panose="02090604020004020304" pitchFamily="18" charset="77"/>
            </a:endParaRPr>
          </a:p>
        </p:txBody>
      </p:sp>
      <p:sp>
        <p:nvSpPr>
          <p:cNvPr id="3" name="Content Placeholder 2">
            <a:extLst>
              <a:ext uri="{FF2B5EF4-FFF2-40B4-BE49-F238E27FC236}">
                <a16:creationId xmlns:a16="http://schemas.microsoft.com/office/drawing/2014/main" id="{98E1B1D0-4EC6-4191-5F53-6492C29C879E}"/>
              </a:ext>
            </a:extLst>
          </p:cNvPr>
          <p:cNvSpPr>
            <a:spLocks noGrp="1"/>
          </p:cNvSpPr>
          <p:nvPr>
            <p:ph idx="1"/>
          </p:nvPr>
        </p:nvSpPr>
        <p:spPr>
          <a:xfrm>
            <a:off x="677333" y="2160589"/>
            <a:ext cx="10378593" cy="4370840"/>
          </a:xfrm>
        </p:spPr>
        <p:txBody>
          <a:bodyPr>
            <a:noAutofit/>
          </a:bodyPr>
          <a:lstStyle/>
          <a:p>
            <a:r>
              <a:rPr lang="en-US" sz="2000" dirty="0"/>
              <a:t>MySQL Query:</a:t>
            </a:r>
          </a:p>
          <a:p>
            <a:pPr marL="0" indent="0">
              <a:buNone/>
            </a:pPr>
            <a:r>
              <a:rPr lang="en-US" sz="2000" dirty="0"/>
              <a:t>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sz="2000" dirty="0">
              <a:solidFill>
                <a:prstClr val="black">
                  <a:lumMod val="75000"/>
                  <a:lumOff val="25000"/>
                </a:prstClr>
              </a:solidFill>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sz="2000" dirty="0">
                <a:solidFill>
                  <a:prstClr val="black">
                    <a:lumMod val="75000"/>
                    <a:lumOff val="25000"/>
                  </a:prstClr>
                </a:solidFill>
              </a:rPr>
              <a:t>Key Finding</a:t>
            </a:r>
            <a:r>
              <a:rPr kumimoji="0" lang="en-US" sz="2000" b="0" i="0" u="none" strike="noStrike" kern="1200" cap="none" spc="0" normalizeH="0" baseline="0" noProof="0" dirty="0">
                <a:ln>
                  <a:noFill/>
                </a:ln>
                <a:solidFill>
                  <a:prstClr val="black">
                    <a:lumMod val="75000"/>
                    <a:lumOff val="25000"/>
                  </a:prstClr>
                </a:solidFill>
                <a:effectLst/>
                <a:uLnTx/>
                <a:uFillTx/>
                <a:ea typeface="+mn-ea"/>
                <a:cs typeface="+mn-cs"/>
              </a:rPr>
              <a:t>:</a:t>
            </a:r>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lang="en-US" sz="2000" dirty="0">
                <a:solidFill>
                  <a:prstClr val="black">
                    <a:lumMod val="75000"/>
                    <a:lumOff val="25000"/>
                  </a:prstClr>
                </a:solidFill>
              </a:rPr>
              <a:t>	</a:t>
            </a:r>
            <a:r>
              <a:rPr lang="en-IN" sz="2000" dirty="0"/>
              <a:t>Monthly averages for confirmed cases, deaths, and recoveries were calculated.</a:t>
            </a:r>
            <a:endParaRPr lang="en-US" sz="2000" dirty="0"/>
          </a:p>
          <a:p>
            <a:endParaRPr lang="en-US" sz="2000" dirty="0"/>
          </a:p>
        </p:txBody>
      </p:sp>
      <p:pic>
        <p:nvPicPr>
          <p:cNvPr id="5" name="Picture 4">
            <a:extLst>
              <a:ext uri="{FF2B5EF4-FFF2-40B4-BE49-F238E27FC236}">
                <a16:creationId xmlns:a16="http://schemas.microsoft.com/office/drawing/2014/main" id="{61638EFB-BF6F-9A22-2598-4A92EFF42A6D}"/>
              </a:ext>
            </a:extLst>
          </p:cNvPr>
          <p:cNvPicPr>
            <a:picLocks noChangeAspect="1"/>
          </p:cNvPicPr>
          <p:nvPr/>
        </p:nvPicPr>
        <p:blipFill>
          <a:blip r:embed="rId3"/>
          <a:stretch>
            <a:fillRect/>
          </a:stretch>
        </p:blipFill>
        <p:spPr>
          <a:xfrm>
            <a:off x="376495" y="2742603"/>
            <a:ext cx="4967402" cy="2351461"/>
          </a:xfrm>
          <a:prstGeom prst="rect">
            <a:avLst/>
          </a:prstGeom>
        </p:spPr>
      </p:pic>
      <p:pic>
        <p:nvPicPr>
          <p:cNvPr id="6" name="Picture 5">
            <a:extLst>
              <a:ext uri="{FF2B5EF4-FFF2-40B4-BE49-F238E27FC236}">
                <a16:creationId xmlns:a16="http://schemas.microsoft.com/office/drawing/2014/main" id="{11554B7B-10DE-E0C3-442A-33344C053FA5}"/>
              </a:ext>
            </a:extLst>
          </p:cNvPr>
          <p:cNvPicPr>
            <a:picLocks noChangeAspect="1"/>
          </p:cNvPicPr>
          <p:nvPr/>
        </p:nvPicPr>
        <p:blipFill>
          <a:blip r:embed="rId4"/>
          <a:stretch>
            <a:fillRect/>
          </a:stretch>
        </p:blipFill>
        <p:spPr>
          <a:xfrm>
            <a:off x="5866629" y="2742603"/>
            <a:ext cx="5648038" cy="2351462"/>
          </a:xfrm>
          <a:prstGeom prst="rect">
            <a:avLst/>
          </a:prstGeom>
        </p:spPr>
      </p:pic>
    </p:spTree>
    <p:extLst>
      <p:ext uri="{BB962C8B-B14F-4D97-AF65-F5344CB8AC3E}">
        <p14:creationId xmlns:p14="http://schemas.microsoft.com/office/powerpoint/2010/main" val="31916550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{5DDBE98D-61D3-7F4A-B426-E31624238021}tf10001060</Template>
  <TotalTime>126</TotalTime>
  <Words>570</Words>
  <Application>Microsoft Macintosh PowerPoint</Application>
  <PresentationFormat>Widescreen</PresentationFormat>
  <Paragraphs>186</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American Typewriter</vt:lpstr>
      <vt:lpstr>Arial</vt:lpstr>
      <vt:lpstr>Calibri</vt:lpstr>
      <vt:lpstr>Copperplate Gothic Bold</vt:lpstr>
      <vt:lpstr>Trebuchet MS</vt:lpstr>
      <vt:lpstr>Wingdings 3</vt:lpstr>
      <vt:lpstr>Facet</vt:lpstr>
      <vt:lpstr>CoronaVirus Analysis with SQL</vt:lpstr>
      <vt:lpstr>INTRODUCTION</vt:lpstr>
      <vt:lpstr>Data Preprocessing</vt:lpstr>
      <vt:lpstr>Checking for NULL Values</vt:lpstr>
      <vt:lpstr>Handling NULL Values</vt:lpstr>
      <vt:lpstr>Total Number of Rows </vt:lpstr>
      <vt:lpstr>Date Range</vt:lpstr>
      <vt:lpstr>Number of Months Present in Dataset</vt:lpstr>
      <vt:lpstr>Monthly Averages for Confirmed, Deaths and Recovered </vt:lpstr>
      <vt:lpstr>Most Frequent Values Each Month </vt:lpstr>
      <vt:lpstr>Most Frequent Values Each Month </vt:lpstr>
      <vt:lpstr>Minimum Values Per Year</vt:lpstr>
      <vt:lpstr>Maximum Values Per Year</vt:lpstr>
      <vt:lpstr>Total Cases Each Month</vt:lpstr>
      <vt:lpstr>Spread of Confirmed Cases</vt:lpstr>
      <vt:lpstr>Spread of Death Cases</vt:lpstr>
      <vt:lpstr>Spread of Recovered Cases</vt:lpstr>
      <vt:lpstr>Country with Highest Confirmed Cases</vt:lpstr>
      <vt:lpstr>Country with Lowest Death Cases</vt:lpstr>
      <vt:lpstr>Top 5 Countries with Highest Recovered Cases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Analysis with SQL</dc:title>
  <dc:creator>Microsoft Office User</dc:creator>
  <cp:lastModifiedBy>Microsoft Office User</cp:lastModifiedBy>
  <cp:revision>2</cp:revision>
  <dcterms:created xsi:type="dcterms:W3CDTF">2024-06-08T20:13:29Z</dcterms:created>
  <dcterms:modified xsi:type="dcterms:W3CDTF">2024-06-10T14:50:39Z</dcterms:modified>
</cp:coreProperties>
</file>