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9.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9.xml" /></Relationships>
</file>

<file path=ppt/slides/_rels/slide2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269CB1A0-9CFB-8143-95B8-063A8EB4C501}"/>
              </a:ext>
            </a:extLst>
          </p:cNvPr>
          <p:cNvPicPr>
            <a:picLocks noChangeAspect="1"/>
          </p:cNvPicPr>
          <p:nvPr/>
        </p:nvPicPr>
        <p:blipFill>
          <a:blip r:embed="rId2"/>
          <a:stretch>
            <a:fillRect/>
          </a:stretch>
        </p:blipFill>
        <p:spPr>
          <a:xfrm>
            <a:off x="0" y="766762"/>
            <a:ext cx="2167241" cy="2001441"/>
          </a:xfrm>
          <a:prstGeom prst="rect">
            <a:avLst/>
          </a:prstGeom>
        </p:spPr>
      </p:pic>
      <p:pic>
        <p:nvPicPr>
          <p:cNvPr id="7" name="Picture 7">
            <a:extLst>
              <a:ext uri="{FF2B5EF4-FFF2-40B4-BE49-F238E27FC236}">
                <a16:creationId xmlns:a16="http://schemas.microsoft.com/office/drawing/2014/main" id="{775A1FCF-E4EB-D14B-8AD5-618FFA79DB03}"/>
              </a:ext>
            </a:extLst>
          </p:cNvPr>
          <p:cNvPicPr>
            <a:picLocks noChangeAspect="1"/>
          </p:cNvPicPr>
          <p:nvPr/>
        </p:nvPicPr>
        <p:blipFill>
          <a:blip r:embed="rId3"/>
          <a:stretch>
            <a:fillRect/>
          </a:stretch>
        </p:blipFill>
        <p:spPr>
          <a:xfrm>
            <a:off x="10271522" y="766762"/>
            <a:ext cx="1714500" cy="1764507"/>
          </a:xfrm>
          <a:prstGeom prst="rect">
            <a:avLst/>
          </a:prstGeom>
        </p:spPr>
      </p:pic>
      <p:sp>
        <p:nvSpPr>
          <p:cNvPr id="2" name="Title 1">
            <a:extLst>
              <a:ext uri="{FF2B5EF4-FFF2-40B4-BE49-F238E27FC236}">
                <a16:creationId xmlns:a16="http://schemas.microsoft.com/office/drawing/2014/main" id="{20DF579A-B89E-074D-B4D7-FB5BF4D51D2D}"/>
              </a:ext>
            </a:extLst>
          </p:cNvPr>
          <p:cNvSpPr>
            <a:spLocks noGrp="1"/>
          </p:cNvSpPr>
          <p:nvPr>
            <p:ph type="title"/>
          </p:nvPr>
        </p:nvSpPr>
        <p:spPr>
          <a:xfrm>
            <a:off x="1231188" y="679132"/>
            <a:ext cx="9519047" cy="2428875"/>
          </a:xfrm>
        </p:spPr>
        <p:txBody>
          <a:bodyPr>
            <a:normAutofit fontScale="90000"/>
          </a:bodyPr>
          <a:lstStyle/>
          <a:p>
            <a:r>
              <a:rPr lang="en-US"/>
              <a:t>                                                 </a:t>
            </a:r>
            <a:r>
              <a:rPr lang="en-US">
                <a:latin typeface="Arial Black" panose="020B0604020202020204" pitchFamily="34" charset="0"/>
                <a:cs typeface="Arial Black" panose="020B0604020202020204" pitchFamily="34" charset="0"/>
              </a:rPr>
              <a:t>JSPM’s</a:t>
            </a:r>
            <a:br>
              <a:rPr lang="en-US">
                <a:latin typeface="Arial Black" panose="020B0604020202020204" pitchFamily="34" charset="0"/>
                <a:cs typeface="Arial Black" panose="020B0604020202020204" pitchFamily="34" charset="0"/>
              </a:rPr>
            </a:br>
            <a:r>
              <a:rPr lang="en-US">
                <a:latin typeface="Arial Black" panose="020B0604020202020204" pitchFamily="34" charset="0"/>
                <a:cs typeface="Arial Black" panose="020B0604020202020204" pitchFamily="34" charset="0"/>
              </a:rPr>
              <a:t>           Rajarshi Shahu College of  Engineering,</a:t>
            </a:r>
            <a:br>
              <a:rPr lang="en-US">
                <a:latin typeface="Arial Black" panose="020B0604020202020204" pitchFamily="34" charset="0"/>
                <a:cs typeface="Arial Black" panose="020B0604020202020204" pitchFamily="34" charset="0"/>
              </a:rPr>
            </a:br>
            <a:r>
              <a:rPr lang="en-US">
                <a:latin typeface="Arial Black" panose="020B0604020202020204" pitchFamily="34" charset="0"/>
                <a:cs typeface="Arial Black" panose="020B0604020202020204" pitchFamily="34" charset="0"/>
              </a:rPr>
              <a:t>                              Tathawade, Pune – 33</a:t>
            </a:r>
            <a:br>
              <a:rPr lang="en-US">
                <a:latin typeface="Arial Black" panose="020B0604020202020204" pitchFamily="34" charset="0"/>
                <a:cs typeface="Arial Black" panose="020B0604020202020204" pitchFamily="34" charset="0"/>
              </a:rPr>
            </a:br>
            <a:r>
              <a:rPr lang="en-US">
                <a:latin typeface="Arial Black" panose="020B0604020202020204" pitchFamily="34" charset="0"/>
                <a:cs typeface="Arial Black" panose="020B0604020202020204" pitchFamily="34" charset="0"/>
              </a:rPr>
              <a:t>         </a:t>
            </a:r>
            <a:r>
              <a:rPr lang="en-US" sz="1800"/>
              <a:t>(An Autonomous Institute affiliated to Savitribai Phule Pune University)</a:t>
            </a:r>
            <a:br>
              <a:rPr lang="en-US"/>
            </a:br>
            <a:r>
              <a:rPr lang="en-US"/>
              <a:t> </a:t>
            </a:r>
            <a:br>
              <a:rPr lang="en-US"/>
            </a:br>
            <a:r>
              <a:rPr lang="en-US"/>
              <a:t>                         </a:t>
            </a:r>
            <a:r>
              <a:rPr lang="en-US" u="sng"/>
              <a:t>department of electrical  engineering</a:t>
            </a:r>
            <a:br>
              <a:rPr lang="en-US"/>
            </a:br>
            <a:r>
              <a:rPr lang="en-US"/>
              <a:t>                                    </a:t>
            </a:r>
            <a:r>
              <a:rPr lang="en-US" u="sng"/>
              <a:t>                                                </a:t>
            </a:r>
            <a:endParaRPr lang="en-US"/>
          </a:p>
        </p:txBody>
      </p:sp>
      <p:sp>
        <p:nvSpPr>
          <p:cNvPr id="5" name="Text Placeholder 4">
            <a:extLst>
              <a:ext uri="{FF2B5EF4-FFF2-40B4-BE49-F238E27FC236}">
                <a16:creationId xmlns:a16="http://schemas.microsoft.com/office/drawing/2014/main" id="{7BD07633-63B6-CA48-B9F4-5D97A5C40359}"/>
              </a:ext>
            </a:extLst>
          </p:cNvPr>
          <p:cNvSpPr>
            <a:spLocks noGrp="1"/>
          </p:cNvSpPr>
          <p:nvPr>
            <p:ph type="body" sz="half" idx="2"/>
          </p:nvPr>
        </p:nvSpPr>
        <p:spPr>
          <a:xfrm>
            <a:off x="5184065" y="2482453"/>
            <a:ext cx="5776747" cy="2696765"/>
          </a:xfrm>
        </p:spPr>
        <p:txBody>
          <a:bodyPr/>
          <a:lstStyle/>
          <a:p>
            <a:r>
              <a:rPr lang="en-US" sz="1600" b="1" u="sng">
                <a:solidFill>
                  <a:schemeClr val="bg1">
                    <a:lumMod val="25000"/>
                  </a:schemeClr>
                </a:solidFill>
              </a:rPr>
              <a:t>Name of students</a:t>
            </a:r>
            <a:r>
              <a:rPr lang="en-US" sz="1600">
                <a:solidFill>
                  <a:schemeClr val="bg1">
                    <a:lumMod val="25000"/>
                  </a:schemeClr>
                </a:solidFill>
              </a:rPr>
              <a:t> :-</a:t>
            </a:r>
            <a:r>
              <a:rPr lang="en-US"/>
              <a:t>  </a:t>
            </a:r>
            <a:r>
              <a:rPr lang="en-US" sz="1800"/>
              <a:t>         1. </a:t>
            </a:r>
            <a:r>
              <a:rPr lang="en-US" sz="1800">
                <a:solidFill>
                  <a:schemeClr val="accent3">
                    <a:lumMod val="60000"/>
                    <a:lumOff val="40000"/>
                  </a:schemeClr>
                </a:solidFill>
              </a:rPr>
              <a:t>Prathmesh Titre (EL2156)</a:t>
            </a:r>
          </a:p>
          <a:p>
            <a:r>
              <a:rPr lang="en-US" sz="1800"/>
              <a:t>                                        2. </a:t>
            </a:r>
            <a:r>
              <a:rPr lang="en-US" sz="1800">
                <a:solidFill>
                  <a:schemeClr val="accent2">
                    <a:lumMod val="75000"/>
                  </a:schemeClr>
                </a:solidFill>
              </a:rPr>
              <a:t>Nirbhay Meshram (EL2133)</a:t>
            </a:r>
          </a:p>
          <a:p>
            <a:r>
              <a:rPr lang="en-US" sz="1800"/>
              <a:t>                                        3. </a:t>
            </a:r>
            <a:r>
              <a:rPr lang="en-US" sz="1800">
                <a:solidFill>
                  <a:schemeClr val="accent3">
                    <a:lumMod val="60000"/>
                    <a:lumOff val="40000"/>
                  </a:schemeClr>
                </a:solidFill>
              </a:rPr>
              <a:t>Varun Salpe (EL2144)</a:t>
            </a:r>
          </a:p>
          <a:p>
            <a:r>
              <a:rPr lang="en-US" sz="1800"/>
              <a:t>                                        4. </a:t>
            </a:r>
            <a:r>
              <a:rPr lang="en-US" sz="1800">
                <a:solidFill>
                  <a:schemeClr val="accent2">
                    <a:lumMod val="75000"/>
                  </a:schemeClr>
                </a:solidFill>
              </a:rPr>
              <a:t>Rajratna Wasnik (EL2139)</a:t>
            </a:r>
          </a:p>
        </p:txBody>
      </p:sp>
      <p:sp>
        <p:nvSpPr>
          <p:cNvPr id="4" name="TextBox 3">
            <a:extLst>
              <a:ext uri="{FF2B5EF4-FFF2-40B4-BE49-F238E27FC236}">
                <a16:creationId xmlns:a16="http://schemas.microsoft.com/office/drawing/2014/main" id="{0BB6A30B-850B-7E4E-967F-E798E38F5C9C}"/>
              </a:ext>
            </a:extLst>
          </p:cNvPr>
          <p:cNvSpPr txBox="1"/>
          <p:nvPr/>
        </p:nvSpPr>
        <p:spPr>
          <a:xfrm>
            <a:off x="1441765" y="2987516"/>
            <a:ext cx="3685887" cy="1292662"/>
          </a:xfrm>
          <a:prstGeom prst="rect">
            <a:avLst/>
          </a:prstGeom>
          <a:noFill/>
        </p:spPr>
        <p:txBody>
          <a:bodyPr wrap="square" rtlCol="0">
            <a:spAutoFit/>
          </a:bodyPr>
          <a:lstStyle/>
          <a:p>
            <a:pPr algn="l"/>
            <a:r>
              <a:rPr lang="en-US" sz="2400" b="1">
                <a:solidFill>
                  <a:schemeClr val="accent1"/>
                </a:solidFill>
              </a:rPr>
              <a:t>S.Y. B.Tech</a:t>
            </a:r>
          </a:p>
          <a:p>
            <a:pPr algn="l"/>
            <a:r>
              <a:rPr lang="en-US" sz="1600" b="1" u="sng">
                <a:solidFill>
                  <a:schemeClr val="bg1">
                    <a:lumMod val="25000"/>
                  </a:schemeClr>
                </a:solidFill>
              </a:rPr>
              <a:t>Academic Year </a:t>
            </a:r>
            <a:r>
              <a:rPr lang="en-US"/>
              <a:t>: </a:t>
            </a:r>
            <a:r>
              <a:rPr lang="en-US">
                <a:solidFill>
                  <a:schemeClr val="accent3">
                    <a:lumMod val="60000"/>
                    <a:lumOff val="40000"/>
                  </a:schemeClr>
                </a:solidFill>
              </a:rPr>
              <a:t>2020-2021</a:t>
            </a:r>
          </a:p>
          <a:p>
            <a:pPr algn="l"/>
            <a:r>
              <a:rPr lang="en-US" sz="1600" b="1" u="sng">
                <a:solidFill>
                  <a:schemeClr val="bg1">
                    <a:lumMod val="25000"/>
                  </a:schemeClr>
                </a:solidFill>
              </a:rPr>
              <a:t>Sem </a:t>
            </a:r>
            <a:r>
              <a:rPr lang="en-US"/>
              <a:t>- </a:t>
            </a:r>
            <a:r>
              <a:rPr lang="en-US">
                <a:solidFill>
                  <a:schemeClr val="accent2">
                    <a:lumMod val="75000"/>
                  </a:schemeClr>
                </a:solidFill>
              </a:rPr>
              <a:t>3</a:t>
            </a:r>
          </a:p>
          <a:p>
            <a:pPr algn="l"/>
            <a:endParaRPr lang="en-US"/>
          </a:p>
        </p:txBody>
      </p:sp>
      <p:sp>
        <p:nvSpPr>
          <p:cNvPr id="8" name="TextBox 7">
            <a:extLst>
              <a:ext uri="{FF2B5EF4-FFF2-40B4-BE49-F238E27FC236}">
                <a16:creationId xmlns:a16="http://schemas.microsoft.com/office/drawing/2014/main" id="{4D61C326-931B-3840-BE29-FFF90A4E2099}"/>
              </a:ext>
            </a:extLst>
          </p:cNvPr>
          <p:cNvSpPr txBox="1"/>
          <p:nvPr/>
        </p:nvSpPr>
        <p:spPr>
          <a:xfrm>
            <a:off x="892382" y="5452349"/>
            <a:ext cx="10965598" cy="800219"/>
          </a:xfrm>
          <a:prstGeom prst="rect">
            <a:avLst/>
          </a:prstGeom>
          <a:noFill/>
        </p:spPr>
        <p:txBody>
          <a:bodyPr wrap="square" rtlCol="0">
            <a:spAutoFit/>
          </a:bodyPr>
          <a:lstStyle/>
          <a:p>
            <a:pPr algn="l"/>
            <a:r>
              <a:rPr lang="en-US" sz="2000" b="1" u="sng">
                <a:solidFill>
                  <a:schemeClr val="bg1">
                    <a:lumMod val="25000"/>
                  </a:schemeClr>
                </a:solidFill>
              </a:rPr>
              <a:t>Project</a:t>
            </a:r>
            <a:r>
              <a:rPr lang="en-US"/>
              <a:t> - </a:t>
            </a:r>
            <a:r>
              <a:rPr lang="en-US" sz="2800">
                <a:solidFill>
                  <a:schemeClr val="accent2"/>
                </a:solidFill>
                <a:latin typeface="Algerian" pitchFamily="82" charset="0"/>
                <a:ea typeface="Abadi" panose="02000000000000000000" pitchFamily="2" charset="0"/>
                <a:cs typeface="Arial Black" panose="020B0604020202020204" pitchFamily="34" charset="0"/>
              </a:rPr>
              <a:t>Automatic room light controller using IR   sensor. </a:t>
            </a:r>
          </a:p>
          <a:p>
            <a:pPr algn="l"/>
            <a:endParaRPr lang="en-US"/>
          </a:p>
        </p:txBody>
      </p:sp>
      <p:sp>
        <p:nvSpPr>
          <p:cNvPr id="6" name="TextBox 5">
            <a:extLst>
              <a:ext uri="{FF2B5EF4-FFF2-40B4-BE49-F238E27FC236}">
                <a16:creationId xmlns:a16="http://schemas.microsoft.com/office/drawing/2014/main" id="{E836D462-5029-0242-889F-0B7176CBCE6F}"/>
              </a:ext>
            </a:extLst>
          </p:cNvPr>
          <p:cNvSpPr txBox="1"/>
          <p:nvPr/>
        </p:nvSpPr>
        <p:spPr>
          <a:xfrm rot="10800000" flipV="1">
            <a:off x="5184065" y="4915674"/>
            <a:ext cx="5977533" cy="400110"/>
          </a:xfrm>
          <a:prstGeom prst="rect">
            <a:avLst/>
          </a:prstGeom>
          <a:noFill/>
        </p:spPr>
        <p:txBody>
          <a:bodyPr wrap="square" rtlCol="0">
            <a:spAutoFit/>
          </a:bodyPr>
          <a:lstStyle/>
          <a:p>
            <a:pPr algn="l"/>
            <a:r>
              <a:rPr lang="en-US" sz="1600" b="1" u="sng">
                <a:solidFill>
                  <a:schemeClr val="bg1">
                    <a:lumMod val="25000"/>
                  </a:schemeClr>
                </a:solidFill>
              </a:rPr>
              <a:t>Name of Facilitator </a:t>
            </a:r>
            <a:r>
              <a:rPr lang="en-US" sz="1600" b="1">
                <a:solidFill>
                  <a:schemeClr val="bg1">
                    <a:lumMod val="25000"/>
                  </a:schemeClr>
                </a:solidFill>
              </a:rPr>
              <a:t>:-</a:t>
            </a:r>
            <a:r>
              <a:rPr lang="en-US"/>
              <a:t>          </a:t>
            </a:r>
            <a:r>
              <a:rPr lang="en-US" sz="2000">
                <a:solidFill>
                  <a:schemeClr val="accent1">
                    <a:lumMod val="50000"/>
                    <a:lumOff val="50000"/>
                  </a:schemeClr>
                </a:solidFill>
              </a:rPr>
              <a:t>Dr. Trupti Hinge</a:t>
            </a:r>
            <a:r>
              <a:rPr lang="en-US"/>
              <a:t> </a:t>
            </a:r>
          </a:p>
        </p:txBody>
      </p:sp>
    </p:spTree>
    <p:extLst>
      <p:ext uri="{BB962C8B-B14F-4D97-AF65-F5344CB8AC3E}">
        <p14:creationId xmlns:p14="http://schemas.microsoft.com/office/powerpoint/2010/main" val="22240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EF74-6E35-2143-A570-0F5D650325D6}"/>
              </a:ext>
            </a:extLst>
          </p:cNvPr>
          <p:cNvSpPr>
            <a:spLocks noGrp="1"/>
          </p:cNvSpPr>
          <p:nvPr>
            <p:ph type="title"/>
          </p:nvPr>
        </p:nvSpPr>
        <p:spPr>
          <a:xfrm>
            <a:off x="759786" y="731311"/>
            <a:ext cx="11029616" cy="566738"/>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Code </a:t>
            </a:r>
          </a:p>
        </p:txBody>
      </p:sp>
      <p:graphicFrame>
        <p:nvGraphicFramePr>
          <p:cNvPr id="8" name="Table 7">
            <a:extLst>
              <a:ext uri="{FF2B5EF4-FFF2-40B4-BE49-F238E27FC236}">
                <a16:creationId xmlns:a16="http://schemas.microsoft.com/office/drawing/2014/main" id="{46FA6DF5-2758-7C40-9E3D-FB613EB48152}"/>
              </a:ext>
            </a:extLst>
          </p:cNvPr>
          <p:cNvGraphicFramePr/>
          <p:nvPr>
            <p:extLst>
              <p:ext uri="{D42A27DB-BD31-4B8C-83A1-F6EECF244321}">
                <p14:modId xmlns:p14="http://schemas.microsoft.com/office/powerpoint/2010/main" val="78647029"/>
              </p:ext>
            </p:extLst>
          </p:nvPr>
        </p:nvGraphicFramePr>
        <p:xfrm>
          <a:off x="759786" y="1390545"/>
          <a:ext cx="7009042" cy="5202763"/>
        </p:xfrm>
        <a:graphic>
          <a:graphicData uri="http://schemas.openxmlformats.org/drawingml/2006/table">
            <a:tbl>
              <a:tblPr>
                <a:tableStyleId>{5C22544A-7EE6-4342-B048-85BDC9FD1C3A}</a:tableStyleId>
              </a:tblPr>
              <a:tblGrid>
                <a:gridCol w="352361">
                  <a:extLst>
                    <a:ext uri="{9D8B030D-6E8A-4147-A177-3AD203B41FA5}">
                      <a16:colId xmlns:a16="http://schemas.microsoft.com/office/drawing/2014/main" val="3465672460"/>
                    </a:ext>
                  </a:extLst>
                </a:gridCol>
                <a:gridCol w="6656681">
                  <a:extLst>
                    <a:ext uri="{9D8B030D-6E8A-4147-A177-3AD203B41FA5}">
                      <a16:colId xmlns:a16="http://schemas.microsoft.com/office/drawing/2014/main" val="3444847276"/>
                    </a:ext>
                  </a:extLst>
                </a:gridCol>
              </a:tblGrid>
              <a:tr h="813803">
                <a:tc>
                  <a:txBody>
                    <a:bodyPr/>
                    <a:lstStyle/>
                    <a:p>
                      <a:pPr algn="l" fontAlgn="t"/>
                      <a:r>
                        <a:rPr lang="en-US" sz="600">
                          <a:effectLst/>
                        </a:rPr>
                        <a:t>int in1 = 9;</a:t>
                      </a:r>
                      <a:endParaRPr lang="en-US" sz="600">
                        <a:solidFill>
                          <a:srgbClr val="24292E"/>
                        </a:solidFill>
                        <a:effectLst/>
                        <a:latin typeface="SFMono-Regular"/>
                      </a:endParaRPr>
                    </a:p>
                  </a:txBody>
                  <a:tcPr marL="16915" marR="16915" marT="6766" marB="1692"/>
                </a:tc>
                <a:tc>
                  <a:txBody>
                    <a:bodyPr/>
                    <a:lstStyle/>
                    <a:p>
                      <a:endParaRPr lang="en-US" sz="600"/>
                    </a:p>
                  </a:txBody>
                  <a:tcPr marL="32477" marR="32477" marT="16239" marB="16239"/>
                </a:tc>
                <a:extLst>
                  <a:ext uri="{0D108BD9-81ED-4DB2-BD59-A6C34878D82A}">
                    <a16:rowId xmlns:a16="http://schemas.microsoft.com/office/drawing/2014/main" val="2583221150"/>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int sensor = 8;</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3696261275"/>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int led = 13;</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580269370"/>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unsigned long t=0;</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677759423"/>
                  </a:ext>
                </a:extLst>
              </a:tr>
              <a:tr h="97831">
                <a:tc>
                  <a:txBody>
                    <a:bodyPr/>
                    <a:lstStyle/>
                    <a:p>
                      <a:pPr algn="r" fontAlgn="t"/>
                      <a:endParaRPr lang="en-US" sz="600">
                        <a:effectLst/>
                        <a:latin typeface="SFMono-Regular"/>
                      </a:endParaRPr>
                    </a:p>
                  </a:txBody>
                  <a:tcPr marL="16915" marR="16915" marT="1692" marB="1692"/>
                </a:tc>
                <a:tc>
                  <a:txBody>
                    <a:bodyPr/>
                    <a:lstStyle/>
                    <a:p>
                      <a:pPr algn="l" fontAlgn="t"/>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2952555394"/>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void setup() </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3396780094"/>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3843023508"/>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Serial.begin(9600);</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3812185049"/>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pinMode(in1, OUTPUT);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540124384"/>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pinMode(sensor, INPUT);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4105324901"/>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pinMode(led, OUTPUT);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597446410"/>
                  </a:ext>
                </a:extLst>
              </a:tr>
              <a:tr h="97831">
                <a:tc>
                  <a:txBody>
                    <a:bodyPr/>
                    <a:lstStyle/>
                    <a:p>
                      <a:pPr algn="r" fontAlgn="t"/>
                      <a:endParaRPr lang="en-US" sz="600">
                        <a:effectLst/>
                        <a:latin typeface="SFMono-Regular"/>
                      </a:endParaRPr>
                    </a:p>
                  </a:txBody>
                  <a:tcPr marL="16915" marR="16915" marT="1692" marB="1692"/>
                </a:tc>
                <a:tc>
                  <a:txBody>
                    <a:bodyPr/>
                    <a:lstStyle/>
                    <a:p>
                      <a:pPr algn="l" fontAlgn="t"/>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4140584415"/>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digitalWrite(in1,HIGH);</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3743484017"/>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digitalWrite(led,LOW);</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4064035595"/>
                  </a:ext>
                </a:extLst>
              </a:tr>
              <a:tr h="97831">
                <a:tc>
                  <a:txBody>
                    <a:bodyPr/>
                    <a:lstStyle/>
                    <a:p>
                      <a:pPr algn="r" fontAlgn="t"/>
                      <a:endParaRPr lang="en-US" sz="600">
                        <a:effectLst/>
                        <a:latin typeface="SFMono-Regular"/>
                      </a:endParaRPr>
                    </a:p>
                  </a:txBody>
                  <a:tcPr marL="16915" marR="16915" marT="1692" marB="1692"/>
                </a:tc>
                <a:tc>
                  <a:txBody>
                    <a:bodyPr/>
                    <a:lstStyle/>
                    <a:p>
                      <a:pPr algn="l" fontAlgn="t"/>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613564026"/>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while(millis()&lt;13000)</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649467701"/>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4094661486"/>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digitalWrite(led,HIGH);</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2426726089"/>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delay(50);</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259502321"/>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digitalWrite(led,LOW);</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066847706"/>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delay(50);</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2547723800"/>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387107125"/>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digitalWrite(led,LOW);</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4017887393"/>
                  </a:ext>
                </a:extLst>
              </a:tr>
              <a:tr h="97831">
                <a:tc>
                  <a:txBody>
                    <a:bodyPr/>
                    <a:lstStyle/>
                    <a:p>
                      <a:pPr algn="r" fontAlgn="t"/>
                      <a:endParaRPr lang="en-US" sz="600">
                        <a:effectLst/>
                        <a:latin typeface="SFMono-Regular"/>
                      </a:endParaRPr>
                    </a:p>
                  </a:txBody>
                  <a:tcPr marL="16915" marR="16915" marT="1692" marB="1692"/>
                </a:tc>
                <a:tc>
                  <a:txBody>
                    <a:bodyPr/>
                    <a:lstStyle/>
                    <a:p>
                      <a:pPr algn="l" fontAlgn="t"/>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996523445"/>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627423299"/>
                  </a:ext>
                </a:extLst>
              </a:tr>
              <a:tr h="97831">
                <a:tc>
                  <a:txBody>
                    <a:bodyPr/>
                    <a:lstStyle/>
                    <a:p>
                      <a:pPr algn="r" fontAlgn="t"/>
                      <a:endParaRPr lang="en-US" sz="600">
                        <a:effectLst/>
                        <a:latin typeface="SFMono-Regular"/>
                      </a:endParaRPr>
                    </a:p>
                  </a:txBody>
                  <a:tcPr marL="16915" marR="16915" marT="1692" marB="1692"/>
                </a:tc>
                <a:tc>
                  <a:txBody>
                    <a:bodyPr/>
                    <a:lstStyle/>
                    <a:p>
                      <a:pPr algn="l" fontAlgn="t"/>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4008251823"/>
                  </a:ext>
                </a:extLst>
              </a:tr>
              <a:tr h="97831">
                <a:tc>
                  <a:txBody>
                    <a:bodyPr/>
                    <a:lstStyle/>
                    <a:p>
                      <a:pPr algn="r" fontAlgn="t"/>
                      <a:endParaRPr lang="en-US" sz="600">
                        <a:effectLst/>
                        <a:latin typeface="SFMono-Regular"/>
                      </a:endParaRPr>
                    </a:p>
                  </a:txBody>
                  <a:tcPr marL="16915" marR="16915" marT="1692" marB="1692"/>
                </a:tc>
                <a:tc>
                  <a:txBody>
                    <a:bodyPr/>
                    <a:lstStyle/>
                    <a:p>
                      <a:pPr algn="l" fontAlgn="t"/>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695551375"/>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void loop() </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957480932"/>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2061680650"/>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digitalWrite(in1,HIGH);</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638904704"/>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digitalWrite(led,LOW);</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2453622970"/>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if(digitalRead(sensor)==HIGH)</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416649910"/>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706915718"/>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t=millis();</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2366740716"/>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while(millis()&lt;(t+5000))</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398933356"/>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895530476"/>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digitalWrite(in1,LOW);</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741692144"/>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digitalWrite(led,HIGH);</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4188416987"/>
                  </a:ext>
                </a:extLst>
              </a:tr>
              <a:tr h="182227">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if((millis()&gt;(t+2300))&amp;&amp;(digitalRead(sensor)==HIGH))</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3777967142"/>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3900436365"/>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t=millis();</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3186657"/>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093537174"/>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2426494549"/>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365699481"/>
                  </a:ext>
                </a:extLst>
              </a:tr>
              <a:tr h="97831">
                <a:tc>
                  <a:txBody>
                    <a:bodyPr/>
                    <a:lstStyle/>
                    <a:p>
                      <a:pPr algn="r" fontAlgn="t"/>
                      <a:endParaRPr lang="en-US" sz="600">
                        <a:effectLst/>
                        <a:latin typeface="SFMono-Regular"/>
                      </a:endParaRPr>
                    </a:p>
                  </a:txBody>
                  <a:tcPr marL="16915" marR="16915" marT="1692" marB="1692"/>
                </a:tc>
                <a:tc>
                  <a:txBody>
                    <a:bodyPr/>
                    <a:lstStyle/>
                    <a:p>
                      <a:pPr algn="l" fontAlgn="t"/>
                      <a:r>
                        <a:rPr lang="en-US" sz="600">
                          <a:effectLst/>
                        </a:rPr>
                        <a:t>}</a:t>
                      </a:r>
                      <a:endParaRPr lang="en-US" sz="600">
                        <a:solidFill>
                          <a:srgbClr val="24292E"/>
                        </a:solidFill>
                        <a:effectLst/>
                        <a:latin typeface="SFMono-Regular"/>
                      </a:endParaRPr>
                    </a:p>
                  </a:txBody>
                  <a:tcPr marL="16915" marR="16915" marT="1692" marB="1692"/>
                </a:tc>
                <a:extLst>
                  <a:ext uri="{0D108BD9-81ED-4DB2-BD59-A6C34878D82A}">
                    <a16:rowId xmlns:a16="http://schemas.microsoft.com/office/drawing/2014/main" val="117885853"/>
                  </a:ext>
                </a:extLst>
              </a:tr>
            </a:tbl>
          </a:graphicData>
        </a:graphic>
      </p:graphicFrame>
      <p:sp>
        <p:nvSpPr>
          <p:cNvPr id="9" name="TextBox 8">
            <a:extLst>
              <a:ext uri="{FF2B5EF4-FFF2-40B4-BE49-F238E27FC236}">
                <a16:creationId xmlns:a16="http://schemas.microsoft.com/office/drawing/2014/main" id="{DD4907BE-170D-D14A-A5A4-4D0B3E01F201}"/>
              </a:ext>
            </a:extLst>
          </p:cNvPr>
          <p:cNvSpPr txBox="1"/>
          <p:nvPr/>
        </p:nvSpPr>
        <p:spPr>
          <a:xfrm>
            <a:off x="9054703" y="2248003"/>
            <a:ext cx="2214563" cy="3200876"/>
          </a:xfrm>
          <a:prstGeom prst="rect">
            <a:avLst/>
          </a:prstGeom>
          <a:noFill/>
        </p:spPr>
        <p:txBody>
          <a:bodyPr wrap="square" rtlCol="0">
            <a:spAutoFit/>
          </a:bodyPr>
          <a:lstStyle/>
          <a:p>
            <a:pPr algn="l"/>
            <a:r>
              <a:rPr lang="en-US" sz="5400" b="1">
                <a:solidFill>
                  <a:schemeClr val="accent1">
                    <a:lumMod val="75000"/>
                    <a:lumOff val="25000"/>
                  </a:schemeClr>
                </a:solidFill>
                <a:latin typeface="Book Antiqua" panose="02000000000000000000" pitchFamily="2" charset="0"/>
              </a:rPr>
              <a:t>👈</a:t>
            </a:r>
            <a:r>
              <a:rPr lang="en-US" sz="2800" b="1">
                <a:solidFill>
                  <a:srgbClr val="000000"/>
                </a:solidFill>
                <a:latin typeface="Book Antiqua" panose="02000000000000000000" pitchFamily="2" charset="0"/>
              </a:rPr>
              <a:t>T</a:t>
            </a:r>
            <a:r>
              <a:rPr lang="en-US" sz="2400" b="1">
                <a:solidFill>
                  <a:srgbClr val="000000"/>
                </a:solidFill>
                <a:latin typeface="Book Antiqua" panose="02000000000000000000" pitchFamily="2" charset="0"/>
              </a:rPr>
              <a:t>he</a:t>
            </a:r>
            <a:r>
              <a:rPr lang="en-US" sz="2400">
                <a:solidFill>
                  <a:srgbClr val="000000"/>
                </a:solidFill>
                <a:latin typeface="Book Antiqua" panose="02000000000000000000" pitchFamily="2" charset="0"/>
              </a:rPr>
              <a:t> code for the </a:t>
            </a:r>
            <a:r>
              <a:rPr lang="en-US" sz="2400" u="sng">
                <a:solidFill>
                  <a:srgbClr val="000000"/>
                </a:solidFill>
                <a:latin typeface="Book Antiqua" panose="02000000000000000000" pitchFamily="2" charset="0"/>
              </a:rPr>
              <a:t>Automatic Room Lights using Arduino and PIR Sensor</a:t>
            </a:r>
          </a:p>
        </p:txBody>
      </p:sp>
    </p:spTree>
    <p:extLst>
      <p:ext uri="{BB962C8B-B14F-4D97-AF65-F5344CB8AC3E}">
        <p14:creationId xmlns:p14="http://schemas.microsoft.com/office/powerpoint/2010/main" val="8331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C69D-021A-5642-8F1A-C958BCC13602}"/>
              </a:ext>
            </a:extLst>
          </p:cNvPr>
          <p:cNvSpPr>
            <a:spLocks noGrp="1"/>
          </p:cNvSpPr>
          <p:nvPr>
            <p:ph type="title"/>
          </p:nvPr>
        </p:nvSpPr>
        <p:spPr>
          <a:xfrm>
            <a:off x="581192" y="999202"/>
            <a:ext cx="11029616" cy="566738"/>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PIR Sensor</a:t>
            </a:r>
          </a:p>
        </p:txBody>
      </p:sp>
      <p:sp>
        <p:nvSpPr>
          <p:cNvPr id="4" name="Text Placeholder 3">
            <a:extLst>
              <a:ext uri="{FF2B5EF4-FFF2-40B4-BE49-F238E27FC236}">
                <a16:creationId xmlns:a16="http://schemas.microsoft.com/office/drawing/2014/main" id="{7C8BB026-E735-F94C-8F61-57BE3DB932ED}"/>
              </a:ext>
            </a:extLst>
          </p:cNvPr>
          <p:cNvSpPr>
            <a:spLocks noGrp="1"/>
          </p:cNvSpPr>
          <p:nvPr>
            <p:ph type="body" sz="half" idx="2"/>
          </p:nvPr>
        </p:nvSpPr>
        <p:spPr>
          <a:xfrm>
            <a:off x="581192" y="1803798"/>
            <a:ext cx="5080230" cy="4554140"/>
          </a:xfrm>
        </p:spPr>
        <p:txBody>
          <a:bodyPr>
            <a:normAutofit fontScale="92500"/>
          </a:bodyPr>
          <a:lstStyle/>
          <a:p>
            <a:pPr marL="171450" indent="-171450">
              <a:buFont typeface="Arial" panose="020B0604020202020204" pitchFamily="34" charset="0"/>
              <a:buChar char="•"/>
            </a:pPr>
            <a:r>
              <a:rPr lang="en-US" sz="2600" b="1">
                <a:solidFill>
                  <a:srgbClr val="000000"/>
                </a:solidFill>
                <a:latin typeface="Book Antiqua" panose="02000000000000000000" pitchFamily="2" charset="0"/>
              </a:rPr>
              <a:t>A</a:t>
            </a:r>
            <a:r>
              <a:rPr lang="en-US" sz="2400">
                <a:solidFill>
                  <a:srgbClr val="000000"/>
                </a:solidFill>
                <a:latin typeface="Book Antiqua" panose="02000000000000000000" pitchFamily="2" charset="0"/>
              </a:rPr>
              <a:t> </a:t>
            </a:r>
            <a:r>
              <a:rPr lang="en-US" sz="2400" b="1">
                <a:solidFill>
                  <a:srgbClr val="000000"/>
                </a:solidFill>
                <a:latin typeface="Book Antiqua" panose="02000000000000000000" pitchFamily="2" charset="0"/>
              </a:rPr>
              <a:t>p</a:t>
            </a:r>
            <a:r>
              <a:rPr lang="en-US" sz="2400">
                <a:solidFill>
                  <a:srgbClr val="000000"/>
                </a:solidFill>
                <a:latin typeface="Book Antiqua" panose="02000000000000000000" pitchFamily="2" charset="0"/>
              </a:rPr>
              <a:t>assive </a:t>
            </a:r>
            <a:r>
              <a:rPr lang="en-US" sz="2400" b="1">
                <a:solidFill>
                  <a:srgbClr val="000000"/>
                </a:solidFill>
                <a:latin typeface="Book Antiqua" panose="02000000000000000000" pitchFamily="2" charset="0"/>
              </a:rPr>
              <a:t>i</a:t>
            </a:r>
            <a:r>
              <a:rPr lang="en-US" sz="2400">
                <a:solidFill>
                  <a:srgbClr val="000000"/>
                </a:solidFill>
                <a:latin typeface="Book Antiqua" panose="02000000000000000000" pitchFamily="2" charset="0"/>
              </a:rPr>
              <a:t>nfrared </a:t>
            </a:r>
            <a:r>
              <a:rPr lang="en-US" sz="2400" b="1">
                <a:solidFill>
                  <a:srgbClr val="000000"/>
                </a:solidFill>
                <a:latin typeface="Book Antiqua" panose="02000000000000000000" pitchFamily="2" charset="0"/>
              </a:rPr>
              <a:t>s</a:t>
            </a:r>
            <a:r>
              <a:rPr lang="en-US" sz="2400">
                <a:solidFill>
                  <a:srgbClr val="000000"/>
                </a:solidFill>
                <a:latin typeface="Book Antiqua" panose="02000000000000000000" pitchFamily="2" charset="0"/>
              </a:rPr>
              <a:t>ensor (PIR sensor) is an electronic Sensor that measures infrared (IR) light radiating from objects in its field of view. They are most often used in PIR-based motion detector. </a:t>
            </a:r>
          </a:p>
          <a:p>
            <a:pPr marL="171450" indent="-171450">
              <a:buFont typeface="Arial" panose="020B0604020202020204" pitchFamily="34" charset="0"/>
              <a:buChar char="•"/>
            </a:pPr>
            <a:r>
              <a:rPr lang="en-US" sz="2400" b="1">
                <a:solidFill>
                  <a:srgbClr val="000000"/>
                </a:solidFill>
                <a:latin typeface="Book Antiqua" panose="02000000000000000000" pitchFamily="2" charset="0"/>
              </a:rPr>
              <a:t>PIR</a:t>
            </a:r>
            <a:r>
              <a:rPr lang="en-US" sz="2400">
                <a:solidFill>
                  <a:srgbClr val="000000"/>
                </a:solidFill>
                <a:latin typeface="Book Antiqua" panose="02000000000000000000" pitchFamily="2" charset="0"/>
              </a:rPr>
              <a:t> sensors are commonly used in security alarms and automatic lighting applications. </a:t>
            </a:r>
          </a:p>
          <a:p>
            <a:pPr marL="171450" indent="-171450">
              <a:buFont typeface="Arial" panose="020B0604020202020204" pitchFamily="34" charset="0"/>
              <a:buChar char="•"/>
            </a:pPr>
            <a:r>
              <a:rPr lang="en-US" sz="2400" b="1">
                <a:solidFill>
                  <a:srgbClr val="000000"/>
                </a:solidFill>
                <a:latin typeface="Book Antiqua" panose="02000000000000000000" pitchFamily="2" charset="0"/>
              </a:rPr>
              <a:t>PIR</a:t>
            </a:r>
            <a:r>
              <a:rPr lang="en-US" sz="2400">
                <a:solidFill>
                  <a:srgbClr val="000000"/>
                </a:solidFill>
                <a:latin typeface="Book Antiqua" panose="02000000000000000000" pitchFamily="2" charset="0"/>
              </a:rPr>
              <a:t> sensors allow you to sense motion. They are small, inexpensive, low-power, easy to use.</a:t>
            </a:r>
          </a:p>
        </p:txBody>
      </p:sp>
      <p:pic>
        <p:nvPicPr>
          <p:cNvPr id="3" name="Picture 4">
            <a:extLst>
              <a:ext uri="{FF2B5EF4-FFF2-40B4-BE49-F238E27FC236}">
                <a16:creationId xmlns:a16="http://schemas.microsoft.com/office/drawing/2014/main" id="{215F92D4-A4FB-3240-89D2-161191F25DFA}"/>
              </a:ext>
            </a:extLst>
          </p:cNvPr>
          <p:cNvPicPr>
            <a:picLocks noChangeAspect="1"/>
          </p:cNvPicPr>
          <p:nvPr/>
        </p:nvPicPr>
        <p:blipFill>
          <a:blip r:embed="rId2"/>
          <a:stretch>
            <a:fillRect/>
          </a:stretch>
        </p:blipFill>
        <p:spPr>
          <a:xfrm>
            <a:off x="7396983" y="692484"/>
            <a:ext cx="3422600" cy="2514928"/>
          </a:xfrm>
          <a:prstGeom prst="rect">
            <a:avLst/>
          </a:prstGeom>
        </p:spPr>
      </p:pic>
      <p:pic>
        <p:nvPicPr>
          <p:cNvPr id="6" name="Picture 6">
            <a:extLst>
              <a:ext uri="{FF2B5EF4-FFF2-40B4-BE49-F238E27FC236}">
                <a16:creationId xmlns:a16="http://schemas.microsoft.com/office/drawing/2014/main" id="{CAEC06AC-4F5B-E540-B50D-8EF919E5D451}"/>
              </a:ext>
            </a:extLst>
          </p:cNvPr>
          <p:cNvPicPr>
            <a:picLocks noChangeAspect="1"/>
          </p:cNvPicPr>
          <p:nvPr/>
        </p:nvPicPr>
        <p:blipFill>
          <a:blip r:embed="rId3"/>
          <a:stretch>
            <a:fillRect/>
          </a:stretch>
        </p:blipFill>
        <p:spPr>
          <a:xfrm>
            <a:off x="7054455" y="3207412"/>
            <a:ext cx="4107656" cy="3454136"/>
          </a:xfrm>
          <a:prstGeom prst="rect">
            <a:avLst/>
          </a:prstGeom>
        </p:spPr>
      </p:pic>
    </p:spTree>
    <p:extLst>
      <p:ext uri="{BB962C8B-B14F-4D97-AF65-F5344CB8AC3E}">
        <p14:creationId xmlns:p14="http://schemas.microsoft.com/office/powerpoint/2010/main" val="3092870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F118-FE80-534A-8222-FB30A382CCFB}"/>
              </a:ext>
            </a:extLst>
          </p:cNvPr>
          <p:cNvSpPr>
            <a:spLocks noGrp="1"/>
          </p:cNvSpPr>
          <p:nvPr>
            <p:ph type="title"/>
          </p:nvPr>
        </p:nvSpPr>
        <p:spPr>
          <a:xfrm>
            <a:off x="581192" y="944701"/>
            <a:ext cx="11402449" cy="598670"/>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Relay Module </a:t>
            </a:r>
          </a:p>
        </p:txBody>
      </p:sp>
      <p:sp>
        <p:nvSpPr>
          <p:cNvPr id="4" name="Text Placeholder 3">
            <a:extLst>
              <a:ext uri="{FF2B5EF4-FFF2-40B4-BE49-F238E27FC236}">
                <a16:creationId xmlns:a16="http://schemas.microsoft.com/office/drawing/2014/main" id="{FABA6E50-27D7-A645-89BF-8B5F59374828}"/>
              </a:ext>
            </a:extLst>
          </p:cNvPr>
          <p:cNvSpPr>
            <a:spLocks noGrp="1"/>
          </p:cNvSpPr>
          <p:nvPr>
            <p:ph type="body" sz="half" idx="2"/>
          </p:nvPr>
        </p:nvSpPr>
        <p:spPr>
          <a:xfrm>
            <a:off x="581192" y="1785938"/>
            <a:ext cx="5514808" cy="4697015"/>
          </a:xfrm>
        </p:spPr>
        <p:txBody>
          <a:bodyPr>
            <a:normAutofit fontScale="92500"/>
          </a:bodyPr>
          <a:lstStyle/>
          <a:p>
            <a:pPr marL="171450" indent="-171450">
              <a:buFont typeface="Arial" panose="020B0604020202020204" pitchFamily="34" charset="0"/>
              <a:buChar char="•"/>
            </a:pPr>
            <a:r>
              <a:rPr lang="en-US" sz="2200" b="1" u="sng">
                <a:solidFill>
                  <a:srgbClr val="000000"/>
                </a:solidFill>
                <a:latin typeface="Book Antiqua" panose="02000000000000000000" pitchFamily="2" charset="0"/>
              </a:rPr>
              <a:t>2-Channel 5V Relay Module</a:t>
            </a:r>
            <a:r>
              <a:rPr lang="en-US" sz="2200">
                <a:solidFill>
                  <a:srgbClr val="000000"/>
                </a:solidFill>
                <a:latin typeface="Book Antiqua" panose="02000000000000000000" pitchFamily="2" charset="0"/>
              </a:rPr>
              <a:t> is a relay interface board, it can be controlled directly by a wide range of microcontrollers such as Arduino, AVR, PIC, ARM and so on.</a:t>
            </a:r>
          </a:p>
          <a:p>
            <a:pPr marL="171450" indent="-171450">
              <a:buFont typeface="Arial" panose="020B0604020202020204" pitchFamily="34" charset="0"/>
              <a:buChar char="•"/>
            </a:pPr>
            <a:r>
              <a:rPr lang="en-US" sz="2200">
                <a:solidFill>
                  <a:srgbClr val="000000"/>
                </a:solidFill>
                <a:latin typeface="Book Antiqua" panose="02000000000000000000" pitchFamily="2" charset="0"/>
              </a:rPr>
              <a:t>It is frequently used in an automatic control circuit. To put it simply, it is an automatic switch to control a </a:t>
            </a:r>
            <a:r>
              <a:rPr lang="en-US" sz="2200" i="1" u="sng">
                <a:solidFill>
                  <a:srgbClr val="000000"/>
                </a:solidFill>
                <a:latin typeface="Book Antiqua" panose="02000000000000000000" pitchFamily="2" charset="0"/>
              </a:rPr>
              <a:t>high-current circuit with a low-current signal.</a:t>
            </a:r>
          </a:p>
          <a:p>
            <a:pPr marL="171450" indent="-171450">
              <a:buFont typeface="Arial" panose="020B0604020202020204" pitchFamily="34" charset="0"/>
              <a:buChar char="•"/>
            </a:pPr>
            <a:r>
              <a:rPr lang="en-US" sz="2200">
                <a:solidFill>
                  <a:srgbClr val="000000"/>
                </a:solidFill>
                <a:latin typeface="Book Antiqua" panose="02000000000000000000" pitchFamily="2" charset="0"/>
              </a:rPr>
              <a:t>A Relay Module is a very useful component as it allows Arduino, Raspberry Pi or other Microcontrollers to control big electrical loads. We have used a 2-channel Relay Module in this project but used only one relay in it. </a:t>
            </a:r>
          </a:p>
        </p:txBody>
      </p:sp>
      <p:pic>
        <p:nvPicPr>
          <p:cNvPr id="5" name="Picture 5">
            <a:extLst>
              <a:ext uri="{FF2B5EF4-FFF2-40B4-BE49-F238E27FC236}">
                <a16:creationId xmlns:a16="http://schemas.microsoft.com/office/drawing/2014/main" id="{1DF4362C-8E00-734A-8C81-9062D4AC602B}"/>
              </a:ext>
            </a:extLst>
          </p:cNvPr>
          <p:cNvPicPr>
            <a:picLocks noChangeAspect="1"/>
          </p:cNvPicPr>
          <p:nvPr/>
        </p:nvPicPr>
        <p:blipFill>
          <a:blip r:embed="rId2"/>
          <a:stretch>
            <a:fillRect/>
          </a:stretch>
        </p:blipFill>
        <p:spPr>
          <a:xfrm>
            <a:off x="6611540" y="2224087"/>
            <a:ext cx="4693443" cy="3609360"/>
          </a:xfrm>
          <a:prstGeom prst="rect">
            <a:avLst/>
          </a:prstGeom>
        </p:spPr>
      </p:pic>
    </p:spTree>
    <p:extLst>
      <p:ext uri="{BB962C8B-B14F-4D97-AF65-F5344CB8AC3E}">
        <p14:creationId xmlns:p14="http://schemas.microsoft.com/office/powerpoint/2010/main" val="149086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24CA-DFFD-A34D-B971-16FCF0EDCA66}"/>
              </a:ext>
            </a:extLst>
          </p:cNvPr>
          <p:cNvSpPr>
            <a:spLocks noGrp="1"/>
          </p:cNvSpPr>
          <p:nvPr>
            <p:ph type="title"/>
          </p:nvPr>
        </p:nvSpPr>
        <p:spPr>
          <a:xfrm>
            <a:off x="581192" y="999202"/>
            <a:ext cx="11029616" cy="566738"/>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Breadboard</a:t>
            </a:r>
          </a:p>
        </p:txBody>
      </p:sp>
      <p:sp>
        <p:nvSpPr>
          <p:cNvPr id="4" name="Text Placeholder 3">
            <a:extLst>
              <a:ext uri="{FF2B5EF4-FFF2-40B4-BE49-F238E27FC236}">
                <a16:creationId xmlns:a16="http://schemas.microsoft.com/office/drawing/2014/main" id="{3156EDB4-E362-2B40-AB5D-358731164FF8}"/>
              </a:ext>
            </a:extLst>
          </p:cNvPr>
          <p:cNvSpPr>
            <a:spLocks noGrp="1"/>
          </p:cNvSpPr>
          <p:nvPr>
            <p:ph type="body" sz="half" idx="2"/>
          </p:nvPr>
        </p:nvSpPr>
        <p:spPr>
          <a:xfrm>
            <a:off x="581192" y="1912088"/>
            <a:ext cx="5741027" cy="3789815"/>
          </a:xfrm>
        </p:spPr>
        <p:txBody>
          <a:bodyPr>
            <a:normAutofit fontScale="77500" lnSpcReduction="20000"/>
          </a:bodyPr>
          <a:lstStyle/>
          <a:p>
            <a:r>
              <a:rPr lang="en-US"/>
              <a:t> </a:t>
            </a:r>
          </a:p>
          <a:p>
            <a:r>
              <a:rPr lang="en-US"/>
              <a:t>            </a:t>
            </a:r>
            <a:r>
              <a:rPr lang="en-US" sz="2800">
                <a:solidFill>
                  <a:srgbClr val="000000"/>
                </a:solidFill>
                <a:latin typeface="Book Antiqua" panose="02000000000000000000" pitchFamily="2" charset="0"/>
              </a:rPr>
              <a:t> </a:t>
            </a:r>
            <a:r>
              <a:rPr lang="en-US" sz="3100" b="1">
                <a:solidFill>
                  <a:srgbClr val="000000"/>
                </a:solidFill>
                <a:latin typeface="Book Antiqua" panose="02000000000000000000" pitchFamily="2" charset="0"/>
              </a:rPr>
              <a:t>T</a:t>
            </a:r>
            <a:r>
              <a:rPr lang="en-US" sz="2800">
                <a:solidFill>
                  <a:srgbClr val="000000"/>
                </a:solidFill>
                <a:latin typeface="Book Antiqua" panose="02000000000000000000" pitchFamily="2" charset="0"/>
              </a:rPr>
              <a:t>he Breadboard does not require </a:t>
            </a:r>
            <a:r>
              <a:rPr lang="en-US" sz="2800" u="sng">
                <a:solidFill>
                  <a:srgbClr val="000000"/>
                </a:solidFill>
                <a:latin typeface="Book Antiqua" panose="02000000000000000000" pitchFamily="2" charset="0"/>
              </a:rPr>
              <a:t>soldering</a:t>
            </a:r>
            <a:r>
              <a:rPr lang="en-US" sz="2800">
                <a:solidFill>
                  <a:srgbClr val="000000"/>
                </a:solidFill>
                <a:latin typeface="Book Antiqua" panose="02000000000000000000" pitchFamily="2" charset="0"/>
              </a:rPr>
              <a:t>. It is reusable. This makes it easy to use for creating </a:t>
            </a:r>
            <a:r>
              <a:rPr lang="en-US" sz="2800" i="1">
                <a:solidFill>
                  <a:srgbClr val="000000"/>
                </a:solidFill>
                <a:latin typeface="Book Antiqua" panose="02000000000000000000" pitchFamily="2" charset="0"/>
              </a:rPr>
              <a:t>temporary prototypes</a:t>
            </a:r>
            <a:r>
              <a:rPr lang="en-US" sz="2800">
                <a:solidFill>
                  <a:srgbClr val="000000"/>
                </a:solidFill>
                <a:latin typeface="Book Antiqua" panose="02000000000000000000" pitchFamily="2" charset="0"/>
              </a:rPr>
              <a:t> and </a:t>
            </a:r>
            <a:r>
              <a:rPr lang="en-US" sz="2800" i="1">
                <a:solidFill>
                  <a:srgbClr val="000000"/>
                </a:solidFill>
                <a:latin typeface="Book Antiqua" panose="02000000000000000000" pitchFamily="2" charset="0"/>
              </a:rPr>
              <a:t>experimenting with circuit design</a:t>
            </a:r>
            <a:r>
              <a:rPr lang="en-US" sz="2800">
                <a:solidFill>
                  <a:srgbClr val="000000"/>
                </a:solidFill>
                <a:latin typeface="Book Antiqua" panose="02000000000000000000" pitchFamily="2" charset="0"/>
              </a:rPr>
              <a:t>. For this reason, solderless Breadboards are also extremely popular with students and in technological education.</a:t>
            </a:r>
          </a:p>
          <a:p>
            <a:r>
              <a:rPr lang="en-US" sz="2800">
                <a:solidFill>
                  <a:srgbClr val="000000"/>
                </a:solidFill>
                <a:latin typeface="Book Antiqua" panose="02000000000000000000" pitchFamily="2" charset="0"/>
              </a:rPr>
              <a:t>      </a:t>
            </a:r>
            <a:r>
              <a:rPr lang="en-US" sz="3100" b="1">
                <a:solidFill>
                  <a:srgbClr val="000000"/>
                </a:solidFill>
                <a:latin typeface="Book Antiqua" panose="02000000000000000000" pitchFamily="2" charset="0"/>
              </a:rPr>
              <a:t>A</a:t>
            </a:r>
            <a:r>
              <a:rPr lang="en-US" sz="2800">
                <a:solidFill>
                  <a:srgbClr val="000000"/>
                </a:solidFill>
                <a:latin typeface="Book Antiqua" panose="02000000000000000000" pitchFamily="2" charset="0"/>
              </a:rPr>
              <a:t> variety of electronic systems may be prototyped by using Breadboards, from small analog and digital circuits to complete Central Processing Units (CPUs) </a:t>
            </a:r>
          </a:p>
        </p:txBody>
      </p:sp>
      <p:pic>
        <p:nvPicPr>
          <p:cNvPr id="7" name="Picture 7">
            <a:extLst>
              <a:ext uri="{FF2B5EF4-FFF2-40B4-BE49-F238E27FC236}">
                <a16:creationId xmlns:a16="http://schemas.microsoft.com/office/drawing/2014/main" id="{AE7390D0-A4A5-8D4C-BEF6-1B2F8168836E}"/>
              </a:ext>
            </a:extLst>
          </p:cNvPr>
          <p:cNvPicPr>
            <a:picLocks noChangeAspect="1"/>
          </p:cNvPicPr>
          <p:nvPr/>
        </p:nvPicPr>
        <p:blipFill>
          <a:blip r:embed="rId2"/>
          <a:stretch>
            <a:fillRect/>
          </a:stretch>
        </p:blipFill>
        <p:spPr>
          <a:xfrm>
            <a:off x="6679406" y="2253797"/>
            <a:ext cx="4679156" cy="31063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07392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6917-439B-2349-A690-F2BCF23119B9}"/>
              </a:ext>
            </a:extLst>
          </p:cNvPr>
          <p:cNvSpPr>
            <a:spLocks noGrp="1"/>
          </p:cNvSpPr>
          <p:nvPr>
            <p:ph type="title"/>
          </p:nvPr>
        </p:nvSpPr>
        <p:spPr>
          <a:xfrm>
            <a:off x="581192" y="999202"/>
            <a:ext cx="11029616" cy="566738"/>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LED / Bulb</a:t>
            </a:r>
          </a:p>
        </p:txBody>
      </p:sp>
      <p:sp>
        <p:nvSpPr>
          <p:cNvPr id="4" name="Text Placeholder 3">
            <a:extLst>
              <a:ext uri="{FF2B5EF4-FFF2-40B4-BE49-F238E27FC236}">
                <a16:creationId xmlns:a16="http://schemas.microsoft.com/office/drawing/2014/main" id="{03594C4D-2C64-C343-B2CB-2CF3578F577D}"/>
              </a:ext>
            </a:extLst>
          </p:cNvPr>
          <p:cNvSpPr>
            <a:spLocks noGrp="1"/>
          </p:cNvSpPr>
          <p:nvPr>
            <p:ph type="body" sz="half" idx="2"/>
          </p:nvPr>
        </p:nvSpPr>
        <p:spPr>
          <a:xfrm>
            <a:off x="581192" y="2974127"/>
            <a:ext cx="5026652" cy="1597873"/>
          </a:xfrm>
        </p:spPr>
        <p:txBody>
          <a:bodyPr>
            <a:normAutofit fontScale="92500" lnSpcReduction="20000"/>
          </a:bodyPr>
          <a:lstStyle/>
          <a:p>
            <a:r>
              <a:rPr lang="en-US" sz="2200">
                <a:solidFill>
                  <a:srgbClr val="000000"/>
                </a:solidFill>
                <a:latin typeface="Book Antiqua" panose="02000000000000000000" pitchFamily="2" charset="0"/>
              </a:rPr>
              <a:t> </a:t>
            </a:r>
            <a:r>
              <a:rPr lang="en-US" sz="3400" b="1">
                <a:solidFill>
                  <a:srgbClr val="000000"/>
                </a:solidFill>
                <a:latin typeface="Book Antiqua" panose="02000000000000000000" pitchFamily="2" charset="0"/>
              </a:rPr>
              <a:t>A</a:t>
            </a:r>
            <a:r>
              <a:rPr lang="en-US" sz="2200">
                <a:solidFill>
                  <a:srgbClr val="000000"/>
                </a:solidFill>
                <a:latin typeface="Book Antiqua" panose="02000000000000000000" pitchFamily="2" charset="0"/>
              </a:rPr>
              <a:t> Light Emitting Diode (LED) is a two-lead</a:t>
            </a:r>
          </a:p>
          <a:p>
            <a:r>
              <a:rPr lang="en-US" sz="2200">
                <a:solidFill>
                  <a:srgbClr val="000000"/>
                </a:solidFill>
                <a:latin typeface="Book Antiqua" panose="02000000000000000000" pitchFamily="2" charset="0"/>
              </a:rPr>
              <a:t>semiconductor light source. It is a p-n junction diode that emits light when activated. </a:t>
            </a:r>
          </a:p>
        </p:txBody>
      </p:sp>
      <p:pic>
        <p:nvPicPr>
          <p:cNvPr id="5" name="Picture 5">
            <a:extLst>
              <a:ext uri="{FF2B5EF4-FFF2-40B4-BE49-F238E27FC236}">
                <a16:creationId xmlns:a16="http://schemas.microsoft.com/office/drawing/2014/main" id="{9FE5A0F3-21B6-5446-844D-C14FF38FFCF3}"/>
              </a:ext>
            </a:extLst>
          </p:cNvPr>
          <p:cNvPicPr>
            <a:picLocks noChangeAspect="1"/>
          </p:cNvPicPr>
          <p:nvPr/>
        </p:nvPicPr>
        <p:blipFill>
          <a:blip r:embed="rId2"/>
          <a:stretch>
            <a:fillRect/>
          </a:stretch>
        </p:blipFill>
        <p:spPr>
          <a:xfrm>
            <a:off x="6393656" y="1487063"/>
            <a:ext cx="5310188" cy="4572000"/>
          </a:xfrm>
          <a:prstGeom prst="rect">
            <a:avLst/>
          </a:prstGeom>
        </p:spPr>
      </p:pic>
    </p:spTree>
    <p:extLst>
      <p:ext uri="{BB962C8B-B14F-4D97-AF65-F5344CB8AC3E}">
        <p14:creationId xmlns:p14="http://schemas.microsoft.com/office/powerpoint/2010/main" val="128319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F182-A76C-3749-9B40-10DDB19ADB3C}"/>
              </a:ext>
            </a:extLst>
          </p:cNvPr>
          <p:cNvSpPr>
            <a:spLocks noGrp="1"/>
          </p:cNvSpPr>
          <p:nvPr>
            <p:ph type="title"/>
          </p:nvPr>
        </p:nvSpPr>
        <p:spPr>
          <a:xfrm>
            <a:off x="581193" y="999202"/>
            <a:ext cx="11029616" cy="566738"/>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Resistor</a:t>
            </a:r>
          </a:p>
        </p:txBody>
      </p:sp>
      <p:sp>
        <p:nvSpPr>
          <p:cNvPr id="4" name="Text Placeholder 3">
            <a:extLst>
              <a:ext uri="{FF2B5EF4-FFF2-40B4-BE49-F238E27FC236}">
                <a16:creationId xmlns:a16="http://schemas.microsoft.com/office/drawing/2014/main" id="{1D462311-9EB3-2549-8677-289CCCEFAD80}"/>
              </a:ext>
            </a:extLst>
          </p:cNvPr>
          <p:cNvSpPr>
            <a:spLocks noGrp="1"/>
          </p:cNvSpPr>
          <p:nvPr>
            <p:ph type="body" sz="half" idx="2"/>
          </p:nvPr>
        </p:nvSpPr>
        <p:spPr>
          <a:xfrm>
            <a:off x="581193" y="1725328"/>
            <a:ext cx="8429689" cy="4133470"/>
          </a:xfrm>
        </p:spPr>
        <p:txBody>
          <a:bodyPr>
            <a:normAutofit lnSpcReduction="10000"/>
          </a:bodyPr>
          <a:lstStyle/>
          <a:p>
            <a:r>
              <a:rPr lang="en-US" sz="2200">
                <a:solidFill>
                  <a:srgbClr val="000000"/>
                </a:solidFill>
                <a:latin typeface="Book Antiqua" panose="02000000000000000000" pitchFamily="2" charset="0"/>
              </a:rPr>
              <a:t>       </a:t>
            </a:r>
            <a:r>
              <a:rPr lang="en-US" sz="3200" b="1">
                <a:solidFill>
                  <a:srgbClr val="000000"/>
                </a:solidFill>
                <a:latin typeface="Book Antiqua" panose="02000000000000000000" pitchFamily="2" charset="0"/>
              </a:rPr>
              <a:t>A</a:t>
            </a:r>
            <a:r>
              <a:rPr lang="en-US" sz="2200">
                <a:solidFill>
                  <a:srgbClr val="000000"/>
                </a:solidFill>
                <a:latin typeface="Book Antiqua" panose="02000000000000000000" pitchFamily="2" charset="0"/>
              </a:rPr>
              <a:t> Resistor is a passive two-terminal electrical component that</a:t>
            </a:r>
          </a:p>
          <a:p>
            <a:r>
              <a:rPr lang="en-US" sz="2200">
                <a:solidFill>
                  <a:srgbClr val="000000"/>
                </a:solidFill>
                <a:latin typeface="Book Antiqua" panose="02000000000000000000" pitchFamily="2" charset="0"/>
              </a:rPr>
              <a:t>implements electrical resistance as a circuit element. In electronic </a:t>
            </a:r>
          </a:p>
          <a:p>
            <a:r>
              <a:rPr lang="en-US" sz="2200">
                <a:solidFill>
                  <a:srgbClr val="000000"/>
                </a:solidFill>
                <a:latin typeface="Book Antiqua" panose="02000000000000000000" pitchFamily="2" charset="0"/>
              </a:rPr>
              <a:t>circuits, Resistors are used to reduce current flow, adjust signal levels,</a:t>
            </a:r>
          </a:p>
          <a:p>
            <a:r>
              <a:rPr lang="en-US" sz="2200">
                <a:solidFill>
                  <a:srgbClr val="000000"/>
                </a:solidFill>
                <a:latin typeface="Book Antiqua" panose="02000000000000000000" pitchFamily="2" charset="0"/>
              </a:rPr>
              <a:t>to divide voltages, bias active elements, and terminate transmission</a:t>
            </a:r>
          </a:p>
          <a:p>
            <a:r>
              <a:rPr lang="en-US" sz="2200">
                <a:solidFill>
                  <a:srgbClr val="000000"/>
                </a:solidFill>
                <a:latin typeface="Book Antiqua" panose="02000000000000000000" pitchFamily="2" charset="0"/>
              </a:rPr>
              <a:t>lines, among other uses. High-power Resistors that can dissipate many watts of electrical power as a heat, may be used as a part of motor controls, in Power Distribution Systems, or as test loads for generators.</a:t>
            </a:r>
          </a:p>
        </p:txBody>
      </p:sp>
      <p:pic>
        <p:nvPicPr>
          <p:cNvPr id="5" name="Picture 5">
            <a:extLst>
              <a:ext uri="{FF2B5EF4-FFF2-40B4-BE49-F238E27FC236}">
                <a16:creationId xmlns:a16="http://schemas.microsoft.com/office/drawing/2014/main" id="{97DB09FF-1C88-8640-8FA5-7ACE94F8AE07}"/>
              </a:ext>
            </a:extLst>
          </p:cNvPr>
          <p:cNvPicPr>
            <a:picLocks noChangeAspect="1"/>
          </p:cNvPicPr>
          <p:nvPr/>
        </p:nvPicPr>
        <p:blipFill>
          <a:blip r:embed="rId2"/>
          <a:stretch>
            <a:fillRect/>
          </a:stretch>
        </p:blipFill>
        <p:spPr>
          <a:xfrm rot="5400000">
            <a:off x="8205184" y="2824822"/>
            <a:ext cx="4505117" cy="2306129"/>
          </a:xfrm>
          <a:prstGeom prst="rect">
            <a:avLst/>
          </a:prstGeom>
        </p:spPr>
      </p:pic>
    </p:spTree>
    <p:extLst>
      <p:ext uri="{BB962C8B-B14F-4D97-AF65-F5344CB8AC3E}">
        <p14:creationId xmlns:p14="http://schemas.microsoft.com/office/powerpoint/2010/main" val="404295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41D6-845B-8A46-B4D8-9B8A28D2517B}"/>
              </a:ext>
            </a:extLst>
          </p:cNvPr>
          <p:cNvSpPr>
            <a:spLocks noGrp="1"/>
          </p:cNvSpPr>
          <p:nvPr>
            <p:ph type="title"/>
          </p:nvPr>
        </p:nvSpPr>
        <p:spPr>
          <a:xfrm>
            <a:off x="719220" y="1324551"/>
            <a:ext cx="11029616" cy="566738"/>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Battery</a:t>
            </a:r>
          </a:p>
        </p:txBody>
      </p:sp>
      <p:sp>
        <p:nvSpPr>
          <p:cNvPr id="4" name="Text Placeholder 3">
            <a:extLst>
              <a:ext uri="{FF2B5EF4-FFF2-40B4-BE49-F238E27FC236}">
                <a16:creationId xmlns:a16="http://schemas.microsoft.com/office/drawing/2014/main" id="{7D360747-5F27-984F-ABCF-6358287CD1B9}"/>
              </a:ext>
            </a:extLst>
          </p:cNvPr>
          <p:cNvSpPr>
            <a:spLocks noGrp="1"/>
          </p:cNvSpPr>
          <p:nvPr>
            <p:ph type="body" sz="half" idx="2"/>
          </p:nvPr>
        </p:nvSpPr>
        <p:spPr>
          <a:xfrm>
            <a:off x="719220" y="2660470"/>
            <a:ext cx="6936499" cy="2589610"/>
          </a:xfrm>
        </p:spPr>
        <p:txBody>
          <a:bodyPr>
            <a:normAutofit/>
          </a:bodyPr>
          <a:lstStyle/>
          <a:p>
            <a:r>
              <a:rPr lang="en-US" sz="3600" b="1">
                <a:solidFill>
                  <a:srgbClr val="000000"/>
                </a:solidFill>
                <a:latin typeface="Book Antiqua" panose="02000000000000000000" pitchFamily="2" charset="0"/>
              </a:rPr>
              <a:t>A</a:t>
            </a:r>
            <a:r>
              <a:rPr lang="en-US" sz="2200">
                <a:solidFill>
                  <a:srgbClr val="000000"/>
                </a:solidFill>
                <a:latin typeface="Book Antiqua" panose="02000000000000000000" pitchFamily="2" charset="0"/>
              </a:rPr>
              <a:t>n electric battery is a device </a:t>
            </a:r>
          </a:p>
          <a:p>
            <a:r>
              <a:rPr lang="en-US" sz="2200">
                <a:solidFill>
                  <a:srgbClr val="000000"/>
                </a:solidFill>
                <a:latin typeface="Book Antiqua" panose="02000000000000000000" pitchFamily="2" charset="0"/>
              </a:rPr>
              <a:t>consisting of one or more electrochemical </a:t>
            </a:r>
          </a:p>
          <a:p>
            <a:r>
              <a:rPr lang="en-US" sz="2200">
                <a:solidFill>
                  <a:srgbClr val="000000"/>
                </a:solidFill>
                <a:latin typeface="Book Antiqua" panose="02000000000000000000" pitchFamily="2" charset="0"/>
              </a:rPr>
              <a:t>cells with an external connections provided </a:t>
            </a:r>
          </a:p>
          <a:p>
            <a:r>
              <a:rPr lang="en-US" sz="2200">
                <a:solidFill>
                  <a:srgbClr val="000000"/>
                </a:solidFill>
                <a:latin typeface="Book Antiqua" panose="02000000000000000000" pitchFamily="2" charset="0"/>
              </a:rPr>
              <a:t>to power electrical devices such as smart-phone, torch lights, electric cars, etc.</a:t>
            </a:r>
          </a:p>
        </p:txBody>
      </p:sp>
      <p:pic>
        <p:nvPicPr>
          <p:cNvPr id="5" name="Picture 5">
            <a:extLst>
              <a:ext uri="{FF2B5EF4-FFF2-40B4-BE49-F238E27FC236}">
                <a16:creationId xmlns:a16="http://schemas.microsoft.com/office/drawing/2014/main" id="{30D0CE0F-D17C-9141-8E76-03925862B60F}"/>
              </a:ext>
            </a:extLst>
          </p:cNvPr>
          <p:cNvPicPr>
            <a:picLocks noChangeAspect="1"/>
          </p:cNvPicPr>
          <p:nvPr/>
        </p:nvPicPr>
        <p:blipFill>
          <a:blip r:embed="rId2"/>
          <a:stretch>
            <a:fillRect/>
          </a:stretch>
        </p:blipFill>
        <p:spPr>
          <a:xfrm>
            <a:off x="8004531" y="1784784"/>
            <a:ext cx="3606277" cy="4340982"/>
          </a:xfrm>
          <a:prstGeom prst="rect">
            <a:avLst/>
          </a:prstGeom>
        </p:spPr>
      </p:pic>
    </p:spTree>
    <p:extLst>
      <p:ext uri="{BB962C8B-B14F-4D97-AF65-F5344CB8AC3E}">
        <p14:creationId xmlns:p14="http://schemas.microsoft.com/office/powerpoint/2010/main" val="436095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F5202595-A21A-D041-8509-142D2D138D9B}"/>
              </a:ext>
            </a:extLst>
          </p:cNvPr>
          <p:cNvGraphicFramePr>
            <a:graphicFrameLocks noGrp="1"/>
          </p:cNvGraphicFramePr>
          <p:nvPr>
            <p:extLst>
              <p:ext uri="{D42A27DB-BD31-4B8C-83A1-F6EECF244321}">
                <p14:modId xmlns:p14="http://schemas.microsoft.com/office/powerpoint/2010/main" val="779604349"/>
              </p:ext>
            </p:extLst>
          </p:nvPr>
        </p:nvGraphicFramePr>
        <p:xfrm>
          <a:off x="255984" y="365914"/>
          <a:ext cx="11680032" cy="6126172"/>
        </p:xfrm>
        <a:graphic>
          <a:graphicData uri="http://schemas.openxmlformats.org/drawingml/2006/table">
            <a:tbl>
              <a:tblPr firstRow="1" bandRow="1">
                <a:tableStyleId>{5C22544A-7EE6-4342-B048-85BDC9FD1C3A}</a:tableStyleId>
              </a:tblPr>
              <a:tblGrid>
                <a:gridCol w="2920008">
                  <a:extLst>
                    <a:ext uri="{9D8B030D-6E8A-4147-A177-3AD203B41FA5}">
                      <a16:colId xmlns:a16="http://schemas.microsoft.com/office/drawing/2014/main" val="4100190072"/>
                    </a:ext>
                  </a:extLst>
                </a:gridCol>
                <a:gridCol w="2920008">
                  <a:extLst>
                    <a:ext uri="{9D8B030D-6E8A-4147-A177-3AD203B41FA5}">
                      <a16:colId xmlns:a16="http://schemas.microsoft.com/office/drawing/2014/main" val="3245752823"/>
                    </a:ext>
                  </a:extLst>
                </a:gridCol>
                <a:gridCol w="2920008">
                  <a:extLst>
                    <a:ext uri="{9D8B030D-6E8A-4147-A177-3AD203B41FA5}">
                      <a16:colId xmlns:a16="http://schemas.microsoft.com/office/drawing/2014/main" val="1983366664"/>
                    </a:ext>
                  </a:extLst>
                </a:gridCol>
                <a:gridCol w="2920008">
                  <a:extLst>
                    <a:ext uri="{9D8B030D-6E8A-4147-A177-3AD203B41FA5}">
                      <a16:colId xmlns:a16="http://schemas.microsoft.com/office/drawing/2014/main" val="3364249745"/>
                    </a:ext>
                  </a:extLst>
                </a:gridCol>
              </a:tblGrid>
              <a:tr h="347272">
                <a:tc>
                  <a:txBody>
                    <a:bodyPr/>
                    <a:lstStyle/>
                    <a:p>
                      <a:pPr algn="ctr"/>
                      <a:r>
                        <a:rPr lang="en-US" sz="2000"/>
                        <a:t>Sr.No</a:t>
                      </a:r>
                    </a:p>
                  </a:txBody>
                  <a:tcPr anchor="ctr"/>
                </a:tc>
                <a:tc>
                  <a:txBody>
                    <a:bodyPr/>
                    <a:lstStyle/>
                    <a:p>
                      <a:pPr algn="ctr"/>
                      <a:r>
                        <a:rPr lang="en-US" sz="2000"/>
                        <a:t>Component</a:t>
                      </a:r>
                    </a:p>
                  </a:txBody>
                  <a:tcPr anchor="ctr"/>
                </a:tc>
                <a:tc>
                  <a:txBody>
                    <a:bodyPr/>
                    <a:lstStyle/>
                    <a:p>
                      <a:pPr algn="ctr"/>
                      <a:r>
                        <a:rPr lang="en-US" sz="2000" kern="1200"/>
                        <a:t>Quantity</a:t>
                      </a:r>
                      <a:endParaRPr lang="en-US" sz="2000" b="1" kern="1200">
                        <a:solidFill>
                          <a:schemeClr val="lt1"/>
                        </a:solidFill>
                        <a:latin typeface="+mn-lt"/>
                        <a:ea typeface="+mn-ea"/>
                        <a:cs typeface="+mn-cs"/>
                      </a:endParaRPr>
                    </a:p>
                  </a:txBody>
                  <a:tcPr anchor="ctr"/>
                </a:tc>
                <a:tc>
                  <a:txBody>
                    <a:bodyPr/>
                    <a:lstStyle/>
                    <a:p>
                      <a:pPr algn="ctr"/>
                      <a:r>
                        <a:rPr lang="en-US" sz="2000" b="1" kern="1200">
                          <a:solidFill>
                            <a:schemeClr val="lt1"/>
                          </a:solidFill>
                          <a:latin typeface="+mn-lt"/>
                          <a:ea typeface="+mn-ea"/>
                          <a:cs typeface="+mn-cs"/>
                        </a:rPr>
                        <a:t>Price</a:t>
                      </a:r>
                    </a:p>
                  </a:txBody>
                  <a:tcPr anchor="ctr"/>
                </a:tc>
                <a:extLst>
                  <a:ext uri="{0D108BD9-81ED-4DB2-BD59-A6C34878D82A}">
                    <a16:rowId xmlns:a16="http://schemas.microsoft.com/office/drawing/2014/main" val="209971388"/>
                  </a:ext>
                </a:extLst>
              </a:tr>
              <a:tr h="560978">
                <a:tc>
                  <a:txBody>
                    <a:bodyPr/>
                    <a:lstStyle/>
                    <a:p>
                      <a:pPr algn="ctr"/>
                      <a:r>
                        <a:rPr lang="en-US"/>
                        <a:t>1</a:t>
                      </a:r>
                    </a:p>
                  </a:txBody>
                  <a:tcPr anchor="ctr"/>
                </a:tc>
                <a:tc>
                  <a:txBody>
                    <a:bodyPr/>
                    <a:lstStyle/>
                    <a:p>
                      <a:pPr algn="ctr"/>
                      <a:r>
                        <a:rPr lang="en-US"/>
                        <a:t>Arduino UNO </a:t>
                      </a:r>
                    </a:p>
                    <a:p>
                      <a:pPr algn="ctr"/>
                      <a:endParaRPr lang="en-US"/>
                    </a:p>
                  </a:txBody>
                  <a:tcPr anchor="ctr"/>
                </a:tc>
                <a:tc>
                  <a:txBody>
                    <a:bodyPr/>
                    <a:lstStyle/>
                    <a:p>
                      <a:pPr algn="ctr"/>
                      <a:r>
                        <a:rPr lang="en-US"/>
                        <a:t>1</a:t>
                      </a:r>
                    </a:p>
                  </a:txBody>
                  <a:tcPr anchor="ctr"/>
                </a:tc>
                <a:tc>
                  <a:txBody>
                    <a:bodyPr/>
                    <a:lstStyle/>
                    <a:p>
                      <a:pPr algn="ctr"/>
                      <a:r>
                        <a:rPr lang="en-US"/>
                        <a:t>384</a:t>
                      </a:r>
                    </a:p>
                  </a:txBody>
                  <a:tcPr anchor="ctr"/>
                </a:tc>
                <a:extLst>
                  <a:ext uri="{0D108BD9-81ED-4DB2-BD59-A6C34878D82A}">
                    <a16:rowId xmlns:a16="http://schemas.microsoft.com/office/drawing/2014/main" val="1881431187"/>
                  </a:ext>
                </a:extLst>
              </a:tr>
              <a:tr h="560978">
                <a:tc>
                  <a:txBody>
                    <a:bodyPr/>
                    <a:lstStyle/>
                    <a:p>
                      <a:pPr algn="ctr"/>
                      <a:r>
                        <a:rPr lang="en-US"/>
                        <a:t>2</a:t>
                      </a:r>
                    </a:p>
                  </a:txBody>
                  <a:tcPr anchor="ctr"/>
                </a:tc>
                <a:tc>
                  <a:txBody>
                    <a:bodyPr/>
                    <a:lstStyle/>
                    <a:p>
                      <a:pPr algn="ctr"/>
                      <a:r>
                        <a:rPr lang="en-US"/>
                        <a:t>PIR Sensor </a:t>
                      </a:r>
                    </a:p>
                    <a:p>
                      <a:pPr algn="ctr"/>
                      <a:endParaRPr lang="en-US"/>
                    </a:p>
                  </a:txBody>
                  <a:tcPr/>
                </a:tc>
                <a:tc>
                  <a:txBody>
                    <a:bodyPr/>
                    <a:lstStyle/>
                    <a:p>
                      <a:pPr algn="ctr"/>
                      <a:r>
                        <a:rPr lang="en-US"/>
                        <a:t>1</a:t>
                      </a:r>
                    </a:p>
                  </a:txBody>
                  <a:tcPr anchor="ctr"/>
                </a:tc>
                <a:tc>
                  <a:txBody>
                    <a:bodyPr/>
                    <a:lstStyle/>
                    <a:p>
                      <a:pPr algn="ctr"/>
                      <a:r>
                        <a:rPr lang="en-US"/>
                        <a:t>64</a:t>
                      </a:r>
                    </a:p>
                  </a:txBody>
                  <a:tcPr anchor="ctr"/>
                </a:tc>
                <a:extLst>
                  <a:ext uri="{0D108BD9-81ED-4DB2-BD59-A6C34878D82A}">
                    <a16:rowId xmlns:a16="http://schemas.microsoft.com/office/drawing/2014/main" val="4070550549"/>
                  </a:ext>
                </a:extLst>
              </a:tr>
              <a:tr h="801397">
                <a:tc>
                  <a:txBody>
                    <a:bodyPr/>
                    <a:lstStyle/>
                    <a:p>
                      <a:pPr algn="ctr"/>
                      <a:r>
                        <a:rPr lang="en-US"/>
                        <a:t>3</a:t>
                      </a:r>
                    </a:p>
                  </a:txBody>
                  <a:tcPr anchor="ctr"/>
                </a:tc>
                <a:tc>
                  <a:txBody>
                    <a:bodyPr/>
                    <a:lstStyle/>
                    <a:p>
                      <a:pPr algn="ctr"/>
                      <a:r>
                        <a:rPr lang="en-US"/>
                        <a:t>         5V  Relay Module (Relay Board) </a:t>
                      </a:r>
                    </a:p>
                    <a:p>
                      <a:pPr algn="l"/>
                      <a:endParaRPr lang="en-US"/>
                    </a:p>
                  </a:txBody>
                  <a:tcPr anchor="ctr"/>
                </a:tc>
                <a:tc>
                  <a:txBody>
                    <a:bodyPr/>
                    <a:lstStyle/>
                    <a:p>
                      <a:pPr algn="ctr"/>
                      <a:r>
                        <a:rPr lang="en-US"/>
                        <a:t>1</a:t>
                      </a:r>
                    </a:p>
                  </a:txBody>
                  <a:tcPr anchor="ctr"/>
                </a:tc>
                <a:tc>
                  <a:txBody>
                    <a:bodyPr/>
                    <a:lstStyle/>
                    <a:p>
                      <a:pPr algn="ctr"/>
                      <a:r>
                        <a:rPr lang="en-US"/>
                        <a:t>79</a:t>
                      </a:r>
                    </a:p>
                  </a:txBody>
                  <a:tcPr anchor="ctr"/>
                </a:tc>
                <a:extLst>
                  <a:ext uri="{0D108BD9-81ED-4DB2-BD59-A6C34878D82A}">
                    <a16:rowId xmlns:a16="http://schemas.microsoft.com/office/drawing/2014/main" val="3630370928"/>
                  </a:ext>
                </a:extLst>
              </a:tr>
              <a:tr h="320559">
                <a:tc>
                  <a:txBody>
                    <a:bodyPr/>
                    <a:lstStyle/>
                    <a:p>
                      <a:pPr algn="ctr"/>
                      <a:r>
                        <a:rPr lang="en-US"/>
                        <a:t>4</a:t>
                      </a:r>
                    </a:p>
                  </a:txBody>
                  <a:tcPr anchor="ctr"/>
                </a:tc>
                <a:tc>
                  <a:txBody>
                    <a:bodyPr/>
                    <a:lstStyle/>
                    <a:p>
                      <a:r>
                        <a:rPr lang="en-US"/>
                        <a:t>            LED / BULB</a:t>
                      </a:r>
                    </a:p>
                  </a:txBody>
                  <a:tcPr anchor="ctr"/>
                </a:tc>
                <a:tc>
                  <a:txBody>
                    <a:bodyPr/>
                    <a:lstStyle/>
                    <a:p>
                      <a:pPr algn="ctr"/>
                      <a:r>
                        <a:rPr lang="en-US"/>
                        <a:t>1</a:t>
                      </a:r>
                    </a:p>
                  </a:txBody>
                  <a:tcPr anchor="ctr"/>
                </a:tc>
                <a:tc>
                  <a:txBody>
                    <a:bodyPr/>
                    <a:lstStyle/>
                    <a:p>
                      <a:pPr algn="ctr"/>
                      <a:r>
                        <a:rPr lang="en-US"/>
                        <a:t>5</a:t>
                      </a:r>
                    </a:p>
                  </a:txBody>
                  <a:tcPr anchor="ctr"/>
                </a:tc>
                <a:extLst>
                  <a:ext uri="{0D108BD9-81ED-4DB2-BD59-A6C34878D82A}">
                    <a16:rowId xmlns:a16="http://schemas.microsoft.com/office/drawing/2014/main" val="1975483516"/>
                  </a:ext>
                </a:extLst>
              </a:tr>
              <a:tr h="801397">
                <a:tc>
                  <a:txBody>
                    <a:bodyPr/>
                    <a:lstStyle/>
                    <a:p>
                      <a:pPr algn="ctr"/>
                      <a:r>
                        <a:rPr lang="en-US"/>
                        <a:t>5</a:t>
                      </a:r>
                    </a:p>
                  </a:txBody>
                  <a:tcPr anchor="ctr"/>
                </a:tc>
                <a:tc>
                  <a:txBody>
                    <a:bodyPr/>
                    <a:lstStyle/>
                    <a:p>
                      <a:r>
                        <a:rPr lang="en-US"/>
                        <a:t>   </a:t>
                      </a:r>
                      <a:r>
                        <a:rPr lang="el-GR"/>
                        <a:t>100Ω </a:t>
                      </a:r>
                      <a:r>
                        <a:rPr lang="en-US"/>
                        <a:t>Resistor (1/4 Watt) </a:t>
                      </a:r>
                    </a:p>
                    <a:p>
                      <a:endParaRPr lang="en-US"/>
                    </a:p>
                  </a:txBody>
                  <a:tcPr/>
                </a:tc>
                <a:tc>
                  <a:txBody>
                    <a:bodyPr/>
                    <a:lstStyle/>
                    <a:p>
                      <a:pPr algn="ctr"/>
                      <a:r>
                        <a:rPr lang="en-US"/>
                        <a:t>1</a:t>
                      </a:r>
                    </a:p>
                  </a:txBody>
                  <a:tcPr anchor="ctr"/>
                </a:tc>
                <a:tc>
                  <a:txBody>
                    <a:bodyPr/>
                    <a:lstStyle/>
                    <a:p>
                      <a:pPr algn="ctr"/>
                      <a:r>
                        <a:rPr lang="en-US"/>
                        <a:t>5</a:t>
                      </a:r>
                    </a:p>
                  </a:txBody>
                  <a:tcPr anchor="ctr"/>
                </a:tc>
                <a:extLst>
                  <a:ext uri="{0D108BD9-81ED-4DB2-BD59-A6C34878D82A}">
                    <a16:rowId xmlns:a16="http://schemas.microsoft.com/office/drawing/2014/main" val="2250550206"/>
                  </a:ext>
                </a:extLst>
              </a:tr>
              <a:tr h="801397">
                <a:tc>
                  <a:txBody>
                    <a:bodyPr/>
                    <a:lstStyle/>
                    <a:p>
                      <a:pPr algn="ctr"/>
                      <a:r>
                        <a:rPr lang="en-US"/>
                        <a:t>6</a:t>
                      </a:r>
                    </a:p>
                  </a:txBody>
                  <a:tcPr anchor="ctr"/>
                </a:tc>
                <a:tc>
                  <a:txBody>
                    <a:bodyPr/>
                    <a:lstStyle/>
                    <a:p>
                      <a:r>
                        <a:rPr lang="en-US"/>
                        <a:t>         Connecting Wires </a:t>
                      </a:r>
                    </a:p>
                    <a:p>
                      <a:endParaRPr lang="en-US"/>
                    </a:p>
                  </a:txBody>
                  <a:tcPr/>
                </a:tc>
                <a:tc>
                  <a:txBody>
                    <a:bodyPr/>
                    <a:lstStyle/>
                    <a:p>
                      <a:pPr algn="ctr"/>
                      <a:r>
                        <a:rPr lang="en-US"/>
                        <a:t>1</a:t>
                      </a:r>
                    </a:p>
                  </a:txBody>
                  <a:tcPr anchor="ctr"/>
                </a:tc>
                <a:tc>
                  <a:txBody>
                    <a:bodyPr/>
                    <a:lstStyle/>
                    <a:p>
                      <a:pPr algn="ctr"/>
                      <a:r>
                        <a:rPr lang="en-US"/>
                        <a:t>30</a:t>
                      </a:r>
                    </a:p>
                  </a:txBody>
                  <a:tcPr anchor="ctr"/>
                </a:tc>
                <a:extLst>
                  <a:ext uri="{0D108BD9-81ED-4DB2-BD59-A6C34878D82A}">
                    <a16:rowId xmlns:a16="http://schemas.microsoft.com/office/drawing/2014/main" val="4219463238"/>
                  </a:ext>
                </a:extLst>
              </a:tr>
              <a:tr h="560978">
                <a:tc>
                  <a:txBody>
                    <a:bodyPr/>
                    <a:lstStyle/>
                    <a:p>
                      <a:pPr algn="ctr"/>
                      <a:r>
                        <a:rPr lang="en-US"/>
                        <a:t>7</a:t>
                      </a:r>
                    </a:p>
                  </a:txBody>
                  <a:tcPr anchor="ctr"/>
                </a:tc>
                <a:tc>
                  <a:txBody>
                    <a:bodyPr/>
                    <a:lstStyle/>
                    <a:p>
                      <a:r>
                        <a:rPr lang="en-US"/>
                        <a:t>            Breadboard </a:t>
                      </a:r>
                    </a:p>
                    <a:p>
                      <a:endParaRPr lang="en-US"/>
                    </a:p>
                  </a:txBody>
                  <a:tcPr/>
                </a:tc>
                <a:tc>
                  <a:txBody>
                    <a:bodyPr/>
                    <a:lstStyle/>
                    <a:p>
                      <a:pPr algn="ctr"/>
                      <a:r>
                        <a:rPr lang="en-US"/>
                        <a:t>1</a:t>
                      </a:r>
                    </a:p>
                  </a:txBody>
                  <a:tcPr anchor="ctr"/>
                </a:tc>
                <a:tc>
                  <a:txBody>
                    <a:bodyPr/>
                    <a:lstStyle/>
                    <a:p>
                      <a:pPr algn="ctr"/>
                      <a:r>
                        <a:rPr lang="en-US"/>
                        <a:t>140</a:t>
                      </a:r>
                    </a:p>
                  </a:txBody>
                  <a:tcPr anchor="ctr"/>
                </a:tc>
                <a:extLst>
                  <a:ext uri="{0D108BD9-81ED-4DB2-BD59-A6C34878D82A}">
                    <a16:rowId xmlns:a16="http://schemas.microsoft.com/office/drawing/2014/main" val="258212281"/>
                  </a:ext>
                </a:extLst>
              </a:tr>
              <a:tr h="560978">
                <a:tc>
                  <a:txBody>
                    <a:bodyPr/>
                    <a:lstStyle/>
                    <a:p>
                      <a:pPr algn="ctr"/>
                      <a:r>
                        <a:rPr lang="en-US"/>
                        <a:t>8</a:t>
                      </a:r>
                    </a:p>
                  </a:txBody>
                  <a:tcPr anchor="ctr"/>
                </a:tc>
                <a:tc>
                  <a:txBody>
                    <a:bodyPr/>
                    <a:lstStyle/>
                    <a:p>
                      <a:r>
                        <a:rPr lang="en-US"/>
                        <a:t>    Power Supply / Battery 9v</a:t>
                      </a:r>
                    </a:p>
                  </a:txBody>
                  <a:tcPr/>
                </a:tc>
                <a:tc>
                  <a:txBody>
                    <a:bodyPr/>
                    <a:lstStyle/>
                    <a:p>
                      <a:pPr algn="ctr"/>
                      <a:r>
                        <a:rPr lang="en-US"/>
                        <a:t>1</a:t>
                      </a:r>
                    </a:p>
                  </a:txBody>
                  <a:tcPr anchor="ctr"/>
                </a:tc>
                <a:tc>
                  <a:txBody>
                    <a:bodyPr/>
                    <a:lstStyle/>
                    <a:p>
                      <a:pPr algn="ctr"/>
                      <a:r>
                        <a:rPr lang="en-US"/>
                        <a:t>120</a:t>
                      </a:r>
                    </a:p>
                  </a:txBody>
                  <a:tcPr anchor="ctr"/>
                </a:tc>
                <a:extLst>
                  <a:ext uri="{0D108BD9-81ED-4DB2-BD59-A6C34878D82A}">
                    <a16:rowId xmlns:a16="http://schemas.microsoft.com/office/drawing/2014/main" val="2910065534"/>
                  </a:ext>
                </a:extLst>
              </a:tr>
              <a:tr h="320559">
                <a:tc>
                  <a:txBody>
                    <a:bodyPr/>
                    <a:lstStyle/>
                    <a:p>
                      <a:pPr algn="ctr"/>
                      <a:endParaRPr lang="en-US"/>
                    </a:p>
                  </a:txBody>
                  <a:tcPr anchor="ctr"/>
                </a:tc>
                <a:tc>
                  <a:txBody>
                    <a:bodyPr/>
                    <a:lstStyle/>
                    <a:p>
                      <a:endParaRPr lang="en-US"/>
                    </a:p>
                  </a:txBody>
                  <a:tcPr/>
                </a:tc>
                <a:tc>
                  <a:txBody>
                    <a:bodyPr/>
                    <a:lstStyle/>
                    <a:p>
                      <a:pPr algn="ctr"/>
                      <a:r>
                        <a:rPr lang="en-US"/>
                        <a:t>Total - 8</a:t>
                      </a:r>
                    </a:p>
                  </a:txBody>
                  <a:tcPr anchor="ctr"/>
                </a:tc>
                <a:tc>
                  <a:txBody>
                    <a:bodyPr/>
                    <a:lstStyle/>
                    <a:p>
                      <a:pPr algn="ctr"/>
                      <a:r>
                        <a:rPr lang="en-US"/>
                        <a:t>Total Estimated price - 827</a:t>
                      </a:r>
                    </a:p>
                  </a:txBody>
                  <a:tcPr anchor="ctr"/>
                </a:tc>
                <a:extLst>
                  <a:ext uri="{0D108BD9-81ED-4DB2-BD59-A6C34878D82A}">
                    <a16:rowId xmlns:a16="http://schemas.microsoft.com/office/drawing/2014/main" val="2485434336"/>
                  </a:ext>
                </a:extLst>
              </a:tr>
            </a:tbl>
          </a:graphicData>
        </a:graphic>
      </p:graphicFrame>
    </p:spTree>
    <p:extLst>
      <p:ext uri="{BB962C8B-B14F-4D97-AF65-F5344CB8AC3E}">
        <p14:creationId xmlns:p14="http://schemas.microsoft.com/office/powerpoint/2010/main" val="2413070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067E-E458-8A42-AD00-2EC5CF9F338A}"/>
              </a:ext>
            </a:extLst>
          </p:cNvPr>
          <p:cNvSpPr>
            <a:spLocks noGrp="1"/>
          </p:cNvSpPr>
          <p:nvPr>
            <p:ph type="title"/>
          </p:nvPr>
        </p:nvSpPr>
        <p:spPr>
          <a:xfrm>
            <a:off x="849084" y="1251291"/>
            <a:ext cx="11029616" cy="566738"/>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Advantages</a:t>
            </a:r>
          </a:p>
        </p:txBody>
      </p:sp>
      <p:sp>
        <p:nvSpPr>
          <p:cNvPr id="4" name="Text Placeholder 3">
            <a:extLst>
              <a:ext uri="{FF2B5EF4-FFF2-40B4-BE49-F238E27FC236}">
                <a16:creationId xmlns:a16="http://schemas.microsoft.com/office/drawing/2014/main" id="{AEF64829-83BF-1D40-A2B5-DCD399A2FFD1}"/>
              </a:ext>
            </a:extLst>
          </p:cNvPr>
          <p:cNvSpPr>
            <a:spLocks noGrp="1"/>
          </p:cNvSpPr>
          <p:nvPr>
            <p:ph type="body" sz="half" idx="2"/>
          </p:nvPr>
        </p:nvSpPr>
        <p:spPr>
          <a:xfrm>
            <a:off x="581193" y="1818029"/>
            <a:ext cx="10629873" cy="3095625"/>
          </a:xfrm>
        </p:spPr>
        <p:txBody>
          <a:bodyPr/>
          <a:lstStyle/>
          <a:p>
            <a:pPr marL="171450" indent="-171450">
              <a:buFont typeface="Arial" panose="020B0604020202020204" pitchFamily="34" charset="0"/>
              <a:buChar char="•"/>
            </a:pPr>
            <a:r>
              <a:rPr lang="en-US" sz="2800" b="1">
                <a:solidFill>
                  <a:srgbClr val="000000"/>
                </a:solidFill>
                <a:latin typeface="Book Antiqua" panose="02000000000000000000" pitchFamily="2" charset="0"/>
              </a:rPr>
              <a:t>T</a:t>
            </a:r>
            <a:r>
              <a:rPr lang="en-US" sz="2000">
                <a:solidFill>
                  <a:srgbClr val="000000"/>
                </a:solidFill>
                <a:latin typeface="Book Antiqua" panose="02000000000000000000" pitchFamily="2" charset="0"/>
              </a:rPr>
              <a:t>he main advantage of this project is that it helps in energy conservation. Because when there is nobody inside the room then lights are automatically turned off.</a:t>
            </a:r>
          </a:p>
          <a:p>
            <a:pPr marL="171450" indent="-171450">
              <a:buFont typeface="Arial" panose="020B0604020202020204" pitchFamily="34" charset="0"/>
              <a:buChar char="•"/>
            </a:pPr>
            <a:r>
              <a:rPr lang="en-US" sz="2000">
                <a:solidFill>
                  <a:srgbClr val="000000"/>
                </a:solidFill>
                <a:latin typeface="Book Antiqua" panose="02000000000000000000" pitchFamily="2" charset="0"/>
              </a:rPr>
              <a:t>Reduce human efforts.</a:t>
            </a:r>
          </a:p>
          <a:p>
            <a:pPr marL="171450" indent="-171450">
              <a:buFont typeface="Arial" panose="020B0604020202020204" pitchFamily="34" charset="0"/>
              <a:buChar char="•"/>
            </a:pPr>
            <a:r>
              <a:rPr lang="en-US" sz="2000">
                <a:solidFill>
                  <a:srgbClr val="000000"/>
                </a:solidFill>
                <a:latin typeface="Book Antiqua" panose="02000000000000000000" pitchFamily="2" charset="0"/>
              </a:rPr>
              <a:t>Save Electricity</a:t>
            </a:r>
          </a:p>
          <a:p>
            <a:endParaRPr lang="en-US"/>
          </a:p>
        </p:txBody>
      </p:sp>
      <p:pic>
        <p:nvPicPr>
          <p:cNvPr id="7" name="Picture 7">
            <a:extLst>
              <a:ext uri="{FF2B5EF4-FFF2-40B4-BE49-F238E27FC236}">
                <a16:creationId xmlns:a16="http://schemas.microsoft.com/office/drawing/2014/main" id="{00022E26-D061-9546-BC0C-037909C07552}"/>
              </a:ext>
            </a:extLst>
          </p:cNvPr>
          <p:cNvPicPr>
            <a:picLocks noChangeAspect="1"/>
          </p:cNvPicPr>
          <p:nvPr/>
        </p:nvPicPr>
        <p:blipFill>
          <a:blip r:embed="rId2"/>
          <a:stretch>
            <a:fillRect/>
          </a:stretch>
        </p:blipFill>
        <p:spPr>
          <a:xfrm>
            <a:off x="7206855" y="3220640"/>
            <a:ext cx="4004211" cy="3095625"/>
          </a:xfrm>
          <a:prstGeom prst="rect">
            <a:avLst/>
          </a:prstGeom>
        </p:spPr>
      </p:pic>
    </p:spTree>
    <p:extLst>
      <p:ext uri="{BB962C8B-B14F-4D97-AF65-F5344CB8AC3E}">
        <p14:creationId xmlns:p14="http://schemas.microsoft.com/office/powerpoint/2010/main" val="1529070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31CC-7E2A-C84D-BAF4-B888DAF60042}"/>
              </a:ext>
            </a:extLst>
          </p:cNvPr>
          <p:cNvSpPr>
            <a:spLocks noGrp="1"/>
          </p:cNvSpPr>
          <p:nvPr>
            <p:ph type="title"/>
          </p:nvPr>
        </p:nvSpPr>
        <p:spPr>
          <a:xfrm>
            <a:off x="1152693" y="1213513"/>
            <a:ext cx="7276932" cy="643861"/>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ApplicationS</a:t>
            </a:r>
          </a:p>
        </p:txBody>
      </p:sp>
      <p:sp>
        <p:nvSpPr>
          <p:cNvPr id="4" name="Text Placeholder 3">
            <a:extLst>
              <a:ext uri="{FF2B5EF4-FFF2-40B4-BE49-F238E27FC236}">
                <a16:creationId xmlns:a16="http://schemas.microsoft.com/office/drawing/2014/main" id="{DFA7E586-03C3-3745-B060-4D2BE7EBF00E}"/>
              </a:ext>
            </a:extLst>
          </p:cNvPr>
          <p:cNvSpPr>
            <a:spLocks noGrp="1"/>
          </p:cNvSpPr>
          <p:nvPr>
            <p:ph type="body" sz="half" idx="2"/>
          </p:nvPr>
        </p:nvSpPr>
        <p:spPr>
          <a:xfrm>
            <a:off x="1152693" y="2232422"/>
            <a:ext cx="5776746" cy="3751392"/>
          </a:xfrm>
        </p:spPr>
        <p:txBody>
          <a:bodyPr>
            <a:normAutofit/>
          </a:bodyPr>
          <a:lstStyle/>
          <a:p>
            <a:endParaRPr lang="en-US"/>
          </a:p>
          <a:p>
            <a:pPr marL="171450" indent="-171450">
              <a:buFont typeface="Arial" panose="020B0604020202020204" pitchFamily="34" charset="0"/>
              <a:buChar char="•"/>
            </a:pPr>
            <a:r>
              <a:rPr lang="en-US" sz="2400">
                <a:solidFill>
                  <a:srgbClr val="000000"/>
                </a:solidFill>
                <a:latin typeface="Book Antiqua" panose="02000000000000000000" pitchFamily="2" charset="0"/>
              </a:rPr>
              <a:t>Garage Lights</a:t>
            </a:r>
          </a:p>
          <a:p>
            <a:pPr marL="171450" indent="-171450">
              <a:buFont typeface="Arial" panose="020B0604020202020204" pitchFamily="34" charset="0"/>
              <a:buChar char="•"/>
            </a:pPr>
            <a:r>
              <a:rPr lang="en-US" sz="2400">
                <a:solidFill>
                  <a:srgbClr val="000000"/>
                </a:solidFill>
                <a:latin typeface="Book Antiqua" panose="02000000000000000000" pitchFamily="2" charset="0"/>
              </a:rPr>
              <a:t>Bathroom Lights</a:t>
            </a:r>
          </a:p>
          <a:p>
            <a:pPr marL="171450" indent="-171450">
              <a:buFont typeface="Arial" panose="020B0604020202020204" pitchFamily="34" charset="0"/>
              <a:buChar char="•"/>
            </a:pPr>
            <a:r>
              <a:rPr lang="en-US" sz="2400">
                <a:solidFill>
                  <a:srgbClr val="000000"/>
                </a:solidFill>
                <a:latin typeface="Book Antiqua" panose="02000000000000000000" pitchFamily="2" charset="0"/>
              </a:rPr>
              <a:t>Hand Dryers</a:t>
            </a:r>
          </a:p>
          <a:p>
            <a:pPr marL="171450" indent="-171450">
              <a:buFont typeface="Arial" panose="020B0604020202020204" pitchFamily="34" charset="0"/>
              <a:buChar char="•"/>
            </a:pPr>
            <a:r>
              <a:rPr lang="en-US" sz="2400">
                <a:solidFill>
                  <a:srgbClr val="000000"/>
                </a:solidFill>
                <a:latin typeface="Book Antiqua" panose="02000000000000000000" pitchFamily="2" charset="0"/>
              </a:rPr>
              <a:t>Toilet Flushers</a:t>
            </a:r>
          </a:p>
          <a:p>
            <a:pPr marL="171450" indent="-171450">
              <a:buFont typeface="Arial" panose="020B0604020202020204" pitchFamily="34" charset="0"/>
              <a:buChar char="•"/>
            </a:pPr>
            <a:r>
              <a:rPr lang="en-US" sz="2400">
                <a:solidFill>
                  <a:srgbClr val="000000"/>
                </a:solidFill>
                <a:latin typeface="Book Antiqua" panose="02000000000000000000" pitchFamily="2" charset="0"/>
              </a:rPr>
              <a:t>Security Lights</a:t>
            </a:r>
          </a:p>
          <a:p>
            <a:endParaRPr lang="en-US"/>
          </a:p>
          <a:p>
            <a:endParaRPr lang="en-US"/>
          </a:p>
        </p:txBody>
      </p:sp>
    </p:spTree>
    <p:extLst>
      <p:ext uri="{BB962C8B-B14F-4D97-AF65-F5344CB8AC3E}">
        <p14:creationId xmlns:p14="http://schemas.microsoft.com/office/powerpoint/2010/main" val="287876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6961-1EBE-CF46-B182-123B0CF46582}"/>
              </a:ext>
            </a:extLst>
          </p:cNvPr>
          <p:cNvSpPr>
            <a:spLocks noGrp="1"/>
          </p:cNvSpPr>
          <p:nvPr>
            <p:ph type="title"/>
          </p:nvPr>
        </p:nvSpPr>
        <p:spPr>
          <a:xfrm>
            <a:off x="795337" y="910827"/>
            <a:ext cx="7679531" cy="1053704"/>
          </a:xfrm>
        </p:spPr>
        <p:txBody>
          <a:bodyPr>
            <a:normAutofit/>
          </a:bodyPr>
          <a:lstStyle/>
          <a:p>
            <a:r>
              <a:rPr lang="en-US" sz="3600" u="sng">
                <a:solidFill>
                  <a:schemeClr val="accent2"/>
                </a:solidFill>
                <a:latin typeface="Arial Black" panose="020B0604020202020204" pitchFamily="34" charset="0"/>
                <a:cs typeface="Arial Black" panose="020B0604020202020204" pitchFamily="34" charset="0"/>
              </a:rPr>
              <a:t>List of content</a:t>
            </a:r>
            <a:r>
              <a:rPr lang="en-US" sz="3600"/>
              <a:t>  </a:t>
            </a:r>
          </a:p>
        </p:txBody>
      </p:sp>
      <p:sp>
        <p:nvSpPr>
          <p:cNvPr id="7" name="Title 1">
            <a:extLst>
              <a:ext uri="{FF2B5EF4-FFF2-40B4-BE49-F238E27FC236}">
                <a16:creationId xmlns:a16="http://schemas.microsoft.com/office/drawing/2014/main" id="{323EA6C3-1E71-4040-AAB9-DA66A6241760}"/>
              </a:ext>
            </a:extLst>
          </p:cNvPr>
          <p:cNvSpPr txBox="1">
            <a:spLocks noGrp="1"/>
          </p:cNvSpPr>
          <p:nvPr>
            <p:ph type="body" sz="half" idx="2"/>
          </p:nvPr>
        </p:nvSpPr>
        <p:spPr>
          <a:xfrm>
            <a:off x="928688" y="2678906"/>
            <a:ext cx="7858126" cy="3750470"/>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solidFill>
                  <a:schemeClr val="tx2">
                    <a:lumMod val="50000"/>
                  </a:schemeClr>
                </a:solidFill>
                <a:latin typeface="Berlin Sans FB" panose="02000000000000000000" pitchFamily="2" charset="0"/>
                <a:ea typeface="Berlin Sans FB" panose="02000000000000000000" pitchFamily="2" charset="0"/>
                <a:cs typeface="Aldhabi" pitchFamily="2" charset="-78"/>
              </a:rPr>
              <a:t>1) INTRODUCTION</a:t>
            </a:r>
          </a:p>
          <a:p>
            <a:r>
              <a:rPr lang="en-US" sz="2800">
                <a:solidFill>
                  <a:schemeClr val="tx2">
                    <a:lumMod val="50000"/>
                  </a:schemeClr>
                </a:solidFill>
                <a:latin typeface="Berlin Sans FB" panose="02000000000000000000" pitchFamily="2" charset="0"/>
                <a:ea typeface="Berlin Sans FB" panose="02000000000000000000" pitchFamily="2" charset="0"/>
                <a:cs typeface="Aldhabi" pitchFamily="2" charset="-78"/>
              </a:rPr>
              <a:t>2) ABSTRACT</a:t>
            </a:r>
          </a:p>
          <a:p>
            <a:r>
              <a:rPr lang="en-US" sz="2800">
                <a:solidFill>
                  <a:schemeClr val="tx2">
                    <a:lumMod val="50000"/>
                  </a:schemeClr>
                </a:solidFill>
                <a:latin typeface="Berlin Sans FB" panose="02000000000000000000" pitchFamily="2" charset="0"/>
                <a:ea typeface="Berlin Sans FB" panose="02000000000000000000" pitchFamily="2" charset="0"/>
                <a:cs typeface="Aldhabi" pitchFamily="2" charset="-78"/>
              </a:rPr>
              <a:t>3) WORKING</a:t>
            </a:r>
          </a:p>
          <a:p>
            <a:r>
              <a:rPr lang="en-US" sz="2800">
                <a:solidFill>
                  <a:schemeClr val="tx2">
                    <a:lumMod val="50000"/>
                  </a:schemeClr>
                </a:solidFill>
                <a:latin typeface="Berlin Sans FB" panose="02000000000000000000" pitchFamily="2" charset="0"/>
                <a:ea typeface="Berlin Sans FB" panose="02000000000000000000" pitchFamily="2" charset="0"/>
                <a:cs typeface="Aldhabi" pitchFamily="2" charset="-78"/>
              </a:rPr>
              <a:t>4) CIRCUIT DIAGRAM</a:t>
            </a:r>
          </a:p>
          <a:p>
            <a:r>
              <a:rPr lang="en-US" sz="2800">
                <a:solidFill>
                  <a:schemeClr val="tx2">
                    <a:lumMod val="50000"/>
                  </a:schemeClr>
                </a:solidFill>
                <a:latin typeface="Berlin Sans FB" panose="02000000000000000000" pitchFamily="2" charset="0"/>
                <a:ea typeface="Berlin Sans FB" panose="02000000000000000000" pitchFamily="2" charset="0"/>
                <a:cs typeface="Aldhabi" pitchFamily="2" charset="-78"/>
              </a:rPr>
              <a:t>5) COMPONENTS</a:t>
            </a:r>
          </a:p>
          <a:p>
            <a:r>
              <a:rPr lang="en-US" sz="2800">
                <a:solidFill>
                  <a:schemeClr val="tx2">
                    <a:lumMod val="50000"/>
                  </a:schemeClr>
                </a:solidFill>
                <a:latin typeface="Berlin Sans FB" panose="02000000000000000000" pitchFamily="2" charset="0"/>
                <a:ea typeface="Berlin Sans FB" panose="02000000000000000000" pitchFamily="2" charset="0"/>
                <a:cs typeface="Aldhabi" pitchFamily="2" charset="-78"/>
              </a:rPr>
              <a:t>6) CONCLUSION</a:t>
            </a:r>
          </a:p>
          <a:p>
            <a:endParaRPr lang="en-US" sz="3600" u="sng">
              <a:solidFill>
                <a:schemeClr val="accent2"/>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404490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55D5-EC76-364F-9AA7-333D0ADC6ABE}"/>
              </a:ext>
            </a:extLst>
          </p:cNvPr>
          <p:cNvSpPr>
            <a:spLocks noGrp="1"/>
          </p:cNvSpPr>
          <p:nvPr>
            <p:ph type="title"/>
          </p:nvPr>
        </p:nvSpPr>
        <p:spPr>
          <a:xfrm>
            <a:off x="581193" y="1264389"/>
            <a:ext cx="11029616" cy="566738"/>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Conclusion</a:t>
            </a:r>
          </a:p>
        </p:txBody>
      </p:sp>
      <p:sp>
        <p:nvSpPr>
          <p:cNvPr id="4" name="Text Placeholder 3">
            <a:extLst>
              <a:ext uri="{FF2B5EF4-FFF2-40B4-BE49-F238E27FC236}">
                <a16:creationId xmlns:a16="http://schemas.microsoft.com/office/drawing/2014/main" id="{28C5221C-2E18-2442-92A4-D7E663A64804}"/>
              </a:ext>
            </a:extLst>
          </p:cNvPr>
          <p:cNvSpPr>
            <a:spLocks noGrp="1"/>
          </p:cNvSpPr>
          <p:nvPr>
            <p:ph type="body" sz="half" idx="2"/>
          </p:nvPr>
        </p:nvSpPr>
        <p:spPr>
          <a:xfrm>
            <a:off x="581194" y="1982390"/>
            <a:ext cx="11029615" cy="4500563"/>
          </a:xfrm>
        </p:spPr>
        <p:txBody>
          <a:bodyPr/>
          <a:lstStyle/>
          <a:p>
            <a:pPr marL="171450" indent="-171450">
              <a:buFont typeface="Arial" panose="020B0604020202020204" pitchFamily="34" charset="0"/>
              <a:buChar char="•"/>
            </a:pPr>
            <a:r>
              <a:rPr lang="en-US" sz="3200">
                <a:solidFill>
                  <a:srgbClr val="000000"/>
                </a:solidFill>
                <a:latin typeface="Book Antiqua" panose="02000000000000000000" pitchFamily="2" charset="0"/>
              </a:rPr>
              <a:t>N</a:t>
            </a:r>
            <a:r>
              <a:rPr lang="en-US" sz="2000">
                <a:solidFill>
                  <a:srgbClr val="000000"/>
                </a:solidFill>
                <a:latin typeface="Book Antiqua" panose="02000000000000000000" pitchFamily="2" charset="0"/>
              </a:rPr>
              <a:t>ow a day huge amount of power is misused in daily life just for the reason that of human trend of presence lethargic. From the survey it is known that </a:t>
            </a:r>
            <a:r>
              <a:rPr lang="en-US" sz="2000" b="1" u="sng">
                <a:solidFill>
                  <a:srgbClr val="000000"/>
                </a:solidFill>
                <a:latin typeface="Book Antiqua" panose="02000000000000000000" pitchFamily="2" charset="0"/>
              </a:rPr>
              <a:t>1 unit of power protected is equal to the 1 unit of power manufactured</a:t>
            </a:r>
            <a:r>
              <a:rPr lang="en-US" sz="2000">
                <a:solidFill>
                  <a:srgbClr val="000000"/>
                </a:solidFill>
                <a:latin typeface="Book Antiqua" panose="02000000000000000000" pitchFamily="2" charset="0"/>
              </a:rPr>
              <a:t>. So this misused energy can be preserved and can be contribute to large amount of saving of power using automatic room light control system. </a:t>
            </a:r>
          </a:p>
          <a:p>
            <a:pPr marL="171450" indent="-171450">
              <a:buFont typeface="Arial" panose="020B0604020202020204" pitchFamily="34" charset="0"/>
              <a:buChar char="•"/>
            </a:pPr>
            <a:r>
              <a:rPr lang="en-US" sz="3200">
                <a:solidFill>
                  <a:srgbClr val="000000"/>
                </a:solidFill>
                <a:latin typeface="Book Antiqua" panose="02000000000000000000" pitchFamily="2" charset="0"/>
              </a:rPr>
              <a:t>I</a:t>
            </a:r>
            <a:r>
              <a:rPr lang="en-US" sz="2000">
                <a:solidFill>
                  <a:srgbClr val="000000"/>
                </a:solidFill>
                <a:latin typeface="Book Antiqua" panose="02000000000000000000" pitchFamily="2" charset="0"/>
              </a:rPr>
              <a:t>n the proposed system first detection of human being entering in the room can be done through already existing Ultrasonic sensor but its cost is very high as compare to the PIR sensors. The total effective cost of proposed system is very low as compare to existing system for Home and Offices.</a:t>
            </a:r>
          </a:p>
          <a:p>
            <a:endParaRPr lang="en-US"/>
          </a:p>
        </p:txBody>
      </p:sp>
    </p:spTree>
    <p:extLst>
      <p:ext uri="{BB962C8B-B14F-4D97-AF65-F5344CB8AC3E}">
        <p14:creationId xmlns:p14="http://schemas.microsoft.com/office/powerpoint/2010/main" val="247649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1390-C232-5E43-BED7-C7FAF4E6D843}"/>
              </a:ext>
            </a:extLst>
          </p:cNvPr>
          <p:cNvSpPr>
            <a:spLocks noGrp="1"/>
          </p:cNvSpPr>
          <p:nvPr>
            <p:ph type="title"/>
          </p:nvPr>
        </p:nvSpPr>
        <p:spPr>
          <a:xfrm>
            <a:off x="581193" y="999202"/>
            <a:ext cx="11029616" cy="566738"/>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Model / prototype</a:t>
            </a:r>
          </a:p>
        </p:txBody>
      </p:sp>
      <p:pic>
        <p:nvPicPr>
          <p:cNvPr id="3" name="Picture 3">
            <a:extLst>
              <a:ext uri="{FF2B5EF4-FFF2-40B4-BE49-F238E27FC236}">
                <a16:creationId xmlns:a16="http://schemas.microsoft.com/office/drawing/2014/main" id="{969BCABB-0D36-0B4A-B22E-DFBE8D38F868}"/>
              </a:ext>
            </a:extLst>
          </p:cNvPr>
          <p:cNvPicPr>
            <a:picLocks noChangeAspect="1"/>
          </p:cNvPicPr>
          <p:nvPr/>
        </p:nvPicPr>
        <p:blipFill>
          <a:blip r:embed="rId2"/>
          <a:stretch>
            <a:fillRect/>
          </a:stretch>
        </p:blipFill>
        <p:spPr>
          <a:xfrm>
            <a:off x="581193" y="1857374"/>
            <a:ext cx="10277307" cy="4536282"/>
          </a:xfrm>
          <a:prstGeom prst="rect">
            <a:avLst/>
          </a:prstGeom>
        </p:spPr>
      </p:pic>
    </p:spTree>
    <p:extLst>
      <p:ext uri="{BB962C8B-B14F-4D97-AF65-F5344CB8AC3E}">
        <p14:creationId xmlns:p14="http://schemas.microsoft.com/office/powerpoint/2010/main" val="1406302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66E76D9-6F44-7845-A257-408ED97B3A57}"/>
              </a:ext>
            </a:extLst>
          </p:cNvPr>
          <p:cNvPicPr>
            <a:picLocks noChangeAspect="1"/>
          </p:cNvPicPr>
          <p:nvPr/>
        </p:nvPicPr>
        <p:blipFill>
          <a:blip r:embed="rId2"/>
          <a:stretch>
            <a:fillRect/>
          </a:stretch>
        </p:blipFill>
        <p:spPr>
          <a:xfrm>
            <a:off x="1" y="714375"/>
            <a:ext cx="12192000" cy="6143625"/>
          </a:xfrm>
          <a:prstGeom prst="rect">
            <a:avLst/>
          </a:prstGeom>
        </p:spPr>
      </p:pic>
    </p:spTree>
    <p:extLst>
      <p:ext uri="{BB962C8B-B14F-4D97-AF65-F5344CB8AC3E}">
        <p14:creationId xmlns:p14="http://schemas.microsoft.com/office/powerpoint/2010/main" val="82493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D160-8021-E743-9347-4BAA8BC622E8}"/>
              </a:ext>
            </a:extLst>
          </p:cNvPr>
          <p:cNvSpPr>
            <a:spLocks noGrp="1"/>
          </p:cNvSpPr>
          <p:nvPr>
            <p:ph type="title"/>
          </p:nvPr>
        </p:nvSpPr>
        <p:spPr>
          <a:xfrm>
            <a:off x="710834" y="872015"/>
            <a:ext cx="6908312" cy="1172901"/>
          </a:xfrm>
        </p:spPr>
        <p:txBody>
          <a:bodyPr>
            <a:normAutofit/>
          </a:bodyPr>
          <a:lstStyle/>
          <a:p>
            <a:r>
              <a:rPr lang="en-US" sz="3600" u="sng">
                <a:solidFill>
                  <a:schemeClr val="accent2"/>
                </a:solidFill>
                <a:latin typeface="Arial Black" panose="020B0604020202020204" pitchFamily="34" charset="0"/>
                <a:cs typeface="Arial Black" panose="020B0604020202020204" pitchFamily="34" charset="0"/>
              </a:rPr>
              <a:t>Introduction</a:t>
            </a:r>
          </a:p>
        </p:txBody>
      </p:sp>
      <p:sp>
        <p:nvSpPr>
          <p:cNvPr id="4" name="Text Placeholder 3">
            <a:extLst>
              <a:ext uri="{FF2B5EF4-FFF2-40B4-BE49-F238E27FC236}">
                <a16:creationId xmlns:a16="http://schemas.microsoft.com/office/drawing/2014/main" id="{0AE379A3-7D8A-6C4A-AF30-5377E7B790B2}"/>
              </a:ext>
            </a:extLst>
          </p:cNvPr>
          <p:cNvSpPr>
            <a:spLocks noGrp="1"/>
          </p:cNvSpPr>
          <p:nvPr>
            <p:ph type="body" sz="half" idx="2"/>
          </p:nvPr>
        </p:nvSpPr>
        <p:spPr>
          <a:xfrm>
            <a:off x="710834" y="2259229"/>
            <a:ext cx="10237604" cy="3941069"/>
          </a:xfrm>
        </p:spPr>
        <p:txBody>
          <a:bodyPr anchor="ctr">
            <a:normAutofit fontScale="85000" lnSpcReduction="20000"/>
          </a:bodyPr>
          <a:lstStyle/>
          <a:p>
            <a:r>
              <a:rPr lang="en-US" sz="3800" b="1" i="0">
                <a:solidFill>
                  <a:srgbClr val="000000"/>
                </a:solidFill>
                <a:effectLst/>
                <a:latin typeface="Book Antiqua" panose="02000000000000000000" pitchFamily="2" charset="0"/>
                <a:ea typeface="Book Antiqua" panose="02000000000000000000" pitchFamily="2" charset="0"/>
              </a:rPr>
              <a:t>In</a:t>
            </a:r>
            <a:r>
              <a:rPr lang="en-US" sz="2600" b="0" i="0">
                <a:solidFill>
                  <a:srgbClr val="000000"/>
                </a:solidFill>
                <a:effectLst/>
                <a:latin typeface="Book Antiqua" panose="02000000000000000000" pitchFamily="2" charset="0"/>
                <a:ea typeface="Book Antiqua" panose="02000000000000000000" pitchFamily="2" charset="0"/>
              </a:rPr>
              <a:t> this project, we will see the Automatic Room Lights using Arduino and PIR Sensor, where the lights in the room will automatically turn ON and OFF by detecting the presence of a human.</a:t>
            </a:r>
            <a:endParaRPr lang="en-US" sz="2600" b="0" i="0">
              <a:solidFill>
                <a:srgbClr val="666666"/>
              </a:solidFill>
              <a:effectLst/>
              <a:latin typeface="Book Antiqua" panose="02000000000000000000" pitchFamily="2" charset="0"/>
              <a:ea typeface="Book Antiqua" panose="02000000000000000000" pitchFamily="2" charset="0"/>
            </a:endParaRPr>
          </a:p>
          <a:p>
            <a:r>
              <a:rPr lang="en-US" sz="2600" b="0" i="0">
                <a:solidFill>
                  <a:srgbClr val="000000"/>
                </a:solidFill>
                <a:effectLst/>
                <a:latin typeface="Book Antiqua" panose="02000000000000000000" pitchFamily="2" charset="0"/>
                <a:ea typeface="Book Antiqua" panose="02000000000000000000" pitchFamily="2" charset="0"/>
              </a:rPr>
              <a:t>Such Automatic Room Lights can be implemented in your garages, staircases, bathrooms, etc. where we do not need continuous light but only when we are present.</a:t>
            </a:r>
            <a:endParaRPr lang="en-US" sz="2600" b="0" i="0">
              <a:solidFill>
                <a:srgbClr val="666666"/>
              </a:solidFill>
              <a:effectLst/>
              <a:latin typeface="Book Antiqua" panose="02000000000000000000" pitchFamily="2" charset="0"/>
              <a:ea typeface="Book Antiqua" panose="02000000000000000000" pitchFamily="2" charset="0"/>
            </a:endParaRPr>
          </a:p>
          <a:p>
            <a:r>
              <a:rPr lang="en-US" sz="2600" b="0" i="0">
                <a:solidFill>
                  <a:srgbClr val="000000"/>
                </a:solidFill>
                <a:effectLst/>
                <a:latin typeface="Book Antiqua" panose="02000000000000000000" pitchFamily="2" charset="0"/>
                <a:ea typeface="Book Antiqua" panose="02000000000000000000" pitchFamily="2" charset="0"/>
              </a:rPr>
              <a:t>Also, with the help of an automatic room light control system, you need not worry about electricity as the lights get automatically off when there is no person.</a:t>
            </a:r>
            <a:endParaRPr lang="en-US" sz="2600" b="0" i="0">
              <a:solidFill>
                <a:srgbClr val="666666"/>
              </a:solidFill>
              <a:effectLst/>
              <a:latin typeface="Book Antiqua" panose="02000000000000000000" pitchFamily="2" charset="0"/>
              <a:ea typeface="Book Antiqua" panose="02000000000000000000" pitchFamily="2" charset="0"/>
            </a:endParaRPr>
          </a:p>
          <a:p>
            <a:r>
              <a:rPr lang="en-US" sz="2600" b="0" i="0">
                <a:solidFill>
                  <a:srgbClr val="000000"/>
                </a:solidFill>
                <a:effectLst/>
                <a:latin typeface="Book Antiqua" panose="02000000000000000000" pitchFamily="2" charset="0"/>
                <a:ea typeface="Book Antiqua" panose="02000000000000000000" pitchFamily="2" charset="0"/>
              </a:rPr>
              <a:t>So, in this DIY project, we have implemented Automatic Room Lights using Arduino and PIR Sensor. </a:t>
            </a:r>
            <a:endParaRPr lang="en-US" sz="2600" b="0" i="0">
              <a:solidFill>
                <a:srgbClr val="666666"/>
              </a:solidFill>
              <a:effectLst/>
              <a:latin typeface="Book Antiqua" panose="02000000000000000000" pitchFamily="2" charset="0"/>
              <a:ea typeface="Book Antiqua" panose="02000000000000000000" pitchFamily="2" charset="0"/>
            </a:endParaRPr>
          </a:p>
          <a:p>
            <a:endParaRPr lang="en-US"/>
          </a:p>
        </p:txBody>
      </p:sp>
    </p:spTree>
    <p:extLst>
      <p:ext uri="{BB962C8B-B14F-4D97-AF65-F5344CB8AC3E}">
        <p14:creationId xmlns:p14="http://schemas.microsoft.com/office/powerpoint/2010/main" val="4419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D289-BD02-5A41-9C15-5BB9087FE8EF}"/>
              </a:ext>
            </a:extLst>
          </p:cNvPr>
          <p:cNvSpPr>
            <a:spLocks noGrp="1"/>
          </p:cNvSpPr>
          <p:nvPr>
            <p:ph type="title"/>
          </p:nvPr>
        </p:nvSpPr>
        <p:spPr>
          <a:xfrm>
            <a:off x="581190" y="1375172"/>
            <a:ext cx="10557104" cy="817335"/>
          </a:xfrm>
        </p:spPr>
        <p:txBody>
          <a:bodyPr anchor="t">
            <a:normAutofit/>
          </a:bodyPr>
          <a:lstStyle/>
          <a:p>
            <a:r>
              <a:rPr lang="en-US" sz="4000" u="sng">
                <a:solidFill>
                  <a:schemeClr val="accent2"/>
                </a:solidFill>
                <a:latin typeface="Arial Black" panose="020B0604020202020204" pitchFamily="34" charset="0"/>
                <a:cs typeface="Arial Black" panose="020B0604020202020204" pitchFamily="34" charset="0"/>
              </a:rPr>
              <a:t>Abstract</a:t>
            </a:r>
          </a:p>
        </p:txBody>
      </p:sp>
      <p:sp>
        <p:nvSpPr>
          <p:cNvPr id="4" name="Text Placeholder 3">
            <a:extLst>
              <a:ext uri="{FF2B5EF4-FFF2-40B4-BE49-F238E27FC236}">
                <a16:creationId xmlns:a16="http://schemas.microsoft.com/office/drawing/2014/main" id="{12C4323C-137F-A54A-8567-C884036DEE80}"/>
              </a:ext>
            </a:extLst>
          </p:cNvPr>
          <p:cNvSpPr>
            <a:spLocks noGrp="1"/>
          </p:cNvSpPr>
          <p:nvPr>
            <p:ph type="body" sz="half" idx="2"/>
          </p:nvPr>
        </p:nvSpPr>
        <p:spPr>
          <a:xfrm rot="10800000" flipV="1">
            <a:off x="581190" y="2472984"/>
            <a:ext cx="11438169" cy="3831376"/>
          </a:xfrm>
        </p:spPr>
        <p:txBody>
          <a:bodyPr>
            <a:normAutofit/>
          </a:bodyPr>
          <a:lstStyle/>
          <a:p>
            <a:pPr>
              <a:lnSpc>
                <a:spcPct val="80000"/>
              </a:lnSpc>
            </a:pPr>
            <a:r>
              <a:rPr lang="en-US" sz="2800" b="1" u="sng">
                <a:solidFill>
                  <a:srgbClr val="000000"/>
                </a:solidFill>
                <a:latin typeface="Book Antiqua" panose="02000000000000000000" pitchFamily="2" charset="0"/>
              </a:rPr>
              <a:t>A</a:t>
            </a:r>
            <a:r>
              <a:rPr lang="en-US" sz="2800" u="sng">
                <a:solidFill>
                  <a:srgbClr val="000000"/>
                </a:solidFill>
                <a:latin typeface="Book Antiqua" panose="02000000000000000000" pitchFamily="2" charset="0"/>
              </a:rPr>
              <a:t>utomatic </a:t>
            </a:r>
            <a:r>
              <a:rPr lang="en-US" sz="2800" b="1" u="sng">
                <a:solidFill>
                  <a:srgbClr val="000000"/>
                </a:solidFill>
                <a:latin typeface="Book Antiqua" panose="02000000000000000000" pitchFamily="2" charset="0"/>
              </a:rPr>
              <a:t>R</a:t>
            </a:r>
            <a:r>
              <a:rPr lang="en-US" sz="2800" u="sng">
                <a:solidFill>
                  <a:srgbClr val="000000"/>
                </a:solidFill>
                <a:latin typeface="Book Antiqua" panose="02000000000000000000" pitchFamily="2" charset="0"/>
              </a:rPr>
              <a:t>oom </a:t>
            </a:r>
            <a:r>
              <a:rPr lang="en-US" sz="2800" b="1" u="sng">
                <a:solidFill>
                  <a:srgbClr val="000000"/>
                </a:solidFill>
                <a:latin typeface="Book Antiqua" panose="02000000000000000000" pitchFamily="2" charset="0"/>
              </a:rPr>
              <a:t>L</a:t>
            </a:r>
            <a:r>
              <a:rPr lang="en-US" sz="2800" u="sng">
                <a:solidFill>
                  <a:srgbClr val="000000"/>
                </a:solidFill>
                <a:latin typeface="Book Antiqua" panose="02000000000000000000" pitchFamily="2" charset="0"/>
              </a:rPr>
              <a:t>ights </a:t>
            </a:r>
            <a:r>
              <a:rPr lang="en-US" sz="2800" b="1" u="sng">
                <a:solidFill>
                  <a:srgbClr val="000000"/>
                </a:solidFill>
                <a:latin typeface="Book Antiqua" panose="02000000000000000000" pitchFamily="2" charset="0"/>
              </a:rPr>
              <a:t>S</a:t>
            </a:r>
            <a:r>
              <a:rPr lang="en-US" sz="2800" u="sng">
                <a:solidFill>
                  <a:srgbClr val="000000"/>
                </a:solidFill>
                <a:latin typeface="Book Antiqua" panose="02000000000000000000" pitchFamily="2" charset="0"/>
              </a:rPr>
              <a:t>ystem</a:t>
            </a:r>
            <a:r>
              <a:rPr lang="en-US" sz="2400">
                <a:solidFill>
                  <a:srgbClr val="000000"/>
                </a:solidFill>
                <a:latin typeface="Book Antiqua" panose="02000000000000000000" pitchFamily="2" charset="0"/>
              </a:rPr>
              <a:t>  using Arduino is a very useful project as you need not worry about turning on and off the switches every time you want to turn on the lights. The main components of the Automatic Room Lights project are Arduino, PIR Sensor and the Relay Module.</a:t>
            </a:r>
          </a:p>
          <a:p>
            <a:pPr>
              <a:lnSpc>
                <a:spcPct val="80000"/>
              </a:lnSpc>
            </a:pPr>
            <a:r>
              <a:rPr lang="en-US" sz="2400">
                <a:solidFill>
                  <a:srgbClr val="000000"/>
                </a:solidFill>
                <a:latin typeface="Book Antiqua" panose="02000000000000000000" pitchFamily="2" charset="0"/>
              </a:rPr>
              <a:t>Out of the three components, the PIR Sensor is the one in focus as it is the main device that helps in detecting humans and human motion.</a:t>
            </a:r>
          </a:p>
          <a:p>
            <a:pPr>
              <a:lnSpc>
                <a:spcPct val="80000"/>
              </a:lnSpc>
            </a:pPr>
            <a:r>
              <a:rPr lang="en-US" sz="2400">
                <a:solidFill>
                  <a:srgbClr val="000000"/>
                </a:solidFill>
                <a:latin typeface="Book Antiqua" panose="02000000000000000000" pitchFamily="2" charset="0"/>
              </a:rPr>
              <a:t>In fact, the Automatic Room Lights project can be considered as one major application of the PIR Sensor. A similar concept is being already implemented in automatic toilet flush valves, hand dryers, etc.</a:t>
            </a:r>
          </a:p>
          <a:p>
            <a:endParaRPr lang="en-US"/>
          </a:p>
        </p:txBody>
      </p:sp>
    </p:spTree>
    <p:extLst>
      <p:ext uri="{BB962C8B-B14F-4D97-AF65-F5344CB8AC3E}">
        <p14:creationId xmlns:p14="http://schemas.microsoft.com/office/powerpoint/2010/main" val="198467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099F-44B8-A447-B3DC-460749BF1827}"/>
              </a:ext>
            </a:extLst>
          </p:cNvPr>
          <p:cNvSpPr>
            <a:spLocks noGrp="1"/>
          </p:cNvSpPr>
          <p:nvPr>
            <p:ph type="title"/>
          </p:nvPr>
        </p:nvSpPr>
        <p:spPr>
          <a:xfrm>
            <a:off x="581192" y="803672"/>
            <a:ext cx="11029616" cy="1160859"/>
          </a:xfrm>
        </p:spPr>
        <p:txBody>
          <a:bodyPr anchor="t">
            <a:noAutofit/>
          </a:bodyPr>
          <a:lstStyle/>
          <a:p>
            <a:r>
              <a:rPr lang="en-US" sz="4000" u="sng">
                <a:solidFill>
                  <a:schemeClr val="accent2"/>
                </a:solidFill>
                <a:latin typeface="Arial Black" panose="020B0604020202020204" pitchFamily="34" charset="0"/>
                <a:cs typeface="Arial Black" panose="020B0604020202020204" pitchFamily="34" charset="0"/>
              </a:rPr>
              <a:t>Working of project</a:t>
            </a:r>
          </a:p>
        </p:txBody>
      </p:sp>
      <p:sp>
        <p:nvSpPr>
          <p:cNvPr id="4" name="Text Placeholder 3">
            <a:extLst>
              <a:ext uri="{FF2B5EF4-FFF2-40B4-BE49-F238E27FC236}">
                <a16:creationId xmlns:a16="http://schemas.microsoft.com/office/drawing/2014/main" id="{4B44C52F-CD0D-DA4D-A52F-1C8B584C0F86}"/>
              </a:ext>
            </a:extLst>
          </p:cNvPr>
          <p:cNvSpPr>
            <a:spLocks noGrp="1"/>
          </p:cNvSpPr>
          <p:nvPr>
            <p:ph type="body" sz="half" idx="2"/>
          </p:nvPr>
        </p:nvSpPr>
        <p:spPr>
          <a:xfrm>
            <a:off x="581193" y="1964531"/>
            <a:ext cx="11029615" cy="4304109"/>
          </a:xfrm>
        </p:spPr>
        <p:txBody>
          <a:bodyPr anchor="t">
            <a:normAutofit fontScale="92500" lnSpcReduction="10000"/>
          </a:bodyPr>
          <a:lstStyle/>
          <a:p>
            <a:r>
              <a:rPr lang="en-US" sz="3900" b="1" u="sng">
                <a:solidFill>
                  <a:srgbClr val="000000"/>
                </a:solidFill>
                <a:latin typeface="Book Antiqua" panose="02000000000000000000" pitchFamily="2" charset="0"/>
              </a:rPr>
              <a:t>T</a:t>
            </a:r>
            <a:r>
              <a:rPr lang="en-US" sz="2400" u="sng">
                <a:solidFill>
                  <a:srgbClr val="000000"/>
                </a:solidFill>
                <a:latin typeface="Book Antiqua" panose="02000000000000000000" pitchFamily="2" charset="0"/>
              </a:rPr>
              <a:t>he</a:t>
            </a:r>
            <a:r>
              <a:rPr lang="en-US" sz="2400">
                <a:solidFill>
                  <a:srgbClr val="000000"/>
                </a:solidFill>
                <a:latin typeface="Book Antiqua" panose="02000000000000000000" pitchFamily="2" charset="0"/>
              </a:rPr>
              <a:t> </a:t>
            </a:r>
            <a:r>
              <a:rPr lang="en-US" sz="2400" b="1" u="sng">
                <a:solidFill>
                  <a:srgbClr val="000000"/>
                </a:solidFill>
                <a:latin typeface="Book Antiqua" panose="02000000000000000000" pitchFamily="2" charset="0"/>
              </a:rPr>
              <a:t>A</a:t>
            </a:r>
            <a:r>
              <a:rPr lang="en-US" sz="2400" u="sng">
                <a:solidFill>
                  <a:srgbClr val="000000"/>
                </a:solidFill>
                <a:latin typeface="Book Antiqua" panose="02000000000000000000" pitchFamily="2" charset="0"/>
              </a:rPr>
              <a:t>utomatic</a:t>
            </a:r>
            <a:r>
              <a:rPr lang="en-US" sz="2400">
                <a:solidFill>
                  <a:srgbClr val="000000"/>
                </a:solidFill>
                <a:latin typeface="Book Antiqua" panose="02000000000000000000" pitchFamily="2" charset="0"/>
              </a:rPr>
              <a:t> </a:t>
            </a:r>
            <a:r>
              <a:rPr lang="en-US" sz="2400" b="1" u="sng">
                <a:solidFill>
                  <a:srgbClr val="000000"/>
                </a:solidFill>
                <a:latin typeface="Book Antiqua" panose="02000000000000000000" pitchFamily="2" charset="0"/>
              </a:rPr>
              <a:t>R</a:t>
            </a:r>
            <a:r>
              <a:rPr lang="en-US" sz="2400" u="sng">
                <a:solidFill>
                  <a:srgbClr val="000000"/>
                </a:solidFill>
                <a:latin typeface="Book Antiqua" panose="02000000000000000000" pitchFamily="2" charset="0"/>
              </a:rPr>
              <a:t>oom</a:t>
            </a:r>
            <a:r>
              <a:rPr lang="en-US" sz="2400" b="1">
                <a:solidFill>
                  <a:srgbClr val="000000"/>
                </a:solidFill>
                <a:latin typeface="Book Antiqua" panose="02000000000000000000" pitchFamily="2" charset="0"/>
              </a:rPr>
              <a:t> </a:t>
            </a:r>
            <a:r>
              <a:rPr lang="en-US" sz="2400" b="1" u="sng">
                <a:solidFill>
                  <a:srgbClr val="000000"/>
                </a:solidFill>
                <a:latin typeface="Book Antiqua" panose="02000000000000000000" pitchFamily="2" charset="0"/>
              </a:rPr>
              <a:t>L</a:t>
            </a:r>
            <a:r>
              <a:rPr lang="en-US" sz="2400" u="sng">
                <a:solidFill>
                  <a:srgbClr val="000000"/>
                </a:solidFill>
                <a:latin typeface="Book Antiqua" panose="02000000000000000000" pitchFamily="2" charset="0"/>
              </a:rPr>
              <a:t>ights </a:t>
            </a:r>
            <a:r>
              <a:rPr lang="en-US" sz="2400">
                <a:solidFill>
                  <a:srgbClr val="000000"/>
                </a:solidFill>
                <a:latin typeface="Book Antiqua" panose="02000000000000000000" pitchFamily="2" charset="0"/>
              </a:rPr>
              <a:t>using Arduino and PIR Sensor is a simple project, where the lights in the room will automatically turn on upon detecting a human motion and stay turned on until the person has left or there is no motion.</a:t>
            </a:r>
          </a:p>
          <a:p>
            <a:r>
              <a:rPr lang="en-US" sz="2600">
                <a:solidFill>
                  <a:srgbClr val="000000"/>
                </a:solidFill>
                <a:latin typeface="Book Antiqua" panose="02000000000000000000" pitchFamily="2" charset="0"/>
              </a:rPr>
              <a:t>Working of this project is very simple..</a:t>
            </a:r>
          </a:p>
          <a:p>
            <a:r>
              <a:rPr lang="en-US" sz="2400">
                <a:solidFill>
                  <a:srgbClr val="000000"/>
                </a:solidFill>
                <a:latin typeface="Book Antiqua" panose="02000000000000000000" pitchFamily="2" charset="0"/>
              </a:rPr>
              <a:t>Initially, when there is no human movement, the PIR Sensor doesn’t detect any person and its OUT pin stays LOW. As the person enters the room, the change in infrared radiation in the room is detected by the PIR Sensor.</a:t>
            </a:r>
          </a:p>
          <a:p>
            <a:r>
              <a:rPr lang="en-US" sz="2600" b="1" i="1">
                <a:solidFill>
                  <a:srgbClr val="000000"/>
                </a:solidFill>
                <a:latin typeface="Book Antiqua" panose="02000000000000000000" pitchFamily="2" charset="0"/>
              </a:rPr>
              <a:t>A</a:t>
            </a:r>
            <a:r>
              <a:rPr lang="en-US" sz="2400" b="1" i="1">
                <a:solidFill>
                  <a:srgbClr val="000000"/>
                </a:solidFill>
                <a:latin typeface="Book Antiqua" panose="02000000000000000000" pitchFamily="2" charset="0"/>
              </a:rPr>
              <a:t>s a result,</a:t>
            </a:r>
            <a:r>
              <a:rPr lang="en-US" sz="2400">
                <a:solidFill>
                  <a:srgbClr val="000000"/>
                </a:solidFill>
                <a:latin typeface="Book Antiqua" panose="02000000000000000000" pitchFamily="2" charset="0"/>
              </a:rPr>
              <a:t> the output of the PIR Sensor becomes HIGH. Since the Data OUT of the PIR Sensor is connected to Digital Pin 8 of Arduino, whenever it becomes HIGH, Arduino will activate the relay by making the relay pin LOW (as the relay module is an active LOW module).</a:t>
            </a:r>
          </a:p>
          <a:p>
            <a:endParaRPr lang="en-US" sz="2000" b="0" i="0">
              <a:solidFill>
                <a:srgbClr val="666666"/>
              </a:solidFill>
              <a:effectLst/>
              <a:latin typeface="Arial" panose="020B0604020202020204" pitchFamily="34" charset="0"/>
            </a:endParaRPr>
          </a:p>
          <a:p>
            <a:endParaRPr lang="en-US"/>
          </a:p>
        </p:txBody>
      </p:sp>
    </p:spTree>
    <p:extLst>
      <p:ext uri="{BB962C8B-B14F-4D97-AF65-F5344CB8AC3E}">
        <p14:creationId xmlns:p14="http://schemas.microsoft.com/office/powerpoint/2010/main" val="175517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6EF3E1-F1FD-024D-A398-3D8F2B235EF8}"/>
              </a:ext>
            </a:extLst>
          </p:cNvPr>
          <p:cNvSpPr>
            <a:spLocks noGrp="1"/>
          </p:cNvSpPr>
          <p:nvPr>
            <p:ph type="body" sz="half" idx="2"/>
          </p:nvPr>
        </p:nvSpPr>
        <p:spPr>
          <a:xfrm>
            <a:off x="634771" y="1111516"/>
            <a:ext cx="10509479" cy="3456250"/>
          </a:xfrm>
        </p:spPr>
        <p:txBody>
          <a:bodyPr anchor="t">
            <a:normAutofit fontScale="92500" lnSpcReduction="10000"/>
          </a:bodyPr>
          <a:lstStyle/>
          <a:p>
            <a:r>
              <a:rPr lang="en-US" sz="3300">
                <a:solidFill>
                  <a:srgbClr val="000000"/>
                </a:solidFill>
                <a:latin typeface="Book Antiqua" panose="02000000000000000000" pitchFamily="2" charset="0"/>
              </a:rPr>
              <a:t>S</a:t>
            </a:r>
            <a:r>
              <a:rPr lang="en-US" sz="2200">
                <a:solidFill>
                  <a:srgbClr val="000000"/>
                </a:solidFill>
                <a:latin typeface="Book Antiqua" panose="02000000000000000000" pitchFamily="2" charset="0"/>
              </a:rPr>
              <a:t>ince the Data OUT of the PIR Sensor is connected to Digital Pin 8 of Arduino, whenever it becomes HIGH, Arduino will activate the relay by making the relay pin LOW (as the relay module is an active LOW module).</a:t>
            </a:r>
          </a:p>
          <a:p>
            <a:r>
              <a:rPr lang="en-US" sz="2200">
                <a:solidFill>
                  <a:srgbClr val="000000"/>
                </a:solidFill>
                <a:latin typeface="Book Antiqua" panose="02000000000000000000" pitchFamily="2" charset="0"/>
              </a:rPr>
              <a:t>This will turn the </a:t>
            </a:r>
            <a:r>
              <a:rPr lang="en-US" sz="2400" b="1" u="sng">
                <a:solidFill>
                  <a:srgbClr val="000000"/>
                </a:solidFill>
                <a:latin typeface="Book Antiqua" panose="02000000000000000000" pitchFamily="2" charset="0"/>
              </a:rPr>
              <a:t>Light ON</a:t>
            </a:r>
            <a:r>
              <a:rPr lang="en-US" sz="2200">
                <a:solidFill>
                  <a:srgbClr val="000000"/>
                </a:solidFill>
                <a:latin typeface="Book Antiqua" panose="02000000000000000000" pitchFamily="2" charset="0"/>
              </a:rPr>
              <a:t>. The light stays turned ON as long as there is movement in front of the sensor.</a:t>
            </a:r>
          </a:p>
          <a:p>
            <a:r>
              <a:rPr lang="en-US" sz="3000">
                <a:solidFill>
                  <a:srgbClr val="000000"/>
                </a:solidFill>
                <a:latin typeface="Book Antiqua" panose="02000000000000000000" pitchFamily="2" charset="0"/>
              </a:rPr>
              <a:t>I</a:t>
            </a:r>
            <a:r>
              <a:rPr lang="en-US" sz="2200">
                <a:solidFill>
                  <a:srgbClr val="000000"/>
                </a:solidFill>
                <a:latin typeface="Book Antiqua" panose="02000000000000000000" pitchFamily="2" charset="0"/>
              </a:rPr>
              <a:t>f the person takes a nap or leaves the room, the IR Radiation will become stable (there will be no change) and hence, the Data OUT of the PIR Sensor will become LOW. This in turn will make the Arduino to turn OFF the relay (make the relay pin HIGH) and the room light will be turned OFF.</a:t>
            </a:r>
          </a:p>
          <a:p>
            <a:endParaRPr lang="en-US"/>
          </a:p>
        </p:txBody>
      </p:sp>
      <p:pic>
        <p:nvPicPr>
          <p:cNvPr id="2" name="Picture 2">
            <a:extLst>
              <a:ext uri="{FF2B5EF4-FFF2-40B4-BE49-F238E27FC236}">
                <a16:creationId xmlns:a16="http://schemas.microsoft.com/office/drawing/2014/main" id="{60D68C74-ACD5-9C4D-B6D6-189BCD0E9D20}"/>
              </a:ext>
            </a:extLst>
          </p:cNvPr>
          <p:cNvPicPr>
            <a:picLocks noChangeAspect="1"/>
          </p:cNvPicPr>
          <p:nvPr/>
        </p:nvPicPr>
        <p:blipFill>
          <a:blip r:embed="rId2"/>
          <a:stretch>
            <a:fillRect/>
          </a:stretch>
        </p:blipFill>
        <p:spPr>
          <a:xfrm>
            <a:off x="2765968" y="4389172"/>
            <a:ext cx="6247083" cy="179017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36278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8493-3057-AB4E-8411-8E6AA687A3B8}"/>
              </a:ext>
            </a:extLst>
          </p:cNvPr>
          <p:cNvSpPr>
            <a:spLocks noGrp="1"/>
          </p:cNvSpPr>
          <p:nvPr>
            <p:ph type="title"/>
          </p:nvPr>
        </p:nvSpPr>
        <p:spPr>
          <a:xfrm>
            <a:off x="450568" y="784076"/>
            <a:ext cx="11029617" cy="1428750"/>
          </a:xfrm>
        </p:spPr>
        <p:txBody>
          <a:bodyPr anchor="t">
            <a:normAutofit fontScale="90000"/>
          </a:bodyPr>
          <a:lstStyle/>
          <a:p>
            <a:r>
              <a:rPr lang="en-US" sz="4000" u="sng">
                <a:solidFill>
                  <a:schemeClr val="accent2"/>
                </a:solidFill>
                <a:latin typeface="Arial Black" panose="020B0604020202020204" pitchFamily="34" charset="0"/>
                <a:cs typeface="Arial Black" panose="020B0604020202020204" pitchFamily="34" charset="0"/>
              </a:rPr>
              <a:t>Circuit Diagram of Automatic Room Lights using Arduino</a:t>
            </a:r>
            <a:br>
              <a:rPr lang="en-US" sz="4000" u="sng">
                <a:solidFill>
                  <a:schemeClr val="accent2"/>
                </a:solidFill>
                <a:latin typeface="Arial Black" panose="020B0604020202020204" pitchFamily="34" charset="0"/>
                <a:cs typeface="Arial Black" panose="020B0604020202020204" pitchFamily="34" charset="0"/>
              </a:rPr>
            </a:br>
            <a:endParaRPr lang="en-US" sz="4000" u="sng">
              <a:solidFill>
                <a:schemeClr val="accent2"/>
              </a:solidFill>
              <a:latin typeface="Arial Black" panose="020B0604020202020204" pitchFamily="34" charset="0"/>
              <a:cs typeface="Arial Black" panose="020B0604020202020204" pitchFamily="34" charset="0"/>
            </a:endParaRPr>
          </a:p>
        </p:txBody>
      </p:sp>
      <p:sp>
        <p:nvSpPr>
          <p:cNvPr id="4" name="Text Placeholder 3">
            <a:extLst>
              <a:ext uri="{FF2B5EF4-FFF2-40B4-BE49-F238E27FC236}">
                <a16:creationId xmlns:a16="http://schemas.microsoft.com/office/drawing/2014/main" id="{25D0BFAA-DFF3-724A-A0C5-89EBD336DD7A}"/>
              </a:ext>
            </a:extLst>
          </p:cNvPr>
          <p:cNvSpPr>
            <a:spLocks noGrp="1"/>
          </p:cNvSpPr>
          <p:nvPr>
            <p:ph type="body" sz="half" idx="2"/>
          </p:nvPr>
        </p:nvSpPr>
        <p:spPr>
          <a:xfrm>
            <a:off x="581191" y="1913490"/>
            <a:ext cx="11029617" cy="598671"/>
          </a:xfrm>
        </p:spPr>
        <p:txBody>
          <a:bodyPr/>
          <a:lstStyle/>
          <a:p>
            <a:r>
              <a:rPr lang="en-US" b="0" i="0">
                <a:solidFill>
                  <a:srgbClr val="000000"/>
                </a:solidFill>
                <a:effectLst/>
                <a:latin typeface="Arial" panose="020B0604020202020204" pitchFamily="34" charset="0"/>
              </a:rPr>
              <a:t>The following image shows the circuit diagram of the project implemented using Arduino UNO, PIR Sensor and a Relay Module.</a:t>
            </a:r>
            <a:endParaRPr lang="en-US"/>
          </a:p>
        </p:txBody>
      </p:sp>
      <p:pic>
        <p:nvPicPr>
          <p:cNvPr id="6" name="Picture 6">
            <a:extLst>
              <a:ext uri="{FF2B5EF4-FFF2-40B4-BE49-F238E27FC236}">
                <a16:creationId xmlns:a16="http://schemas.microsoft.com/office/drawing/2014/main" id="{3F60C05B-0257-5346-8B49-F7F84FBB5798}"/>
              </a:ext>
            </a:extLst>
          </p:cNvPr>
          <p:cNvPicPr>
            <a:picLocks noChangeAspect="1"/>
          </p:cNvPicPr>
          <p:nvPr/>
        </p:nvPicPr>
        <p:blipFill>
          <a:blip r:embed="rId2"/>
          <a:stretch>
            <a:fillRect/>
          </a:stretch>
        </p:blipFill>
        <p:spPr>
          <a:xfrm>
            <a:off x="1063394" y="2512161"/>
            <a:ext cx="9527215" cy="4345839"/>
          </a:xfrm>
          <a:prstGeom prst="rect">
            <a:avLst/>
          </a:prstGeom>
        </p:spPr>
      </p:pic>
    </p:spTree>
    <p:extLst>
      <p:ext uri="{BB962C8B-B14F-4D97-AF65-F5344CB8AC3E}">
        <p14:creationId xmlns:p14="http://schemas.microsoft.com/office/powerpoint/2010/main" val="276865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FF83-678E-A044-9512-6AE0F1F001E9}"/>
              </a:ext>
            </a:extLst>
          </p:cNvPr>
          <p:cNvSpPr>
            <a:spLocks noGrp="1"/>
          </p:cNvSpPr>
          <p:nvPr>
            <p:ph type="title"/>
          </p:nvPr>
        </p:nvSpPr>
        <p:spPr>
          <a:xfrm rot="10800000" flipV="1">
            <a:off x="703345" y="731313"/>
            <a:ext cx="10646403" cy="768876"/>
          </a:xfrm>
        </p:spPr>
        <p:txBody>
          <a:bodyPr anchor="t">
            <a:noAutofit/>
          </a:bodyPr>
          <a:lstStyle/>
          <a:p>
            <a:r>
              <a:rPr lang="en-US" sz="3600" u="sng">
                <a:solidFill>
                  <a:schemeClr val="accent2"/>
                </a:solidFill>
                <a:latin typeface="Arial Black" panose="020B0604020202020204" pitchFamily="34" charset="0"/>
                <a:cs typeface="Arial Black" panose="020B0604020202020204" pitchFamily="34" charset="0"/>
              </a:rPr>
              <a:t>Components required</a:t>
            </a:r>
          </a:p>
        </p:txBody>
      </p:sp>
      <p:graphicFrame>
        <p:nvGraphicFramePr>
          <p:cNvPr id="5" name="Table 5">
            <a:extLst>
              <a:ext uri="{FF2B5EF4-FFF2-40B4-BE49-F238E27FC236}">
                <a16:creationId xmlns:a16="http://schemas.microsoft.com/office/drawing/2014/main" id="{95077BD4-ADC4-BD45-AB27-BA8C638F2C39}"/>
              </a:ext>
            </a:extLst>
          </p:cNvPr>
          <p:cNvGraphicFramePr>
            <a:graphicFrameLocks noGrp="1"/>
          </p:cNvGraphicFramePr>
          <p:nvPr>
            <p:extLst>
              <p:ext uri="{D42A27DB-BD31-4B8C-83A1-F6EECF244321}">
                <p14:modId xmlns:p14="http://schemas.microsoft.com/office/powerpoint/2010/main" val="1126368999"/>
              </p:ext>
            </p:extLst>
          </p:nvPr>
        </p:nvGraphicFramePr>
        <p:xfrm>
          <a:off x="703345" y="1500189"/>
          <a:ext cx="10333749" cy="5165073"/>
        </p:xfrm>
        <a:graphic>
          <a:graphicData uri="http://schemas.openxmlformats.org/drawingml/2006/table">
            <a:tbl>
              <a:tblPr firstRow="1" bandRow="1">
                <a:tableStyleId>{5C22544A-7EE6-4342-B048-85BDC9FD1C3A}</a:tableStyleId>
              </a:tblPr>
              <a:tblGrid>
                <a:gridCol w="3444583">
                  <a:extLst>
                    <a:ext uri="{9D8B030D-6E8A-4147-A177-3AD203B41FA5}">
                      <a16:colId xmlns:a16="http://schemas.microsoft.com/office/drawing/2014/main" val="4100190072"/>
                    </a:ext>
                  </a:extLst>
                </a:gridCol>
                <a:gridCol w="3444583">
                  <a:extLst>
                    <a:ext uri="{9D8B030D-6E8A-4147-A177-3AD203B41FA5}">
                      <a16:colId xmlns:a16="http://schemas.microsoft.com/office/drawing/2014/main" val="3245752823"/>
                    </a:ext>
                  </a:extLst>
                </a:gridCol>
                <a:gridCol w="3444583">
                  <a:extLst>
                    <a:ext uri="{9D8B030D-6E8A-4147-A177-3AD203B41FA5}">
                      <a16:colId xmlns:a16="http://schemas.microsoft.com/office/drawing/2014/main" val="1983366664"/>
                    </a:ext>
                  </a:extLst>
                </a:gridCol>
              </a:tblGrid>
              <a:tr h="441531">
                <a:tc>
                  <a:txBody>
                    <a:bodyPr/>
                    <a:lstStyle/>
                    <a:p>
                      <a:pPr algn="ctr"/>
                      <a:r>
                        <a:rPr lang="en-US" sz="2000"/>
                        <a:t>Sr.No</a:t>
                      </a:r>
                    </a:p>
                  </a:txBody>
                  <a:tcPr anchor="ctr"/>
                </a:tc>
                <a:tc>
                  <a:txBody>
                    <a:bodyPr/>
                    <a:lstStyle/>
                    <a:p>
                      <a:pPr algn="ctr"/>
                      <a:r>
                        <a:rPr lang="en-US" sz="2000"/>
                        <a:t>Component</a:t>
                      </a:r>
                    </a:p>
                  </a:txBody>
                  <a:tcPr anchor="ctr"/>
                </a:tc>
                <a:tc>
                  <a:txBody>
                    <a:bodyPr/>
                    <a:lstStyle/>
                    <a:p>
                      <a:pPr algn="ctr"/>
                      <a:r>
                        <a:rPr lang="en-US" sz="2000" kern="1200"/>
                        <a:t>Quantity</a:t>
                      </a:r>
                      <a:endParaRPr lang="en-US" sz="2000" b="1" kern="1200">
                        <a:solidFill>
                          <a:schemeClr val="lt1"/>
                        </a:solidFill>
                        <a:latin typeface="+mn-lt"/>
                        <a:ea typeface="+mn-ea"/>
                        <a:cs typeface="+mn-cs"/>
                      </a:endParaRPr>
                    </a:p>
                  </a:txBody>
                  <a:tcPr anchor="ctr"/>
                </a:tc>
                <a:extLst>
                  <a:ext uri="{0D108BD9-81ED-4DB2-BD59-A6C34878D82A}">
                    <a16:rowId xmlns:a16="http://schemas.microsoft.com/office/drawing/2014/main" val="209971388"/>
                  </a:ext>
                </a:extLst>
              </a:tr>
              <a:tr h="582906">
                <a:tc>
                  <a:txBody>
                    <a:bodyPr/>
                    <a:lstStyle/>
                    <a:p>
                      <a:pPr algn="ctr"/>
                      <a:r>
                        <a:rPr lang="en-US"/>
                        <a:t>1</a:t>
                      </a:r>
                    </a:p>
                  </a:txBody>
                  <a:tcPr anchor="ctr"/>
                </a:tc>
                <a:tc>
                  <a:txBody>
                    <a:bodyPr/>
                    <a:lstStyle/>
                    <a:p>
                      <a:pPr algn="ctr"/>
                      <a:r>
                        <a:rPr lang="en-US"/>
                        <a:t>Arduino UNO </a:t>
                      </a:r>
                    </a:p>
                    <a:p>
                      <a:pPr algn="ctr"/>
                      <a:endParaRPr lang="en-US"/>
                    </a:p>
                  </a:txBody>
                  <a:tcPr anchor="ctr"/>
                </a:tc>
                <a:tc>
                  <a:txBody>
                    <a:bodyPr/>
                    <a:lstStyle/>
                    <a:p>
                      <a:pPr algn="ctr"/>
                      <a:r>
                        <a:rPr lang="en-US"/>
                        <a:t>1</a:t>
                      </a:r>
                    </a:p>
                  </a:txBody>
                  <a:tcPr anchor="ctr"/>
                </a:tc>
                <a:extLst>
                  <a:ext uri="{0D108BD9-81ED-4DB2-BD59-A6C34878D82A}">
                    <a16:rowId xmlns:a16="http://schemas.microsoft.com/office/drawing/2014/main" val="1881431187"/>
                  </a:ext>
                </a:extLst>
              </a:tr>
              <a:tr h="582906">
                <a:tc>
                  <a:txBody>
                    <a:bodyPr/>
                    <a:lstStyle/>
                    <a:p>
                      <a:pPr algn="ctr"/>
                      <a:r>
                        <a:rPr lang="en-US"/>
                        <a:t>2</a:t>
                      </a:r>
                    </a:p>
                  </a:txBody>
                  <a:tcPr anchor="ctr"/>
                </a:tc>
                <a:tc>
                  <a:txBody>
                    <a:bodyPr/>
                    <a:lstStyle/>
                    <a:p>
                      <a:pPr algn="ctr"/>
                      <a:r>
                        <a:rPr lang="en-US"/>
                        <a:t>PIR Sensor </a:t>
                      </a:r>
                    </a:p>
                    <a:p>
                      <a:pPr algn="ctr"/>
                      <a:endParaRPr lang="en-US"/>
                    </a:p>
                  </a:txBody>
                  <a:tcPr/>
                </a:tc>
                <a:tc>
                  <a:txBody>
                    <a:bodyPr/>
                    <a:lstStyle/>
                    <a:p>
                      <a:pPr algn="ctr"/>
                      <a:r>
                        <a:rPr lang="en-US"/>
                        <a:t>1</a:t>
                      </a:r>
                    </a:p>
                  </a:txBody>
                  <a:tcPr anchor="ctr"/>
                </a:tc>
                <a:extLst>
                  <a:ext uri="{0D108BD9-81ED-4DB2-BD59-A6C34878D82A}">
                    <a16:rowId xmlns:a16="http://schemas.microsoft.com/office/drawing/2014/main" val="4070550549"/>
                  </a:ext>
                </a:extLst>
              </a:tr>
              <a:tr h="582906">
                <a:tc>
                  <a:txBody>
                    <a:bodyPr/>
                    <a:lstStyle/>
                    <a:p>
                      <a:pPr algn="ctr"/>
                      <a:r>
                        <a:rPr lang="en-US"/>
                        <a:t>3</a:t>
                      </a:r>
                    </a:p>
                  </a:txBody>
                  <a:tcPr anchor="ctr"/>
                </a:tc>
                <a:tc>
                  <a:txBody>
                    <a:bodyPr/>
                    <a:lstStyle/>
                    <a:p>
                      <a:pPr algn="ctr"/>
                      <a:r>
                        <a:rPr lang="en-US"/>
                        <a:t>  5V Relay Module (Relay Board) </a:t>
                      </a:r>
                    </a:p>
                    <a:p>
                      <a:pPr algn="l"/>
                      <a:endParaRPr lang="en-US"/>
                    </a:p>
                  </a:txBody>
                  <a:tcPr anchor="ctr"/>
                </a:tc>
                <a:tc>
                  <a:txBody>
                    <a:bodyPr/>
                    <a:lstStyle/>
                    <a:p>
                      <a:pPr algn="ctr"/>
                      <a:r>
                        <a:rPr lang="en-US"/>
                        <a:t>1</a:t>
                      </a:r>
                    </a:p>
                  </a:txBody>
                  <a:tcPr anchor="ctr"/>
                </a:tc>
                <a:extLst>
                  <a:ext uri="{0D108BD9-81ED-4DB2-BD59-A6C34878D82A}">
                    <a16:rowId xmlns:a16="http://schemas.microsoft.com/office/drawing/2014/main" val="3630370928"/>
                  </a:ext>
                </a:extLst>
              </a:tr>
              <a:tr h="441531">
                <a:tc>
                  <a:txBody>
                    <a:bodyPr/>
                    <a:lstStyle/>
                    <a:p>
                      <a:pPr algn="ctr"/>
                      <a:r>
                        <a:rPr lang="en-US"/>
                        <a:t>4</a:t>
                      </a:r>
                    </a:p>
                  </a:txBody>
                  <a:tcPr anchor="ctr"/>
                </a:tc>
                <a:tc>
                  <a:txBody>
                    <a:bodyPr/>
                    <a:lstStyle/>
                    <a:p>
                      <a:r>
                        <a:rPr lang="en-US"/>
                        <a:t>                 LED / BULB</a:t>
                      </a:r>
                    </a:p>
                  </a:txBody>
                  <a:tcPr anchor="ctr"/>
                </a:tc>
                <a:tc>
                  <a:txBody>
                    <a:bodyPr/>
                    <a:lstStyle/>
                    <a:p>
                      <a:pPr algn="ctr"/>
                      <a:r>
                        <a:rPr lang="en-US"/>
                        <a:t>1</a:t>
                      </a:r>
                    </a:p>
                  </a:txBody>
                  <a:tcPr anchor="ctr"/>
                </a:tc>
                <a:extLst>
                  <a:ext uri="{0D108BD9-81ED-4DB2-BD59-A6C34878D82A}">
                    <a16:rowId xmlns:a16="http://schemas.microsoft.com/office/drawing/2014/main" val="1975483516"/>
                  </a:ext>
                </a:extLst>
              </a:tr>
              <a:tr h="582906">
                <a:tc>
                  <a:txBody>
                    <a:bodyPr/>
                    <a:lstStyle/>
                    <a:p>
                      <a:pPr algn="ctr"/>
                      <a:r>
                        <a:rPr lang="en-US"/>
                        <a:t>5</a:t>
                      </a:r>
                    </a:p>
                  </a:txBody>
                  <a:tcPr anchor="ctr"/>
                </a:tc>
                <a:tc>
                  <a:txBody>
                    <a:bodyPr/>
                    <a:lstStyle/>
                    <a:p>
                      <a:r>
                        <a:rPr lang="en-US"/>
                        <a:t>           </a:t>
                      </a:r>
                      <a:r>
                        <a:rPr lang="el-GR"/>
                        <a:t>100Ω </a:t>
                      </a:r>
                      <a:r>
                        <a:rPr lang="en-US"/>
                        <a:t>Resistor (1/4 Watt) </a:t>
                      </a:r>
                    </a:p>
                    <a:p>
                      <a:endParaRPr lang="en-US"/>
                    </a:p>
                  </a:txBody>
                  <a:tcPr/>
                </a:tc>
                <a:tc>
                  <a:txBody>
                    <a:bodyPr/>
                    <a:lstStyle/>
                    <a:p>
                      <a:pPr algn="ctr"/>
                      <a:r>
                        <a:rPr lang="en-US"/>
                        <a:t>1</a:t>
                      </a:r>
                    </a:p>
                  </a:txBody>
                  <a:tcPr anchor="ctr"/>
                </a:tc>
                <a:extLst>
                  <a:ext uri="{0D108BD9-81ED-4DB2-BD59-A6C34878D82A}">
                    <a16:rowId xmlns:a16="http://schemas.microsoft.com/office/drawing/2014/main" val="2250550206"/>
                  </a:ext>
                </a:extLst>
              </a:tr>
              <a:tr h="582906">
                <a:tc>
                  <a:txBody>
                    <a:bodyPr/>
                    <a:lstStyle/>
                    <a:p>
                      <a:pPr algn="ctr"/>
                      <a:r>
                        <a:rPr lang="en-US"/>
                        <a:t>6</a:t>
                      </a:r>
                    </a:p>
                  </a:txBody>
                  <a:tcPr anchor="ctr"/>
                </a:tc>
                <a:tc>
                  <a:txBody>
                    <a:bodyPr/>
                    <a:lstStyle/>
                    <a:p>
                      <a:r>
                        <a:rPr lang="en-US"/>
                        <a:t>                 Connecting Wires </a:t>
                      </a:r>
                    </a:p>
                    <a:p>
                      <a:endParaRPr lang="en-US"/>
                    </a:p>
                  </a:txBody>
                  <a:tcPr/>
                </a:tc>
                <a:tc>
                  <a:txBody>
                    <a:bodyPr/>
                    <a:lstStyle/>
                    <a:p>
                      <a:pPr algn="ctr"/>
                      <a:r>
                        <a:rPr lang="en-US"/>
                        <a:t>1</a:t>
                      </a:r>
                    </a:p>
                  </a:txBody>
                  <a:tcPr anchor="ctr"/>
                </a:tc>
                <a:extLst>
                  <a:ext uri="{0D108BD9-81ED-4DB2-BD59-A6C34878D82A}">
                    <a16:rowId xmlns:a16="http://schemas.microsoft.com/office/drawing/2014/main" val="4219463238"/>
                  </a:ext>
                </a:extLst>
              </a:tr>
              <a:tr h="582906">
                <a:tc>
                  <a:txBody>
                    <a:bodyPr/>
                    <a:lstStyle/>
                    <a:p>
                      <a:pPr algn="ctr"/>
                      <a:r>
                        <a:rPr lang="en-US"/>
                        <a:t>7</a:t>
                      </a:r>
                    </a:p>
                  </a:txBody>
                  <a:tcPr anchor="ctr"/>
                </a:tc>
                <a:tc>
                  <a:txBody>
                    <a:bodyPr/>
                    <a:lstStyle/>
                    <a:p>
                      <a:r>
                        <a:rPr lang="en-US"/>
                        <a:t>                  Breadboard </a:t>
                      </a:r>
                    </a:p>
                    <a:p>
                      <a:endParaRPr lang="en-US"/>
                    </a:p>
                  </a:txBody>
                  <a:tcPr/>
                </a:tc>
                <a:tc>
                  <a:txBody>
                    <a:bodyPr/>
                    <a:lstStyle/>
                    <a:p>
                      <a:pPr algn="ctr"/>
                      <a:r>
                        <a:rPr lang="en-US"/>
                        <a:t>1</a:t>
                      </a:r>
                    </a:p>
                  </a:txBody>
                  <a:tcPr anchor="ctr"/>
                </a:tc>
                <a:extLst>
                  <a:ext uri="{0D108BD9-81ED-4DB2-BD59-A6C34878D82A}">
                    <a16:rowId xmlns:a16="http://schemas.microsoft.com/office/drawing/2014/main" val="258212281"/>
                  </a:ext>
                </a:extLst>
              </a:tr>
              <a:tr h="441531">
                <a:tc>
                  <a:txBody>
                    <a:bodyPr/>
                    <a:lstStyle/>
                    <a:p>
                      <a:pPr algn="ctr"/>
                      <a:r>
                        <a:rPr lang="en-US"/>
                        <a:t>8</a:t>
                      </a:r>
                    </a:p>
                  </a:txBody>
                  <a:tcPr anchor="ctr"/>
                </a:tc>
                <a:tc>
                  <a:txBody>
                    <a:bodyPr/>
                    <a:lstStyle/>
                    <a:p>
                      <a:r>
                        <a:rPr lang="en-US"/>
                        <a:t>       Power Supply / Battery 9v</a:t>
                      </a:r>
                    </a:p>
                  </a:txBody>
                  <a:tcPr/>
                </a:tc>
                <a:tc>
                  <a:txBody>
                    <a:bodyPr/>
                    <a:lstStyle/>
                    <a:p>
                      <a:pPr algn="ctr"/>
                      <a:r>
                        <a:rPr lang="en-US"/>
                        <a:t>1</a:t>
                      </a:r>
                    </a:p>
                  </a:txBody>
                  <a:tcPr anchor="ctr"/>
                </a:tc>
                <a:extLst>
                  <a:ext uri="{0D108BD9-81ED-4DB2-BD59-A6C34878D82A}">
                    <a16:rowId xmlns:a16="http://schemas.microsoft.com/office/drawing/2014/main" val="2910065534"/>
                  </a:ext>
                </a:extLst>
              </a:tr>
            </a:tbl>
          </a:graphicData>
        </a:graphic>
      </p:graphicFrame>
    </p:spTree>
    <p:extLst>
      <p:ext uri="{BB962C8B-B14F-4D97-AF65-F5344CB8AC3E}">
        <p14:creationId xmlns:p14="http://schemas.microsoft.com/office/powerpoint/2010/main" val="132505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DF7B-A1A7-4641-9897-6EA83AA48843}"/>
              </a:ext>
            </a:extLst>
          </p:cNvPr>
          <p:cNvSpPr>
            <a:spLocks noGrp="1"/>
          </p:cNvSpPr>
          <p:nvPr>
            <p:ph type="title"/>
          </p:nvPr>
        </p:nvSpPr>
        <p:spPr>
          <a:xfrm>
            <a:off x="581192" y="240835"/>
            <a:ext cx="11029616" cy="1688412"/>
          </a:xfrm>
        </p:spPr>
        <p:txBody>
          <a:bodyPr>
            <a:noAutofit/>
          </a:bodyPr>
          <a:lstStyle/>
          <a:p>
            <a:r>
              <a:rPr lang="en-US" sz="3600" u="sng">
                <a:solidFill>
                  <a:schemeClr val="accent2"/>
                </a:solidFill>
                <a:latin typeface="Arial Black" panose="020B0604020202020204" pitchFamily="34" charset="0"/>
                <a:cs typeface="Arial Black" panose="020B0604020202020204" pitchFamily="34" charset="0"/>
              </a:rPr>
              <a:t>Arduino UNO</a:t>
            </a:r>
            <a:r>
              <a:rPr lang="en-US" sz="3600"/>
              <a:t> </a:t>
            </a:r>
            <a:br>
              <a:rPr lang="en-US" sz="3600"/>
            </a:br>
            <a:endParaRPr lang="en-US" sz="3600"/>
          </a:p>
        </p:txBody>
      </p:sp>
      <p:sp>
        <p:nvSpPr>
          <p:cNvPr id="4" name="Text Placeholder 3">
            <a:extLst>
              <a:ext uri="{FF2B5EF4-FFF2-40B4-BE49-F238E27FC236}">
                <a16:creationId xmlns:a16="http://schemas.microsoft.com/office/drawing/2014/main" id="{CF84E7ED-5A99-2948-94E2-20A6428BDC55}"/>
              </a:ext>
            </a:extLst>
          </p:cNvPr>
          <p:cNvSpPr>
            <a:spLocks noGrp="1"/>
          </p:cNvSpPr>
          <p:nvPr>
            <p:ph type="body" sz="half" idx="2"/>
          </p:nvPr>
        </p:nvSpPr>
        <p:spPr>
          <a:xfrm rot="10800000" flipV="1">
            <a:off x="7096123" y="1929247"/>
            <a:ext cx="4735117" cy="3857191"/>
          </a:xfrm>
        </p:spPr>
        <p:txBody>
          <a:bodyPr>
            <a:normAutofit lnSpcReduction="10000"/>
          </a:bodyPr>
          <a:lstStyle/>
          <a:p>
            <a:r>
              <a:rPr lang="en-US" sz="2000">
                <a:solidFill>
                  <a:srgbClr val="000000"/>
                </a:solidFill>
                <a:latin typeface="Book Antiqua" panose="02000000000000000000" pitchFamily="2" charset="0"/>
              </a:rPr>
              <a:t>             </a:t>
            </a:r>
            <a:r>
              <a:rPr lang="en-US" sz="3600" b="1">
                <a:solidFill>
                  <a:srgbClr val="000000"/>
                </a:solidFill>
                <a:latin typeface="Book Antiqua" panose="02000000000000000000" pitchFamily="2" charset="0"/>
              </a:rPr>
              <a:t>T</a:t>
            </a:r>
            <a:r>
              <a:rPr lang="en-US" sz="2400">
                <a:solidFill>
                  <a:srgbClr val="000000"/>
                </a:solidFill>
                <a:latin typeface="Book Antiqua" panose="02000000000000000000" pitchFamily="2" charset="0"/>
              </a:rPr>
              <a:t>he Arduino Uno is an open-source microcontroller board based on the Microchip ATmega328P microcontroller and developed by Arduino.cc. The board is equipped with sets of digital and analog input/output pins that may be interfaced to various expansion boards and other circuits.</a:t>
            </a:r>
          </a:p>
        </p:txBody>
      </p:sp>
      <p:pic>
        <p:nvPicPr>
          <p:cNvPr id="3" name="Picture 4">
            <a:extLst>
              <a:ext uri="{FF2B5EF4-FFF2-40B4-BE49-F238E27FC236}">
                <a16:creationId xmlns:a16="http://schemas.microsoft.com/office/drawing/2014/main" id="{1E174F93-064E-9C4E-A511-2A07D3AD5721}"/>
              </a:ext>
            </a:extLst>
          </p:cNvPr>
          <p:cNvPicPr>
            <a:picLocks noChangeAspect="1"/>
          </p:cNvPicPr>
          <p:nvPr/>
        </p:nvPicPr>
        <p:blipFill>
          <a:blip r:embed="rId2"/>
          <a:stretch>
            <a:fillRect/>
          </a:stretch>
        </p:blipFill>
        <p:spPr>
          <a:xfrm>
            <a:off x="146447" y="1929247"/>
            <a:ext cx="6181724" cy="4410075"/>
          </a:xfrm>
          <a:prstGeom prst="rect">
            <a:avLst/>
          </a:prstGeom>
        </p:spPr>
      </p:pic>
    </p:spTree>
    <p:extLst>
      <p:ext uri="{BB962C8B-B14F-4D97-AF65-F5344CB8AC3E}">
        <p14:creationId xmlns:p14="http://schemas.microsoft.com/office/powerpoint/2010/main" val="215869315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Dividend</vt:lpstr>
      <vt:lpstr>                                                 JSPM’s            Rajarshi Shahu College of  Engineering,                               Tathawade, Pune – 33          (An Autonomous Institute affiliated to Savitribai Phule Pune University)                            department of electrical  engineering                                                                                     </vt:lpstr>
      <vt:lpstr>List of content  </vt:lpstr>
      <vt:lpstr>Introduction</vt:lpstr>
      <vt:lpstr>Abstract</vt:lpstr>
      <vt:lpstr>Working of project</vt:lpstr>
      <vt:lpstr>PowerPoint Presentation</vt:lpstr>
      <vt:lpstr>Circuit Diagram of Automatic Room Lights using Arduino </vt:lpstr>
      <vt:lpstr>Components required</vt:lpstr>
      <vt:lpstr>Arduino UNO  </vt:lpstr>
      <vt:lpstr>Code </vt:lpstr>
      <vt:lpstr>PIR Sensor</vt:lpstr>
      <vt:lpstr>Relay Module </vt:lpstr>
      <vt:lpstr>Breadboard</vt:lpstr>
      <vt:lpstr>LED / Bulb</vt:lpstr>
      <vt:lpstr>Resistor</vt:lpstr>
      <vt:lpstr>Battery</vt:lpstr>
      <vt:lpstr>PowerPoint Presentation</vt:lpstr>
      <vt:lpstr>Advantages</vt:lpstr>
      <vt:lpstr>ApplicationS</vt:lpstr>
      <vt:lpstr>Conclusion</vt:lpstr>
      <vt:lpstr>Model / prototype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prathmesh.titre12@gmail.com</dc:creator>
  <cp:lastModifiedBy>prathmesh.titre12@gmail.com</cp:lastModifiedBy>
  <cp:revision>24</cp:revision>
  <dcterms:created xsi:type="dcterms:W3CDTF">2020-12-01T18:02:41Z</dcterms:created>
  <dcterms:modified xsi:type="dcterms:W3CDTF">2020-12-03T13:17:14Z</dcterms:modified>
</cp:coreProperties>
</file>