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9" r:id="rId3"/>
    <p:sldId id="268" r:id="rId4"/>
    <p:sldId id="271" r:id="rId5"/>
    <p:sldId id="272" r:id="rId6"/>
    <p:sldId id="273" r:id="rId7"/>
    <p:sldId id="274" r:id="rId8"/>
    <p:sldId id="275" r:id="rId9"/>
    <p:sldId id="276" r:id="rId10"/>
    <p:sldId id="277" r:id="rId11"/>
    <p:sldId id="278"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a:extLst>
              <a:ext uri="{FF2B5EF4-FFF2-40B4-BE49-F238E27FC236}">
                <a16:creationId xmlns="" xmlns:a16="http://schemas.microsoft.com/office/drawing/2014/main" id="{269CB1A0-9CFB-8143-95B8-063A8EB4C501}"/>
              </a:ext>
            </a:extLst>
          </p:cNvPr>
          <p:cNvPicPr>
            <a:picLocks noChangeAspect="1"/>
          </p:cNvPicPr>
          <p:nvPr/>
        </p:nvPicPr>
        <p:blipFill>
          <a:blip r:embed="rId2"/>
          <a:stretch>
            <a:fillRect/>
          </a:stretch>
        </p:blipFill>
        <p:spPr>
          <a:xfrm>
            <a:off x="675119" y="643175"/>
            <a:ext cx="1640792" cy="1515267"/>
          </a:xfrm>
          <a:prstGeom prst="rect">
            <a:avLst/>
          </a:prstGeom>
        </p:spPr>
      </p:pic>
      <p:pic>
        <p:nvPicPr>
          <p:cNvPr id="7" name="Picture 7">
            <a:extLst>
              <a:ext uri="{FF2B5EF4-FFF2-40B4-BE49-F238E27FC236}">
                <a16:creationId xmlns="" xmlns:a16="http://schemas.microsoft.com/office/drawing/2014/main" id="{775A1FCF-E4EB-D14B-8AD5-618FFA79DB03}"/>
              </a:ext>
            </a:extLst>
          </p:cNvPr>
          <p:cNvPicPr>
            <a:picLocks noChangeAspect="1"/>
          </p:cNvPicPr>
          <p:nvPr/>
        </p:nvPicPr>
        <p:blipFill>
          <a:blip r:embed="rId3"/>
          <a:stretch>
            <a:fillRect/>
          </a:stretch>
        </p:blipFill>
        <p:spPr>
          <a:xfrm>
            <a:off x="10087513" y="703199"/>
            <a:ext cx="1425845" cy="1467433"/>
          </a:xfrm>
          <a:prstGeom prst="rect">
            <a:avLst/>
          </a:prstGeom>
        </p:spPr>
      </p:pic>
      <p:sp>
        <p:nvSpPr>
          <p:cNvPr id="2" name="Title 1">
            <a:extLst>
              <a:ext uri="{FF2B5EF4-FFF2-40B4-BE49-F238E27FC236}">
                <a16:creationId xmlns="" xmlns:a16="http://schemas.microsoft.com/office/drawing/2014/main" id="{20DF579A-B89E-074D-B4D7-FB5BF4D51D2D}"/>
              </a:ext>
            </a:extLst>
          </p:cNvPr>
          <p:cNvSpPr>
            <a:spLocks noGrp="1"/>
          </p:cNvSpPr>
          <p:nvPr>
            <p:ph type="title"/>
          </p:nvPr>
        </p:nvSpPr>
        <p:spPr>
          <a:xfrm>
            <a:off x="1231188" y="811850"/>
            <a:ext cx="9519047" cy="2296157"/>
          </a:xfrm>
        </p:spPr>
        <p:txBody>
          <a:bodyPr>
            <a:normAutofit fontScale="90000"/>
          </a:bodyPr>
          <a:lstStyle/>
          <a:p>
            <a:r>
              <a:rPr lang="en-US" dirty="0"/>
              <a:t>                                                 </a:t>
            </a: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  </a:t>
            </a:r>
            <a:br>
              <a:rPr lang="en-US" dirty="0">
                <a:latin typeface="Arial Black" panose="020B0604020202020204" pitchFamily="34" charset="0"/>
                <a:cs typeface="Arial Black" panose="020B0604020202020204" pitchFamily="34" charset="0"/>
              </a:rPr>
            </a:br>
            <a:r>
              <a:rPr lang="en-US" dirty="0">
                <a:latin typeface="Arial Black" panose="020B0604020202020204" pitchFamily="34" charset="0"/>
                <a:cs typeface="Arial Black" panose="020B0604020202020204" pitchFamily="34" charset="0"/>
              </a:rPr>
              <a:t>  </a:t>
            </a:r>
            <a:r>
              <a:rPr lang="en-US" sz="3600" dirty="0" smtClean="0"/>
              <a:t>JSPM’S RAJARSHI SHAHU COLLEGE OF ENGINEERING , TATHAWADE , PUNE </a:t>
            </a:r>
            <a:r>
              <a:rPr lang="en-US" dirty="0"/>
              <a:t/>
            </a:r>
            <a:br>
              <a:rPr lang="en-US" dirty="0"/>
            </a:br>
            <a:r>
              <a:rPr lang="en-US" dirty="0"/>
              <a:t> </a:t>
            </a:r>
            <a:br>
              <a:rPr lang="en-US" dirty="0"/>
            </a:br>
            <a:r>
              <a:rPr lang="en-US" dirty="0"/>
              <a:t>           </a:t>
            </a:r>
            <a:r>
              <a:rPr lang="en-US" u="sng" dirty="0" smtClean="0"/>
              <a:t>Department </a:t>
            </a:r>
            <a:r>
              <a:rPr lang="en-US" u="sng" dirty="0"/>
              <a:t>of electrical  engineering</a:t>
            </a:r>
            <a:r>
              <a:rPr lang="en-US" dirty="0"/>
              <a:t/>
            </a:r>
            <a:br>
              <a:rPr lang="en-US" dirty="0"/>
            </a:br>
            <a:r>
              <a:rPr lang="en-US" dirty="0"/>
              <a:t>                                    </a:t>
            </a:r>
            <a:r>
              <a:rPr lang="en-US" u="sng" dirty="0"/>
              <a:t>                                                </a:t>
            </a:r>
            <a:endParaRPr lang="en-US" dirty="0"/>
          </a:p>
        </p:txBody>
      </p:sp>
      <p:sp>
        <p:nvSpPr>
          <p:cNvPr id="5" name="Text Placeholder 4">
            <a:extLst>
              <a:ext uri="{FF2B5EF4-FFF2-40B4-BE49-F238E27FC236}">
                <a16:creationId xmlns="" xmlns:a16="http://schemas.microsoft.com/office/drawing/2014/main" id="{7BD07633-63B6-CA48-B9F4-5D97A5C40359}"/>
              </a:ext>
            </a:extLst>
          </p:cNvPr>
          <p:cNvSpPr>
            <a:spLocks noGrp="1"/>
          </p:cNvSpPr>
          <p:nvPr>
            <p:ph type="body" sz="half" idx="2"/>
          </p:nvPr>
        </p:nvSpPr>
        <p:spPr>
          <a:xfrm>
            <a:off x="5184065" y="3342803"/>
            <a:ext cx="5776747" cy="1572871"/>
          </a:xfrm>
        </p:spPr>
        <p:txBody>
          <a:bodyPr>
            <a:normAutofit lnSpcReduction="10000"/>
          </a:bodyPr>
          <a:lstStyle/>
          <a:p>
            <a:r>
              <a:rPr lang="en-US" sz="1600" b="1" u="sng" dirty="0">
                <a:solidFill>
                  <a:schemeClr val="bg1">
                    <a:lumMod val="25000"/>
                  </a:schemeClr>
                </a:solidFill>
              </a:rPr>
              <a:t>Name of students</a:t>
            </a:r>
            <a:r>
              <a:rPr lang="en-US" sz="1600" dirty="0">
                <a:solidFill>
                  <a:schemeClr val="bg1">
                    <a:lumMod val="25000"/>
                  </a:schemeClr>
                </a:solidFill>
              </a:rPr>
              <a:t> </a:t>
            </a:r>
            <a:r>
              <a:rPr lang="en-US" sz="1600" dirty="0" smtClean="0">
                <a:solidFill>
                  <a:schemeClr val="bg1">
                    <a:lumMod val="25000"/>
                  </a:schemeClr>
                </a:solidFill>
              </a:rPr>
              <a:t>:-</a:t>
            </a:r>
            <a:r>
              <a:rPr lang="en-US" sz="1800" dirty="0" smtClean="0"/>
              <a:t> </a:t>
            </a:r>
            <a:r>
              <a:rPr lang="en-US" sz="1800" dirty="0"/>
              <a:t>1. </a:t>
            </a:r>
            <a:r>
              <a:rPr lang="en-US" sz="1800" dirty="0" smtClean="0">
                <a:solidFill>
                  <a:schemeClr val="accent3">
                    <a:lumMod val="60000"/>
                    <a:lumOff val="40000"/>
                  </a:schemeClr>
                </a:solidFill>
              </a:rPr>
              <a:t>Piyush Badgujar </a:t>
            </a:r>
            <a:r>
              <a:rPr lang="en-US" sz="1800" dirty="0">
                <a:solidFill>
                  <a:schemeClr val="accent3">
                    <a:lumMod val="60000"/>
                    <a:lumOff val="40000"/>
                  </a:schemeClr>
                </a:solidFill>
              </a:rPr>
              <a:t>(</a:t>
            </a:r>
            <a:r>
              <a:rPr lang="en-US" sz="1800" dirty="0" smtClean="0">
                <a:solidFill>
                  <a:schemeClr val="accent3">
                    <a:lumMod val="60000"/>
                    <a:lumOff val="40000"/>
                  </a:schemeClr>
                </a:solidFill>
              </a:rPr>
              <a:t>EL3102)</a:t>
            </a:r>
            <a:endParaRPr lang="en-US" sz="1800" dirty="0">
              <a:solidFill>
                <a:schemeClr val="accent3">
                  <a:lumMod val="60000"/>
                  <a:lumOff val="40000"/>
                </a:schemeClr>
              </a:solidFill>
            </a:endParaRPr>
          </a:p>
          <a:p>
            <a:r>
              <a:rPr lang="en-US" sz="1800" dirty="0"/>
              <a:t>                                  </a:t>
            </a:r>
            <a:r>
              <a:rPr lang="en-US" sz="1800" dirty="0" smtClean="0"/>
              <a:t>2</a:t>
            </a:r>
            <a:r>
              <a:rPr lang="en-US" sz="1800" dirty="0"/>
              <a:t>. </a:t>
            </a:r>
            <a:r>
              <a:rPr lang="en-US" sz="1800" dirty="0">
                <a:solidFill>
                  <a:schemeClr val="accent2">
                    <a:lumMod val="75000"/>
                  </a:schemeClr>
                </a:solidFill>
              </a:rPr>
              <a:t>Nirbhay Meshram (</a:t>
            </a:r>
            <a:r>
              <a:rPr lang="en-US" sz="1800" dirty="0" smtClean="0">
                <a:solidFill>
                  <a:schemeClr val="accent2">
                    <a:lumMod val="75000"/>
                  </a:schemeClr>
                </a:solidFill>
              </a:rPr>
              <a:t>EL3133)</a:t>
            </a:r>
            <a:endParaRPr lang="en-US" sz="1800" dirty="0">
              <a:solidFill>
                <a:schemeClr val="accent2">
                  <a:lumMod val="75000"/>
                </a:schemeClr>
              </a:solidFill>
            </a:endParaRPr>
          </a:p>
          <a:p>
            <a:r>
              <a:rPr lang="en-US" sz="1800" dirty="0"/>
              <a:t>                                        3. </a:t>
            </a:r>
            <a:r>
              <a:rPr lang="en-US" dirty="0" smtClean="0">
                <a:solidFill>
                  <a:schemeClr val="accent3">
                    <a:lumMod val="60000"/>
                    <a:lumOff val="40000"/>
                  </a:schemeClr>
                </a:solidFill>
              </a:rPr>
              <a:t>Jyoshana Pandharpote</a:t>
            </a:r>
            <a:r>
              <a:rPr lang="en-US" sz="1800" dirty="0" smtClean="0">
                <a:solidFill>
                  <a:schemeClr val="accent3">
                    <a:lumMod val="60000"/>
                    <a:lumOff val="40000"/>
                  </a:schemeClr>
                </a:solidFill>
              </a:rPr>
              <a:t> </a:t>
            </a:r>
            <a:r>
              <a:rPr lang="en-US" sz="1800" dirty="0">
                <a:solidFill>
                  <a:schemeClr val="accent3">
                    <a:lumMod val="60000"/>
                    <a:lumOff val="40000"/>
                  </a:schemeClr>
                </a:solidFill>
              </a:rPr>
              <a:t>(</a:t>
            </a:r>
            <a:r>
              <a:rPr lang="en-US" sz="1800" dirty="0" smtClean="0">
                <a:solidFill>
                  <a:schemeClr val="accent3">
                    <a:lumMod val="60000"/>
                    <a:lumOff val="40000"/>
                  </a:schemeClr>
                </a:solidFill>
              </a:rPr>
              <a:t>EL3137)</a:t>
            </a:r>
            <a:endParaRPr lang="en-US" sz="1800" dirty="0">
              <a:solidFill>
                <a:schemeClr val="accent3">
                  <a:lumMod val="60000"/>
                  <a:lumOff val="40000"/>
                </a:schemeClr>
              </a:solidFill>
            </a:endParaRPr>
          </a:p>
          <a:p>
            <a:r>
              <a:rPr lang="en-US" sz="1800" dirty="0"/>
              <a:t>                              </a:t>
            </a:r>
            <a:r>
              <a:rPr lang="en-US" sz="1800" dirty="0" smtClean="0"/>
              <a:t>4</a:t>
            </a:r>
            <a:r>
              <a:rPr lang="en-US" sz="1800" dirty="0"/>
              <a:t>. </a:t>
            </a:r>
            <a:r>
              <a:rPr lang="en-US" sz="1800" dirty="0">
                <a:solidFill>
                  <a:schemeClr val="accent2">
                    <a:lumMod val="75000"/>
                  </a:schemeClr>
                </a:solidFill>
              </a:rPr>
              <a:t>Rajratna Wasnik (</a:t>
            </a:r>
            <a:r>
              <a:rPr lang="en-US" sz="1800" dirty="0" smtClean="0">
                <a:solidFill>
                  <a:schemeClr val="accent2">
                    <a:lumMod val="75000"/>
                  </a:schemeClr>
                </a:solidFill>
              </a:rPr>
              <a:t>EL3139</a:t>
            </a:r>
            <a:r>
              <a:rPr lang="en-US" sz="1800" dirty="0">
                <a:solidFill>
                  <a:schemeClr val="accent2">
                    <a:lumMod val="75000"/>
                  </a:schemeClr>
                </a:solidFill>
              </a:rPr>
              <a:t>)</a:t>
            </a:r>
          </a:p>
        </p:txBody>
      </p:sp>
      <p:sp>
        <p:nvSpPr>
          <p:cNvPr id="4" name="TextBox 3">
            <a:extLst>
              <a:ext uri="{FF2B5EF4-FFF2-40B4-BE49-F238E27FC236}">
                <a16:creationId xmlns="" xmlns:a16="http://schemas.microsoft.com/office/drawing/2014/main" id="{0BB6A30B-850B-7E4E-967F-E798E38F5C9C}"/>
              </a:ext>
            </a:extLst>
          </p:cNvPr>
          <p:cNvSpPr txBox="1"/>
          <p:nvPr/>
        </p:nvSpPr>
        <p:spPr>
          <a:xfrm>
            <a:off x="1441765" y="2987516"/>
            <a:ext cx="3685887" cy="1292662"/>
          </a:xfrm>
          <a:prstGeom prst="rect">
            <a:avLst/>
          </a:prstGeom>
          <a:noFill/>
        </p:spPr>
        <p:txBody>
          <a:bodyPr wrap="square" rtlCol="0">
            <a:spAutoFit/>
          </a:bodyPr>
          <a:lstStyle/>
          <a:p>
            <a:pPr algn="l"/>
            <a:r>
              <a:rPr lang="en-US" sz="2400" b="1" dirty="0">
                <a:solidFill>
                  <a:schemeClr val="accent1"/>
                </a:solidFill>
              </a:rPr>
              <a:t>T</a:t>
            </a:r>
            <a:r>
              <a:rPr lang="en-US" sz="2400" b="1" dirty="0" smtClean="0">
                <a:solidFill>
                  <a:schemeClr val="accent1"/>
                </a:solidFill>
              </a:rPr>
              <a:t>.Y</a:t>
            </a:r>
            <a:r>
              <a:rPr lang="en-US" sz="2400" b="1" dirty="0">
                <a:solidFill>
                  <a:schemeClr val="accent1"/>
                </a:solidFill>
              </a:rPr>
              <a:t>. B.Tech</a:t>
            </a:r>
          </a:p>
          <a:p>
            <a:pPr algn="l"/>
            <a:r>
              <a:rPr lang="en-US" sz="1600" b="1" u="sng" dirty="0">
                <a:solidFill>
                  <a:schemeClr val="bg1">
                    <a:lumMod val="25000"/>
                  </a:schemeClr>
                </a:solidFill>
              </a:rPr>
              <a:t>Academic Year </a:t>
            </a:r>
            <a:r>
              <a:rPr lang="en-US" dirty="0"/>
              <a:t>: </a:t>
            </a:r>
            <a:r>
              <a:rPr lang="en-US" dirty="0" smtClean="0">
                <a:solidFill>
                  <a:schemeClr val="accent3">
                    <a:lumMod val="60000"/>
                    <a:lumOff val="40000"/>
                  </a:schemeClr>
                </a:solidFill>
              </a:rPr>
              <a:t>2021-2022</a:t>
            </a:r>
            <a:endParaRPr lang="en-US" dirty="0">
              <a:solidFill>
                <a:schemeClr val="accent3">
                  <a:lumMod val="60000"/>
                  <a:lumOff val="40000"/>
                </a:schemeClr>
              </a:solidFill>
            </a:endParaRPr>
          </a:p>
          <a:p>
            <a:pPr algn="l"/>
            <a:r>
              <a:rPr lang="en-US" sz="1600" b="1" u="sng" dirty="0" err="1">
                <a:solidFill>
                  <a:schemeClr val="bg1">
                    <a:lumMod val="25000"/>
                  </a:schemeClr>
                </a:solidFill>
              </a:rPr>
              <a:t>Sem</a:t>
            </a:r>
            <a:r>
              <a:rPr lang="en-US" sz="1600" b="1" u="sng" dirty="0">
                <a:solidFill>
                  <a:schemeClr val="bg1">
                    <a:lumMod val="25000"/>
                  </a:schemeClr>
                </a:solidFill>
              </a:rPr>
              <a:t> </a:t>
            </a:r>
            <a:r>
              <a:rPr lang="en-US" dirty="0"/>
              <a:t>- </a:t>
            </a:r>
            <a:r>
              <a:rPr lang="en-US" dirty="0">
                <a:solidFill>
                  <a:schemeClr val="accent2">
                    <a:lumMod val="75000"/>
                  </a:schemeClr>
                </a:solidFill>
              </a:rPr>
              <a:t>5</a:t>
            </a:r>
          </a:p>
          <a:p>
            <a:pPr algn="l"/>
            <a:endParaRPr lang="en-US" dirty="0"/>
          </a:p>
        </p:txBody>
      </p:sp>
      <p:sp>
        <p:nvSpPr>
          <p:cNvPr id="8" name="TextBox 7">
            <a:extLst>
              <a:ext uri="{FF2B5EF4-FFF2-40B4-BE49-F238E27FC236}">
                <a16:creationId xmlns="" xmlns:a16="http://schemas.microsoft.com/office/drawing/2014/main" id="{4D61C326-931B-3840-BE29-FFF90A4E2099}"/>
              </a:ext>
            </a:extLst>
          </p:cNvPr>
          <p:cNvSpPr txBox="1"/>
          <p:nvPr/>
        </p:nvSpPr>
        <p:spPr>
          <a:xfrm>
            <a:off x="892382" y="5452349"/>
            <a:ext cx="10965598" cy="400110"/>
          </a:xfrm>
          <a:prstGeom prst="rect">
            <a:avLst/>
          </a:prstGeom>
          <a:noFill/>
        </p:spPr>
        <p:txBody>
          <a:bodyPr wrap="square" rtlCol="0">
            <a:spAutoFit/>
          </a:bodyPr>
          <a:lstStyle/>
          <a:p>
            <a:pPr algn="l"/>
            <a:r>
              <a:rPr lang="en-US" dirty="0" smtClean="0"/>
              <a:t>                                                                 </a:t>
            </a:r>
            <a:r>
              <a:rPr lang="en-US" sz="2000" u="sng" dirty="0" smtClean="0"/>
              <a:t>TOPIC</a:t>
            </a:r>
            <a:r>
              <a:rPr lang="en-US" u="sng" dirty="0" smtClean="0"/>
              <a:t> </a:t>
            </a:r>
            <a:r>
              <a:rPr lang="en-US" dirty="0" smtClean="0"/>
              <a:t>– Esp32 cam module for door safety with notification </a:t>
            </a:r>
            <a:endParaRPr lang="en-US" dirty="0"/>
          </a:p>
        </p:txBody>
      </p:sp>
      <p:sp>
        <p:nvSpPr>
          <p:cNvPr id="6" name="TextBox 5">
            <a:extLst>
              <a:ext uri="{FF2B5EF4-FFF2-40B4-BE49-F238E27FC236}">
                <a16:creationId xmlns="" xmlns:a16="http://schemas.microsoft.com/office/drawing/2014/main" id="{E836D462-5029-0242-889F-0B7176CBCE6F}"/>
              </a:ext>
            </a:extLst>
          </p:cNvPr>
          <p:cNvSpPr txBox="1"/>
          <p:nvPr/>
        </p:nvSpPr>
        <p:spPr>
          <a:xfrm rot="10800000" flipV="1">
            <a:off x="5184065" y="4884897"/>
            <a:ext cx="5977533" cy="461665"/>
          </a:xfrm>
          <a:prstGeom prst="rect">
            <a:avLst/>
          </a:prstGeom>
          <a:noFill/>
        </p:spPr>
        <p:txBody>
          <a:bodyPr wrap="square" rtlCol="0">
            <a:spAutoFit/>
          </a:bodyPr>
          <a:lstStyle/>
          <a:p>
            <a:pPr algn="l"/>
            <a:r>
              <a:rPr lang="en-US" sz="2400" b="1" u="sng" dirty="0" smtClean="0">
                <a:solidFill>
                  <a:schemeClr val="bg1">
                    <a:lumMod val="25000"/>
                  </a:schemeClr>
                </a:solidFill>
              </a:rPr>
              <a:t>PBL</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080" y="4040134"/>
            <a:ext cx="2138235" cy="2138235"/>
          </a:xfrm>
          <a:prstGeom prst="rect">
            <a:avLst/>
          </a:prstGeom>
        </p:spPr>
      </p:pic>
    </p:spTree>
    <p:extLst>
      <p:ext uri="{BB962C8B-B14F-4D97-AF65-F5344CB8AC3E}">
        <p14:creationId xmlns:p14="http://schemas.microsoft.com/office/powerpoint/2010/main" val="725104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Creating a Bot on telegram </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u="sng" dirty="0" smtClean="0">
                <a:latin typeface="Times New Roman" panose="02020603050405020304" pitchFamily="18" charset="0"/>
                <a:cs typeface="Times New Roman" panose="02020603050405020304" pitchFamily="18" charset="0"/>
              </a:rPr>
              <a:t>Necessity of bot </a:t>
            </a:r>
            <a:r>
              <a:rPr lang="en-US" dirty="0" smtClean="0">
                <a:latin typeface="Times New Roman" panose="02020603050405020304" pitchFamily="18" charset="0"/>
                <a:cs typeface="Times New Roman" panose="02020603050405020304" pitchFamily="18" charset="0"/>
              </a:rPr>
              <a:t>: The bot is useful for getting an image over a telegram app. Due to use of telegram we can get the picture of person over a wide range.</a:t>
            </a:r>
          </a:p>
          <a:p>
            <a:pPr marL="0" indent="0" algn="just">
              <a:buNone/>
            </a:pPr>
            <a:r>
              <a:rPr lang="en-US" u="sng" dirty="0" smtClean="0">
                <a:latin typeface="Times New Roman" panose="02020603050405020304" pitchFamily="18" charset="0"/>
                <a:cs typeface="Times New Roman" panose="02020603050405020304" pitchFamily="18" charset="0"/>
              </a:rPr>
              <a:t>Creation of bot </a:t>
            </a:r>
            <a:r>
              <a:rPr lang="en-US" dirty="0" smtClean="0">
                <a:latin typeface="Times New Roman" panose="02020603050405020304" pitchFamily="18" charset="0"/>
                <a:cs typeface="Times New Roman" panose="02020603050405020304" pitchFamily="18" charset="0"/>
              </a:rPr>
              <a:t>: over a telegram there are few bots are available which are useful for creation of a bot. After getting the ID’s of a bot we have to paste that ID in the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rduino code so that we can get the image over a telegram via bot.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1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452" y="726392"/>
            <a:ext cx="2936319" cy="54008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126" y="726393"/>
            <a:ext cx="2815252" cy="5400893"/>
          </a:xfrm>
          <a:prstGeom prst="rect">
            <a:avLst/>
          </a:prstGeom>
        </p:spPr>
      </p:pic>
    </p:spTree>
    <p:extLst>
      <p:ext uri="{BB962C8B-B14F-4D97-AF65-F5344CB8AC3E}">
        <p14:creationId xmlns:p14="http://schemas.microsoft.com/office/powerpoint/2010/main" val="278642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a:t>
            </a:r>
            <a:r>
              <a:rPr lang="en-US" u="sng" dirty="0" smtClean="0">
                <a:latin typeface="Times New Roman" panose="02020603050405020304" pitchFamily="18" charset="0"/>
                <a:cs typeface="Times New Roman" panose="02020603050405020304" pitchFamily="18" charset="0"/>
              </a:rPr>
              <a:t>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fontAlgn="base">
              <a:buNone/>
            </a:pPr>
            <a:r>
              <a:rPr lang="en-IN" dirty="0">
                <a:latin typeface="Times New Roman" panose="02020603050405020304" pitchFamily="18" charset="0"/>
                <a:cs typeface="Times New Roman" panose="02020603050405020304" pitchFamily="18" charset="0"/>
              </a:rPr>
              <a:t>Thus our project is used mainly for safety of ourselves. While opening the door it will click our photo. This project will improve your home security using the ESP32 camera module and PIR motion detector. </a:t>
            </a: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5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66E76D9-6F44-7845-A257-408ED97B3A57}"/>
              </a:ext>
            </a:extLst>
          </p:cNvPr>
          <p:cNvPicPr>
            <a:picLocks noChangeAspect="1"/>
          </p:cNvPicPr>
          <p:nvPr/>
        </p:nvPicPr>
        <p:blipFill>
          <a:blip r:embed="rId2"/>
          <a:stretch>
            <a:fillRect/>
          </a:stretch>
        </p:blipFill>
        <p:spPr>
          <a:xfrm>
            <a:off x="837488" y="811849"/>
            <a:ext cx="10547630" cy="5230027"/>
          </a:xfrm>
          <a:prstGeom prst="rect">
            <a:avLst/>
          </a:prstGeom>
        </p:spPr>
      </p:pic>
    </p:spTree>
    <p:extLst>
      <p:ext uri="{BB962C8B-B14F-4D97-AF65-F5344CB8AC3E}">
        <p14:creationId xmlns:p14="http://schemas.microsoft.com/office/powerpoint/2010/main" val="66577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Introduction</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685119"/>
            <a:ext cx="9601196" cy="3318936"/>
          </a:xfrm>
        </p:spPr>
        <p:txBody>
          <a:bodyPr/>
          <a:lstStyle/>
          <a:p>
            <a:pPr marL="0" indent="0" algn="just">
              <a:buNone/>
            </a:pPr>
            <a:r>
              <a:rPr lang="en-IN" dirty="0">
                <a:latin typeface="Times New Roman" panose="02020603050405020304" pitchFamily="18" charset="0"/>
                <a:cs typeface="Times New Roman" panose="02020603050405020304" pitchFamily="18" charset="0"/>
              </a:rPr>
              <a:t>In this </a:t>
            </a:r>
            <a:r>
              <a:rPr lang="en-IN" dirty="0" smtClean="0">
                <a:latin typeface="Times New Roman" panose="02020603050405020304" pitchFamily="18" charset="0"/>
                <a:cs typeface="Times New Roman" panose="02020603050405020304" pitchFamily="18" charset="0"/>
              </a:rPr>
              <a:t>ESP32CAM </a:t>
            </a:r>
            <a:r>
              <a:rPr lang="en-IN" dirty="0">
                <a:latin typeface="Times New Roman" panose="02020603050405020304" pitchFamily="18" charset="0"/>
                <a:cs typeface="Times New Roman" panose="02020603050405020304" pitchFamily="18" charset="0"/>
              </a:rPr>
              <a:t>project, we will make a DIY Home surveillance system with ESP32 CAM, PIR motion </a:t>
            </a:r>
            <a:r>
              <a:rPr lang="en-IN" dirty="0" smtClean="0">
                <a:latin typeface="Times New Roman" panose="02020603050405020304" pitchFamily="18" charset="0"/>
                <a:cs typeface="Times New Roman" panose="02020603050405020304" pitchFamily="18" charset="0"/>
              </a:rPr>
              <a:t>sensor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by using telegram app. </a:t>
            </a:r>
            <a:r>
              <a:rPr lang="en-IN" dirty="0">
                <a:latin typeface="Times New Roman" panose="02020603050405020304" pitchFamily="18" charset="0"/>
                <a:cs typeface="Times New Roman" panose="02020603050405020304" pitchFamily="18" charset="0"/>
              </a:rPr>
              <a:t>If any motion detected by PIR sensor, the ESP32-CAM Motion Sensor Security Camera will send a notification to smartphone with the photo.</a:t>
            </a:r>
          </a:p>
          <a:p>
            <a:pPr marL="0" indent="0">
              <a:buNone/>
            </a:pPr>
            <a:endParaRPr lang="en-IN" dirty="0"/>
          </a:p>
        </p:txBody>
      </p:sp>
    </p:spTree>
    <p:extLst>
      <p:ext uri="{BB962C8B-B14F-4D97-AF65-F5344CB8AC3E}">
        <p14:creationId xmlns:p14="http://schemas.microsoft.com/office/powerpoint/2010/main" val="3759933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Need of this project</a:t>
            </a:r>
            <a:r>
              <a:rPr lang="en-US" dirty="0" smtClean="0">
                <a:latin typeface="Times New Roman" panose="02020603050405020304" pitchFamily="18" charset="0"/>
                <a:cs typeface="Times New Roman" panose="02020603050405020304" pitchFamily="18" charset="0"/>
              </a:rPr>
              <a:t> </a:t>
            </a:r>
            <a:r>
              <a:rPr lang="en-US" dirty="0" smtClean="0"/>
              <a:t> </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Security has been a very significant concern in human society. Ensuring safety of people and their valuable things is very important for the prevention of illegal handling. Providing a security system for houses has become a vital research in which the latest technologies are being adopted to serve this purpose. Wireless network is one of the technologies that have been used to provide remote monitor and control for the home doors or gates, wireless security based applications have rapidly increased due to the dramatic improvement of modern technologies. Many access control systems were designed and implemented based on different types of wireless communication technologies by different people.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902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3324" y="1102407"/>
            <a:ext cx="9520014" cy="5109091"/>
          </a:xfrm>
          <a:prstGeom prst="rect">
            <a:avLst/>
          </a:prstGeom>
          <a:noFill/>
        </p:spPr>
        <p:txBody>
          <a:bodyPr wrap="square" rtlCol="0">
            <a:spAutoFit/>
          </a:bodyPr>
          <a:lstStyle/>
          <a:p>
            <a:r>
              <a:rPr lang="en-IN" sz="4400" u="sng" dirty="0" smtClean="0">
                <a:latin typeface="Times New Roman" panose="02020603050405020304" pitchFamily="18" charset="0"/>
                <a:cs typeface="Times New Roman" panose="02020603050405020304" pitchFamily="18" charset="0"/>
              </a:rPr>
              <a:t>Components </a:t>
            </a:r>
            <a:r>
              <a:rPr lang="en-IN" sz="4400" u="sng" dirty="0">
                <a:latin typeface="Times New Roman" panose="02020603050405020304" pitchFamily="18" charset="0"/>
                <a:cs typeface="Times New Roman" panose="02020603050405020304" pitchFamily="18" charset="0"/>
              </a:rPr>
              <a:t>of our project</a:t>
            </a:r>
            <a:r>
              <a:rPr lang="en-IN" sz="4400" dirty="0">
                <a:latin typeface="Times New Roman" panose="02020603050405020304" pitchFamily="18" charset="0"/>
                <a:cs typeface="Times New Roman" panose="02020603050405020304" pitchFamily="18" charset="0"/>
              </a:rPr>
              <a:t> </a:t>
            </a:r>
            <a:r>
              <a:rPr lang="en-IN" dirty="0" smtClean="0"/>
              <a:t> </a:t>
            </a:r>
            <a:endParaRPr lang="en-IN" dirty="0"/>
          </a:p>
          <a:p>
            <a:pPr lvl="0" fontAlgn="base"/>
            <a:endParaRPr lang="en-IN" sz="2400" dirty="0" smtClean="0">
              <a:latin typeface="Times New Roman" panose="02020603050405020304" pitchFamily="18" charset="0"/>
              <a:cs typeface="Times New Roman" panose="02020603050405020304" pitchFamily="18" charset="0"/>
            </a:endParaRPr>
          </a:p>
          <a:p>
            <a:pPr lvl="0" fontAlgn="base"/>
            <a:r>
              <a:rPr lang="en-IN" sz="2400" dirty="0" smtClean="0">
                <a:latin typeface="Times New Roman" panose="02020603050405020304" pitchFamily="18" charset="0"/>
                <a:cs typeface="Times New Roman" panose="02020603050405020304" pitchFamily="18" charset="0"/>
              </a:rPr>
              <a:t>-  ESP32-CAM </a:t>
            </a:r>
            <a:r>
              <a:rPr lang="en-IN" sz="2400" dirty="0">
                <a:latin typeface="Times New Roman" panose="02020603050405020304" pitchFamily="18" charset="0"/>
                <a:cs typeface="Times New Roman" panose="02020603050405020304" pitchFamily="18" charset="0"/>
              </a:rPr>
              <a:t>(AI Thinker) – Rs. </a:t>
            </a:r>
            <a:r>
              <a:rPr lang="en-IN" sz="2400" dirty="0" smtClean="0">
                <a:latin typeface="Times New Roman" panose="02020603050405020304" pitchFamily="18" charset="0"/>
                <a:cs typeface="Times New Roman" panose="02020603050405020304" pitchFamily="18" charset="0"/>
              </a:rPr>
              <a:t>1000</a:t>
            </a:r>
            <a:endParaRPr lang="en-IN" sz="2400" dirty="0">
              <a:latin typeface="Times New Roman" panose="02020603050405020304" pitchFamily="18" charset="0"/>
              <a:cs typeface="Times New Roman" panose="02020603050405020304" pitchFamily="18" charset="0"/>
            </a:endParaRPr>
          </a:p>
          <a:p>
            <a:pPr lvl="0" fontAlgn="base"/>
            <a:r>
              <a:rPr lang="en-IN" sz="2400" dirty="0" smtClean="0">
                <a:latin typeface="Times New Roman" panose="02020603050405020304" pitchFamily="18" charset="0"/>
                <a:cs typeface="Times New Roman" panose="02020603050405020304" pitchFamily="18" charset="0"/>
              </a:rPr>
              <a:t>-  PIR </a:t>
            </a:r>
            <a:r>
              <a:rPr lang="en-IN" sz="2400" dirty="0">
                <a:latin typeface="Times New Roman" panose="02020603050405020304" pitchFamily="18" charset="0"/>
                <a:cs typeface="Times New Roman" panose="02020603050405020304" pitchFamily="18" charset="0"/>
              </a:rPr>
              <a:t>Motion Sensor Module – Rs. 80 </a:t>
            </a:r>
          </a:p>
          <a:p>
            <a:pPr lvl="0" fontAlgn="base"/>
            <a:r>
              <a:rPr lang="en-IN" sz="2400" dirty="0" smtClean="0">
                <a:latin typeface="Times New Roman" panose="02020603050405020304" pitchFamily="18" charset="0"/>
                <a:cs typeface="Times New Roman" panose="02020603050405020304" pitchFamily="18" charset="0"/>
              </a:rPr>
              <a:t>-  BC547 </a:t>
            </a:r>
            <a:r>
              <a:rPr lang="en-IN" sz="2400" dirty="0">
                <a:latin typeface="Times New Roman" panose="02020603050405020304" pitchFamily="18" charset="0"/>
                <a:cs typeface="Times New Roman" panose="02020603050405020304" pitchFamily="18" charset="0"/>
              </a:rPr>
              <a:t>NPN Transistor – Rs. 10</a:t>
            </a:r>
          </a:p>
          <a:p>
            <a:pPr lvl="0" fontAlgn="base"/>
            <a:r>
              <a:rPr lang="en-IN" sz="2400" dirty="0" smtClean="0">
                <a:latin typeface="Times New Roman" panose="02020603050405020304" pitchFamily="18" charset="0"/>
                <a:cs typeface="Times New Roman" panose="02020603050405020304" pitchFamily="18" charset="0"/>
              </a:rPr>
              <a:t>-  220ohm</a:t>
            </a:r>
            <a:r>
              <a:rPr lang="en-IN" sz="2400" dirty="0">
                <a:latin typeface="Times New Roman" panose="02020603050405020304" pitchFamily="18" charset="0"/>
                <a:cs typeface="Times New Roman" panose="02020603050405020304" pitchFamily="18" charset="0"/>
              </a:rPr>
              <a:t>, 1k, 10k Resistor. – Rs. 10</a:t>
            </a:r>
          </a:p>
          <a:p>
            <a:pPr lvl="0" fontAlgn="base"/>
            <a:r>
              <a:rPr lang="en-IN" sz="2400" dirty="0" smtClean="0">
                <a:latin typeface="Times New Roman" panose="02020603050405020304" pitchFamily="18" charset="0"/>
                <a:cs typeface="Times New Roman" panose="02020603050405020304" pitchFamily="18" charset="0"/>
              </a:rPr>
              <a:t>-  LED </a:t>
            </a:r>
            <a:r>
              <a:rPr lang="en-IN" sz="2400" dirty="0">
                <a:latin typeface="Times New Roman" panose="02020603050405020304" pitchFamily="18" charset="0"/>
                <a:cs typeface="Times New Roman" panose="02020603050405020304" pitchFamily="18" charset="0"/>
              </a:rPr>
              <a:t>– Rs. 100</a:t>
            </a:r>
          </a:p>
          <a:p>
            <a:pPr lvl="0" fontAlgn="base"/>
            <a:r>
              <a:rPr lang="en-IN" sz="2400" dirty="0" smtClean="0">
                <a:latin typeface="Times New Roman" panose="02020603050405020304" pitchFamily="18" charset="0"/>
                <a:cs typeface="Times New Roman" panose="02020603050405020304" pitchFamily="18" charset="0"/>
              </a:rPr>
              <a:t>-  FTDI </a:t>
            </a:r>
            <a:r>
              <a:rPr lang="en-IN" sz="2400" dirty="0">
                <a:latin typeface="Times New Roman" panose="02020603050405020304" pitchFamily="18" charset="0"/>
                <a:cs typeface="Times New Roman" panose="02020603050405020304" pitchFamily="18" charset="0"/>
              </a:rPr>
              <a:t>232 USB to Serial Interface board – Rs. </a:t>
            </a:r>
            <a:r>
              <a:rPr lang="en-IN" sz="2400" dirty="0" smtClean="0">
                <a:latin typeface="Times New Roman" panose="02020603050405020304" pitchFamily="18" charset="0"/>
                <a:cs typeface="Times New Roman" panose="02020603050405020304" pitchFamily="18" charset="0"/>
              </a:rPr>
              <a:t>200</a:t>
            </a:r>
            <a:endParaRPr lang="en-IN" sz="2400" dirty="0">
              <a:latin typeface="Times New Roman" panose="02020603050405020304" pitchFamily="18" charset="0"/>
              <a:cs typeface="Times New Roman" panose="02020603050405020304" pitchFamily="18" charset="0"/>
            </a:endParaRPr>
          </a:p>
          <a:p>
            <a:pPr lvl="0" fontAlgn="base"/>
            <a:r>
              <a:rPr lang="en-IN" sz="2400" dirty="0" smtClean="0">
                <a:latin typeface="Times New Roman" panose="02020603050405020304" pitchFamily="18" charset="0"/>
                <a:cs typeface="Times New Roman" panose="02020603050405020304" pitchFamily="18" charset="0"/>
              </a:rPr>
              <a:t>-  Breadboard </a:t>
            </a:r>
            <a:r>
              <a:rPr lang="en-IN" sz="2400" dirty="0">
                <a:latin typeface="Times New Roman" panose="02020603050405020304" pitchFamily="18" charset="0"/>
                <a:cs typeface="Times New Roman" panose="02020603050405020304" pitchFamily="18" charset="0"/>
              </a:rPr>
              <a:t>– Rs. </a:t>
            </a:r>
            <a:r>
              <a:rPr lang="en-IN" sz="2400" dirty="0" smtClean="0">
                <a:latin typeface="Times New Roman" panose="02020603050405020304" pitchFamily="18" charset="0"/>
                <a:cs typeface="Times New Roman" panose="02020603050405020304" pitchFamily="18" charset="0"/>
              </a:rPr>
              <a:t>200</a:t>
            </a:r>
          </a:p>
          <a:p>
            <a:pPr lvl="0" fontAlgn="base"/>
            <a:r>
              <a:rPr lang="en-IN" sz="2400" dirty="0" smtClean="0">
                <a:latin typeface="Times New Roman" panose="02020603050405020304" pitchFamily="18" charset="0"/>
                <a:cs typeface="Times New Roman" panose="02020603050405020304" pitchFamily="18" charset="0"/>
              </a:rPr>
              <a:t>-  Jumper wires (female to female) </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Rs. 60</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 </a:t>
            </a:r>
          </a:p>
          <a:p>
            <a:pPr fontAlgn="base"/>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Total </a:t>
            </a:r>
            <a:r>
              <a:rPr lang="en-IN" sz="2400" dirty="0">
                <a:latin typeface="Times New Roman" panose="02020603050405020304" pitchFamily="18" charset="0"/>
                <a:cs typeface="Times New Roman" panose="02020603050405020304" pitchFamily="18" charset="0"/>
              </a:rPr>
              <a:t>cost of our project is </a:t>
            </a:r>
            <a:r>
              <a:rPr lang="en-IN" sz="2400" u="sng" dirty="0">
                <a:latin typeface="Times New Roman" panose="02020603050405020304" pitchFamily="18" charset="0"/>
                <a:cs typeface="Times New Roman" panose="02020603050405020304" pitchFamily="18" charset="0"/>
              </a:rPr>
              <a:t>Rs. </a:t>
            </a:r>
            <a:r>
              <a:rPr lang="en-IN" sz="2400" u="sng" dirty="0" smtClean="0">
                <a:latin typeface="Times New Roman" panose="02020603050405020304" pitchFamily="18" charset="0"/>
                <a:cs typeface="Times New Roman" panose="02020603050405020304" pitchFamily="18" charset="0"/>
              </a:rPr>
              <a:t>1830</a:t>
            </a:r>
            <a:endParaRPr lang="en-IN" sz="2400" u="sng" dirty="0">
              <a:latin typeface="Times New Roman" panose="02020603050405020304" pitchFamily="18" charset="0"/>
              <a:cs typeface="Times New Roman" panose="02020603050405020304" pitchFamily="18" charset="0"/>
            </a:endParaRPr>
          </a:p>
          <a:p>
            <a:r>
              <a:rPr lang="en-IN" dirty="0"/>
              <a:t> </a:t>
            </a:r>
          </a:p>
        </p:txBody>
      </p:sp>
    </p:spTree>
    <p:extLst>
      <p:ext uri="{BB962C8B-B14F-4D97-AF65-F5344CB8AC3E}">
        <p14:creationId xmlns:p14="http://schemas.microsoft.com/office/powerpoint/2010/main" val="376052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53" y="1566399"/>
            <a:ext cx="2225378" cy="22253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500" y="1489486"/>
            <a:ext cx="2302291" cy="23022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6791" y="3922162"/>
            <a:ext cx="2343197" cy="221965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5231" y="3922162"/>
            <a:ext cx="2089269" cy="2089269"/>
          </a:xfrm>
          <a:prstGeom prst="rect">
            <a:avLst/>
          </a:prstGeom>
        </p:spPr>
      </p:pic>
      <p:sp>
        <p:nvSpPr>
          <p:cNvPr id="8" name="TextBox 7"/>
          <p:cNvSpPr txBox="1"/>
          <p:nvPr/>
        </p:nvSpPr>
        <p:spPr>
          <a:xfrm>
            <a:off x="1854437" y="666573"/>
            <a:ext cx="4145377" cy="769441"/>
          </a:xfrm>
          <a:prstGeom prst="rect">
            <a:avLst/>
          </a:prstGeom>
          <a:noFill/>
        </p:spPr>
        <p:txBody>
          <a:bodyPr wrap="square" rtlCol="0">
            <a:spAutoFit/>
          </a:bodyPr>
          <a:lstStyle/>
          <a:p>
            <a:r>
              <a:rPr lang="en-US" sz="4400" u="sng" dirty="0" smtClean="0">
                <a:latin typeface="Times New Roman" panose="02020603050405020304" pitchFamily="18" charset="0"/>
                <a:cs typeface="Times New Roman" panose="02020603050405020304" pitchFamily="18" charset="0"/>
              </a:rPr>
              <a:t>Components</a:t>
            </a:r>
            <a:r>
              <a:rPr lang="en-US" sz="4400" dirty="0" smtClean="0">
                <a:latin typeface="Times New Roman" panose="02020603050405020304" pitchFamily="18" charset="0"/>
                <a:cs typeface="Times New Roman" panose="02020603050405020304" pitchFamily="18" charset="0"/>
              </a:rPr>
              <a:t> -</a:t>
            </a:r>
            <a:r>
              <a:rPr lang="en-US" dirty="0" smtClean="0"/>
              <a:t> </a:t>
            </a:r>
            <a:endParaRPr lang="en-IN" dirty="0"/>
          </a:p>
        </p:txBody>
      </p:sp>
    </p:spTree>
    <p:extLst>
      <p:ext uri="{BB962C8B-B14F-4D97-AF65-F5344CB8AC3E}">
        <p14:creationId xmlns:p14="http://schemas.microsoft.com/office/powerpoint/2010/main" val="342930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120" y="932009"/>
            <a:ext cx="3315680" cy="331568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054" y="932009"/>
            <a:ext cx="2911089" cy="25860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828" y="2777383"/>
            <a:ext cx="3387606" cy="3200072"/>
          </a:xfrm>
          <a:prstGeom prst="rect">
            <a:avLst/>
          </a:prstGeom>
        </p:spPr>
      </p:pic>
    </p:spTree>
    <p:extLst>
      <p:ext uri="{BB962C8B-B14F-4D97-AF65-F5344CB8AC3E}">
        <p14:creationId xmlns:p14="http://schemas.microsoft.com/office/powerpoint/2010/main" val="260093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Working </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We will mainly do this project with the help of </a:t>
            </a:r>
            <a:r>
              <a:rPr lang="en-IN" dirty="0" smtClean="0">
                <a:latin typeface="Times New Roman" panose="02020603050405020304" pitchFamily="18" charset="0"/>
                <a:cs typeface="Times New Roman" panose="02020603050405020304" pitchFamily="18" charset="0"/>
              </a:rPr>
              <a:t>Telegram </a:t>
            </a:r>
            <a:r>
              <a:rPr lang="en-IN" dirty="0">
                <a:latin typeface="Times New Roman" panose="02020603050405020304" pitchFamily="18" charset="0"/>
                <a:cs typeface="Times New Roman" panose="02020603050405020304" pitchFamily="18" charset="0"/>
              </a:rPr>
              <a:t>app. After the </a:t>
            </a:r>
            <a:r>
              <a:rPr lang="en-IN" dirty="0" smtClean="0">
                <a:latin typeface="Times New Roman" panose="02020603050405020304" pitchFamily="18" charset="0"/>
                <a:cs typeface="Times New Roman" panose="02020603050405020304" pitchFamily="18" charset="0"/>
              </a:rPr>
              <a:t>Telegram </a:t>
            </a:r>
            <a:r>
              <a:rPr lang="en-IN" dirty="0">
                <a:latin typeface="Times New Roman" panose="02020603050405020304" pitchFamily="18" charset="0"/>
                <a:cs typeface="Times New Roman" panose="02020603050405020304" pitchFamily="18" charset="0"/>
              </a:rPr>
              <a:t>app setup we have tested the circuit. Supply 5V DC to this security camera circuit and connect your smartphone with the same Wi-Fi network. Now if the PIR sensor detects any motion, you should get a notification on the mobile phone. </a:t>
            </a:r>
            <a:r>
              <a:rPr lang="en-IN" dirty="0" smtClean="0">
                <a:latin typeface="Times New Roman" panose="02020603050405020304" pitchFamily="18" charset="0"/>
                <a:cs typeface="Times New Roman" panose="02020603050405020304" pitchFamily="18" charset="0"/>
              </a:rPr>
              <a:t>After any motion gets detected by motion sensor the security camera module which is ESP32 will capture the photo and send it to the telegram using developed bot. </a:t>
            </a:r>
            <a:endParaRPr lang="en-IN" dirty="0"/>
          </a:p>
        </p:txBody>
      </p:sp>
    </p:spTree>
    <p:extLst>
      <p:ext uri="{BB962C8B-B14F-4D97-AF65-F5344CB8AC3E}">
        <p14:creationId xmlns:p14="http://schemas.microsoft.com/office/powerpoint/2010/main" val="40207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8045" y="1068224"/>
            <a:ext cx="9844755" cy="369332"/>
          </a:xfrm>
          <a:prstGeom prst="rect">
            <a:avLst/>
          </a:prstGeom>
          <a:noFill/>
        </p:spPr>
        <p:txBody>
          <a:bodyPr wrap="square" rtlCol="0">
            <a:spAutoFit/>
          </a:bodyPr>
          <a:lstStyle/>
          <a:p>
            <a:pPr fontAlgn="base"/>
            <a:r>
              <a:rPr lang="en-US" b="1" u="sng" dirty="0" smtClean="0"/>
              <a:t> </a:t>
            </a:r>
            <a:endParaRPr lang="en-IN" b="1" dirty="0"/>
          </a:p>
        </p:txBody>
      </p:sp>
      <p:pic>
        <p:nvPicPr>
          <p:cNvPr id="5" name="Picture 4" descr="Circuit esp32cam program"/>
          <p:cNvPicPr/>
          <p:nvPr/>
        </p:nvPicPr>
        <p:blipFill>
          <a:blip r:embed="rId2">
            <a:extLst>
              <a:ext uri="{28A0092B-C50C-407E-A947-70E740481C1C}">
                <a14:useLocalDpi xmlns:a14="http://schemas.microsoft.com/office/drawing/2010/main" val="0"/>
              </a:ext>
            </a:extLst>
          </a:blip>
          <a:srcRect/>
          <a:stretch>
            <a:fillRect/>
          </a:stretch>
        </p:blipFill>
        <p:spPr bwMode="auto">
          <a:xfrm>
            <a:off x="6332434" y="2348921"/>
            <a:ext cx="4962512" cy="2761464"/>
          </a:xfrm>
          <a:prstGeom prst="rect">
            <a:avLst/>
          </a:prstGeom>
          <a:noFill/>
          <a:ln>
            <a:noFill/>
          </a:ln>
        </p:spPr>
      </p:pic>
      <p:sp>
        <p:nvSpPr>
          <p:cNvPr id="6" name="TextBox 5"/>
          <p:cNvSpPr txBox="1"/>
          <p:nvPr/>
        </p:nvSpPr>
        <p:spPr>
          <a:xfrm>
            <a:off x="1128045" y="2695910"/>
            <a:ext cx="5341121" cy="2677656"/>
          </a:xfrm>
          <a:prstGeom prst="rect">
            <a:avLst/>
          </a:prstGeom>
          <a:noFill/>
        </p:spPr>
        <p:txBody>
          <a:bodyPr wrap="square" rtlCol="0">
            <a:spAutoFit/>
          </a:bodyPr>
          <a:lstStyle/>
          <a:p>
            <a:pPr algn="just" fontAlgn="base"/>
            <a:r>
              <a:rPr lang="en-IN" sz="2400" dirty="0">
                <a:latin typeface="Times New Roman" panose="02020603050405020304" pitchFamily="18" charset="0"/>
                <a:cs typeface="Times New Roman" panose="02020603050405020304" pitchFamily="18" charset="0"/>
              </a:rPr>
              <a:t>To program the ESP32CAM, we have used </a:t>
            </a:r>
            <a:r>
              <a:rPr lang="en-IN" sz="2400" b="1" dirty="0">
                <a:latin typeface="Times New Roman" panose="02020603050405020304" pitchFamily="18" charset="0"/>
                <a:cs typeface="Times New Roman" panose="02020603050405020304" pitchFamily="18" charset="0"/>
              </a:rPr>
              <a:t>FTDI232</a:t>
            </a:r>
            <a:r>
              <a:rPr lang="en-IN" sz="2400" dirty="0">
                <a:latin typeface="Times New Roman" panose="02020603050405020304" pitchFamily="18" charset="0"/>
                <a:cs typeface="Times New Roman" panose="02020603050405020304" pitchFamily="18" charset="0"/>
              </a:rPr>
              <a:t> USB to Serial interface board. We have connected the FTDI232 with ESP32CAM as per the above circuit.</a:t>
            </a:r>
          </a:p>
          <a:p>
            <a:pPr algn="just" fontAlgn="base"/>
            <a:r>
              <a:rPr lang="en-IN" sz="2400" dirty="0">
                <a:latin typeface="Times New Roman" panose="02020603050405020304" pitchFamily="18" charset="0"/>
                <a:cs typeface="Times New Roman" panose="02020603050405020304" pitchFamily="18" charset="0"/>
              </a:rPr>
              <a:t>While uploading the code we have to connect GPIO 0 with the GND pin of ESP32CAM.</a:t>
            </a:r>
          </a:p>
        </p:txBody>
      </p:sp>
      <p:sp>
        <p:nvSpPr>
          <p:cNvPr id="7" name="TextBox 6"/>
          <p:cNvSpPr txBox="1"/>
          <p:nvPr/>
        </p:nvSpPr>
        <p:spPr>
          <a:xfrm>
            <a:off x="1239140" y="1068224"/>
            <a:ext cx="8229600" cy="769441"/>
          </a:xfrm>
          <a:prstGeom prst="rect">
            <a:avLst/>
          </a:prstGeom>
          <a:noFill/>
        </p:spPr>
        <p:txBody>
          <a:bodyPr wrap="square" rtlCol="0">
            <a:spAutoFit/>
          </a:bodyPr>
          <a:lstStyle/>
          <a:p>
            <a:r>
              <a:rPr lang="en-US" sz="4400" u="sng" dirty="0" smtClean="0">
                <a:latin typeface="Times New Roman" panose="02020603050405020304" pitchFamily="18" charset="0"/>
                <a:cs typeface="Times New Roman" panose="02020603050405020304" pitchFamily="18" charset="0"/>
              </a:rPr>
              <a:t>Programming ESP32 cam board </a:t>
            </a:r>
            <a:endParaRPr lang="en-IN" sz="4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17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rcuit of ESP32CAM PIR motion sensor camera"/>
          <p:cNvPicPr/>
          <p:nvPr/>
        </p:nvPicPr>
        <p:blipFill>
          <a:blip r:embed="rId2">
            <a:extLst>
              <a:ext uri="{28A0092B-C50C-407E-A947-70E740481C1C}">
                <a14:useLocalDpi xmlns:a14="http://schemas.microsoft.com/office/drawing/2010/main" val="0"/>
              </a:ext>
            </a:extLst>
          </a:blip>
          <a:srcRect/>
          <a:stretch>
            <a:fillRect/>
          </a:stretch>
        </p:blipFill>
        <p:spPr bwMode="auto">
          <a:xfrm>
            <a:off x="2526487" y="2392823"/>
            <a:ext cx="6643370" cy="2870164"/>
          </a:xfrm>
          <a:prstGeom prst="rect">
            <a:avLst/>
          </a:prstGeom>
          <a:noFill/>
          <a:ln>
            <a:noFill/>
          </a:ln>
        </p:spPr>
      </p:pic>
      <p:sp>
        <p:nvSpPr>
          <p:cNvPr id="4" name="TextBox 3"/>
          <p:cNvSpPr txBox="1"/>
          <p:nvPr/>
        </p:nvSpPr>
        <p:spPr>
          <a:xfrm>
            <a:off x="1358781" y="1119499"/>
            <a:ext cx="6704079" cy="769441"/>
          </a:xfrm>
          <a:prstGeom prst="rect">
            <a:avLst/>
          </a:prstGeom>
          <a:noFill/>
        </p:spPr>
        <p:txBody>
          <a:bodyPr wrap="none" rtlCol="0">
            <a:spAutoFit/>
          </a:bodyPr>
          <a:lstStyle/>
          <a:p>
            <a:r>
              <a:rPr lang="en-US" sz="4400" dirty="0" smtClean="0">
                <a:latin typeface="Times New Roman" panose="02020603050405020304" pitchFamily="18" charset="0"/>
                <a:cs typeface="Times New Roman" panose="02020603050405020304" pitchFamily="18" charset="0"/>
              </a:rPr>
              <a:t>                    </a:t>
            </a:r>
            <a:r>
              <a:rPr lang="en-US" sz="4400" u="sng" dirty="0" smtClean="0">
                <a:latin typeface="Times New Roman" panose="02020603050405020304" pitchFamily="18" charset="0"/>
                <a:cs typeface="Times New Roman" panose="02020603050405020304" pitchFamily="18" charset="0"/>
              </a:rPr>
              <a:t>Circuit diagram</a:t>
            </a:r>
            <a:endParaRPr lang="en-IN" u="sng" dirty="0"/>
          </a:p>
        </p:txBody>
      </p:sp>
    </p:spTree>
    <p:extLst>
      <p:ext uri="{BB962C8B-B14F-4D97-AF65-F5344CB8AC3E}">
        <p14:creationId xmlns:p14="http://schemas.microsoft.com/office/powerpoint/2010/main" val="37181870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309</TotalTime>
  <Words>543</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Garamond</vt:lpstr>
      <vt:lpstr>Times New Roman</vt:lpstr>
      <vt:lpstr>Organic</vt:lpstr>
      <vt:lpstr>                                                               JSPM’S RAJARSHI SHAHU COLLEGE OF ENGINEERING , TATHAWADE , PUNE               Department of electrical  engineering                                                                                     </vt:lpstr>
      <vt:lpstr>Introduction</vt:lpstr>
      <vt:lpstr>Need of this project  </vt:lpstr>
      <vt:lpstr>PowerPoint Presentation</vt:lpstr>
      <vt:lpstr>PowerPoint Presentation</vt:lpstr>
      <vt:lpstr>PowerPoint Presentation</vt:lpstr>
      <vt:lpstr>Working </vt:lpstr>
      <vt:lpstr>PowerPoint Presentation</vt:lpstr>
      <vt:lpstr>PowerPoint Presentation</vt:lpstr>
      <vt:lpstr>Creating a Bot on telegram </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38</cp:revision>
  <dcterms:created xsi:type="dcterms:W3CDTF">2021-11-12T12:54:47Z</dcterms:created>
  <dcterms:modified xsi:type="dcterms:W3CDTF">2022-07-15T12:02:04Z</dcterms:modified>
</cp:coreProperties>
</file>