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7" r:id="rId1"/>
  </p:sldMasterIdLst>
  <p:notesMasterIdLst>
    <p:notesMasterId r:id="rId12"/>
  </p:notes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i Malairaj" userId="1c063ef49e405041" providerId="LiveId" clId="{66164985-2BCF-4AF9-87FC-35498A916753}"/>
    <pc:docChg chg="undo custSel addSld delSld modSld delMainMaster">
      <pc:chgData name="Raji Malairaj" userId="1c063ef49e405041" providerId="LiveId" clId="{66164985-2BCF-4AF9-87FC-35498A916753}" dt="2024-12-24T17:45:27.288" v="2875" actId="20577"/>
      <pc:docMkLst>
        <pc:docMk/>
      </pc:docMkLst>
      <pc:sldChg chg="del">
        <pc:chgData name="Raji Malairaj" userId="1c063ef49e405041" providerId="LiveId" clId="{66164985-2BCF-4AF9-87FC-35498A916753}" dt="2024-12-24T17:36:56.093" v="2287" actId="2696"/>
        <pc:sldMkLst>
          <pc:docMk/>
          <pc:sldMk cId="2013808169" sldId="261"/>
        </pc:sldMkLst>
      </pc:sldChg>
      <pc:sldChg chg="addSp modSp mod">
        <pc:chgData name="Raji Malairaj" userId="1c063ef49e405041" providerId="LiveId" clId="{66164985-2BCF-4AF9-87FC-35498A916753}" dt="2024-12-24T16:38:32.066" v="423" actId="1076"/>
        <pc:sldMkLst>
          <pc:docMk/>
          <pc:sldMk cId="736248953" sldId="264"/>
        </pc:sldMkLst>
        <pc:spChg chg="mod">
          <ac:chgData name="Raji Malairaj" userId="1c063ef49e405041" providerId="LiveId" clId="{66164985-2BCF-4AF9-87FC-35498A916753}" dt="2024-12-24T16:29:28.187" v="3" actId="108"/>
          <ac:spMkLst>
            <pc:docMk/>
            <pc:sldMk cId="736248953" sldId="264"/>
            <ac:spMk id="5" creationId="{0F0D7991-55F9-D4C1-81AA-6CD352D5C880}"/>
          </ac:spMkLst>
        </pc:spChg>
        <pc:spChg chg="mod">
          <ac:chgData name="Raji Malairaj" userId="1c063ef49e405041" providerId="LiveId" clId="{66164985-2BCF-4AF9-87FC-35498A916753}" dt="2024-12-24T16:36:27.167" v="418" actId="20577"/>
          <ac:spMkLst>
            <pc:docMk/>
            <pc:sldMk cId="736248953" sldId="264"/>
            <ac:spMk id="8" creationId="{F355C03F-11DD-2D96-23FB-51CD88303A3E}"/>
          </ac:spMkLst>
        </pc:spChg>
        <pc:graphicFrameChg chg="add mod">
          <ac:chgData name="Raji Malairaj" userId="1c063ef49e405041" providerId="LiveId" clId="{66164985-2BCF-4AF9-87FC-35498A916753}" dt="2024-12-24T16:38:15.845" v="421" actId="1076"/>
          <ac:graphicFrameMkLst>
            <pc:docMk/>
            <pc:sldMk cId="736248953" sldId="264"/>
            <ac:graphicFrameMk id="2" creationId="{0256EBA6-25D2-9759-36D6-B5A217C51DBE}"/>
          </ac:graphicFrameMkLst>
        </pc:graphicFrameChg>
        <pc:picChg chg="add mod">
          <ac:chgData name="Raji Malairaj" userId="1c063ef49e405041" providerId="LiveId" clId="{66164985-2BCF-4AF9-87FC-35498A916753}" dt="2024-12-24T16:38:32.066" v="423" actId="1076"/>
          <ac:picMkLst>
            <pc:docMk/>
            <pc:sldMk cId="736248953" sldId="264"/>
            <ac:picMk id="3" creationId="{EBEEC69D-4F58-E003-E00D-98A1EC505840}"/>
          </ac:picMkLst>
        </pc:picChg>
      </pc:sldChg>
      <pc:sldChg chg="addSp delSp modSp add mod">
        <pc:chgData name="Raji Malairaj" userId="1c063ef49e405041" providerId="LiveId" clId="{66164985-2BCF-4AF9-87FC-35498A916753}" dt="2024-12-24T17:36:17.332" v="2285" actId="1076"/>
        <pc:sldMkLst>
          <pc:docMk/>
          <pc:sldMk cId="3642321595" sldId="265"/>
        </pc:sldMkLst>
        <pc:spChg chg="add">
          <ac:chgData name="Raji Malairaj" userId="1c063ef49e405041" providerId="LiveId" clId="{66164985-2BCF-4AF9-87FC-35498A916753}" dt="2024-12-24T16:57:28.612" v="1042"/>
          <ac:spMkLst>
            <pc:docMk/>
            <pc:sldMk cId="3642321595" sldId="265"/>
            <ac:spMk id="2" creationId="{72C8F9F2-FC5A-7630-7B40-1EB4564AFF11}"/>
          </ac:spMkLst>
        </pc:spChg>
        <pc:spChg chg="add mod">
          <ac:chgData name="Raji Malairaj" userId="1c063ef49e405041" providerId="LiveId" clId="{66164985-2BCF-4AF9-87FC-35498A916753}" dt="2024-12-24T16:57:37.990" v="1047"/>
          <ac:spMkLst>
            <pc:docMk/>
            <pc:sldMk cId="3642321595" sldId="265"/>
            <ac:spMk id="4" creationId="{5B954232-6913-234E-D021-54EF794E1FE0}"/>
          </ac:spMkLst>
        </pc:spChg>
        <pc:spChg chg="mod">
          <ac:chgData name="Raji Malairaj" userId="1c063ef49e405041" providerId="LiveId" clId="{66164985-2BCF-4AF9-87FC-35498A916753}" dt="2024-12-24T16:38:55.051" v="445" actId="20577"/>
          <ac:spMkLst>
            <pc:docMk/>
            <pc:sldMk cId="3642321595" sldId="265"/>
            <ac:spMk id="5" creationId="{521C05F0-C8F7-9897-1695-ACE8C4F0DFD8}"/>
          </ac:spMkLst>
        </pc:spChg>
        <pc:spChg chg="add mod">
          <ac:chgData name="Raji Malairaj" userId="1c063ef49e405041" providerId="LiveId" clId="{66164985-2BCF-4AF9-87FC-35498A916753}" dt="2024-12-24T16:57:37.640" v="1046"/>
          <ac:spMkLst>
            <pc:docMk/>
            <pc:sldMk cId="3642321595" sldId="265"/>
            <ac:spMk id="6" creationId="{77C445E2-E681-246C-3A2C-39050E3E0024}"/>
          </ac:spMkLst>
        </pc:spChg>
        <pc:spChg chg="add">
          <ac:chgData name="Raji Malairaj" userId="1c063ef49e405041" providerId="LiveId" clId="{66164985-2BCF-4AF9-87FC-35498A916753}" dt="2024-12-24T16:57:42.486" v="1050"/>
          <ac:spMkLst>
            <pc:docMk/>
            <pc:sldMk cId="3642321595" sldId="265"/>
            <ac:spMk id="7" creationId="{0E0B8379-0B6C-6098-E42C-F4103F0C1856}"/>
          </ac:spMkLst>
        </pc:spChg>
        <pc:spChg chg="mod">
          <ac:chgData name="Raji Malairaj" userId="1c063ef49e405041" providerId="LiveId" clId="{66164985-2BCF-4AF9-87FC-35498A916753}" dt="2024-12-24T17:31:50.967" v="2280" actId="20577"/>
          <ac:spMkLst>
            <pc:docMk/>
            <pc:sldMk cId="3642321595" sldId="265"/>
            <ac:spMk id="8" creationId="{FA4BEBA5-388D-EB0C-49E0-AA042B7C91FA}"/>
          </ac:spMkLst>
        </pc:spChg>
        <pc:spChg chg="add">
          <ac:chgData name="Raji Malairaj" userId="1c063ef49e405041" providerId="LiveId" clId="{66164985-2BCF-4AF9-87FC-35498A916753}" dt="2024-12-24T17:20:11.581" v="1650"/>
          <ac:spMkLst>
            <pc:docMk/>
            <pc:sldMk cId="3642321595" sldId="265"/>
            <ac:spMk id="9" creationId="{ED0A44B4-C9B9-E837-89B4-DB5B353C908F}"/>
          </ac:spMkLst>
        </pc:spChg>
        <pc:graphicFrameChg chg="add mod">
          <ac:chgData name="Raji Malairaj" userId="1c063ef49e405041" providerId="LiveId" clId="{66164985-2BCF-4AF9-87FC-35498A916753}" dt="2024-12-24T17:35:51.424" v="2281"/>
          <ac:graphicFrameMkLst>
            <pc:docMk/>
            <pc:sldMk cId="3642321595" sldId="265"/>
            <ac:graphicFrameMk id="10" creationId="{D73DB2FB-2746-76C2-B328-80F1D5FDA797}"/>
          </ac:graphicFrameMkLst>
        </pc:graphicFrameChg>
        <pc:picChg chg="del">
          <ac:chgData name="Raji Malairaj" userId="1c063ef49e405041" providerId="LiveId" clId="{66164985-2BCF-4AF9-87FC-35498A916753}" dt="2024-12-24T16:39:18.295" v="450" actId="478"/>
          <ac:picMkLst>
            <pc:docMk/>
            <pc:sldMk cId="3642321595" sldId="265"/>
            <ac:picMk id="3" creationId="{E4A1C83D-BFE2-2EE0-FFBD-13B9BA11D694}"/>
          </ac:picMkLst>
        </pc:picChg>
        <pc:picChg chg="add mod">
          <ac:chgData name="Raji Malairaj" userId="1c063ef49e405041" providerId="LiveId" clId="{66164985-2BCF-4AF9-87FC-35498A916753}" dt="2024-12-24T17:36:17.332" v="2285" actId="1076"/>
          <ac:picMkLst>
            <pc:docMk/>
            <pc:sldMk cId="3642321595" sldId="265"/>
            <ac:picMk id="11" creationId="{03F6AA56-F029-F827-6C2B-D7FB7C445AE5}"/>
          </ac:picMkLst>
        </pc:picChg>
      </pc:sldChg>
      <pc:sldChg chg="add del">
        <pc:chgData name="Raji Malairaj" userId="1c063ef49e405041" providerId="LiveId" clId="{66164985-2BCF-4AF9-87FC-35498A916753}" dt="2024-12-24T17:36:58.378" v="2288" actId="2696"/>
        <pc:sldMkLst>
          <pc:docMk/>
          <pc:sldMk cId="1033116272" sldId="266"/>
        </pc:sldMkLst>
      </pc:sldChg>
      <pc:sldChg chg="delSp modSp add mod">
        <pc:chgData name="Raji Malairaj" userId="1c063ef49e405041" providerId="LiveId" clId="{66164985-2BCF-4AF9-87FC-35498A916753}" dt="2024-12-24T17:45:27.288" v="2875" actId="20577"/>
        <pc:sldMkLst>
          <pc:docMk/>
          <pc:sldMk cId="2606453803" sldId="266"/>
        </pc:sldMkLst>
        <pc:spChg chg="mod">
          <ac:chgData name="Raji Malairaj" userId="1c063ef49e405041" providerId="LiveId" clId="{66164985-2BCF-4AF9-87FC-35498A916753}" dt="2024-12-24T17:38:26.276" v="2294" actId="108"/>
          <ac:spMkLst>
            <pc:docMk/>
            <pc:sldMk cId="2606453803" sldId="266"/>
            <ac:spMk id="5" creationId="{6FAE5F9F-6A2E-DE41-4EEA-B6E5D092BA7D}"/>
          </ac:spMkLst>
        </pc:spChg>
        <pc:spChg chg="mod">
          <ac:chgData name="Raji Malairaj" userId="1c063ef49e405041" providerId="LiveId" clId="{66164985-2BCF-4AF9-87FC-35498A916753}" dt="2024-12-24T17:45:27.288" v="2875" actId="20577"/>
          <ac:spMkLst>
            <pc:docMk/>
            <pc:sldMk cId="2606453803" sldId="266"/>
            <ac:spMk id="8" creationId="{F5CFD9C4-2A84-41A7-B4A9-F713317F4079}"/>
          </ac:spMkLst>
        </pc:spChg>
        <pc:picChg chg="del">
          <ac:chgData name="Raji Malairaj" userId="1c063ef49e405041" providerId="LiveId" clId="{66164985-2BCF-4AF9-87FC-35498A916753}" dt="2024-12-24T17:38:46.931" v="2298" actId="478"/>
          <ac:picMkLst>
            <pc:docMk/>
            <pc:sldMk cId="2606453803" sldId="266"/>
            <ac:picMk id="11" creationId="{B59CFFDC-9B21-0C5F-4C01-88B3798598FA}"/>
          </ac:picMkLst>
        </pc:picChg>
      </pc:sldChg>
      <pc:sldMasterChg chg="del delSldLayout">
        <pc:chgData name="Raji Malairaj" userId="1c063ef49e405041" providerId="LiveId" clId="{66164985-2BCF-4AF9-87FC-35498A916753}" dt="2024-12-24T17:36:58.378" v="2288" actId="2696"/>
        <pc:sldMasterMkLst>
          <pc:docMk/>
          <pc:sldMasterMk cId="1788698163" sldId="2147483648"/>
        </pc:sldMasterMkLst>
        <pc:sldLayoutChg chg="del">
          <pc:chgData name="Raji Malairaj" userId="1c063ef49e405041" providerId="LiveId" clId="{66164985-2BCF-4AF9-87FC-35498A916753}" dt="2024-12-24T17:36:58.378" v="2288" actId="2696"/>
          <pc:sldLayoutMkLst>
            <pc:docMk/>
            <pc:sldMasterMk cId="1788698163" sldId="2147483648"/>
            <pc:sldLayoutMk cId="3829025655" sldId="2147483649"/>
          </pc:sldLayoutMkLst>
        </pc:sldLayoutChg>
        <pc:sldLayoutChg chg="del">
          <pc:chgData name="Raji Malairaj" userId="1c063ef49e405041" providerId="LiveId" clId="{66164985-2BCF-4AF9-87FC-35498A916753}" dt="2024-12-24T17:36:58.378" v="2288" actId="2696"/>
          <pc:sldLayoutMkLst>
            <pc:docMk/>
            <pc:sldMasterMk cId="1788698163" sldId="2147483648"/>
            <pc:sldLayoutMk cId="2177576637" sldId="2147483650"/>
          </pc:sldLayoutMkLst>
        </pc:sldLayoutChg>
        <pc:sldLayoutChg chg="del">
          <pc:chgData name="Raji Malairaj" userId="1c063ef49e405041" providerId="LiveId" clId="{66164985-2BCF-4AF9-87FC-35498A916753}" dt="2024-12-24T17:36:58.378" v="2288" actId="2696"/>
          <pc:sldLayoutMkLst>
            <pc:docMk/>
            <pc:sldMasterMk cId="1788698163" sldId="2147483648"/>
            <pc:sldLayoutMk cId="3289370539" sldId="2147483651"/>
          </pc:sldLayoutMkLst>
        </pc:sldLayoutChg>
        <pc:sldLayoutChg chg="del">
          <pc:chgData name="Raji Malairaj" userId="1c063ef49e405041" providerId="LiveId" clId="{66164985-2BCF-4AF9-87FC-35498A916753}" dt="2024-12-24T17:36:58.378" v="2288" actId="2696"/>
          <pc:sldLayoutMkLst>
            <pc:docMk/>
            <pc:sldMasterMk cId="1788698163" sldId="2147483648"/>
            <pc:sldLayoutMk cId="159303991" sldId="2147483652"/>
          </pc:sldLayoutMkLst>
        </pc:sldLayoutChg>
        <pc:sldLayoutChg chg="del">
          <pc:chgData name="Raji Malairaj" userId="1c063ef49e405041" providerId="LiveId" clId="{66164985-2BCF-4AF9-87FC-35498A916753}" dt="2024-12-24T17:36:58.378" v="2288" actId="2696"/>
          <pc:sldLayoutMkLst>
            <pc:docMk/>
            <pc:sldMasterMk cId="1788698163" sldId="2147483648"/>
            <pc:sldLayoutMk cId="1648943805" sldId="2147483653"/>
          </pc:sldLayoutMkLst>
        </pc:sldLayoutChg>
        <pc:sldLayoutChg chg="del">
          <pc:chgData name="Raji Malairaj" userId="1c063ef49e405041" providerId="LiveId" clId="{66164985-2BCF-4AF9-87FC-35498A916753}" dt="2024-12-24T17:36:58.378" v="2288" actId="2696"/>
          <pc:sldLayoutMkLst>
            <pc:docMk/>
            <pc:sldMasterMk cId="1788698163" sldId="2147483648"/>
            <pc:sldLayoutMk cId="2578461110" sldId="2147483654"/>
          </pc:sldLayoutMkLst>
        </pc:sldLayoutChg>
        <pc:sldLayoutChg chg="del">
          <pc:chgData name="Raji Malairaj" userId="1c063ef49e405041" providerId="LiveId" clId="{66164985-2BCF-4AF9-87FC-35498A916753}" dt="2024-12-24T17:36:58.378" v="2288" actId="2696"/>
          <pc:sldLayoutMkLst>
            <pc:docMk/>
            <pc:sldMasterMk cId="1788698163" sldId="2147483648"/>
            <pc:sldLayoutMk cId="2475869578" sldId="2147483655"/>
          </pc:sldLayoutMkLst>
        </pc:sldLayoutChg>
        <pc:sldLayoutChg chg="del">
          <pc:chgData name="Raji Malairaj" userId="1c063ef49e405041" providerId="LiveId" clId="{66164985-2BCF-4AF9-87FC-35498A916753}" dt="2024-12-24T17:36:58.378" v="2288" actId="2696"/>
          <pc:sldLayoutMkLst>
            <pc:docMk/>
            <pc:sldMasterMk cId="1788698163" sldId="2147483648"/>
            <pc:sldLayoutMk cId="3861563863" sldId="2147483656"/>
          </pc:sldLayoutMkLst>
        </pc:sldLayoutChg>
        <pc:sldLayoutChg chg="del">
          <pc:chgData name="Raji Malairaj" userId="1c063ef49e405041" providerId="LiveId" clId="{66164985-2BCF-4AF9-87FC-35498A916753}" dt="2024-12-24T17:36:58.378" v="2288" actId="2696"/>
          <pc:sldLayoutMkLst>
            <pc:docMk/>
            <pc:sldMasterMk cId="1788698163" sldId="2147483648"/>
            <pc:sldLayoutMk cId="1588320434" sldId="2147483657"/>
          </pc:sldLayoutMkLst>
        </pc:sldLayoutChg>
        <pc:sldLayoutChg chg="del">
          <pc:chgData name="Raji Malairaj" userId="1c063ef49e405041" providerId="LiveId" clId="{66164985-2BCF-4AF9-87FC-35498A916753}" dt="2024-12-24T17:36:58.378" v="2288" actId="2696"/>
          <pc:sldLayoutMkLst>
            <pc:docMk/>
            <pc:sldMasterMk cId="1788698163" sldId="2147483648"/>
            <pc:sldLayoutMk cId="166074020" sldId="2147483658"/>
          </pc:sldLayoutMkLst>
        </pc:sldLayoutChg>
        <pc:sldLayoutChg chg="del">
          <pc:chgData name="Raji Malairaj" userId="1c063ef49e405041" providerId="LiveId" clId="{66164985-2BCF-4AF9-87FC-35498A916753}" dt="2024-12-24T17:36:58.378" v="2288" actId="2696"/>
          <pc:sldLayoutMkLst>
            <pc:docMk/>
            <pc:sldMasterMk cId="1788698163" sldId="2147483648"/>
            <pc:sldLayoutMk cId="3374102263"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6B043-8A42-4C90-B9DA-E3FEC5ED834C}" type="datetimeFigureOut">
              <a:rPr lang="en-US" smtClean="0"/>
              <a:t>12/24/2024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5B0CC-4785-40B4-8FAA-E75BB6FC2EE2}" type="slidenum">
              <a:rPr lang="en-US" smtClean="0"/>
              <a:t>‹#›</a:t>
            </a:fld>
            <a:endParaRPr lang="en-US"/>
          </a:p>
        </p:txBody>
      </p:sp>
    </p:spTree>
    <p:extLst>
      <p:ext uri="{BB962C8B-B14F-4D97-AF65-F5344CB8AC3E}">
        <p14:creationId xmlns:p14="http://schemas.microsoft.com/office/powerpoint/2010/main" val="5940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F6306D-D141-4708-98E5-E3C1C6840EE9}"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111DF96-844B-486A-B8FC-820816E2E906}" type="slidenum">
              <a:rPr lang="en-US" smtClean="0"/>
              <a:t>‹#›</a:t>
            </a:fld>
            <a:endParaRPr lang="en-US"/>
          </a:p>
        </p:txBody>
      </p:sp>
    </p:spTree>
    <p:extLst>
      <p:ext uri="{BB962C8B-B14F-4D97-AF65-F5344CB8AC3E}">
        <p14:creationId xmlns:p14="http://schemas.microsoft.com/office/powerpoint/2010/main" val="132601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6306D-D141-4708-98E5-E3C1C6840EE9}"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11DF96-844B-486A-B8FC-820816E2E906}" type="slidenum">
              <a:rPr lang="en-US" smtClean="0"/>
              <a:t>‹#›</a:t>
            </a:fld>
            <a:endParaRPr lang="en-US"/>
          </a:p>
        </p:txBody>
      </p:sp>
    </p:spTree>
    <p:extLst>
      <p:ext uri="{BB962C8B-B14F-4D97-AF65-F5344CB8AC3E}">
        <p14:creationId xmlns:p14="http://schemas.microsoft.com/office/powerpoint/2010/main" val="2651050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6306D-D141-4708-98E5-E3C1C6840EE9}"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11DF96-844B-486A-B8FC-820816E2E90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00035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F6306D-D141-4708-98E5-E3C1C6840EE9}"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1DF96-844B-486A-B8FC-820816E2E906}" type="slidenum">
              <a:rPr lang="en-US" smtClean="0"/>
              <a:t>‹#›</a:t>
            </a:fld>
            <a:endParaRPr lang="en-US"/>
          </a:p>
        </p:txBody>
      </p:sp>
    </p:spTree>
    <p:extLst>
      <p:ext uri="{BB962C8B-B14F-4D97-AF65-F5344CB8AC3E}">
        <p14:creationId xmlns:p14="http://schemas.microsoft.com/office/powerpoint/2010/main" val="58973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F6306D-D141-4708-98E5-E3C1C6840EE9}"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1DF96-844B-486A-B8FC-820816E2E90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339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F6306D-D141-4708-98E5-E3C1C6840EE9}"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1DF96-844B-486A-B8FC-820816E2E906}" type="slidenum">
              <a:rPr lang="en-US" smtClean="0"/>
              <a:t>‹#›</a:t>
            </a:fld>
            <a:endParaRPr lang="en-US"/>
          </a:p>
        </p:txBody>
      </p:sp>
    </p:spTree>
    <p:extLst>
      <p:ext uri="{BB962C8B-B14F-4D97-AF65-F5344CB8AC3E}">
        <p14:creationId xmlns:p14="http://schemas.microsoft.com/office/powerpoint/2010/main" val="670535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6306D-D141-4708-98E5-E3C1C6840EE9}"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11DF96-844B-486A-B8FC-820816E2E906}" type="slidenum">
              <a:rPr lang="en-US" smtClean="0"/>
              <a:t>‹#›</a:t>
            </a:fld>
            <a:endParaRPr lang="en-US"/>
          </a:p>
        </p:txBody>
      </p:sp>
    </p:spTree>
    <p:extLst>
      <p:ext uri="{BB962C8B-B14F-4D97-AF65-F5344CB8AC3E}">
        <p14:creationId xmlns:p14="http://schemas.microsoft.com/office/powerpoint/2010/main" val="1159623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6306D-D141-4708-98E5-E3C1C6840EE9}"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11DF96-844B-486A-B8FC-820816E2E906}" type="slidenum">
              <a:rPr lang="en-US" smtClean="0"/>
              <a:t>‹#›</a:t>
            </a:fld>
            <a:endParaRPr lang="en-US"/>
          </a:p>
        </p:txBody>
      </p:sp>
    </p:spTree>
    <p:extLst>
      <p:ext uri="{BB962C8B-B14F-4D97-AF65-F5344CB8AC3E}">
        <p14:creationId xmlns:p14="http://schemas.microsoft.com/office/powerpoint/2010/main" val="3115170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F6306D-D141-4708-98E5-E3C1C6840EE9}"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11DF96-844B-486A-B8FC-820816E2E906}" type="slidenum">
              <a:rPr lang="en-US" smtClean="0"/>
              <a:t>‹#›</a:t>
            </a:fld>
            <a:endParaRPr lang="en-US"/>
          </a:p>
        </p:txBody>
      </p:sp>
    </p:spTree>
    <p:extLst>
      <p:ext uri="{BB962C8B-B14F-4D97-AF65-F5344CB8AC3E}">
        <p14:creationId xmlns:p14="http://schemas.microsoft.com/office/powerpoint/2010/main" val="3946911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F6306D-D141-4708-98E5-E3C1C6840EE9}"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111DF96-844B-486A-B8FC-820816E2E906}" type="slidenum">
              <a:rPr lang="en-US" smtClean="0"/>
              <a:t>‹#›</a:t>
            </a:fld>
            <a:endParaRPr lang="en-US"/>
          </a:p>
        </p:txBody>
      </p:sp>
    </p:spTree>
    <p:extLst>
      <p:ext uri="{BB962C8B-B14F-4D97-AF65-F5344CB8AC3E}">
        <p14:creationId xmlns:p14="http://schemas.microsoft.com/office/powerpoint/2010/main" val="2260265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F6306D-D141-4708-98E5-E3C1C6840EE9}"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111DF96-844B-486A-B8FC-820816E2E906}" type="slidenum">
              <a:rPr lang="en-US" smtClean="0"/>
              <a:t>‹#›</a:t>
            </a:fld>
            <a:endParaRPr lang="en-US"/>
          </a:p>
        </p:txBody>
      </p:sp>
    </p:spTree>
    <p:extLst>
      <p:ext uri="{BB962C8B-B14F-4D97-AF65-F5344CB8AC3E}">
        <p14:creationId xmlns:p14="http://schemas.microsoft.com/office/powerpoint/2010/main" val="42330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F6306D-D141-4708-98E5-E3C1C6840EE9}" type="datetimeFigureOut">
              <a:rPr lang="en-US" smtClean="0"/>
              <a:t>12/24/2024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111DF96-844B-486A-B8FC-820816E2E906}" type="slidenum">
              <a:rPr lang="en-US" smtClean="0"/>
              <a:t>‹#›</a:t>
            </a:fld>
            <a:endParaRPr lang="en-US"/>
          </a:p>
        </p:txBody>
      </p:sp>
    </p:spTree>
    <p:extLst>
      <p:ext uri="{BB962C8B-B14F-4D97-AF65-F5344CB8AC3E}">
        <p14:creationId xmlns:p14="http://schemas.microsoft.com/office/powerpoint/2010/main" val="373898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F6306D-D141-4708-98E5-E3C1C6840EE9}" type="datetimeFigureOut">
              <a:rPr lang="en-US" smtClean="0"/>
              <a:t>12/24/2024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11DF96-844B-486A-B8FC-820816E2E906}" type="slidenum">
              <a:rPr lang="en-US" smtClean="0"/>
              <a:t>‹#›</a:t>
            </a:fld>
            <a:endParaRPr lang="en-US"/>
          </a:p>
        </p:txBody>
      </p:sp>
    </p:spTree>
    <p:extLst>
      <p:ext uri="{BB962C8B-B14F-4D97-AF65-F5344CB8AC3E}">
        <p14:creationId xmlns:p14="http://schemas.microsoft.com/office/powerpoint/2010/main" val="1668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6306D-D141-4708-98E5-E3C1C6840EE9}" type="datetimeFigureOut">
              <a:rPr lang="en-US" smtClean="0"/>
              <a:t>12/24/2024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11DF96-844B-486A-B8FC-820816E2E906}" type="slidenum">
              <a:rPr lang="en-US" smtClean="0"/>
              <a:t>‹#›</a:t>
            </a:fld>
            <a:endParaRPr lang="en-US"/>
          </a:p>
        </p:txBody>
      </p:sp>
    </p:spTree>
    <p:extLst>
      <p:ext uri="{BB962C8B-B14F-4D97-AF65-F5344CB8AC3E}">
        <p14:creationId xmlns:p14="http://schemas.microsoft.com/office/powerpoint/2010/main" val="325760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F6306D-D141-4708-98E5-E3C1C6840EE9}"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11DF96-844B-486A-B8FC-820816E2E906}" type="slidenum">
              <a:rPr lang="en-US" smtClean="0"/>
              <a:t>‹#›</a:t>
            </a:fld>
            <a:endParaRPr lang="en-US"/>
          </a:p>
        </p:txBody>
      </p:sp>
    </p:spTree>
    <p:extLst>
      <p:ext uri="{BB962C8B-B14F-4D97-AF65-F5344CB8AC3E}">
        <p14:creationId xmlns:p14="http://schemas.microsoft.com/office/powerpoint/2010/main" val="890596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F6306D-D141-4708-98E5-E3C1C6840EE9}"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111DF96-844B-486A-B8FC-820816E2E906}" type="slidenum">
              <a:rPr lang="en-US" smtClean="0"/>
              <a:t>‹#›</a:t>
            </a:fld>
            <a:endParaRPr lang="en-US"/>
          </a:p>
        </p:txBody>
      </p:sp>
    </p:spTree>
    <p:extLst>
      <p:ext uri="{BB962C8B-B14F-4D97-AF65-F5344CB8AC3E}">
        <p14:creationId xmlns:p14="http://schemas.microsoft.com/office/powerpoint/2010/main" val="248680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0F6306D-D141-4708-98E5-E3C1C6840EE9}" type="datetimeFigureOut">
              <a:rPr lang="en-US" smtClean="0"/>
              <a:t>12/24/2024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111DF96-844B-486A-B8FC-820816E2E906}" type="slidenum">
              <a:rPr lang="en-US" smtClean="0"/>
              <a:t>‹#›</a:t>
            </a:fld>
            <a:endParaRPr lang="en-US"/>
          </a:p>
        </p:txBody>
      </p:sp>
    </p:spTree>
    <p:extLst>
      <p:ext uri="{BB962C8B-B14F-4D97-AF65-F5344CB8AC3E}">
        <p14:creationId xmlns:p14="http://schemas.microsoft.com/office/powerpoint/2010/main" val="3612307579"/>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 id="2147483951" r:id="rId14"/>
    <p:sldLayoutId id="2147483952" r:id="rId15"/>
    <p:sldLayoutId id="214748395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86B4-26F9-1E57-A409-C9A358176C55}"/>
              </a:ext>
            </a:extLst>
          </p:cNvPr>
          <p:cNvSpPr>
            <a:spLocks noGrp="1"/>
          </p:cNvSpPr>
          <p:nvPr>
            <p:ph type="ctrTitle"/>
          </p:nvPr>
        </p:nvSpPr>
        <p:spPr>
          <a:xfrm>
            <a:off x="1646548" y="1829373"/>
            <a:ext cx="9144000" cy="2387600"/>
          </a:xfrm>
        </p:spPr>
        <p:txBody>
          <a:bodyPr>
            <a:normAutofit fontScale="90000"/>
          </a:bodyPr>
          <a:lstStyle/>
          <a:p>
            <a:r>
              <a:rPr lang="en-US" b="0" i="0" dirty="0" err="1">
                <a:solidFill>
                  <a:srgbClr val="1F252D"/>
                </a:solidFill>
                <a:effectLst/>
                <a:latin typeface="Wanted Sans Variable"/>
              </a:rPr>
              <a:t>BADM_Analyzing</a:t>
            </a:r>
            <a:r>
              <a:rPr lang="en-US" b="0" i="0" dirty="0">
                <a:solidFill>
                  <a:srgbClr val="1F252D"/>
                </a:solidFill>
                <a:effectLst/>
                <a:latin typeface="Wanted Sans Variable"/>
              </a:rPr>
              <a:t> and Visualizing Regional Sales Performance</a:t>
            </a:r>
            <a:endParaRPr lang="en-US" dirty="0"/>
          </a:p>
        </p:txBody>
      </p:sp>
    </p:spTree>
    <p:extLst>
      <p:ext uri="{BB962C8B-B14F-4D97-AF65-F5344CB8AC3E}">
        <p14:creationId xmlns:p14="http://schemas.microsoft.com/office/powerpoint/2010/main" val="2383823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3ACBC-E712-5B81-1CC0-3588B66D9EF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FAE5F9F-6A2E-DE41-4EEA-B6E5D092BA7D}"/>
              </a:ext>
            </a:extLst>
          </p:cNvPr>
          <p:cNvSpPr txBox="1"/>
          <p:nvPr/>
        </p:nvSpPr>
        <p:spPr>
          <a:xfrm>
            <a:off x="3893269" y="522457"/>
            <a:ext cx="601430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TASK 10: Highlight High Performers</a:t>
            </a:r>
          </a:p>
        </p:txBody>
      </p:sp>
      <p:sp>
        <p:nvSpPr>
          <p:cNvPr id="8" name="TextBox 7">
            <a:extLst>
              <a:ext uri="{FF2B5EF4-FFF2-40B4-BE49-F238E27FC236}">
                <a16:creationId xmlns:a16="http://schemas.microsoft.com/office/drawing/2014/main" id="{F5CFD9C4-2A84-41A7-B4A9-F713317F4079}"/>
              </a:ext>
            </a:extLst>
          </p:cNvPr>
          <p:cNvSpPr txBox="1"/>
          <p:nvPr/>
        </p:nvSpPr>
        <p:spPr>
          <a:xfrm>
            <a:off x="1099794" y="1178350"/>
            <a:ext cx="10312923" cy="3970318"/>
          </a:xfrm>
          <a:prstGeom prst="rect">
            <a:avLst/>
          </a:prstGeom>
          <a:noFill/>
        </p:spPr>
        <p:txBody>
          <a:bodyPr wrap="square" rtlCol="0">
            <a:spAutoFit/>
          </a:bodyPr>
          <a:lstStyle/>
          <a:p>
            <a:endParaRPr lang="en-US"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Question</a:t>
            </a:r>
            <a:r>
              <a:rPr lang="en-US" dirty="0">
                <a:solidFill>
                  <a:srgbClr val="000000"/>
                </a:solidFill>
                <a:latin typeface="Arial" panose="020B0604020202020204" pitchFamily="34" charset="0"/>
              </a:rPr>
              <a:t> :</a:t>
            </a:r>
          </a:p>
          <a:p>
            <a:r>
              <a:rPr lang="en-US" sz="1800" b="0" i="0" u="none" strike="noStrike" dirty="0">
                <a:solidFill>
                  <a:srgbClr val="000000"/>
                </a:solidFill>
                <a:effectLst/>
                <a:latin typeface="Arial" panose="020B0604020202020204" pitchFamily="34" charset="0"/>
              </a:rPr>
              <a:t>Use conditional formatting to highlight orders with a profit margin greater than 50% or sales amounts above ₹4000</a:t>
            </a:r>
          </a:p>
          <a:p>
            <a:endParaRPr lang="en-US"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Solution</a:t>
            </a:r>
            <a:r>
              <a:rPr lang="en-US" dirty="0">
                <a:solidFill>
                  <a:srgbClr val="000000"/>
                </a:solidFill>
                <a:latin typeface="Arial" panose="020B0604020202020204" pitchFamily="34" charset="0"/>
              </a:rPr>
              <a:t>:</a:t>
            </a:r>
          </a:p>
          <a:p>
            <a:r>
              <a:rPr lang="en-US" dirty="0">
                <a:solidFill>
                  <a:srgbClr val="000000"/>
                </a:solidFill>
                <a:latin typeface="Arial" panose="020B0604020202020204" pitchFamily="34" charset="0"/>
              </a:rPr>
              <a:t>Under Home tab you will be having Conditional Formatting where we can apply rules to format the cells accordingly.</a:t>
            </a:r>
          </a:p>
          <a:p>
            <a:r>
              <a:rPr lang="en-US" dirty="0">
                <a:solidFill>
                  <a:srgbClr val="000000"/>
                </a:solidFill>
                <a:latin typeface="Arial" panose="020B0604020202020204" pitchFamily="34" charset="0"/>
              </a:rPr>
              <a:t>Added one more column “</a:t>
            </a:r>
            <a:r>
              <a:rPr lang="en-US" dirty="0" err="1">
                <a:solidFill>
                  <a:srgbClr val="000000"/>
                </a:solidFill>
                <a:latin typeface="Arial" panose="020B0604020202020204" pitchFamily="34" charset="0"/>
              </a:rPr>
              <a:t>FlagSet</a:t>
            </a:r>
            <a:r>
              <a:rPr lang="en-US" dirty="0">
                <a:solidFill>
                  <a:srgbClr val="000000"/>
                </a:solidFill>
                <a:latin typeface="Arial" panose="020B0604020202020204" pitchFamily="34" charset="0"/>
              </a:rPr>
              <a:t>” to the dataset to identify the sales amount that is greater than 4000 and it is differentiated with red </a:t>
            </a:r>
            <a:r>
              <a:rPr lang="en-US" dirty="0" err="1">
                <a:solidFill>
                  <a:srgbClr val="000000"/>
                </a:solidFill>
                <a:latin typeface="Arial" panose="020B0604020202020204" pitchFamily="34" charset="0"/>
              </a:rPr>
              <a:t>colour</a:t>
            </a:r>
            <a:r>
              <a:rPr lang="en-US" dirty="0">
                <a:solidFill>
                  <a:srgbClr val="000000"/>
                </a:solidFill>
                <a:latin typeface="Arial" panose="020B0604020202020204" pitchFamily="34" charset="0"/>
              </a:rPr>
              <a:t>.</a:t>
            </a:r>
          </a:p>
          <a:p>
            <a:endParaRPr lang="en-US" dirty="0">
              <a:solidFill>
                <a:srgbClr val="000000"/>
              </a:solidFill>
              <a:latin typeface="Arial" panose="020B0604020202020204" pitchFamily="34" charset="0"/>
            </a:endParaRPr>
          </a:p>
          <a:p>
            <a:r>
              <a:rPr lang="en-US" i="1" dirty="0">
                <a:solidFill>
                  <a:srgbClr val="000000"/>
                </a:solidFill>
                <a:latin typeface="Arial" panose="020B0604020202020204" pitchFamily="34" charset="0"/>
              </a:rPr>
              <a:t>=IF(E2&gt;4000,TRUE,FALSE)</a:t>
            </a:r>
          </a:p>
          <a:p>
            <a:r>
              <a:rPr lang="en-US" dirty="0">
                <a:solidFill>
                  <a:srgbClr val="000000"/>
                </a:solidFill>
                <a:latin typeface="Arial" panose="020B0604020202020204" pitchFamily="34" charset="0"/>
              </a:rPr>
              <a:t>Used the above formula to find out whether the particular value is greater than 4000 and if so it will return true.</a:t>
            </a:r>
          </a:p>
        </p:txBody>
      </p:sp>
    </p:spTree>
    <p:extLst>
      <p:ext uri="{BB962C8B-B14F-4D97-AF65-F5344CB8AC3E}">
        <p14:creationId xmlns:p14="http://schemas.microsoft.com/office/powerpoint/2010/main" val="260645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9A55E-9BCD-40CE-5A81-945D0400777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989C569-9825-052F-7CEA-F46DF48CC098}"/>
              </a:ext>
            </a:extLst>
          </p:cNvPr>
          <p:cNvSpPr txBox="1"/>
          <p:nvPr/>
        </p:nvSpPr>
        <p:spPr>
          <a:xfrm>
            <a:off x="2790334" y="593888"/>
            <a:ext cx="601430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TASK 1: </a:t>
            </a:r>
            <a:r>
              <a:rPr lang="en-US" sz="2800" b="1" i="0" u="none" strike="noStrike" dirty="0">
                <a:solidFill>
                  <a:srgbClr val="000000"/>
                </a:solidFill>
                <a:effectLst/>
                <a:latin typeface="Times New Roman" panose="02020603050405020304" pitchFamily="18" charset="0"/>
                <a:cs typeface="Times New Roman" panose="02020603050405020304" pitchFamily="18" charset="0"/>
              </a:rPr>
              <a:t>Searching and Filtering Data</a:t>
            </a:r>
            <a:endParaRPr lang="en-US"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1823D2F-7E0E-54F0-CEFE-72307F3FFE4B}"/>
              </a:ext>
            </a:extLst>
          </p:cNvPr>
          <p:cNvSpPr txBox="1"/>
          <p:nvPr/>
        </p:nvSpPr>
        <p:spPr>
          <a:xfrm>
            <a:off x="838986" y="1423447"/>
            <a:ext cx="10312923" cy="4247317"/>
          </a:xfrm>
          <a:prstGeom prst="rect">
            <a:avLst/>
          </a:prstGeom>
          <a:noFill/>
        </p:spPr>
        <p:txBody>
          <a:bodyPr wrap="square" rtlCol="0">
            <a:spAutoFit/>
          </a:bodyPr>
          <a:lstStyle/>
          <a:p>
            <a:r>
              <a:rPr lang="en-US" dirty="0">
                <a:solidFill>
                  <a:srgbClr val="000000"/>
                </a:solidFill>
                <a:latin typeface="Arial" panose="020B0604020202020204" pitchFamily="34" charset="0"/>
              </a:rPr>
              <a:t>The given dataset is imported in excel for Data cleaning and formatting. Remove duplicate values and Null values from the dataset.</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Question</a:t>
            </a:r>
            <a:r>
              <a:rPr lang="en-US" dirty="0">
                <a:solidFill>
                  <a:srgbClr val="000000"/>
                </a:solidFill>
                <a:latin typeface="Arial" panose="020B0604020202020204" pitchFamily="34" charset="0"/>
              </a:rPr>
              <a:t> : Filter the dataset to find all orders placed in the "South" region for the "Electronics" category within the last year</a:t>
            </a:r>
          </a:p>
          <a:p>
            <a:endParaRPr lang="en-US"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Solution</a:t>
            </a:r>
            <a:r>
              <a:rPr lang="en-US" dirty="0">
                <a:solidFill>
                  <a:srgbClr val="000000"/>
                </a:solidFill>
                <a:latin typeface="Arial" panose="020B0604020202020204" pitchFamily="34" charset="0"/>
              </a:rPr>
              <a:t>: Filter the ‘Order date’ column with Previous year, ‘Region’ with South and ‘Product Category’ with Electronics.</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Home -&gt; Sort &amp; Filter -&gt; Filter</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After filtering we will be getting the results of total sales amount, total profit and Quantity sold for Electronics category in South region for the year 2023</a:t>
            </a:r>
          </a:p>
          <a:p>
            <a:r>
              <a:rPr lang="en-US" dirty="0"/>
              <a:t> </a:t>
            </a:r>
          </a:p>
        </p:txBody>
      </p:sp>
    </p:spTree>
    <p:extLst>
      <p:ext uri="{BB962C8B-B14F-4D97-AF65-F5344CB8AC3E}">
        <p14:creationId xmlns:p14="http://schemas.microsoft.com/office/powerpoint/2010/main" val="3880106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FA62F-D07F-D5D3-3D1C-506502F46A8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20742D0-4D33-5CF2-D585-54F7CE250060}"/>
              </a:ext>
            </a:extLst>
          </p:cNvPr>
          <p:cNvSpPr txBox="1"/>
          <p:nvPr/>
        </p:nvSpPr>
        <p:spPr>
          <a:xfrm>
            <a:off x="2743200" y="395925"/>
            <a:ext cx="6014302"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TASK 2: Data Cleaning with Text Functions</a:t>
            </a:r>
          </a:p>
        </p:txBody>
      </p:sp>
      <p:sp>
        <p:nvSpPr>
          <p:cNvPr id="8" name="TextBox 7">
            <a:extLst>
              <a:ext uri="{FF2B5EF4-FFF2-40B4-BE49-F238E27FC236}">
                <a16:creationId xmlns:a16="http://schemas.microsoft.com/office/drawing/2014/main" id="{A2D4183A-BB15-84C9-433D-2D70C5C93184}"/>
              </a:ext>
            </a:extLst>
          </p:cNvPr>
          <p:cNvSpPr txBox="1"/>
          <p:nvPr/>
        </p:nvSpPr>
        <p:spPr>
          <a:xfrm>
            <a:off x="838986" y="1423447"/>
            <a:ext cx="10312923" cy="4801314"/>
          </a:xfrm>
          <a:prstGeom prst="rect">
            <a:avLst/>
          </a:prstGeom>
          <a:noFill/>
        </p:spPr>
        <p:txBody>
          <a:bodyPr wrap="square" rtlCol="0">
            <a:spAutoFit/>
          </a:bodyPr>
          <a:lstStyle/>
          <a:p>
            <a:endParaRPr lang="en-US"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Question</a:t>
            </a:r>
            <a:r>
              <a:rPr lang="en-US" dirty="0">
                <a:solidFill>
                  <a:srgbClr val="000000"/>
                </a:solidFill>
                <a:latin typeface="Arial" panose="020B0604020202020204" pitchFamily="34" charset="0"/>
              </a:rPr>
              <a:t> : Use text functions (TRIM, UPPER, LOWER) to clean and standardize the Region and Product Category columns.</a:t>
            </a:r>
          </a:p>
          <a:p>
            <a:endParaRPr lang="en-US"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Solution</a:t>
            </a:r>
            <a:r>
              <a:rPr lang="en-US" dirty="0">
                <a:solidFill>
                  <a:srgbClr val="000000"/>
                </a:solidFill>
                <a:latin typeface="Arial" panose="020B0604020202020204" pitchFamily="34" charset="0"/>
              </a:rPr>
              <a:t>:</a:t>
            </a:r>
          </a:p>
          <a:p>
            <a:r>
              <a:rPr lang="en-US" dirty="0">
                <a:solidFill>
                  <a:srgbClr val="000000"/>
                </a:solidFill>
                <a:latin typeface="Arial" panose="020B0604020202020204" pitchFamily="34" charset="0"/>
              </a:rPr>
              <a:t>TRIM function will remove the spaces in the text or string.</a:t>
            </a:r>
          </a:p>
          <a:p>
            <a:r>
              <a:rPr lang="en-US" dirty="0">
                <a:solidFill>
                  <a:srgbClr val="000000"/>
                </a:solidFill>
                <a:latin typeface="Arial" panose="020B0604020202020204" pitchFamily="34" charset="0"/>
              </a:rPr>
              <a:t>UPPER function will convert the text into Upper case.</a:t>
            </a:r>
          </a:p>
          <a:p>
            <a:r>
              <a:rPr lang="en-US" dirty="0">
                <a:solidFill>
                  <a:srgbClr val="000000"/>
                </a:solidFill>
                <a:latin typeface="Arial" panose="020B0604020202020204" pitchFamily="34" charset="0"/>
              </a:rPr>
              <a:t>LOWER function will convert the text into Lower case.</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Applied TRIM and UPPER function for the Column Region.</a:t>
            </a:r>
          </a:p>
          <a:p>
            <a:endParaRPr lang="en-US" dirty="0">
              <a:solidFill>
                <a:srgbClr val="000000"/>
              </a:solidFill>
              <a:latin typeface="Arial" panose="020B0604020202020204" pitchFamily="34" charset="0"/>
            </a:endParaRPr>
          </a:p>
          <a:p>
            <a:r>
              <a:rPr lang="en-US" i="1" dirty="0">
                <a:solidFill>
                  <a:srgbClr val="000000"/>
                </a:solidFill>
                <a:latin typeface="Arial" panose="020B0604020202020204" pitchFamily="34" charset="0"/>
              </a:rPr>
              <a:t>=TRIM(UPPER(</a:t>
            </a:r>
            <a:r>
              <a:rPr lang="en-US" i="1" dirty="0" err="1">
                <a:solidFill>
                  <a:srgbClr val="000000"/>
                </a:solidFill>
                <a:latin typeface="Arial" panose="020B0604020202020204" pitchFamily="34" charset="0"/>
              </a:rPr>
              <a:t>Sales_Performance_Analysis_csv</a:t>
            </a:r>
            <a:r>
              <a:rPr lang="en-US" i="1" dirty="0">
                <a:solidFill>
                  <a:srgbClr val="000000"/>
                </a:solidFill>
                <a:latin typeface="Arial" panose="020B0604020202020204" pitchFamily="34" charset="0"/>
              </a:rPr>
              <a:t>[@Region]))</a:t>
            </a:r>
          </a:p>
          <a:p>
            <a:endParaRPr lang="en-US" i="1"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Applied TRIM and LOWER function for the Column Product Category.</a:t>
            </a:r>
          </a:p>
          <a:p>
            <a:endParaRPr lang="en-US" dirty="0">
              <a:solidFill>
                <a:srgbClr val="000000"/>
              </a:solidFill>
              <a:latin typeface="Arial" panose="020B0604020202020204" pitchFamily="34" charset="0"/>
            </a:endParaRPr>
          </a:p>
          <a:p>
            <a:r>
              <a:rPr lang="en-US" i="1" dirty="0">
                <a:solidFill>
                  <a:srgbClr val="000000"/>
                </a:solidFill>
                <a:latin typeface="Arial" panose="020B0604020202020204" pitchFamily="34" charset="0"/>
              </a:rPr>
              <a:t>=TRIM(LOWER(</a:t>
            </a:r>
            <a:r>
              <a:rPr lang="en-US" i="1" dirty="0" err="1">
                <a:solidFill>
                  <a:srgbClr val="000000"/>
                </a:solidFill>
                <a:latin typeface="Arial" panose="020B0604020202020204" pitchFamily="34" charset="0"/>
              </a:rPr>
              <a:t>Sales_Performance_Analysis_csv</a:t>
            </a:r>
            <a:r>
              <a:rPr lang="en-US" i="1" dirty="0">
                <a:solidFill>
                  <a:srgbClr val="000000"/>
                </a:solidFill>
                <a:latin typeface="Arial" panose="020B0604020202020204" pitchFamily="34" charset="0"/>
              </a:rPr>
              <a:t>[@[Product Category]]))</a:t>
            </a:r>
          </a:p>
          <a:p>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2560087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14E2F-3DD6-58A8-DF84-7AED1B6FF82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ACCAE8D-022E-6EA9-A360-7B2236F54801}"/>
              </a:ext>
            </a:extLst>
          </p:cNvPr>
          <p:cNvSpPr txBox="1"/>
          <p:nvPr/>
        </p:nvSpPr>
        <p:spPr>
          <a:xfrm>
            <a:off x="3591611" y="546753"/>
            <a:ext cx="601430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TASK 3: Merging Data</a:t>
            </a:r>
          </a:p>
        </p:txBody>
      </p:sp>
      <p:sp>
        <p:nvSpPr>
          <p:cNvPr id="8" name="TextBox 7">
            <a:extLst>
              <a:ext uri="{FF2B5EF4-FFF2-40B4-BE49-F238E27FC236}">
                <a16:creationId xmlns:a16="http://schemas.microsoft.com/office/drawing/2014/main" id="{DF9C9710-C81B-93AA-CC42-5C89D28386D5}"/>
              </a:ext>
            </a:extLst>
          </p:cNvPr>
          <p:cNvSpPr txBox="1"/>
          <p:nvPr/>
        </p:nvSpPr>
        <p:spPr>
          <a:xfrm>
            <a:off x="838985" y="1263192"/>
            <a:ext cx="10312923" cy="4247317"/>
          </a:xfrm>
          <a:prstGeom prst="rect">
            <a:avLst/>
          </a:prstGeom>
          <a:noFill/>
        </p:spPr>
        <p:txBody>
          <a:bodyPr wrap="square" rtlCol="0">
            <a:spAutoFit/>
          </a:bodyPr>
          <a:lstStyle/>
          <a:p>
            <a:endParaRPr lang="en-US"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Question</a:t>
            </a:r>
            <a:r>
              <a:rPr lang="en-US" dirty="0">
                <a:solidFill>
                  <a:srgbClr val="000000"/>
                </a:solidFill>
                <a:latin typeface="Arial" panose="020B0604020202020204" pitchFamily="34" charset="0"/>
              </a:rPr>
              <a:t> : </a:t>
            </a:r>
            <a:r>
              <a:rPr lang="en-US" sz="1800" b="0" i="0" u="none" strike="noStrike" dirty="0">
                <a:solidFill>
                  <a:srgbClr val="000000"/>
                </a:solidFill>
                <a:effectLst/>
                <a:latin typeface="Arial" panose="020B0604020202020204" pitchFamily="34" charset="0"/>
              </a:rPr>
              <a:t>Calculate the average sales amount for each region and merge this calculated value back into the dataset based on the Region column</a:t>
            </a:r>
          </a:p>
          <a:p>
            <a:endParaRPr lang="en-US"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Solution</a:t>
            </a:r>
            <a:r>
              <a:rPr lang="en-US" dirty="0">
                <a:solidFill>
                  <a:srgbClr val="000000"/>
                </a:solidFill>
                <a:latin typeface="Arial" panose="020B0604020202020204" pitchFamily="34" charset="0"/>
              </a:rPr>
              <a:t>:</a:t>
            </a:r>
          </a:p>
          <a:p>
            <a:r>
              <a:rPr lang="en-US" dirty="0">
                <a:solidFill>
                  <a:srgbClr val="000000"/>
                </a:solidFill>
                <a:latin typeface="Arial" panose="020B0604020202020204" pitchFamily="34" charset="0"/>
              </a:rPr>
              <a:t>Applied Pivot table to find out the Average sales amount for each region.</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Pivot table is used to quickly summarize, analyze and extract values from large datasets.</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Insert-&gt; Pivot table</a:t>
            </a:r>
          </a:p>
          <a:p>
            <a:r>
              <a:rPr lang="en-US" dirty="0">
                <a:solidFill>
                  <a:srgbClr val="000000"/>
                </a:solidFill>
                <a:latin typeface="Arial" panose="020B0604020202020204" pitchFamily="34" charset="0"/>
              </a:rPr>
              <a:t>Select the table that you want to analyze and choose the cell where the Pivot table needs to be placed (Within the same sheet or in different sheet).Drag and drop the columns in Pivot table fields.</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From the Pivot table, we can find Average sales amount for North is high where as South is Low.</a:t>
            </a:r>
          </a:p>
          <a:p>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386635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6A19A-22A9-E867-6574-2768213BB21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A29D1A3-49E0-BC4D-F422-3D07140C8658}"/>
              </a:ext>
            </a:extLst>
          </p:cNvPr>
          <p:cNvSpPr txBox="1"/>
          <p:nvPr/>
        </p:nvSpPr>
        <p:spPr>
          <a:xfrm>
            <a:off x="3648172" y="556180"/>
            <a:ext cx="601430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TASK 4: Excel Formulas</a:t>
            </a:r>
          </a:p>
        </p:txBody>
      </p:sp>
      <p:sp>
        <p:nvSpPr>
          <p:cNvPr id="8" name="TextBox 7">
            <a:extLst>
              <a:ext uri="{FF2B5EF4-FFF2-40B4-BE49-F238E27FC236}">
                <a16:creationId xmlns:a16="http://schemas.microsoft.com/office/drawing/2014/main" id="{2A7F7A7F-AAB2-39D6-B6A4-B72D3863D479}"/>
              </a:ext>
            </a:extLst>
          </p:cNvPr>
          <p:cNvSpPr txBox="1"/>
          <p:nvPr/>
        </p:nvSpPr>
        <p:spPr>
          <a:xfrm>
            <a:off x="838985" y="1263192"/>
            <a:ext cx="10312923" cy="4801314"/>
          </a:xfrm>
          <a:prstGeom prst="rect">
            <a:avLst/>
          </a:prstGeom>
          <a:noFill/>
        </p:spPr>
        <p:txBody>
          <a:bodyPr wrap="square" rtlCol="0">
            <a:spAutoFit/>
          </a:bodyPr>
          <a:lstStyle/>
          <a:p>
            <a:endParaRPr lang="en-US"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Question</a:t>
            </a:r>
            <a:r>
              <a:rPr lang="en-US" dirty="0">
                <a:solidFill>
                  <a:srgbClr val="000000"/>
                </a:solidFill>
                <a:latin typeface="Arial" panose="020B0604020202020204" pitchFamily="34" charset="0"/>
              </a:rPr>
              <a:t> : </a:t>
            </a:r>
          </a:p>
          <a:p>
            <a:pPr marL="342900" indent="-342900">
              <a:buAutoNum type="alphaLcPeriod"/>
            </a:pPr>
            <a:r>
              <a:rPr lang="en-US" sz="1800" b="0" i="0" u="none" strike="noStrike" dirty="0">
                <a:solidFill>
                  <a:srgbClr val="000000"/>
                </a:solidFill>
                <a:effectLst/>
                <a:latin typeface="Arial" panose="020B0604020202020204" pitchFamily="34" charset="0"/>
              </a:rPr>
              <a:t>Calculate total sales for each region using the </a:t>
            </a:r>
            <a:r>
              <a:rPr lang="en-US" sz="1800" b="0" i="0" u="none" strike="noStrike" dirty="0">
                <a:solidFill>
                  <a:srgbClr val="000000"/>
                </a:solidFill>
                <a:effectLst/>
                <a:latin typeface="Roboto Mono" panose="00000009000000000000" pitchFamily="49" charset="0"/>
              </a:rPr>
              <a:t>SUM</a:t>
            </a:r>
            <a:r>
              <a:rPr lang="en-US" sz="1800" b="0" i="0" u="none" strike="noStrike" dirty="0">
                <a:solidFill>
                  <a:srgbClr val="000000"/>
                </a:solidFill>
                <a:effectLst/>
                <a:latin typeface="Arial" panose="020B0604020202020204" pitchFamily="34" charset="0"/>
              </a:rPr>
              <a:t> formula.</a:t>
            </a:r>
            <a:endParaRPr lang="en-US" dirty="0">
              <a:solidFill>
                <a:srgbClr val="000000"/>
              </a:solidFill>
              <a:latin typeface="Arial" panose="020B0604020202020204" pitchFamily="34" charset="0"/>
            </a:endParaRPr>
          </a:p>
          <a:p>
            <a:pPr marL="342900" indent="-342900">
              <a:buAutoNum type="alphaLcPeriod"/>
            </a:pPr>
            <a:r>
              <a:rPr lang="en-US" sz="1800" b="0" i="0" u="none" strike="noStrike" dirty="0">
                <a:solidFill>
                  <a:srgbClr val="000000"/>
                </a:solidFill>
                <a:effectLst/>
                <a:latin typeface="Arial" panose="020B0604020202020204" pitchFamily="34" charset="0"/>
              </a:rPr>
              <a:t>Compute the average discount percentage and profit for the "Furniture" category using </a:t>
            </a:r>
            <a:r>
              <a:rPr lang="en-US" sz="1800" b="0" i="0" u="none" strike="noStrike" dirty="0">
                <a:solidFill>
                  <a:srgbClr val="000000"/>
                </a:solidFill>
                <a:effectLst/>
                <a:latin typeface="Roboto Mono" panose="00000009000000000000" pitchFamily="49" charset="0"/>
              </a:rPr>
              <a:t>AVERAGE</a:t>
            </a:r>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Solution</a:t>
            </a:r>
            <a:r>
              <a:rPr lang="en-US" dirty="0">
                <a:solidFill>
                  <a:srgbClr val="000000"/>
                </a:solidFill>
                <a:latin typeface="Arial" panose="020B0604020202020204" pitchFamily="34" charset="0"/>
              </a:rPr>
              <a:t>:</a:t>
            </a:r>
          </a:p>
          <a:p>
            <a:r>
              <a:rPr lang="en-US" dirty="0">
                <a:solidFill>
                  <a:srgbClr val="000000"/>
                </a:solidFill>
                <a:latin typeface="Arial" panose="020B0604020202020204" pitchFamily="34" charset="0"/>
              </a:rPr>
              <a:t>a) Applied SUMIF function to find the Sum of total sales for each region. </a:t>
            </a:r>
          </a:p>
          <a:p>
            <a:endParaRPr lang="en-US" dirty="0">
              <a:solidFill>
                <a:srgbClr val="000000"/>
              </a:solidFill>
              <a:latin typeface="Arial" panose="020B0604020202020204" pitchFamily="34" charset="0"/>
            </a:endParaRPr>
          </a:p>
          <a:p>
            <a:r>
              <a:rPr lang="en-US" i="1" dirty="0">
                <a:solidFill>
                  <a:srgbClr val="000000"/>
                </a:solidFill>
                <a:latin typeface="Arial" panose="020B0604020202020204" pitchFamily="34" charset="0"/>
              </a:rPr>
              <a:t>=SUMIF(C:C,L3,E:E)</a:t>
            </a:r>
          </a:p>
          <a:p>
            <a:r>
              <a:rPr lang="en-US" dirty="0">
                <a:solidFill>
                  <a:srgbClr val="000000"/>
                </a:solidFill>
                <a:latin typeface="Arial" panose="020B0604020202020204" pitchFamily="34" charset="0"/>
              </a:rPr>
              <a:t>From the analysis we can find East region has highest sales amount.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b) Applied AVERAGEIFS function to find the Average of Discount percentage and profit for Furniture category.</a:t>
            </a:r>
          </a:p>
          <a:p>
            <a:endParaRPr lang="en-US" dirty="0">
              <a:solidFill>
                <a:srgbClr val="000000"/>
              </a:solidFill>
              <a:latin typeface="Arial" panose="020B0604020202020204" pitchFamily="34" charset="0"/>
            </a:endParaRPr>
          </a:p>
          <a:p>
            <a:r>
              <a:rPr lang="en-US" i="1" dirty="0">
                <a:solidFill>
                  <a:srgbClr val="000000"/>
                </a:solidFill>
                <a:latin typeface="Arial" panose="020B0604020202020204" pitchFamily="34" charset="0"/>
              </a:rPr>
              <a:t>=AVERAGEIFS(G2:G4001,D2:D4001,"Furniture")</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 </a:t>
            </a:r>
          </a:p>
        </p:txBody>
      </p:sp>
    </p:spTree>
    <p:extLst>
      <p:ext uri="{BB962C8B-B14F-4D97-AF65-F5344CB8AC3E}">
        <p14:creationId xmlns:p14="http://schemas.microsoft.com/office/powerpoint/2010/main" val="4264226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1E6D4-499C-97C4-9B19-01A14A987AE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BEABF2D-A7F0-085B-092A-2F1173C8D842}"/>
              </a:ext>
            </a:extLst>
          </p:cNvPr>
          <p:cNvSpPr txBox="1"/>
          <p:nvPr/>
        </p:nvSpPr>
        <p:spPr>
          <a:xfrm>
            <a:off x="3846135" y="531884"/>
            <a:ext cx="601430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TASK 5: Pivot Tables</a:t>
            </a:r>
          </a:p>
        </p:txBody>
      </p:sp>
      <p:sp>
        <p:nvSpPr>
          <p:cNvPr id="8" name="TextBox 7">
            <a:extLst>
              <a:ext uri="{FF2B5EF4-FFF2-40B4-BE49-F238E27FC236}">
                <a16:creationId xmlns:a16="http://schemas.microsoft.com/office/drawing/2014/main" id="{E1A3B884-9911-A76E-5609-C7F973701D9F}"/>
              </a:ext>
            </a:extLst>
          </p:cNvPr>
          <p:cNvSpPr txBox="1"/>
          <p:nvPr/>
        </p:nvSpPr>
        <p:spPr>
          <a:xfrm>
            <a:off x="1027521" y="1319753"/>
            <a:ext cx="10312923" cy="3970318"/>
          </a:xfrm>
          <a:prstGeom prst="rect">
            <a:avLst/>
          </a:prstGeom>
          <a:noFill/>
        </p:spPr>
        <p:txBody>
          <a:bodyPr wrap="square" rtlCol="0">
            <a:spAutoFit/>
          </a:bodyPr>
          <a:lstStyle/>
          <a:p>
            <a:endParaRPr lang="en-US"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Question</a:t>
            </a:r>
            <a:r>
              <a:rPr lang="en-US" dirty="0">
                <a:solidFill>
                  <a:srgbClr val="000000"/>
                </a:solidFill>
                <a:latin typeface="Arial" panose="020B0604020202020204" pitchFamily="34" charset="0"/>
              </a:rPr>
              <a:t> : </a:t>
            </a:r>
            <a:r>
              <a:rPr lang="en-US" sz="1800" b="0" i="0" u="none" strike="noStrike" dirty="0">
                <a:solidFill>
                  <a:srgbClr val="000000"/>
                </a:solidFill>
                <a:effectLst/>
                <a:latin typeface="Arial" panose="020B0604020202020204" pitchFamily="34" charset="0"/>
              </a:rPr>
              <a:t>Create a Pivot Table to summarize total sales and profit by region and product category. Add slicers to filter by region or category dynamically</a:t>
            </a:r>
          </a:p>
          <a:p>
            <a:endParaRPr lang="en-US"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Solution</a:t>
            </a:r>
            <a:r>
              <a:rPr lang="en-US" dirty="0">
                <a:solidFill>
                  <a:srgbClr val="000000"/>
                </a:solidFill>
                <a:latin typeface="Arial" panose="020B0604020202020204" pitchFamily="34" charset="0"/>
              </a:rPr>
              <a:t>:</a:t>
            </a:r>
          </a:p>
          <a:p>
            <a:r>
              <a:rPr lang="en-US" dirty="0">
                <a:solidFill>
                  <a:srgbClr val="000000"/>
                </a:solidFill>
                <a:latin typeface="Arial" panose="020B0604020202020204" pitchFamily="34" charset="0"/>
              </a:rPr>
              <a:t>Applied Pivot table to find out Total sales and profit by Region and by Product Category.</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We can filter out Region and Product category correspondingly using Slicer option.</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For Adding Slicer in Excel</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Insert-&gt;Slicer</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 </a:t>
            </a:r>
          </a:p>
        </p:txBody>
      </p:sp>
    </p:spTree>
    <p:extLst>
      <p:ext uri="{BB962C8B-B14F-4D97-AF65-F5344CB8AC3E}">
        <p14:creationId xmlns:p14="http://schemas.microsoft.com/office/powerpoint/2010/main" val="3512210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836A3-9AC0-E773-A14E-5675D5A88BD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1E825B3-740F-9FEC-37C5-10FB73C5853F}"/>
              </a:ext>
            </a:extLst>
          </p:cNvPr>
          <p:cNvSpPr txBox="1"/>
          <p:nvPr/>
        </p:nvSpPr>
        <p:spPr>
          <a:xfrm>
            <a:off x="3893269" y="522457"/>
            <a:ext cx="601430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TASK 6: Charts</a:t>
            </a:r>
          </a:p>
        </p:txBody>
      </p:sp>
      <p:sp>
        <p:nvSpPr>
          <p:cNvPr id="8" name="TextBox 7">
            <a:extLst>
              <a:ext uri="{FF2B5EF4-FFF2-40B4-BE49-F238E27FC236}">
                <a16:creationId xmlns:a16="http://schemas.microsoft.com/office/drawing/2014/main" id="{97B0C007-AFD3-7680-293A-5D65D8DA6B65}"/>
              </a:ext>
            </a:extLst>
          </p:cNvPr>
          <p:cNvSpPr txBox="1"/>
          <p:nvPr/>
        </p:nvSpPr>
        <p:spPr>
          <a:xfrm>
            <a:off x="939538" y="1140644"/>
            <a:ext cx="10312923" cy="5632311"/>
          </a:xfrm>
          <a:prstGeom prst="rect">
            <a:avLst/>
          </a:prstGeom>
          <a:noFill/>
        </p:spPr>
        <p:txBody>
          <a:bodyPr wrap="square" rtlCol="0">
            <a:spAutoFit/>
          </a:bodyPr>
          <a:lstStyle/>
          <a:p>
            <a:endParaRPr lang="en-US"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Question</a:t>
            </a:r>
            <a:r>
              <a:rPr lang="en-US" dirty="0">
                <a:solidFill>
                  <a:srgbClr val="000000"/>
                </a:solidFill>
                <a:latin typeface="Arial" panose="020B0604020202020204" pitchFamily="34" charset="0"/>
              </a:rPr>
              <a:t> :</a:t>
            </a:r>
          </a:p>
          <a:p>
            <a:r>
              <a:rPr lang="en-US" sz="1800" b="0" i="0" u="none" strike="noStrike" dirty="0">
                <a:solidFill>
                  <a:srgbClr val="000000"/>
                </a:solidFill>
                <a:effectLst/>
                <a:latin typeface="Arial" panose="020B0604020202020204" pitchFamily="34" charset="0"/>
              </a:rPr>
              <a:t>a. Create a </a:t>
            </a:r>
            <a:r>
              <a:rPr lang="en-US" sz="1800" b="1" i="0" u="none" strike="noStrike" dirty="0">
                <a:solidFill>
                  <a:srgbClr val="000000"/>
                </a:solidFill>
                <a:effectLst/>
                <a:latin typeface="Arial" panose="020B0604020202020204" pitchFamily="34" charset="0"/>
              </a:rPr>
              <a:t>bar chart</a:t>
            </a:r>
            <a:r>
              <a:rPr lang="en-US" sz="1800" b="0" i="0" u="none" strike="noStrike" dirty="0">
                <a:solidFill>
                  <a:srgbClr val="000000"/>
                </a:solidFill>
                <a:effectLst/>
                <a:latin typeface="Arial" panose="020B0604020202020204" pitchFamily="34" charset="0"/>
              </a:rPr>
              <a:t> showing total sales for each region.</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b. Create a </a:t>
            </a:r>
            <a:r>
              <a:rPr lang="en-US" sz="1800" b="1" i="0" u="none" strike="noStrike" dirty="0">
                <a:solidFill>
                  <a:srgbClr val="000000"/>
                </a:solidFill>
                <a:effectLst/>
                <a:latin typeface="Arial" panose="020B0604020202020204" pitchFamily="34" charset="0"/>
              </a:rPr>
              <a:t>pie chart</a:t>
            </a:r>
            <a:r>
              <a:rPr lang="en-US" sz="1800" b="0" i="0" u="none" strike="noStrike" dirty="0">
                <a:solidFill>
                  <a:srgbClr val="000000"/>
                </a:solidFill>
                <a:effectLst/>
                <a:latin typeface="Arial" panose="020B0604020202020204" pitchFamily="34" charset="0"/>
              </a:rPr>
              <a:t> showing the percentage contribution of each product category to total sales.</a:t>
            </a:r>
          </a:p>
          <a:p>
            <a:endParaRPr lang="en-US"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Solution</a:t>
            </a:r>
            <a:r>
              <a:rPr lang="en-US" dirty="0">
                <a:solidFill>
                  <a:srgbClr val="000000"/>
                </a:solidFill>
                <a:latin typeface="Arial" panose="020B0604020202020204" pitchFamily="34" charset="0"/>
              </a:rPr>
              <a:t>:</a:t>
            </a:r>
          </a:p>
          <a:p>
            <a:r>
              <a:rPr lang="en-US" dirty="0">
                <a:solidFill>
                  <a:srgbClr val="000000"/>
                </a:solidFill>
                <a:latin typeface="Arial" panose="020B0604020202020204" pitchFamily="34" charset="0"/>
              </a:rPr>
              <a:t>Applied Pivot Chart for Visualizing total sales for each region and Percentage contribution of each product category.</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Insert -&gt; Pivot Chart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We can select Bar and Pie charts accordingly.</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As per the analysis we can find it out East region is having Highest sales amount and Clothing is having the highest Percentage category.</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For finding the Percentage contribution </a:t>
            </a:r>
            <a:r>
              <a:rPr lang="en-US" i="1" dirty="0">
                <a:solidFill>
                  <a:srgbClr val="000000"/>
                </a:solidFill>
                <a:latin typeface="Arial" panose="020B0604020202020204" pitchFamily="34" charset="0"/>
              </a:rPr>
              <a:t>(Part/Whole) * 100</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 </a:t>
            </a:r>
          </a:p>
          <a:p>
            <a:r>
              <a:rPr lang="en-US" dirty="0">
                <a:solidFill>
                  <a:srgbClr val="000000"/>
                </a:solidFill>
                <a:latin typeface="Arial" panose="020B0604020202020204" pitchFamily="34" charset="0"/>
              </a:rPr>
              <a:t> </a:t>
            </a:r>
          </a:p>
        </p:txBody>
      </p:sp>
    </p:spTree>
    <p:extLst>
      <p:ext uri="{BB962C8B-B14F-4D97-AF65-F5344CB8AC3E}">
        <p14:creationId xmlns:p14="http://schemas.microsoft.com/office/powerpoint/2010/main" val="188520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72929-BA46-3366-30B2-6B0E1A5062B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F0D7991-55F9-D4C1-81AA-6CD352D5C880}"/>
              </a:ext>
            </a:extLst>
          </p:cNvPr>
          <p:cNvSpPr txBox="1"/>
          <p:nvPr/>
        </p:nvSpPr>
        <p:spPr>
          <a:xfrm>
            <a:off x="3893269" y="522457"/>
            <a:ext cx="601430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TASK 8: Stacked Bar Chart</a:t>
            </a:r>
          </a:p>
        </p:txBody>
      </p:sp>
      <p:sp>
        <p:nvSpPr>
          <p:cNvPr id="8" name="TextBox 7">
            <a:extLst>
              <a:ext uri="{FF2B5EF4-FFF2-40B4-BE49-F238E27FC236}">
                <a16:creationId xmlns:a16="http://schemas.microsoft.com/office/drawing/2014/main" id="{F355C03F-11DD-2D96-23FB-51CD88303A3E}"/>
              </a:ext>
            </a:extLst>
          </p:cNvPr>
          <p:cNvSpPr txBox="1"/>
          <p:nvPr/>
        </p:nvSpPr>
        <p:spPr>
          <a:xfrm>
            <a:off x="939538" y="1197204"/>
            <a:ext cx="10312923" cy="3693319"/>
          </a:xfrm>
          <a:prstGeom prst="rect">
            <a:avLst/>
          </a:prstGeom>
          <a:noFill/>
        </p:spPr>
        <p:txBody>
          <a:bodyPr wrap="square" rtlCol="0">
            <a:spAutoFit/>
          </a:bodyPr>
          <a:lstStyle/>
          <a:p>
            <a:endParaRPr lang="en-US"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Question</a:t>
            </a:r>
            <a:r>
              <a:rPr lang="en-US" dirty="0">
                <a:solidFill>
                  <a:srgbClr val="000000"/>
                </a:solidFill>
                <a:latin typeface="Arial" panose="020B0604020202020204" pitchFamily="34" charset="0"/>
              </a:rPr>
              <a:t> :</a:t>
            </a:r>
          </a:p>
          <a:p>
            <a:r>
              <a:rPr lang="en-US" sz="1800" b="0" i="0" u="none" strike="noStrike" dirty="0">
                <a:solidFill>
                  <a:srgbClr val="000000"/>
                </a:solidFill>
                <a:effectLst/>
                <a:latin typeface="Arial" panose="020B0604020202020204" pitchFamily="34" charset="0"/>
              </a:rPr>
              <a:t>Create a stacked bar chart showing total sales by region and product category</a:t>
            </a:r>
          </a:p>
          <a:p>
            <a:endParaRPr lang="en-US"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Solution</a:t>
            </a:r>
            <a:r>
              <a:rPr lang="en-US" dirty="0">
                <a:solidFill>
                  <a:srgbClr val="000000"/>
                </a:solidFill>
                <a:latin typeface="Arial" panose="020B0604020202020204" pitchFamily="34" charset="0"/>
              </a:rPr>
              <a:t>:</a:t>
            </a:r>
          </a:p>
          <a:p>
            <a:r>
              <a:rPr lang="en-US" dirty="0">
                <a:solidFill>
                  <a:srgbClr val="000000"/>
                </a:solidFill>
                <a:latin typeface="Arial" panose="020B0604020202020204" pitchFamily="34" charset="0"/>
              </a:rPr>
              <a:t>Insert Pivot table to find the total sales by region and Product Category and click on Stacked Bar chart to visualize it.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From the Pivot table , we can find that which Product Category has maximum sales amount and which region holds it.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 </a:t>
            </a:r>
          </a:p>
          <a:p>
            <a:r>
              <a:rPr lang="en-US" dirty="0">
                <a:solidFill>
                  <a:srgbClr val="000000"/>
                </a:solidFill>
                <a:latin typeface="Arial" panose="020B0604020202020204" pitchFamily="34" charset="0"/>
              </a:rPr>
              <a:t> </a:t>
            </a:r>
          </a:p>
        </p:txBody>
      </p:sp>
      <p:pic>
        <p:nvPicPr>
          <p:cNvPr id="3" name="Picture 2">
            <a:extLst>
              <a:ext uri="{FF2B5EF4-FFF2-40B4-BE49-F238E27FC236}">
                <a16:creationId xmlns:a16="http://schemas.microsoft.com/office/drawing/2014/main" id="{EBEEC69D-4F58-E003-E00D-98A1EC505840}"/>
              </a:ext>
            </a:extLst>
          </p:cNvPr>
          <p:cNvPicPr>
            <a:picLocks noChangeAspect="1"/>
          </p:cNvPicPr>
          <p:nvPr/>
        </p:nvPicPr>
        <p:blipFill>
          <a:blip r:embed="rId2"/>
          <a:stretch>
            <a:fillRect/>
          </a:stretch>
        </p:blipFill>
        <p:spPr>
          <a:xfrm>
            <a:off x="1789719" y="4072772"/>
            <a:ext cx="6972300" cy="1295400"/>
          </a:xfrm>
          <a:prstGeom prst="rect">
            <a:avLst/>
          </a:prstGeom>
        </p:spPr>
      </p:pic>
    </p:spTree>
    <p:extLst>
      <p:ext uri="{BB962C8B-B14F-4D97-AF65-F5344CB8AC3E}">
        <p14:creationId xmlns:p14="http://schemas.microsoft.com/office/powerpoint/2010/main" val="736248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D1C4B-109E-A968-FCFB-62B20B71745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21C05F0-C8F7-9897-1695-ACE8C4F0DFD8}"/>
              </a:ext>
            </a:extLst>
          </p:cNvPr>
          <p:cNvSpPr txBox="1"/>
          <p:nvPr/>
        </p:nvSpPr>
        <p:spPr>
          <a:xfrm>
            <a:off x="3893269" y="522457"/>
            <a:ext cx="601430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TASK 9: Basic Dashboard</a:t>
            </a:r>
          </a:p>
        </p:txBody>
      </p:sp>
      <p:sp>
        <p:nvSpPr>
          <p:cNvPr id="8" name="TextBox 7">
            <a:extLst>
              <a:ext uri="{FF2B5EF4-FFF2-40B4-BE49-F238E27FC236}">
                <a16:creationId xmlns:a16="http://schemas.microsoft.com/office/drawing/2014/main" id="{FA4BEBA5-388D-EB0C-49E0-AA042B7C91FA}"/>
              </a:ext>
            </a:extLst>
          </p:cNvPr>
          <p:cNvSpPr txBox="1"/>
          <p:nvPr/>
        </p:nvSpPr>
        <p:spPr>
          <a:xfrm>
            <a:off x="1099794" y="1178350"/>
            <a:ext cx="10312923" cy="4801314"/>
          </a:xfrm>
          <a:prstGeom prst="rect">
            <a:avLst/>
          </a:prstGeom>
          <a:noFill/>
        </p:spPr>
        <p:txBody>
          <a:bodyPr wrap="square" rtlCol="0">
            <a:spAutoFit/>
          </a:bodyPr>
          <a:lstStyle/>
          <a:p>
            <a:endParaRPr lang="en-US"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Question</a:t>
            </a:r>
            <a:r>
              <a:rPr lang="en-US" dirty="0">
                <a:solidFill>
                  <a:srgbClr val="000000"/>
                </a:solidFill>
                <a:latin typeface="Arial" panose="020B0604020202020204" pitchFamily="34" charset="0"/>
              </a:rPr>
              <a:t> :</a:t>
            </a:r>
          </a:p>
          <a:p>
            <a:r>
              <a:rPr lang="en-US" sz="1800" b="0" i="0" u="none" strike="noStrike" dirty="0">
                <a:solidFill>
                  <a:srgbClr val="000000"/>
                </a:solidFill>
                <a:effectLst/>
                <a:latin typeface="Arial" panose="020B0604020202020204" pitchFamily="34" charset="0"/>
              </a:rPr>
              <a:t>a. Create a dashboard showing key metrics (e.g., total sales, total profit, highest-selling product category).</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b. Add interactive elements like slicers or dropdowns for dynamic filtering</a:t>
            </a:r>
          </a:p>
          <a:p>
            <a:endParaRPr lang="en-US" dirty="0">
              <a:solidFill>
                <a:srgbClr val="000000"/>
              </a:solidFill>
              <a:latin typeface="Arial" panose="020B0604020202020204" pitchFamily="34" charset="0"/>
            </a:endParaRPr>
          </a:p>
          <a:p>
            <a:r>
              <a:rPr lang="en-US" b="1" dirty="0">
                <a:solidFill>
                  <a:srgbClr val="000000"/>
                </a:solidFill>
                <a:latin typeface="Arial" panose="020B0604020202020204" pitchFamily="34" charset="0"/>
              </a:rPr>
              <a:t>Solution</a:t>
            </a:r>
            <a:r>
              <a:rPr lang="en-US" dirty="0">
                <a:solidFill>
                  <a:srgbClr val="000000"/>
                </a:solidFill>
                <a:latin typeface="Arial" panose="020B0604020202020204" pitchFamily="34" charset="0"/>
              </a:rPr>
              <a:t>:</a:t>
            </a:r>
          </a:p>
          <a:p>
            <a:r>
              <a:rPr lang="en-US" dirty="0">
                <a:solidFill>
                  <a:srgbClr val="000000"/>
                </a:solidFill>
                <a:latin typeface="Arial" panose="020B0604020202020204" pitchFamily="34" charset="0"/>
              </a:rPr>
              <a:t>Created dashboard for ABC Electronics with different Charts. From the visualization we could see the sales in West region is bit low when compared to other regions and they are primarily interested in Purchasing Electronic goods. We should be expanding our inventory of Electronic items in order to boost the sales in West region. </a:t>
            </a:r>
          </a:p>
          <a:p>
            <a:r>
              <a:rPr lang="en-US" dirty="0">
                <a:solidFill>
                  <a:srgbClr val="000000"/>
                </a:solidFill>
                <a:latin typeface="Arial" panose="020B0604020202020204" pitchFamily="34" charset="0"/>
              </a:rPr>
              <a:t>There is a decline in Sales and Profit over the years. There has been a significant variations in different Product category sold over the years. Let's dig deeper in terms of Quantity that is sold over the years from 2023 to 2024.</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 </a:t>
            </a:r>
          </a:p>
        </p:txBody>
      </p:sp>
      <p:pic>
        <p:nvPicPr>
          <p:cNvPr id="11" name="Picture 10">
            <a:extLst>
              <a:ext uri="{FF2B5EF4-FFF2-40B4-BE49-F238E27FC236}">
                <a16:creationId xmlns:a16="http://schemas.microsoft.com/office/drawing/2014/main" id="{03F6AA56-F029-F827-6C2B-D7FB7C445AE5}"/>
              </a:ext>
            </a:extLst>
          </p:cNvPr>
          <p:cNvPicPr>
            <a:picLocks noChangeAspect="1"/>
          </p:cNvPicPr>
          <p:nvPr/>
        </p:nvPicPr>
        <p:blipFill>
          <a:blip r:embed="rId2"/>
          <a:stretch>
            <a:fillRect/>
          </a:stretch>
        </p:blipFill>
        <p:spPr>
          <a:xfrm>
            <a:off x="4625654" y="4924956"/>
            <a:ext cx="2632986" cy="929640"/>
          </a:xfrm>
          <a:prstGeom prst="rect">
            <a:avLst/>
          </a:prstGeom>
        </p:spPr>
      </p:pic>
    </p:spTree>
    <p:extLst>
      <p:ext uri="{BB962C8B-B14F-4D97-AF65-F5344CB8AC3E}">
        <p14:creationId xmlns:p14="http://schemas.microsoft.com/office/powerpoint/2010/main" val="36423215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989</Words>
  <Application>Microsoft Office PowerPoint</Application>
  <PresentationFormat>Widescreen</PresentationFormat>
  <Paragraphs>125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Gothic</vt:lpstr>
      <vt:lpstr>Roboto Mono</vt:lpstr>
      <vt:lpstr>Times New Roman</vt:lpstr>
      <vt:lpstr>Wanted Sans Variable</vt:lpstr>
      <vt:lpstr>Wingdings 3</vt:lpstr>
      <vt:lpstr>Wisp</vt:lpstr>
      <vt:lpstr>BADM_Analyzing and Visualizing Regional Sales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Raji Malairaj</dc:creator>
  <cp:lastModifiedBy>Raji Malairaj</cp:lastModifiedBy>
  <cp:revision>1</cp:revision>
  <dcterms:created xsi:type="dcterms:W3CDTF">2024-12-23T17:00:14Z</dcterms:created>
  <dcterms:modified xsi:type="dcterms:W3CDTF">2024-12-24T17:45:31Z</dcterms:modified>
</cp:coreProperties>
</file>