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1" autoAdjust="0"/>
    <p:restoredTop sz="94660"/>
  </p:normalViewPr>
  <p:slideViewPr>
    <p:cSldViewPr snapToGrid="0">
      <p:cViewPr varScale="1">
        <p:scale>
          <a:sx n="72" d="100"/>
          <a:sy n="72"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CAR ACCIDENT SEVERITY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Dhwanil</a:t>
            </a:r>
            <a:r>
              <a:rPr lang="en-US" sz="2400" dirty="0">
                <a:solidFill>
                  <a:schemeClr val="tx1">
                    <a:lumMod val="85000"/>
                    <a:lumOff val="15000"/>
                  </a:schemeClr>
                </a:solidFill>
              </a:rPr>
              <a:t> shah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13B0-28E3-454D-84B5-1C3B173806DD}"/>
              </a:ext>
            </a:extLst>
          </p:cNvPr>
          <p:cNvSpPr>
            <a:spLocks noGrp="1"/>
          </p:cNvSpPr>
          <p:nvPr>
            <p:ph type="title"/>
          </p:nvPr>
        </p:nvSpPr>
        <p:spPr/>
        <p:txBody>
          <a:bodyPr/>
          <a:lstStyle/>
          <a:p>
            <a:r>
              <a:rPr lang="en-CA" dirty="0"/>
              <a:t>SDOT_COLCODE vs ACCIDENTS</a:t>
            </a:r>
          </a:p>
        </p:txBody>
      </p:sp>
      <p:pic>
        <p:nvPicPr>
          <p:cNvPr id="4" name="Picture 3">
            <a:extLst>
              <a:ext uri="{FF2B5EF4-FFF2-40B4-BE49-F238E27FC236}">
                <a16:creationId xmlns:a16="http://schemas.microsoft.com/office/drawing/2014/main" id="{2DFF7702-AC39-40B1-85EE-6D88C21259AB}"/>
              </a:ext>
            </a:extLst>
          </p:cNvPr>
          <p:cNvPicPr/>
          <p:nvPr/>
        </p:nvPicPr>
        <p:blipFill>
          <a:blip r:embed="rId2"/>
          <a:stretch>
            <a:fillRect/>
          </a:stretch>
        </p:blipFill>
        <p:spPr>
          <a:xfrm>
            <a:off x="1470992" y="1922670"/>
            <a:ext cx="7116417" cy="4030345"/>
          </a:xfrm>
          <a:prstGeom prst="rect">
            <a:avLst/>
          </a:prstGeom>
        </p:spPr>
      </p:pic>
      <p:sp>
        <p:nvSpPr>
          <p:cNvPr id="5" name="TextBox 4">
            <a:extLst>
              <a:ext uri="{FF2B5EF4-FFF2-40B4-BE49-F238E27FC236}">
                <a16:creationId xmlns:a16="http://schemas.microsoft.com/office/drawing/2014/main" id="{7DC352C4-1EBC-4333-97BB-1AD76E5972AA}"/>
              </a:ext>
            </a:extLst>
          </p:cNvPr>
          <p:cNvSpPr txBox="1"/>
          <p:nvPr/>
        </p:nvSpPr>
        <p:spPr>
          <a:xfrm flipH="1">
            <a:off x="8772939" y="2875722"/>
            <a:ext cx="1948069" cy="2031325"/>
          </a:xfrm>
          <a:prstGeom prst="rect">
            <a:avLst/>
          </a:prstGeom>
          <a:noFill/>
        </p:spPr>
        <p:txBody>
          <a:bodyPr wrap="square" rtlCol="0">
            <a:spAutoFit/>
          </a:bodyPr>
          <a:lstStyle/>
          <a:p>
            <a:r>
              <a:rPr lang="en-CA" dirty="0"/>
              <a:t>I found it really interesting because if we control 11 and 14 then we can control 90% accidents.</a:t>
            </a:r>
          </a:p>
        </p:txBody>
      </p:sp>
    </p:spTree>
    <p:extLst>
      <p:ext uri="{BB962C8B-B14F-4D97-AF65-F5344CB8AC3E}">
        <p14:creationId xmlns:p14="http://schemas.microsoft.com/office/powerpoint/2010/main" val="71079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B70D-54EF-42CD-AB48-AC438AD2F871}"/>
              </a:ext>
            </a:extLst>
          </p:cNvPr>
          <p:cNvSpPr>
            <a:spLocks noGrp="1"/>
          </p:cNvSpPr>
          <p:nvPr>
            <p:ph type="title"/>
          </p:nvPr>
        </p:nvSpPr>
        <p:spPr/>
        <p:txBody>
          <a:bodyPr/>
          <a:lstStyle/>
          <a:p>
            <a:r>
              <a:rPr lang="en-CA" dirty="0"/>
              <a:t>GRAPH FOR SDOT_COLCODE14 </a:t>
            </a:r>
          </a:p>
        </p:txBody>
      </p:sp>
      <p:sp>
        <p:nvSpPr>
          <p:cNvPr id="3" name="Content Placeholder 2">
            <a:extLst>
              <a:ext uri="{FF2B5EF4-FFF2-40B4-BE49-F238E27FC236}">
                <a16:creationId xmlns:a16="http://schemas.microsoft.com/office/drawing/2014/main" id="{7EDB28AE-03D4-410B-BA29-80492D1D1562}"/>
              </a:ext>
            </a:extLst>
          </p:cNvPr>
          <p:cNvSpPr>
            <a:spLocks noGrp="1"/>
          </p:cNvSpPr>
          <p:nvPr>
            <p:ph idx="1"/>
          </p:nvPr>
        </p:nvSpPr>
        <p:spPr>
          <a:xfrm>
            <a:off x="6718852" y="2108201"/>
            <a:ext cx="4436828" cy="3760891"/>
          </a:xfrm>
        </p:spPr>
        <p:txBody>
          <a:bodyPr/>
          <a:lstStyle/>
          <a:p>
            <a:r>
              <a:rPr lang="en-CA" dirty="0"/>
              <a:t>Most of the accidents are Parked Car and Angles for COLCODE 14. </a:t>
            </a:r>
          </a:p>
          <a:p>
            <a:r>
              <a:rPr lang="en-CA" dirty="0" err="1"/>
              <a:t>Approx</a:t>
            </a:r>
            <a:r>
              <a:rPr lang="en-CA" dirty="0"/>
              <a:t> ¼  accidents are of parked car.</a:t>
            </a:r>
          </a:p>
        </p:txBody>
      </p:sp>
      <p:pic>
        <p:nvPicPr>
          <p:cNvPr id="4" name="Picture 3">
            <a:extLst>
              <a:ext uri="{FF2B5EF4-FFF2-40B4-BE49-F238E27FC236}">
                <a16:creationId xmlns:a16="http://schemas.microsoft.com/office/drawing/2014/main" id="{D776204F-C4EF-40E7-94D7-38E7206C235B}"/>
              </a:ext>
            </a:extLst>
          </p:cNvPr>
          <p:cNvPicPr/>
          <p:nvPr/>
        </p:nvPicPr>
        <p:blipFill>
          <a:blip r:embed="rId2"/>
          <a:stretch>
            <a:fillRect/>
          </a:stretch>
        </p:blipFill>
        <p:spPr>
          <a:xfrm>
            <a:off x="569844" y="2108200"/>
            <a:ext cx="5817704" cy="4256835"/>
          </a:xfrm>
          <a:prstGeom prst="rect">
            <a:avLst/>
          </a:prstGeom>
        </p:spPr>
      </p:pic>
    </p:spTree>
    <p:extLst>
      <p:ext uri="{BB962C8B-B14F-4D97-AF65-F5344CB8AC3E}">
        <p14:creationId xmlns:p14="http://schemas.microsoft.com/office/powerpoint/2010/main" val="280476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AF85-EB0D-474D-A5BF-BDB202E401C9}"/>
              </a:ext>
            </a:extLst>
          </p:cNvPr>
          <p:cNvSpPr>
            <a:spLocks noGrp="1"/>
          </p:cNvSpPr>
          <p:nvPr>
            <p:ph type="title"/>
          </p:nvPr>
        </p:nvSpPr>
        <p:spPr/>
        <p:txBody>
          <a:bodyPr/>
          <a:lstStyle/>
          <a:p>
            <a:r>
              <a:rPr lang="en-CA" dirty="0"/>
              <a:t>SDOT_COLCODE=14 </a:t>
            </a:r>
            <a:br>
              <a:rPr lang="en-CA" dirty="0"/>
            </a:br>
            <a:r>
              <a:rPr lang="en-CA" dirty="0"/>
              <a:t>ACCIDENTS Vs JUNCTION</a:t>
            </a:r>
          </a:p>
        </p:txBody>
      </p:sp>
      <p:sp>
        <p:nvSpPr>
          <p:cNvPr id="3" name="Content Placeholder 2">
            <a:extLst>
              <a:ext uri="{FF2B5EF4-FFF2-40B4-BE49-F238E27FC236}">
                <a16:creationId xmlns:a16="http://schemas.microsoft.com/office/drawing/2014/main" id="{0568CC9D-99C2-4990-86CE-5E3CFF56D11D}"/>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7BD9A4B5-9A34-4F29-B1BF-402C4590D60C}"/>
              </a:ext>
            </a:extLst>
          </p:cNvPr>
          <p:cNvPicPr/>
          <p:nvPr/>
        </p:nvPicPr>
        <p:blipFill>
          <a:blip r:embed="rId2"/>
          <a:stretch>
            <a:fillRect/>
          </a:stretch>
        </p:blipFill>
        <p:spPr>
          <a:xfrm>
            <a:off x="1036320" y="2076872"/>
            <a:ext cx="10214776" cy="3792220"/>
          </a:xfrm>
          <a:prstGeom prst="rect">
            <a:avLst/>
          </a:prstGeom>
        </p:spPr>
      </p:pic>
    </p:spTree>
    <p:extLst>
      <p:ext uri="{BB962C8B-B14F-4D97-AF65-F5344CB8AC3E}">
        <p14:creationId xmlns:p14="http://schemas.microsoft.com/office/powerpoint/2010/main" val="369718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DC8F-A397-4F3B-9ACF-0C31C708E892}"/>
              </a:ext>
            </a:extLst>
          </p:cNvPr>
          <p:cNvSpPr>
            <a:spLocks noGrp="1"/>
          </p:cNvSpPr>
          <p:nvPr>
            <p:ph type="title"/>
          </p:nvPr>
        </p:nvSpPr>
        <p:spPr/>
        <p:txBody>
          <a:bodyPr/>
          <a:lstStyle/>
          <a:p>
            <a:r>
              <a:rPr lang="en-CA" dirty="0"/>
              <a:t>MACHINE LEARNING </a:t>
            </a:r>
          </a:p>
        </p:txBody>
      </p:sp>
      <p:sp>
        <p:nvSpPr>
          <p:cNvPr id="3" name="Content Placeholder 2">
            <a:extLst>
              <a:ext uri="{FF2B5EF4-FFF2-40B4-BE49-F238E27FC236}">
                <a16:creationId xmlns:a16="http://schemas.microsoft.com/office/drawing/2014/main" id="{E82529EE-1DC2-485F-8193-0BFAA8D30307}"/>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22661491-49B0-4DF6-AF01-BA7782E0429A}"/>
              </a:ext>
            </a:extLst>
          </p:cNvPr>
          <p:cNvPicPr>
            <a:picLocks noChangeAspect="1"/>
          </p:cNvPicPr>
          <p:nvPr/>
        </p:nvPicPr>
        <p:blipFill>
          <a:blip r:embed="rId2"/>
          <a:stretch>
            <a:fillRect/>
          </a:stretch>
        </p:blipFill>
        <p:spPr>
          <a:xfrm>
            <a:off x="2491410" y="2386633"/>
            <a:ext cx="4583802" cy="2688949"/>
          </a:xfrm>
          <a:prstGeom prst="rect">
            <a:avLst/>
          </a:prstGeom>
        </p:spPr>
      </p:pic>
    </p:spTree>
    <p:extLst>
      <p:ext uri="{BB962C8B-B14F-4D97-AF65-F5344CB8AC3E}">
        <p14:creationId xmlns:p14="http://schemas.microsoft.com/office/powerpoint/2010/main" val="300763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2424-8172-4FA6-AA9F-352A889EA941}"/>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165DA483-6DBC-41AB-A4C7-C90BB6C2C7EC}"/>
              </a:ext>
            </a:extLst>
          </p:cNvPr>
          <p:cNvSpPr>
            <a:spLocks noGrp="1"/>
          </p:cNvSpPr>
          <p:nvPr>
            <p:ph idx="1"/>
          </p:nvPr>
        </p:nvSpPr>
        <p:spPr/>
        <p:txBody>
          <a:bodyPr/>
          <a:lstStyle/>
          <a:p>
            <a:pPr>
              <a:lnSpc>
                <a:spcPct val="107000"/>
              </a:lnSpc>
              <a:spcAft>
                <a:spcPts val="800"/>
              </a:spcAft>
              <a:tabLst>
                <a:tab pos="809625" algn="l"/>
              </a:tabLst>
            </a:pPr>
            <a:r>
              <a:rPr lang="en-CA" sz="1800" dirty="0">
                <a:effectLst/>
                <a:latin typeface="Calibri" panose="020F0502020204030204" pitchFamily="34" charset="0"/>
                <a:ea typeface="Calibri" panose="020F0502020204030204" pitchFamily="34" charset="0"/>
                <a:cs typeface="Times New Roman" panose="02020603050405020304" pitchFamily="18" charset="0"/>
              </a:rPr>
              <a:t>At certain values of SDOT_COLCODE the accidents numbers are really high. We can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eaily</a:t>
            </a:r>
            <a:r>
              <a:rPr lang="en-CA" sz="1800" dirty="0">
                <a:effectLst/>
                <a:latin typeface="Calibri" panose="020F0502020204030204" pitchFamily="34" charset="0"/>
                <a:ea typeface="Calibri" panose="020F0502020204030204" pitchFamily="34" charset="0"/>
                <a:cs typeface="Times New Roman" panose="02020603050405020304" pitchFamily="18" charset="0"/>
              </a:rPr>
              <a:t> downsize it. </a:t>
            </a:r>
          </a:p>
          <a:p>
            <a:pPr>
              <a:lnSpc>
                <a:spcPct val="107000"/>
              </a:lnSpc>
              <a:spcAft>
                <a:spcPts val="800"/>
              </a:spcAft>
              <a:tabLst>
                <a:tab pos="809625" algn="l"/>
              </a:tabLst>
            </a:pPr>
            <a:r>
              <a:rPr lang="en-CA" sz="1800" dirty="0">
                <a:effectLst/>
                <a:latin typeface="Calibri" panose="020F0502020204030204" pitchFamily="34" charset="0"/>
                <a:ea typeface="Calibri" panose="020F0502020204030204" pitchFamily="34" charset="0"/>
                <a:cs typeface="Times New Roman" panose="02020603050405020304" pitchFamily="18" charset="0"/>
              </a:rPr>
              <a:t>I can also say that weather condition, Light condition and road condition having less impact for road accidents. At certain timing the accidents are really high. Accidents with park vehicles are high and we can easily eradicate it.</a:t>
            </a:r>
          </a:p>
          <a:p>
            <a:endParaRPr lang="en-CA" dirty="0"/>
          </a:p>
        </p:txBody>
      </p:sp>
    </p:spTree>
    <p:extLst>
      <p:ext uri="{BB962C8B-B14F-4D97-AF65-F5344CB8AC3E}">
        <p14:creationId xmlns:p14="http://schemas.microsoft.com/office/powerpoint/2010/main" val="47961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35F3-B599-4FA9-91F7-BC45392AF8A7}"/>
              </a:ext>
            </a:extLst>
          </p:cNvPr>
          <p:cNvSpPr>
            <a:spLocks noGrp="1"/>
          </p:cNvSpPr>
          <p:nvPr>
            <p:ph type="title"/>
          </p:nvPr>
        </p:nvSpPr>
        <p:spPr/>
        <p:txBody>
          <a:bodyPr/>
          <a:lstStyle/>
          <a:p>
            <a:r>
              <a:rPr lang="en-CA" dirty="0"/>
              <a:t>FUTURE PREDICTION</a:t>
            </a:r>
          </a:p>
        </p:txBody>
      </p:sp>
      <p:sp>
        <p:nvSpPr>
          <p:cNvPr id="3" name="Content Placeholder 2">
            <a:extLst>
              <a:ext uri="{FF2B5EF4-FFF2-40B4-BE49-F238E27FC236}">
                <a16:creationId xmlns:a16="http://schemas.microsoft.com/office/drawing/2014/main" id="{DED78B2D-BF04-4B2D-93E3-55D74B32E6D5}"/>
              </a:ext>
            </a:extLst>
          </p:cNvPr>
          <p:cNvSpPr>
            <a:spLocks noGrp="1"/>
          </p:cNvSpPr>
          <p:nvPr>
            <p:ph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Accidents on certain time is really high so we can easily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deacrese</a:t>
            </a:r>
            <a:r>
              <a:rPr lang="en-CA" sz="1800" dirty="0">
                <a:effectLst/>
                <a:latin typeface="Calibri" panose="020F0502020204030204" pitchFamily="34" charset="0"/>
                <a:ea typeface="Calibri" panose="020F0502020204030204" pitchFamily="34" charset="0"/>
                <a:cs typeface="Times New Roman" panose="02020603050405020304" pitchFamily="18" charset="0"/>
              </a:rPr>
              <a:t> it with the help of government and society. Accidents in last five years are really high as compare to previous 15 years. So we  need to careful about it. Accidents with parked vehicles are really higher which can be easily decrease with the help of proper rules. Front end at angle and rear end are the reasons for most of accidents which can be easily downsize. </a:t>
            </a:r>
          </a:p>
          <a:p>
            <a:endParaRPr lang="en-CA" dirty="0"/>
          </a:p>
        </p:txBody>
      </p:sp>
    </p:spTree>
    <p:extLst>
      <p:ext uri="{BB962C8B-B14F-4D97-AF65-F5344CB8AC3E}">
        <p14:creationId xmlns:p14="http://schemas.microsoft.com/office/powerpoint/2010/main" val="234562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E51B-2C36-4275-AF13-871C20AF7777}"/>
              </a:ext>
            </a:extLst>
          </p:cNvPr>
          <p:cNvSpPr>
            <a:spLocks noGrp="1"/>
          </p:cNvSpPr>
          <p:nvPr>
            <p:ph type="title"/>
          </p:nvPr>
        </p:nvSpPr>
        <p:spPr>
          <a:xfrm>
            <a:off x="1203297" y="2703621"/>
            <a:ext cx="10058400" cy="1450757"/>
          </a:xfrm>
        </p:spPr>
        <p:txBody>
          <a:bodyPr>
            <a:normAutofit/>
          </a:bodyPr>
          <a:lstStyle/>
          <a:p>
            <a:r>
              <a:rPr lang="en-CA" sz="7700" dirty="0"/>
              <a:t>THANK YOU !!</a:t>
            </a:r>
          </a:p>
        </p:txBody>
      </p:sp>
    </p:spTree>
    <p:extLst>
      <p:ext uri="{BB962C8B-B14F-4D97-AF65-F5344CB8AC3E}">
        <p14:creationId xmlns:p14="http://schemas.microsoft.com/office/powerpoint/2010/main" val="135645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146048"/>
          </a:xfrm>
        </p:spPr>
        <p:txBody>
          <a:bodyPr anchor="ctr">
            <a:normAutofit/>
          </a:bodyPr>
          <a:lstStyle/>
          <a:p>
            <a:pPr lvl="0"/>
            <a:r>
              <a:rPr lang="en-US" sz="4800" i="1" dirty="0">
                <a:solidFill>
                  <a:srgbClr val="FFFFFF"/>
                </a:solidFill>
              </a:rPr>
              <a:t>INTRODUCTION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2432649"/>
            <a:ext cx="10058400" cy="3935591"/>
          </a:xfrm>
        </p:spPr>
        <p:txBody>
          <a:bodyPr>
            <a:normAutofit/>
          </a:bodyPr>
          <a:lstStyle/>
          <a:p>
            <a:r>
              <a:rPr lang="en-US" dirty="0">
                <a:solidFill>
                  <a:srgbClr val="FFFFFF"/>
                </a:solidFill>
              </a:rPr>
              <a:t>This project is having large number of data about car accidents in particular region. </a:t>
            </a:r>
          </a:p>
          <a:p>
            <a:r>
              <a:rPr lang="en-US" dirty="0">
                <a:solidFill>
                  <a:srgbClr val="FFFFFF"/>
                </a:solidFill>
              </a:rPr>
              <a:t>In this project we are doing operations on data and getting a conclusion in order to decrease car accidents.</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C2A2-B55E-4518-8D3F-4B738EE58937}"/>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A66354D6-7935-40BE-83B9-A981AE120FE8}"/>
              </a:ext>
            </a:extLst>
          </p:cNvPr>
          <p:cNvSpPr>
            <a:spLocks noGrp="1"/>
          </p:cNvSpPr>
          <p:nvPr>
            <p:ph idx="1"/>
          </p:nvPr>
        </p:nvSpPr>
        <p:spPr/>
        <p:txBody>
          <a:bodyPr/>
          <a:lstStyle/>
          <a:p>
            <a:pPr marL="457200" indent="-457200">
              <a:buFont typeface="+mj-lt"/>
              <a:buAutoNum type="arabicPeriod"/>
            </a:pPr>
            <a:r>
              <a:rPr lang="en-CA" dirty="0"/>
              <a:t>By doing this project we can easily predict the impact of different parameters on car accidents.</a:t>
            </a:r>
          </a:p>
          <a:p>
            <a:pPr marL="457200" indent="-457200">
              <a:buFont typeface="+mj-lt"/>
              <a:buAutoNum type="arabicPeriod"/>
            </a:pPr>
            <a:r>
              <a:rPr lang="en-CA" dirty="0"/>
              <a:t>We analyze its relationships with various parameters and also done some predictions by which we can get proper conclusion.</a:t>
            </a:r>
          </a:p>
          <a:p>
            <a:pPr marL="457200" indent="-457200">
              <a:buFont typeface="+mj-lt"/>
              <a:buAutoNum type="arabicPeriod"/>
            </a:pPr>
            <a:r>
              <a:rPr lang="en-CA" dirty="0"/>
              <a:t>We can also give various actions that government or public can take in order to downsize the number of accidents.</a:t>
            </a:r>
          </a:p>
        </p:txBody>
      </p:sp>
    </p:spTree>
    <p:extLst>
      <p:ext uri="{BB962C8B-B14F-4D97-AF65-F5344CB8AC3E}">
        <p14:creationId xmlns:p14="http://schemas.microsoft.com/office/powerpoint/2010/main" val="4768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6B58-169B-4E83-B3D2-249DE3119B1B}"/>
              </a:ext>
            </a:extLst>
          </p:cNvPr>
          <p:cNvSpPr>
            <a:spLocks noGrp="1"/>
          </p:cNvSpPr>
          <p:nvPr>
            <p:ph type="title"/>
          </p:nvPr>
        </p:nvSpPr>
        <p:spPr/>
        <p:txBody>
          <a:bodyPr/>
          <a:lstStyle/>
          <a:p>
            <a:r>
              <a:rPr lang="en-CA" dirty="0"/>
              <a:t>METHODOLOGY</a:t>
            </a:r>
          </a:p>
        </p:txBody>
      </p:sp>
      <p:sp>
        <p:nvSpPr>
          <p:cNvPr id="4" name="Rectangle: Rounded Corners 3">
            <a:extLst>
              <a:ext uri="{FF2B5EF4-FFF2-40B4-BE49-F238E27FC236}">
                <a16:creationId xmlns:a16="http://schemas.microsoft.com/office/drawing/2014/main" id="{2714102E-C4F6-4FDD-8467-443A34E7413D}"/>
              </a:ext>
            </a:extLst>
          </p:cNvPr>
          <p:cNvSpPr/>
          <p:nvPr/>
        </p:nvSpPr>
        <p:spPr>
          <a:xfrm>
            <a:off x="3246783" y="2266122"/>
            <a:ext cx="5393634"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Collect the data</a:t>
            </a:r>
          </a:p>
        </p:txBody>
      </p:sp>
      <p:sp>
        <p:nvSpPr>
          <p:cNvPr id="5" name="Rectangle: Rounded Corners 4">
            <a:extLst>
              <a:ext uri="{FF2B5EF4-FFF2-40B4-BE49-F238E27FC236}">
                <a16:creationId xmlns:a16="http://schemas.microsoft.com/office/drawing/2014/main" id="{822FB452-504C-4E56-8C2B-838819840810}"/>
              </a:ext>
            </a:extLst>
          </p:cNvPr>
          <p:cNvSpPr/>
          <p:nvPr/>
        </p:nvSpPr>
        <p:spPr>
          <a:xfrm>
            <a:off x="3306417" y="3163956"/>
            <a:ext cx="5334000"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Explore and Understand Data</a:t>
            </a:r>
          </a:p>
          <a:p>
            <a:pPr algn="ctr"/>
            <a:endParaRPr lang="en-CA" dirty="0"/>
          </a:p>
        </p:txBody>
      </p:sp>
      <p:sp>
        <p:nvSpPr>
          <p:cNvPr id="7" name="Rectangle: Rounded Corners 6">
            <a:extLst>
              <a:ext uri="{FF2B5EF4-FFF2-40B4-BE49-F238E27FC236}">
                <a16:creationId xmlns:a16="http://schemas.microsoft.com/office/drawing/2014/main" id="{B0D5B567-210F-4AD9-B9F4-D0EDF773A633}"/>
              </a:ext>
            </a:extLst>
          </p:cNvPr>
          <p:cNvSpPr/>
          <p:nvPr/>
        </p:nvSpPr>
        <p:spPr>
          <a:xfrm>
            <a:off x="3343524" y="4061790"/>
            <a:ext cx="5334000"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Analyze the data</a:t>
            </a:r>
          </a:p>
        </p:txBody>
      </p:sp>
      <p:sp>
        <p:nvSpPr>
          <p:cNvPr id="11" name="Rectangle: Rounded Corners 10">
            <a:extLst>
              <a:ext uri="{FF2B5EF4-FFF2-40B4-BE49-F238E27FC236}">
                <a16:creationId xmlns:a16="http://schemas.microsoft.com/office/drawing/2014/main" id="{093A7DEE-25CF-410A-9617-1ED74049D7CE}"/>
              </a:ext>
            </a:extLst>
          </p:cNvPr>
          <p:cNvSpPr/>
          <p:nvPr/>
        </p:nvSpPr>
        <p:spPr>
          <a:xfrm>
            <a:off x="3343524" y="4959624"/>
            <a:ext cx="5334000" cy="530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Modelling, Evaluation  and testing</a:t>
            </a:r>
          </a:p>
        </p:txBody>
      </p:sp>
    </p:spTree>
    <p:extLst>
      <p:ext uri="{BB962C8B-B14F-4D97-AF65-F5344CB8AC3E}">
        <p14:creationId xmlns:p14="http://schemas.microsoft.com/office/powerpoint/2010/main" val="38240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DAB-92B6-40A9-8103-BB0F35DBCB62}"/>
              </a:ext>
            </a:extLst>
          </p:cNvPr>
          <p:cNvSpPr>
            <a:spLocks noGrp="1"/>
          </p:cNvSpPr>
          <p:nvPr>
            <p:ph type="title"/>
          </p:nvPr>
        </p:nvSpPr>
        <p:spPr/>
        <p:txBody>
          <a:bodyPr/>
          <a:lstStyle/>
          <a:p>
            <a:r>
              <a:rPr lang="en-CA" dirty="0"/>
              <a:t>ACCIDENT AND ROAD CONDITION</a:t>
            </a:r>
          </a:p>
        </p:txBody>
      </p:sp>
      <p:pic>
        <p:nvPicPr>
          <p:cNvPr id="7" name="Content Placeholder 6">
            <a:extLst>
              <a:ext uri="{FF2B5EF4-FFF2-40B4-BE49-F238E27FC236}">
                <a16:creationId xmlns:a16="http://schemas.microsoft.com/office/drawing/2014/main" id="{7487FDEB-4F24-4389-8343-5FDC2F3911C0}"/>
              </a:ext>
            </a:extLst>
          </p:cNvPr>
          <p:cNvPicPr>
            <a:picLocks noGrp="1" noChangeAspect="1"/>
          </p:cNvPicPr>
          <p:nvPr>
            <p:ph idx="1"/>
          </p:nvPr>
        </p:nvPicPr>
        <p:blipFill>
          <a:blip r:embed="rId2"/>
          <a:stretch>
            <a:fillRect/>
          </a:stretch>
        </p:blipFill>
        <p:spPr>
          <a:xfrm>
            <a:off x="1097279" y="2108199"/>
            <a:ext cx="9650233" cy="4463197"/>
          </a:xfrm>
          <a:prstGeom prst="rect">
            <a:avLst/>
          </a:prstGeom>
        </p:spPr>
      </p:pic>
    </p:spTree>
    <p:extLst>
      <p:ext uri="{BB962C8B-B14F-4D97-AF65-F5344CB8AC3E}">
        <p14:creationId xmlns:p14="http://schemas.microsoft.com/office/powerpoint/2010/main" val="16591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6A07-7F7E-4A18-9207-F4FCA842898C}"/>
              </a:ext>
            </a:extLst>
          </p:cNvPr>
          <p:cNvSpPr>
            <a:spLocks noGrp="1"/>
          </p:cNvSpPr>
          <p:nvPr>
            <p:ph type="title"/>
          </p:nvPr>
        </p:nvSpPr>
        <p:spPr/>
        <p:txBody>
          <a:bodyPr/>
          <a:lstStyle/>
          <a:p>
            <a:r>
              <a:rPr lang="en-CA" dirty="0"/>
              <a:t>WHETHER AND ACCIDENTS</a:t>
            </a:r>
          </a:p>
        </p:txBody>
      </p:sp>
      <p:pic>
        <p:nvPicPr>
          <p:cNvPr id="4" name="Content Placeholder 3">
            <a:extLst>
              <a:ext uri="{FF2B5EF4-FFF2-40B4-BE49-F238E27FC236}">
                <a16:creationId xmlns:a16="http://schemas.microsoft.com/office/drawing/2014/main" id="{03E02F1C-C074-4856-B83B-B724898C624C}"/>
              </a:ext>
            </a:extLst>
          </p:cNvPr>
          <p:cNvPicPr>
            <a:picLocks noGrp="1"/>
          </p:cNvPicPr>
          <p:nvPr>
            <p:ph idx="1"/>
          </p:nvPr>
        </p:nvPicPr>
        <p:blipFill>
          <a:blip r:embed="rId2"/>
          <a:stretch>
            <a:fillRect/>
          </a:stretch>
        </p:blipFill>
        <p:spPr>
          <a:xfrm>
            <a:off x="1364975" y="2445543"/>
            <a:ext cx="8097078" cy="4125853"/>
          </a:xfrm>
          <a:prstGeom prst="rect">
            <a:avLst/>
          </a:prstGeom>
        </p:spPr>
      </p:pic>
    </p:spTree>
    <p:extLst>
      <p:ext uri="{BB962C8B-B14F-4D97-AF65-F5344CB8AC3E}">
        <p14:creationId xmlns:p14="http://schemas.microsoft.com/office/powerpoint/2010/main" val="10684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AD06-34EC-4A3B-97C6-F01669E12731}"/>
              </a:ext>
            </a:extLst>
          </p:cNvPr>
          <p:cNvSpPr>
            <a:spLocks noGrp="1"/>
          </p:cNvSpPr>
          <p:nvPr>
            <p:ph type="title"/>
          </p:nvPr>
        </p:nvSpPr>
        <p:spPr/>
        <p:txBody>
          <a:bodyPr/>
          <a:lstStyle/>
          <a:p>
            <a:r>
              <a:rPr lang="en-CA" dirty="0"/>
              <a:t>ACCIDENTS YEAR WISE</a:t>
            </a:r>
          </a:p>
        </p:txBody>
      </p:sp>
      <p:pic>
        <p:nvPicPr>
          <p:cNvPr id="4" name="Content Placeholder 3">
            <a:extLst>
              <a:ext uri="{FF2B5EF4-FFF2-40B4-BE49-F238E27FC236}">
                <a16:creationId xmlns:a16="http://schemas.microsoft.com/office/drawing/2014/main" id="{7D3E0F67-A04B-4D8B-8E3F-24DEC9BCEC98}"/>
              </a:ext>
            </a:extLst>
          </p:cNvPr>
          <p:cNvPicPr>
            <a:picLocks noGrp="1"/>
          </p:cNvPicPr>
          <p:nvPr>
            <p:ph idx="1"/>
          </p:nvPr>
        </p:nvPicPr>
        <p:blipFill>
          <a:blip r:embed="rId2"/>
          <a:stretch>
            <a:fillRect/>
          </a:stretch>
        </p:blipFill>
        <p:spPr>
          <a:xfrm>
            <a:off x="2027584" y="2108199"/>
            <a:ext cx="7765774" cy="4463197"/>
          </a:xfrm>
          <a:prstGeom prst="rect">
            <a:avLst/>
          </a:prstGeom>
        </p:spPr>
      </p:pic>
    </p:spTree>
    <p:extLst>
      <p:ext uri="{BB962C8B-B14F-4D97-AF65-F5344CB8AC3E}">
        <p14:creationId xmlns:p14="http://schemas.microsoft.com/office/powerpoint/2010/main" val="13057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E968-2957-4F4F-8209-65F0C2C5154E}"/>
              </a:ext>
            </a:extLst>
          </p:cNvPr>
          <p:cNvSpPr>
            <a:spLocks noGrp="1"/>
          </p:cNvSpPr>
          <p:nvPr>
            <p:ph type="title"/>
          </p:nvPr>
        </p:nvSpPr>
        <p:spPr/>
        <p:txBody>
          <a:bodyPr/>
          <a:lstStyle/>
          <a:p>
            <a:r>
              <a:rPr lang="en-CA" dirty="0"/>
              <a:t>ACCIDENT AND TIME OF THE DAY</a:t>
            </a:r>
          </a:p>
        </p:txBody>
      </p:sp>
      <p:pic>
        <p:nvPicPr>
          <p:cNvPr id="4" name="Content Placeholder 3">
            <a:extLst>
              <a:ext uri="{FF2B5EF4-FFF2-40B4-BE49-F238E27FC236}">
                <a16:creationId xmlns:a16="http://schemas.microsoft.com/office/drawing/2014/main" id="{1FF6FEBF-5929-42BE-9DFF-641150C5A171}"/>
              </a:ext>
            </a:extLst>
          </p:cNvPr>
          <p:cNvPicPr>
            <a:picLocks noGrp="1" noChangeAspect="1"/>
          </p:cNvPicPr>
          <p:nvPr>
            <p:ph idx="1"/>
          </p:nvPr>
        </p:nvPicPr>
        <p:blipFill>
          <a:blip r:embed="rId2"/>
          <a:stretch>
            <a:fillRect/>
          </a:stretch>
        </p:blipFill>
        <p:spPr>
          <a:xfrm>
            <a:off x="1603513" y="2108199"/>
            <a:ext cx="8613913" cy="4358861"/>
          </a:xfrm>
          <a:prstGeom prst="rect">
            <a:avLst/>
          </a:prstGeom>
        </p:spPr>
      </p:pic>
    </p:spTree>
    <p:extLst>
      <p:ext uri="{BB962C8B-B14F-4D97-AF65-F5344CB8AC3E}">
        <p14:creationId xmlns:p14="http://schemas.microsoft.com/office/powerpoint/2010/main" val="182769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C07C-19A6-423D-B2C3-33565E2C626E}"/>
              </a:ext>
            </a:extLst>
          </p:cNvPr>
          <p:cNvSpPr>
            <a:spLocks noGrp="1"/>
          </p:cNvSpPr>
          <p:nvPr>
            <p:ph type="title"/>
          </p:nvPr>
        </p:nvSpPr>
        <p:spPr/>
        <p:txBody>
          <a:bodyPr/>
          <a:lstStyle/>
          <a:p>
            <a:r>
              <a:rPr lang="en-CA" dirty="0"/>
              <a:t>ACCIDENT AND COLISION TYPE</a:t>
            </a:r>
          </a:p>
        </p:txBody>
      </p:sp>
      <p:sp>
        <p:nvSpPr>
          <p:cNvPr id="3" name="Content Placeholder 2">
            <a:extLst>
              <a:ext uri="{FF2B5EF4-FFF2-40B4-BE49-F238E27FC236}">
                <a16:creationId xmlns:a16="http://schemas.microsoft.com/office/drawing/2014/main" id="{4B65BB7F-267F-4A62-AF3E-D9EBB21B6F9E}"/>
              </a:ext>
            </a:extLst>
          </p:cNvPr>
          <p:cNvSpPr>
            <a:spLocks noGrp="1"/>
          </p:cNvSpPr>
          <p:nvPr>
            <p:ph idx="1"/>
          </p:nvPr>
        </p:nvSpPr>
        <p:spPr>
          <a:xfrm>
            <a:off x="1097280" y="2108201"/>
            <a:ext cx="5170998" cy="3760891"/>
          </a:xfrm>
        </p:spPr>
        <p:txBody>
          <a:bodyPr/>
          <a:lstStyle/>
          <a:p>
            <a:r>
              <a:rPr lang="en-CA" dirty="0"/>
              <a:t>                                                                                      </a:t>
            </a:r>
          </a:p>
        </p:txBody>
      </p:sp>
      <p:pic>
        <p:nvPicPr>
          <p:cNvPr id="4" name="Picture 3">
            <a:extLst>
              <a:ext uri="{FF2B5EF4-FFF2-40B4-BE49-F238E27FC236}">
                <a16:creationId xmlns:a16="http://schemas.microsoft.com/office/drawing/2014/main" id="{996069A4-ECA4-4E02-B69D-B5B20C74EB63}"/>
              </a:ext>
            </a:extLst>
          </p:cNvPr>
          <p:cNvPicPr/>
          <p:nvPr/>
        </p:nvPicPr>
        <p:blipFill>
          <a:blip r:embed="rId2"/>
          <a:stretch>
            <a:fillRect/>
          </a:stretch>
        </p:blipFill>
        <p:spPr>
          <a:xfrm>
            <a:off x="468630" y="2449617"/>
            <a:ext cx="5657850" cy="3419475"/>
          </a:xfrm>
          <a:prstGeom prst="rect">
            <a:avLst/>
          </a:prstGeom>
        </p:spPr>
      </p:pic>
      <p:sp>
        <p:nvSpPr>
          <p:cNvPr id="6" name="TextBox 5">
            <a:extLst>
              <a:ext uri="{FF2B5EF4-FFF2-40B4-BE49-F238E27FC236}">
                <a16:creationId xmlns:a16="http://schemas.microsoft.com/office/drawing/2014/main" id="{FDC322AC-BE35-45EB-8C88-810157295AD8}"/>
              </a:ext>
            </a:extLst>
          </p:cNvPr>
          <p:cNvSpPr txBox="1"/>
          <p:nvPr/>
        </p:nvSpPr>
        <p:spPr>
          <a:xfrm>
            <a:off x="6755130" y="2505670"/>
            <a:ext cx="3297141" cy="923330"/>
          </a:xfrm>
          <a:prstGeom prst="rect">
            <a:avLst/>
          </a:prstGeom>
          <a:noFill/>
        </p:spPr>
        <p:txBody>
          <a:bodyPr wrap="square" rtlCol="0">
            <a:spAutoFit/>
          </a:bodyPr>
          <a:lstStyle/>
          <a:p>
            <a:r>
              <a:rPr lang="en-CA" dirty="0"/>
              <a:t>In this you can easily see that most of collisions are </a:t>
            </a:r>
            <a:r>
              <a:rPr lang="en-CA" dirty="0">
                <a:solidFill>
                  <a:srgbClr val="FF0000"/>
                </a:solidFill>
              </a:rPr>
              <a:t>Parked car</a:t>
            </a:r>
            <a:r>
              <a:rPr lang="en-CA" dirty="0"/>
              <a:t> and </a:t>
            </a:r>
            <a:r>
              <a:rPr lang="en-CA" dirty="0">
                <a:solidFill>
                  <a:srgbClr val="FF0000"/>
                </a:solidFill>
              </a:rPr>
              <a:t>rear ended</a:t>
            </a:r>
            <a:r>
              <a:rPr lang="en-CA" dirty="0"/>
              <a:t> </a:t>
            </a:r>
            <a:r>
              <a:rPr lang="en-CA" dirty="0" err="1"/>
              <a:t>collsions</a:t>
            </a:r>
            <a:r>
              <a:rPr lang="en-CA" dirty="0"/>
              <a:t>.</a:t>
            </a:r>
          </a:p>
        </p:txBody>
      </p:sp>
    </p:spTree>
    <p:extLst>
      <p:ext uri="{BB962C8B-B14F-4D97-AF65-F5344CB8AC3E}">
        <p14:creationId xmlns:p14="http://schemas.microsoft.com/office/powerpoint/2010/main" val="10089332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{BCA50EDA-E60C-4CFC-BD95-30590E6D2EE6}tf56160789_win32</Template>
  <TotalTime>98</TotalTime>
  <Words>369</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Bookman Old Style</vt:lpstr>
      <vt:lpstr>Calibri</vt:lpstr>
      <vt:lpstr>Franklin Gothic Book</vt:lpstr>
      <vt:lpstr>1_RetrospectVTI</vt:lpstr>
      <vt:lpstr>CAR ACCIDENT SEVERITY PROJECT</vt:lpstr>
      <vt:lpstr>INTRODUCTION</vt:lpstr>
      <vt:lpstr>OBJECTIVES</vt:lpstr>
      <vt:lpstr>METHODOLOGY</vt:lpstr>
      <vt:lpstr>ACCIDENT AND ROAD CONDITION</vt:lpstr>
      <vt:lpstr>WHETHER AND ACCIDENTS</vt:lpstr>
      <vt:lpstr>ACCIDENTS YEAR WISE</vt:lpstr>
      <vt:lpstr>ACCIDENT AND TIME OF THE DAY</vt:lpstr>
      <vt:lpstr>ACCIDENT AND COLISION TYPE</vt:lpstr>
      <vt:lpstr>SDOT_COLCODE vs ACCIDENTS</vt:lpstr>
      <vt:lpstr>GRAPH FOR SDOT_COLCODE14 </vt:lpstr>
      <vt:lpstr>SDOT_COLCODE=14  ACCIDENTS Vs JUNCTION</vt:lpstr>
      <vt:lpstr>MACHINE LEARNING </vt:lpstr>
      <vt:lpstr>CONCLUSION</vt:lpstr>
      <vt:lpstr>FUTURE PREDICTION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PROJECT</dc:title>
  <dc:creator>Rajvi Shah</dc:creator>
  <cp:lastModifiedBy>Rajvi Shah</cp:lastModifiedBy>
  <cp:revision>7</cp:revision>
  <dcterms:created xsi:type="dcterms:W3CDTF">2020-09-18T00:43:05Z</dcterms:created>
  <dcterms:modified xsi:type="dcterms:W3CDTF">2020-09-18T02:21:10Z</dcterms:modified>
</cp:coreProperties>
</file>