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7" r:id="rId5"/>
    <p:sldId id="258" r:id="rId6"/>
    <p:sldId id="259" r:id="rId7"/>
    <p:sldId id="260" r:id="rId8"/>
    <p:sldId id="261" r:id="rId9"/>
    <p:sldId id="275" r:id="rId10"/>
    <p:sldId id="276" r:id="rId11"/>
    <p:sldId id="277" r:id="rId12"/>
    <p:sldId id="278" r:id="rId13"/>
    <p:sldId id="262" r:id="rId14"/>
    <p:sldId id="263" r:id="rId15"/>
    <p:sldId id="279" r:id="rId16"/>
    <p:sldId id="280" r:id="rId17"/>
    <p:sldId id="281" r:id="rId18"/>
    <p:sldId id="282" r:id="rId19"/>
    <p:sldId id="283" r:id="rId20"/>
    <p:sldId id="284" r:id="rId21"/>
    <p:sldId id="285" r:id="rId22"/>
    <p:sldId id="264" r:id="rId23"/>
    <p:sldId id="286" r:id="rId24"/>
    <p:sldId id="265"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168" y="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37205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261947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255856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853D15-AEF6-4359-B06F-6106D25C41E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313777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53D15-AEF6-4359-B06F-6106D25C41E4}"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40219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853D15-AEF6-4359-B06F-6106D25C41E4}"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45010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853D15-AEF6-4359-B06F-6106D25C41E4}"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8804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853D15-AEF6-4359-B06F-6106D25C41E4}"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62423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53D15-AEF6-4359-B06F-6106D25C41E4}"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84195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53D15-AEF6-4359-B06F-6106D25C41E4}"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82499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53D15-AEF6-4359-B06F-6106D25C41E4}"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518B03-997C-4F21-B5B8-8FAB8D11DF1F}" type="slidenum">
              <a:rPr lang="en-IN" smtClean="0"/>
              <a:t>‹#›</a:t>
            </a:fld>
            <a:endParaRPr lang="en-IN"/>
          </a:p>
        </p:txBody>
      </p:sp>
    </p:spTree>
    <p:extLst>
      <p:ext uri="{BB962C8B-B14F-4D97-AF65-F5344CB8AC3E}">
        <p14:creationId xmlns:p14="http://schemas.microsoft.com/office/powerpoint/2010/main" val="106535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53D15-AEF6-4359-B06F-6106D25C41E4}" type="datetimeFigureOut">
              <a:rPr lang="en-IN" smtClean="0"/>
              <a:t>27-02-2023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18B03-997C-4F21-B5B8-8FAB8D11DF1F}" type="slidenum">
              <a:rPr lang="en-IN" smtClean="0"/>
              <a:t>‹#›</a:t>
            </a:fld>
            <a:endParaRPr lang="en-IN"/>
          </a:p>
        </p:txBody>
      </p:sp>
    </p:spTree>
    <p:extLst>
      <p:ext uri="{BB962C8B-B14F-4D97-AF65-F5344CB8AC3E}">
        <p14:creationId xmlns:p14="http://schemas.microsoft.com/office/powerpoint/2010/main" val="225171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470025"/>
          </a:xfrm>
        </p:spPr>
        <p:txBody>
          <a:bodyPr/>
          <a:lstStyle/>
          <a:p>
            <a:r>
              <a:rPr lang="en-IN" b="1" dirty="0" smtClean="0">
                <a:effectLst>
                  <a:outerShdw blurRad="38100" dist="38100" dir="2700000" algn="tl">
                    <a:srgbClr val="000000">
                      <a:alpha val="43137"/>
                    </a:srgbClr>
                  </a:outerShdw>
                </a:effectLst>
                <a:latin typeface="Adobe Gothic Std B" pitchFamily="34" charset="-128"/>
                <a:ea typeface="Adobe Gothic Std B" pitchFamily="34" charset="-128"/>
              </a:rPr>
              <a:t>Lead </a:t>
            </a:r>
            <a:r>
              <a:rPr lang="en-IN" b="1" dirty="0">
                <a:effectLst>
                  <a:outerShdw blurRad="38100" dist="38100" dir="2700000" algn="tl">
                    <a:srgbClr val="000000">
                      <a:alpha val="43137"/>
                    </a:srgbClr>
                  </a:outerShdw>
                </a:effectLst>
                <a:latin typeface="Adobe Gothic Std B" pitchFamily="34" charset="-128"/>
                <a:ea typeface="Adobe Gothic Std B" pitchFamily="34" charset="-128"/>
              </a:rPr>
              <a:t>Score Case Study </a:t>
            </a:r>
          </a:p>
        </p:txBody>
      </p:sp>
      <p:sp>
        <p:nvSpPr>
          <p:cNvPr id="3" name="Subtitle 2"/>
          <p:cNvSpPr>
            <a:spLocks noGrp="1"/>
          </p:cNvSpPr>
          <p:nvPr>
            <p:ph type="subTitle" idx="1"/>
          </p:nvPr>
        </p:nvSpPr>
        <p:spPr>
          <a:xfrm>
            <a:off x="1331640" y="3429000"/>
            <a:ext cx="6400800" cy="2376264"/>
          </a:xfrm>
        </p:spPr>
        <p:txBody>
          <a:bodyPr>
            <a:normAutofit fontScale="92500" lnSpcReduction="20000"/>
          </a:bodyPr>
          <a:lstStyle/>
          <a:p>
            <a:r>
              <a:rPr lang="en-IN" dirty="0" smtClean="0">
                <a:solidFill>
                  <a:schemeClr val="tx1"/>
                </a:solidFill>
              </a:rPr>
              <a:t>Submitted by </a:t>
            </a:r>
            <a:r>
              <a:rPr lang="en-IN" dirty="0" smtClean="0">
                <a:solidFill>
                  <a:schemeClr val="tx1"/>
                </a:solidFill>
              </a:rPr>
              <a:t>:</a:t>
            </a:r>
          </a:p>
          <a:p>
            <a:endParaRPr lang="en-IN" dirty="0" smtClean="0">
              <a:solidFill>
                <a:schemeClr val="tx1"/>
              </a:solidFill>
            </a:endParaRPr>
          </a:p>
          <a:p>
            <a:r>
              <a:rPr lang="en-IN" dirty="0" smtClean="0">
                <a:solidFill>
                  <a:schemeClr val="tx1"/>
                </a:solidFill>
              </a:rPr>
              <a:t>Raj </a:t>
            </a:r>
            <a:r>
              <a:rPr lang="en-IN" dirty="0" err="1" smtClean="0">
                <a:solidFill>
                  <a:schemeClr val="tx1"/>
                </a:solidFill>
              </a:rPr>
              <a:t>Pratap</a:t>
            </a:r>
            <a:r>
              <a:rPr lang="en-IN" dirty="0" smtClean="0">
                <a:solidFill>
                  <a:schemeClr val="tx1"/>
                </a:solidFill>
              </a:rPr>
              <a:t> </a:t>
            </a:r>
            <a:r>
              <a:rPr lang="en-IN" dirty="0" smtClean="0">
                <a:solidFill>
                  <a:schemeClr val="tx1"/>
                </a:solidFill>
              </a:rPr>
              <a:t>Pandey</a:t>
            </a:r>
          </a:p>
          <a:p>
            <a:r>
              <a:rPr lang="en-IN" dirty="0" err="1" smtClean="0">
                <a:solidFill>
                  <a:schemeClr val="tx1"/>
                </a:solidFill>
              </a:rPr>
              <a:t>Sushma</a:t>
            </a:r>
            <a:r>
              <a:rPr lang="en-IN" dirty="0" smtClean="0">
                <a:solidFill>
                  <a:schemeClr val="tx1"/>
                </a:solidFill>
              </a:rPr>
              <a:t> </a:t>
            </a:r>
            <a:r>
              <a:rPr lang="en-IN" dirty="0" err="1" smtClean="0">
                <a:solidFill>
                  <a:schemeClr val="tx1"/>
                </a:solidFill>
              </a:rPr>
              <a:t>Mahagaonkar</a:t>
            </a:r>
            <a:endParaRPr lang="en-IN" dirty="0" smtClean="0">
              <a:solidFill>
                <a:schemeClr val="tx1"/>
              </a:solidFill>
            </a:endParaRPr>
          </a:p>
          <a:p>
            <a:r>
              <a:rPr lang="en-IN" dirty="0" err="1" smtClean="0">
                <a:solidFill>
                  <a:schemeClr val="tx1"/>
                </a:solidFill>
              </a:rPr>
              <a:t>Kaveri</a:t>
            </a:r>
            <a:r>
              <a:rPr lang="en-IN" dirty="0" smtClean="0">
                <a:solidFill>
                  <a:schemeClr val="tx1"/>
                </a:solidFill>
              </a:rPr>
              <a:t> </a:t>
            </a:r>
            <a:r>
              <a:rPr lang="en-IN" dirty="0" err="1" smtClean="0">
                <a:solidFill>
                  <a:schemeClr val="tx1"/>
                </a:solidFill>
              </a:rPr>
              <a:t>Namdeorao</a:t>
            </a:r>
            <a:r>
              <a:rPr lang="en-IN" dirty="0" smtClean="0">
                <a:solidFill>
                  <a:schemeClr val="tx1"/>
                </a:solidFill>
              </a:rPr>
              <a:t> </a:t>
            </a:r>
            <a:r>
              <a:rPr lang="en-IN" dirty="0" err="1" smtClean="0">
                <a:solidFill>
                  <a:schemeClr val="tx1"/>
                </a:solidFill>
              </a:rPr>
              <a:t>Deotkar</a:t>
            </a:r>
            <a:endParaRPr lang="en-IN" dirty="0" smtClean="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32900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4664"/>
            <a:ext cx="4824536" cy="6334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379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8229600" cy="1143000"/>
          </a:xfrm>
        </p:spPr>
        <p:txBody>
          <a:bodyPr>
            <a:normAutofit fontScale="90000"/>
          </a:bodyPr>
          <a:lstStyle/>
          <a:p>
            <a:pPr algn="l"/>
            <a:r>
              <a:rPr lang="en-US" sz="3600" b="1" i="1" u="sng" dirty="0" smtClean="0">
                <a:solidFill>
                  <a:srgbClr val="7030A0"/>
                </a:solidFill>
                <a:effectLst>
                  <a:outerShdw blurRad="38100" dist="38100" dir="2700000" algn="tl">
                    <a:srgbClr val="000000">
                      <a:alpha val="43137"/>
                    </a:srgbClr>
                  </a:outerShdw>
                </a:effectLst>
              </a:rPr>
              <a:t>Inference</a:t>
            </a:r>
            <a:r>
              <a:rPr lang="en-US" sz="2700" dirty="0" smtClean="0"/>
              <a:t/>
            </a:r>
            <a:br>
              <a:rPr lang="en-US" sz="2700" dirty="0" smtClean="0"/>
            </a:br>
            <a:r>
              <a:rPr lang="en-US" sz="2700" dirty="0"/>
              <a:t/>
            </a:r>
            <a:br>
              <a:rPr lang="en-US" sz="2700" dirty="0"/>
            </a:br>
            <a:r>
              <a:rPr lang="en-US" sz="2700" dirty="0"/>
              <a:t>Maximum number of leads are generated by Google and Direct traffic</a:t>
            </a:r>
            <a:r>
              <a:rPr lang="en-US" sz="2700" dirty="0" smtClean="0"/>
              <a:t>.</a:t>
            </a:r>
            <a:br>
              <a:rPr lang="en-US" sz="2700" dirty="0" smtClean="0"/>
            </a:br>
            <a:r>
              <a:rPr lang="en-US" sz="2700" dirty="0"/>
              <a:t/>
            </a:r>
            <a:br>
              <a:rPr lang="en-US" sz="2700" dirty="0"/>
            </a:br>
            <a:r>
              <a:rPr lang="en-US" sz="2700" dirty="0"/>
              <a:t>Conversion Rate of reference leads and leads through </a:t>
            </a:r>
            <a:r>
              <a:rPr lang="en-US" sz="2700" dirty="0" err="1"/>
              <a:t>welingak</a:t>
            </a:r>
            <a:r>
              <a:rPr lang="en-US" sz="2700" dirty="0"/>
              <a:t> website is high</a:t>
            </a:r>
            <a:r>
              <a:rPr lang="en-US" sz="2700" dirty="0" smtClean="0"/>
              <a:t>.</a:t>
            </a:r>
            <a:br>
              <a:rPr lang="en-US" sz="2700" dirty="0" smtClean="0"/>
            </a:br>
            <a:r>
              <a:rPr lang="en-US" sz="2700" dirty="0"/>
              <a:t/>
            </a:r>
            <a:br>
              <a:rPr lang="en-US" sz="2700" dirty="0"/>
            </a:br>
            <a:r>
              <a:rPr lang="en-US" sz="2700" dirty="0"/>
              <a:t>To improve overall lead conversion rate, focus should be on improving lead </a:t>
            </a:r>
            <a:r>
              <a:rPr lang="en-US" sz="2700" dirty="0" err="1"/>
              <a:t>converion</a:t>
            </a:r>
            <a:r>
              <a:rPr lang="en-US" sz="2700" dirty="0"/>
              <a:t> of </a:t>
            </a:r>
            <a:r>
              <a:rPr lang="en-US" sz="2700" dirty="0" err="1"/>
              <a:t>olark</a:t>
            </a:r>
            <a:r>
              <a:rPr lang="en-US" sz="2700" dirty="0"/>
              <a:t> chat, organic search, direct traffic, and </a:t>
            </a:r>
            <a:r>
              <a:rPr lang="en-US" sz="2700" dirty="0" err="1"/>
              <a:t>google</a:t>
            </a:r>
            <a:r>
              <a:rPr lang="en-US" sz="2700" dirty="0"/>
              <a:t> leads and generate more leads from reference and </a:t>
            </a:r>
            <a:r>
              <a:rPr lang="en-US" sz="2700" dirty="0" err="1"/>
              <a:t>welingak</a:t>
            </a:r>
            <a:r>
              <a:rPr lang="en-US" sz="2700" dirty="0"/>
              <a:t> website.</a:t>
            </a:r>
            <a:r>
              <a:rPr lang="en-US" sz="1400" dirty="0"/>
              <a:t/>
            </a:r>
            <a:br>
              <a:rPr lang="en-US" sz="1400" dirty="0"/>
            </a:br>
            <a:endParaRPr lang="en-IN" sz="1400" dirty="0"/>
          </a:p>
        </p:txBody>
      </p:sp>
    </p:spTree>
    <p:extLst>
      <p:ext uri="{BB962C8B-B14F-4D97-AF65-F5344CB8AC3E}">
        <p14:creationId xmlns:p14="http://schemas.microsoft.com/office/powerpoint/2010/main" val="343491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1143000"/>
          </a:xfrm>
        </p:spPr>
        <p:txBody>
          <a:bodyPr>
            <a:normAutofit fontScale="90000"/>
          </a:bodyPr>
          <a:lstStyle/>
          <a:p>
            <a:r>
              <a:rPr lang="en-IN" sz="3600" b="1" i="1" u="sng" dirty="0">
                <a:solidFill>
                  <a:srgbClr val="7030A0"/>
                </a:solidFill>
              </a:rPr>
              <a:t>Numerical Variables</a:t>
            </a:r>
            <a:r>
              <a:rPr lang="en-IN" b="1" dirty="0"/>
              <a:t/>
            </a:r>
            <a:br>
              <a:rPr lang="en-IN" b="1"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1484784"/>
            <a:ext cx="4824536" cy="216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168" y="3861048"/>
            <a:ext cx="2603393" cy="2334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2172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149080"/>
            <a:ext cx="8876341" cy="2215991"/>
          </a:xfrm>
          <a:prstGeom prst="rect">
            <a:avLst/>
          </a:prstGeom>
          <a:noFill/>
        </p:spPr>
        <p:txBody>
          <a:bodyPr wrap="none" rtlCol="0">
            <a:spAutoFit/>
          </a:bodyPr>
          <a:lstStyle/>
          <a:p>
            <a:r>
              <a:rPr lang="en-US" sz="2400" b="1" i="1" u="sng" dirty="0" smtClean="0">
                <a:solidFill>
                  <a:srgbClr val="7030A0"/>
                </a:solidFill>
                <a:effectLst>
                  <a:outerShdw blurRad="38100" dist="38100" dir="2700000" algn="tl">
                    <a:srgbClr val="000000">
                      <a:alpha val="43137"/>
                    </a:srgbClr>
                  </a:outerShdw>
                </a:effectLst>
              </a:rPr>
              <a:t>Inference</a:t>
            </a:r>
          </a:p>
          <a:p>
            <a:endParaRPr lang="en-US" sz="2400" b="1" i="1" u="sng" dirty="0">
              <a:solidFill>
                <a:srgbClr val="7030A0"/>
              </a:solidFill>
              <a:effectLst>
                <a:outerShdw blurRad="38100" dist="38100" dir="2700000" algn="tl">
                  <a:srgbClr val="000000">
                    <a:alpha val="43137"/>
                  </a:srgbClr>
                </a:outerShdw>
              </a:effectLst>
            </a:endParaRPr>
          </a:p>
          <a:p>
            <a:r>
              <a:rPr lang="en-US" dirty="0" smtClean="0"/>
              <a:t>1. API </a:t>
            </a:r>
            <a:r>
              <a:rPr lang="en-US" dirty="0"/>
              <a:t>and Landing Page Submission bring higher number of leads as well as conversion.</a:t>
            </a:r>
          </a:p>
          <a:p>
            <a:r>
              <a:rPr lang="en-US" dirty="0" smtClean="0"/>
              <a:t>2. Lead </a:t>
            </a:r>
            <a:r>
              <a:rPr lang="en-US" dirty="0"/>
              <a:t>Add Form has a very high conversion rate but count of leads are not very high.</a:t>
            </a:r>
          </a:p>
          <a:p>
            <a:r>
              <a:rPr lang="en-US" dirty="0" smtClean="0"/>
              <a:t>3. Lead </a:t>
            </a:r>
            <a:r>
              <a:rPr lang="en-US" dirty="0"/>
              <a:t>Import and Quick Add Form get very few leads.</a:t>
            </a:r>
          </a:p>
          <a:p>
            <a:r>
              <a:rPr lang="en-US" dirty="0" smtClean="0"/>
              <a:t>4. In </a:t>
            </a:r>
            <a:r>
              <a:rPr lang="en-US" dirty="0"/>
              <a:t>order to improve overall lead conversion rate, we have to improve lead </a:t>
            </a:r>
            <a:r>
              <a:rPr lang="en-US" dirty="0" smtClean="0"/>
              <a:t>conversion </a:t>
            </a:r>
            <a:r>
              <a:rPr lang="en-US" dirty="0"/>
              <a:t>of </a:t>
            </a:r>
            <a:r>
              <a:rPr lang="en-US" dirty="0" smtClean="0"/>
              <a:t>API</a:t>
            </a:r>
          </a:p>
          <a:p>
            <a:r>
              <a:rPr lang="en-US" dirty="0" smtClean="0"/>
              <a:t> </a:t>
            </a:r>
            <a:r>
              <a:rPr lang="en-US" dirty="0"/>
              <a:t>and Landing Page Submission origin and generate more </a:t>
            </a:r>
            <a:r>
              <a:rPr lang="en-US" dirty="0" smtClean="0"/>
              <a:t>leads </a:t>
            </a:r>
            <a:r>
              <a:rPr lang="en-US" dirty="0"/>
              <a:t>from Lead Add Form.</a:t>
            </a:r>
            <a:endParaRPr lang="en-IN"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764704"/>
            <a:ext cx="5077346" cy="3168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3014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104" y="980728"/>
            <a:ext cx="5483225" cy="3122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608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638300"/>
            <a:ext cx="5343525" cy="4017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608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8" y="1409700"/>
            <a:ext cx="5699125" cy="447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781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556792"/>
            <a:ext cx="5748337" cy="386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123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2139950"/>
            <a:ext cx="6121400" cy="3014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1342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109788"/>
            <a:ext cx="5599113" cy="307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343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980728"/>
            <a:ext cx="8856984" cy="5688632"/>
          </a:xfrm>
        </p:spPr>
        <p:txBody>
          <a:bodyPr>
            <a:normAutofit/>
          </a:bodyPr>
          <a:lstStyle/>
          <a:p>
            <a:r>
              <a:rPr lang="en-US" sz="2400" b="1" i="1" u="sng"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Problem Statement: </a:t>
            </a:r>
            <a:endParaRPr lang="en-US" sz="2400" b="1" i="1" u="sng"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sz="1200" dirty="0">
              <a:solidFill>
                <a:schemeClr val="tx1"/>
              </a:solidFill>
              <a:latin typeface="Times New Roman" pitchFamily="18" charset="0"/>
              <a:cs typeface="Times New Roman" pitchFamily="18" charset="0"/>
            </a:endParaRPr>
          </a:p>
          <a:p>
            <a:pPr algn="l"/>
            <a:r>
              <a:rPr lang="en-US" sz="1400" dirty="0" smtClean="0">
                <a:solidFill>
                  <a:schemeClr val="tx1"/>
                </a:solidFill>
                <a:latin typeface="Times New Roman" pitchFamily="18" charset="0"/>
                <a:cs typeface="Times New Roman" pitchFamily="18" charset="0"/>
              </a:rPr>
              <a:t>X </a:t>
            </a:r>
            <a:r>
              <a:rPr lang="en-US" sz="1400" dirty="0">
                <a:solidFill>
                  <a:schemeClr val="tx1"/>
                </a:solidFill>
                <a:latin typeface="Times New Roman" pitchFamily="18" charset="0"/>
                <a:cs typeface="Times New Roman" pitchFamily="18" charset="0"/>
              </a:rPr>
              <a:t>Education offers online courses to industry professionals. The business promotes its courses on various websites and search engines such as </a:t>
            </a:r>
            <a:r>
              <a:rPr lang="en-US" sz="1400" dirty="0" err="1">
                <a:solidFill>
                  <a:schemeClr val="tx1"/>
                </a:solidFill>
                <a:latin typeface="Times New Roman" pitchFamily="18" charset="0"/>
                <a:cs typeface="Times New Roman" pitchFamily="18" charset="0"/>
              </a:rPr>
              <a:t>Google.When</a:t>
            </a:r>
            <a:r>
              <a:rPr lang="en-US" sz="1400" dirty="0">
                <a:solidFill>
                  <a:schemeClr val="tx1"/>
                </a:solidFill>
                <a:latin typeface="Times New Roman" pitchFamily="18" charset="0"/>
                <a:cs typeface="Times New Roman" pitchFamily="18" charset="0"/>
              </a:rPr>
              <a:t> these people arrive at the website, they may peruse the classes, fill out a course registration form, or watch some videos. These individuals are classified as leads when they fill out a form with their email address or phone number. Furthermore, the business receives leads from previous </a:t>
            </a:r>
            <a:r>
              <a:rPr lang="en-US" sz="1400" dirty="0" err="1">
                <a:solidFill>
                  <a:schemeClr val="tx1"/>
                </a:solidFill>
                <a:latin typeface="Times New Roman" pitchFamily="18" charset="0"/>
                <a:cs typeface="Times New Roman" pitchFamily="18" charset="0"/>
              </a:rPr>
              <a:t>referrals.Once</a:t>
            </a:r>
            <a:r>
              <a:rPr lang="en-US" sz="1400" dirty="0">
                <a:solidFill>
                  <a:schemeClr val="tx1"/>
                </a:solidFill>
                <a:latin typeface="Times New Roman" pitchFamily="18" charset="0"/>
                <a:cs typeface="Times New Roman" pitchFamily="18" charset="0"/>
              </a:rPr>
              <a:t> these leads are obtained, members of the sales team begin making calls, composing emails, and so on. Some leads are converted during this procedure, </a:t>
            </a:r>
            <a:r>
              <a:rPr lang="en-US" sz="1400" dirty="0" smtClean="0">
                <a:solidFill>
                  <a:schemeClr val="tx1"/>
                </a:solidFill>
                <a:latin typeface="Times New Roman" pitchFamily="18" charset="0"/>
                <a:cs typeface="Times New Roman" pitchFamily="18" charset="0"/>
              </a:rPr>
              <a:t>while </a:t>
            </a:r>
            <a:r>
              <a:rPr lang="en-US" sz="1400" dirty="0">
                <a:solidFill>
                  <a:schemeClr val="tx1"/>
                </a:solidFill>
                <a:latin typeface="Times New Roman" pitchFamily="18" charset="0"/>
                <a:cs typeface="Times New Roman" pitchFamily="18" charset="0"/>
              </a:rPr>
              <a:t>the majority are not. At X education, the average offer conversion rate is around 30</a:t>
            </a:r>
            <a:r>
              <a:rPr lang="en-US" sz="1400" dirty="0" smtClean="0">
                <a:solidFill>
                  <a:schemeClr val="tx1"/>
                </a:solidFill>
                <a:latin typeface="Times New Roman" pitchFamily="18" charset="0"/>
                <a:cs typeface="Times New Roman" pitchFamily="18" charset="0"/>
              </a:rPr>
              <a:t>%.</a:t>
            </a:r>
          </a:p>
          <a:p>
            <a:pPr algn="l"/>
            <a:endParaRPr lang="en-US" sz="1400" dirty="0">
              <a:solidFill>
                <a:schemeClr val="tx1"/>
              </a:solidFill>
              <a:latin typeface="Times New Roman" pitchFamily="18" charset="0"/>
              <a:cs typeface="Times New Roman" pitchFamily="18" charset="0"/>
            </a:endParaRPr>
          </a:p>
          <a:p>
            <a:r>
              <a:rPr lang="en-US" sz="2400" b="1" i="1" u="sng"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Business Goal: </a:t>
            </a:r>
            <a:endParaRPr lang="en-US" sz="2400" b="1" i="1" u="sng"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algn="l"/>
            <a:endParaRPr lang="en-US" sz="1400" dirty="0">
              <a:solidFill>
                <a:schemeClr val="tx1"/>
              </a:solidFill>
              <a:latin typeface="Times New Roman" pitchFamily="18" charset="0"/>
              <a:cs typeface="Times New Roman" pitchFamily="18" charset="0"/>
            </a:endParaRPr>
          </a:p>
          <a:p>
            <a:pPr algn="l"/>
            <a:r>
              <a:rPr lang="en-US" sz="1400" dirty="0" smtClean="0">
                <a:solidFill>
                  <a:schemeClr val="tx1"/>
                </a:solidFill>
                <a:latin typeface="Times New Roman" pitchFamily="18" charset="0"/>
                <a:cs typeface="Times New Roman" pitchFamily="18" charset="0"/>
              </a:rPr>
              <a:t>X </a:t>
            </a:r>
            <a:r>
              <a:rPr lang="en-US" sz="1400" dirty="0">
                <a:solidFill>
                  <a:schemeClr val="tx1"/>
                </a:solidFill>
                <a:latin typeface="Times New Roman" pitchFamily="18" charset="0"/>
                <a:cs typeface="Times New Roman" pitchFamily="18" charset="0"/>
              </a:rPr>
              <a:t>Education requires assistance in identifying the most promising leads, i.e. those most likely to turn into paying </a:t>
            </a:r>
            <a:r>
              <a:rPr lang="en-US" sz="1400" dirty="0" err="1">
                <a:solidFill>
                  <a:schemeClr val="tx1"/>
                </a:solidFill>
                <a:latin typeface="Times New Roman" pitchFamily="18" charset="0"/>
                <a:cs typeface="Times New Roman" pitchFamily="18" charset="0"/>
              </a:rPr>
              <a:t>customers.The</a:t>
            </a:r>
            <a:r>
              <a:rPr lang="en-US" sz="1400" dirty="0">
                <a:solidFill>
                  <a:schemeClr val="tx1"/>
                </a:solidFill>
                <a:latin typeface="Times New Roman" pitchFamily="18" charset="0"/>
                <a:cs typeface="Times New Roman" pitchFamily="18" charset="0"/>
              </a:rPr>
              <a:t> business requires a model in which a lead score is assigned to each lead, with higher lead scores having a higher conversion chance and lower lead scores having a lower conversion </a:t>
            </a:r>
            <a:r>
              <a:rPr lang="en-US" sz="1400" dirty="0" err="1">
                <a:solidFill>
                  <a:schemeClr val="tx1"/>
                </a:solidFill>
                <a:latin typeface="Times New Roman" pitchFamily="18" charset="0"/>
                <a:cs typeface="Times New Roman" pitchFamily="18" charset="0"/>
              </a:rPr>
              <a:t>chance.The</a:t>
            </a:r>
            <a:r>
              <a:rPr lang="en-US" sz="1400" dirty="0">
                <a:solidFill>
                  <a:schemeClr val="tx1"/>
                </a:solidFill>
                <a:latin typeface="Times New Roman" pitchFamily="18" charset="0"/>
                <a:cs typeface="Times New Roman" pitchFamily="18" charset="0"/>
              </a:rPr>
              <a:t> CEO, in particular, has stated that the goal lead conversion rate should be around 80</a:t>
            </a:r>
            <a:r>
              <a:rPr lang="en-US" sz="1400" dirty="0" smtClean="0">
                <a:solidFill>
                  <a:schemeClr val="tx1"/>
                </a:solidFill>
                <a:latin typeface="Times New Roman" pitchFamily="18" charset="0"/>
                <a:cs typeface="Times New Roman" pitchFamily="18" charset="0"/>
              </a:rPr>
              <a:t>%.</a:t>
            </a:r>
          </a:p>
          <a:p>
            <a:pPr algn="l"/>
            <a:endParaRPr lang="en-IN"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8161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72195"/>
            <a:ext cx="5102870" cy="2650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789040"/>
            <a:ext cx="3259427" cy="2830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50181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1285875"/>
            <a:ext cx="7197725" cy="4721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1697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77923"/>
            <a:ext cx="3959353" cy="523220"/>
          </a:xfrm>
          <a:prstGeom prst="rect">
            <a:avLst/>
          </a:prstGeom>
          <a:noFill/>
        </p:spPr>
        <p:txBody>
          <a:bodyPr wrap="square" rtlCol="0">
            <a:spAutoFit/>
          </a:bodyPr>
          <a:lstStyle/>
          <a:p>
            <a:pPr algn="ctr"/>
            <a:r>
              <a:rPr lang="en-IN" sz="2800" b="1" i="1" u="sng" dirty="0">
                <a:solidFill>
                  <a:srgbClr val="7030A0"/>
                </a:solidFill>
                <a:effectLst>
                  <a:outerShdw blurRad="38100" dist="38100" dir="2700000" algn="tl">
                    <a:srgbClr val="000000">
                      <a:alpha val="43137"/>
                    </a:srgbClr>
                  </a:outerShdw>
                </a:effectLst>
              </a:rPr>
              <a:t>Outlier</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3330575" cy="2525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493293"/>
            <a:ext cx="3967163" cy="2120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703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800" dirty="0"/>
              <a:t>Inference</a:t>
            </a:r>
            <a:br>
              <a:rPr lang="en-US" sz="1800" dirty="0"/>
            </a:br>
            <a:r>
              <a:rPr lang="en-US" sz="1800" dirty="0"/>
              <a:t>Median for converted and not converted leads are the close.</a:t>
            </a:r>
            <a:br>
              <a:rPr lang="en-US" sz="1800" dirty="0"/>
            </a:br>
            <a:r>
              <a:rPr lang="en-US" sz="1800" dirty="0" err="1"/>
              <a:t>Nothng</a:t>
            </a:r>
            <a:r>
              <a:rPr lang="en-US" sz="1800" dirty="0"/>
              <a:t> conclusive can be said on the basis of Total Visits</a:t>
            </a:r>
            <a:br>
              <a:rPr lang="en-US" sz="1800" dirty="0"/>
            </a:br>
            <a:endParaRPr lang="en-IN" sz="18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3578225" cy="2252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140968"/>
            <a:ext cx="3619500" cy="2070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1057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08720"/>
            <a:ext cx="4572000" cy="523220"/>
          </a:xfrm>
          <a:prstGeom prst="rect">
            <a:avLst/>
          </a:prstGeom>
        </p:spPr>
        <p:txBody>
          <a:bodyPr>
            <a:spAutoFit/>
          </a:bodyPr>
          <a:lstStyle/>
          <a:p>
            <a:r>
              <a:rPr lang="en-US" sz="2800" b="1" i="1" u="sng" dirty="0">
                <a:solidFill>
                  <a:srgbClr val="7030A0"/>
                </a:solidFill>
                <a:effectLst>
                  <a:outerShdw blurRad="38100" dist="38100" dir="2700000" algn="tl">
                    <a:srgbClr val="000000">
                      <a:alpha val="43137"/>
                    </a:srgbClr>
                  </a:outerShdw>
                </a:effectLst>
              </a:rPr>
              <a:t>ROC Curve</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72" y="1916832"/>
            <a:ext cx="3065463" cy="2882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978744"/>
            <a:ext cx="3529013" cy="2759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8609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40768"/>
            <a:ext cx="7904935" cy="4678204"/>
          </a:xfrm>
          <a:prstGeom prst="rect">
            <a:avLst/>
          </a:prstGeom>
        </p:spPr>
        <p:txBody>
          <a:bodyPr wrap="square">
            <a:spAutoFit/>
          </a:bodyPr>
          <a:lstStyle/>
          <a:p>
            <a:pPr algn="ctr"/>
            <a:r>
              <a:rPr lang="en-US" sz="2800" b="1" i="1" u="sng" dirty="0">
                <a:solidFill>
                  <a:srgbClr val="7030A0"/>
                </a:solidFill>
                <a:effectLst>
                  <a:outerShdw blurRad="38100" dist="38100" dir="2700000" algn="tl">
                    <a:srgbClr val="000000">
                      <a:alpha val="43137"/>
                    </a:srgbClr>
                  </a:outerShdw>
                </a:effectLst>
              </a:rPr>
              <a:t>CONCLUSION </a:t>
            </a:r>
          </a:p>
          <a:p>
            <a:endParaRPr lang="en-US" dirty="0" smtClean="0"/>
          </a:p>
          <a:p>
            <a:r>
              <a:rPr lang="en-US" dirty="0"/>
              <a:t>While we have checked both Sensitivity-Specificity as well as Precision and Recall Metrics, we have considered the optimal cut off based on Sensitivity and Specificity for calculating the final prediction. </a:t>
            </a:r>
            <a:r>
              <a:rPr lang="en-US" dirty="0" smtClean="0"/>
              <a:t>–</a:t>
            </a:r>
          </a:p>
          <a:p>
            <a:endParaRPr lang="en-US" dirty="0"/>
          </a:p>
          <a:p>
            <a:pPr marL="285750" indent="-285750">
              <a:buFont typeface="Arial" pitchFamily="34" charset="0"/>
              <a:buChar char="•"/>
            </a:pPr>
            <a:r>
              <a:rPr lang="en-US" dirty="0" smtClean="0"/>
              <a:t>Accuracy</a:t>
            </a:r>
            <a:r>
              <a:rPr lang="en-US" dirty="0"/>
              <a:t>, Sensitivity and Specificity values of test set are around 81%, 79% and 82% which are approximately closer to the </a:t>
            </a:r>
            <a:r>
              <a:rPr lang="en-US" dirty="0" err="1"/>
              <a:t>respectivevalues</a:t>
            </a:r>
            <a:r>
              <a:rPr lang="en-US" dirty="0"/>
              <a:t> calculated using trained set.</a:t>
            </a:r>
          </a:p>
          <a:p>
            <a:pPr marL="285750" indent="-285750">
              <a:buFont typeface="Arial" pitchFamily="34" charset="0"/>
              <a:buChar char="•"/>
            </a:pPr>
            <a:r>
              <a:rPr lang="en-US" dirty="0" smtClean="0"/>
              <a:t>Also </a:t>
            </a:r>
            <a:r>
              <a:rPr lang="en-US" dirty="0"/>
              <a:t>the lead score calculated shows the conversion rate on the final predicted model is around 80% (in train set) and 79% in test set</a:t>
            </a:r>
          </a:p>
          <a:p>
            <a:pPr marL="285750" indent="-285750">
              <a:buFont typeface="Arial" pitchFamily="34" charset="0"/>
              <a:buChar char="•"/>
            </a:pPr>
            <a:r>
              <a:rPr lang="en-US" dirty="0" smtClean="0"/>
              <a:t>The </a:t>
            </a:r>
            <a:r>
              <a:rPr lang="en-US" dirty="0"/>
              <a:t>top 3 variables that contribute for lead getting converted in the model are</a:t>
            </a:r>
          </a:p>
          <a:p>
            <a:pPr marL="285750" indent="-285750">
              <a:buFont typeface="Arial" pitchFamily="34" charset="0"/>
              <a:buChar char="•"/>
            </a:pPr>
            <a:r>
              <a:rPr lang="en-US" dirty="0" smtClean="0"/>
              <a:t>Total </a:t>
            </a:r>
            <a:r>
              <a:rPr lang="en-US" dirty="0"/>
              <a:t>time spent on website</a:t>
            </a:r>
          </a:p>
          <a:p>
            <a:pPr marL="285750" indent="-285750">
              <a:buFont typeface="Arial" pitchFamily="34" charset="0"/>
              <a:buChar char="•"/>
            </a:pPr>
            <a:r>
              <a:rPr lang="en-US" dirty="0" smtClean="0"/>
              <a:t>Lead </a:t>
            </a:r>
            <a:r>
              <a:rPr lang="en-US" dirty="0"/>
              <a:t>Add Form from Lead Origin</a:t>
            </a:r>
          </a:p>
          <a:p>
            <a:pPr marL="285750" indent="-285750">
              <a:buFont typeface="Arial" pitchFamily="34" charset="0"/>
              <a:buChar char="•"/>
            </a:pPr>
            <a:r>
              <a:rPr lang="en-US" dirty="0" smtClean="0"/>
              <a:t>Had </a:t>
            </a:r>
            <a:r>
              <a:rPr lang="en-US" dirty="0"/>
              <a:t>a Phone Conversation from Last Notable Activity</a:t>
            </a:r>
          </a:p>
          <a:p>
            <a:pPr marL="285750" indent="-285750">
              <a:buFont typeface="Arial" pitchFamily="34" charset="0"/>
              <a:buChar char="•"/>
            </a:pPr>
            <a:r>
              <a:rPr lang="en-US" dirty="0" smtClean="0"/>
              <a:t>Hence </a:t>
            </a:r>
            <a:r>
              <a:rPr lang="en-US" dirty="0"/>
              <a:t>overall this model seems to be good.</a:t>
            </a:r>
          </a:p>
        </p:txBody>
      </p:sp>
    </p:spTree>
    <p:extLst>
      <p:ext uri="{BB962C8B-B14F-4D97-AF65-F5344CB8AC3E}">
        <p14:creationId xmlns:p14="http://schemas.microsoft.com/office/powerpoint/2010/main" val="10552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lstStyle/>
          <a:p>
            <a:r>
              <a:rPr lang="en-IN" b="1" i="1" u="sng"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Plan</a:t>
            </a:r>
            <a:endParaRPr lang="en-IN" b="1" i="1" u="sng"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2060848"/>
            <a:ext cx="8229600" cy="4525963"/>
          </a:xfrm>
        </p:spPr>
        <p:txBody>
          <a:bodyPr>
            <a:noAutofit/>
          </a:bodyPr>
          <a:lstStyle/>
          <a:p>
            <a:pPr>
              <a:buFont typeface="+mj-lt"/>
              <a:buAutoNum type="arabicPeriod"/>
            </a:pPr>
            <a:r>
              <a:rPr lang="en-US" sz="1800" dirty="0" smtClean="0">
                <a:latin typeface="Times New Roman" pitchFamily="18" charset="0"/>
                <a:cs typeface="Times New Roman" pitchFamily="18" charset="0"/>
              </a:rPr>
              <a:t>Source </a:t>
            </a:r>
            <a:r>
              <a:rPr lang="en-US" sz="1800" dirty="0">
                <a:latin typeface="Times New Roman" pitchFamily="18" charset="0"/>
                <a:cs typeface="Times New Roman" pitchFamily="18" charset="0"/>
              </a:rPr>
              <a:t>the data for analysis</a:t>
            </a:r>
          </a:p>
          <a:p>
            <a:pPr>
              <a:buFont typeface="+mj-lt"/>
              <a:buAutoNum type="arabicPeriod"/>
            </a:pPr>
            <a:r>
              <a:rPr lang="en-US" sz="1800" dirty="0" smtClean="0">
                <a:latin typeface="Times New Roman" pitchFamily="18" charset="0"/>
                <a:cs typeface="Times New Roman" pitchFamily="18" charset="0"/>
              </a:rPr>
              <a:t>Clean </a:t>
            </a:r>
            <a:r>
              <a:rPr lang="en-US" sz="1800" dirty="0">
                <a:latin typeface="Times New Roman" pitchFamily="18" charset="0"/>
                <a:cs typeface="Times New Roman" pitchFamily="18" charset="0"/>
              </a:rPr>
              <a:t>and prepare the data</a:t>
            </a:r>
          </a:p>
          <a:p>
            <a:pPr>
              <a:buFont typeface="+mj-lt"/>
              <a:buAutoNum type="arabicPeriod"/>
            </a:pPr>
            <a:r>
              <a:rPr lang="en-US" sz="1800" dirty="0" smtClean="0">
                <a:latin typeface="Times New Roman" pitchFamily="18" charset="0"/>
                <a:cs typeface="Times New Roman" pitchFamily="18" charset="0"/>
              </a:rPr>
              <a:t>Exploratory </a:t>
            </a:r>
            <a:r>
              <a:rPr lang="en-US" sz="1800" dirty="0">
                <a:latin typeface="Times New Roman" pitchFamily="18" charset="0"/>
                <a:cs typeface="Times New Roman" pitchFamily="18" charset="0"/>
              </a:rPr>
              <a:t>Data Analysis.</a:t>
            </a:r>
          </a:p>
          <a:p>
            <a:pPr>
              <a:buFont typeface="+mj-lt"/>
              <a:buAutoNum type="arabicPeriod"/>
            </a:pPr>
            <a:r>
              <a:rPr lang="en-US" sz="1800" dirty="0" smtClean="0">
                <a:latin typeface="Times New Roman" pitchFamily="18" charset="0"/>
                <a:cs typeface="Times New Roman" pitchFamily="18" charset="0"/>
              </a:rPr>
              <a:t>Feature </a:t>
            </a:r>
            <a:r>
              <a:rPr lang="en-US" sz="1800" dirty="0">
                <a:latin typeface="Times New Roman" pitchFamily="18" charset="0"/>
                <a:cs typeface="Times New Roman" pitchFamily="18" charset="0"/>
              </a:rPr>
              <a:t>Scaling</a:t>
            </a:r>
          </a:p>
          <a:p>
            <a:pPr>
              <a:buFont typeface="+mj-lt"/>
              <a:buAutoNum type="arabicPeriod"/>
            </a:pPr>
            <a:r>
              <a:rPr lang="en-US" sz="1800" dirty="0" smtClean="0">
                <a:latin typeface="Times New Roman" pitchFamily="18" charset="0"/>
                <a:cs typeface="Times New Roman" pitchFamily="18" charset="0"/>
              </a:rPr>
              <a:t>Splitting </a:t>
            </a:r>
            <a:r>
              <a:rPr lang="en-US" sz="1800" dirty="0">
                <a:latin typeface="Times New Roman" pitchFamily="18" charset="0"/>
                <a:cs typeface="Times New Roman" pitchFamily="18" charset="0"/>
              </a:rPr>
              <a:t>the data into Test and Train dataset.</a:t>
            </a:r>
          </a:p>
          <a:p>
            <a:pPr>
              <a:buFont typeface="+mj-lt"/>
              <a:buAutoNum type="arabicPeriod"/>
            </a:pPr>
            <a:r>
              <a:rPr lang="en-US" sz="1800" dirty="0" smtClean="0">
                <a:latin typeface="Times New Roman" pitchFamily="18" charset="0"/>
                <a:cs typeface="Times New Roman" pitchFamily="18" charset="0"/>
              </a:rPr>
              <a:t>Building </a:t>
            </a:r>
            <a:r>
              <a:rPr lang="en-US" sz="1800" dirty="0">
                <a:latin typeface="Times New Roman" pitchFamily="18" charset="0"/>
                <a:cs typeface="Times New Roman" pitchFamily="18" charset="0"/>
              </a:rPr>
              <a:t>a logistic Regression model and calculate Lead Score.</a:t>
            </a:r>
          </a:p>
          <a:p>
            <a:pPr>
              <a:buFont typeface="+mj-lt"/>
              <a:buAutoNum type="arabicPeriod"/>
            </a:pPr>
            <a:r>
              <a:rPr lang="en-US" sz="1800" dirty="0" smtClean="0">
                <a:latin typeface="Times New Roman" pitchFamily="18" charset="0"/>
                <a:cs typeface="Times New Roman" pitchFamily="18" charset="0"/>
              </a:rPr>
              <a:t>Evaluating </a:t>
            </a:r>
            <a:r>
              <a:rPr lang="en-US" sz="1800" dirty="0">
                <a:latin typeface="Times New Roman" pitchFamily="18" charset="0"/>
                <a:cs typeface="Times New Roman" pitchFamily="18" charset="0"/>
              </a:rPr>
              <a:t>the model by using different metrics -Specificity and Sensitivity or Precision and Recall.</a:t>
            </a:r>
          </a:p>
          <a:p>
            <a:pPr>
              <a:buFont typeface="+mj-lt"/>
              <a:buAutoNum type="arabicPeriod"/>
            </a:pPr>
            <a:r>
              <a:rPr lang="en-US" sz="1800" dirty="0" smtClean="0">
                <a:latin typeface="Times New Roman" pitchFamily="18" charset="0"/>
                <a:cs typeface="Times New Roman" pitchFamily="18" charset="0"/>
              </a:rPr>
              <a:t>Applying </a:t>
            </a:r>
            <a:r>
              <a:rPr lang="en-US" sz="1800" dirty="0">
                <a:latin typeface="Times New Roman" pitchFamily="18" charset="0"/>
                <a:cs typeface="Times New Roman" pitchFamily="18" charset="0"/>
              </a:rPr>
              <a:t>the best model in Test data based on the Sensitivity and Specificity Metrics.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1684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8143" y="4653136"/>
            <a:ext cx="4962641" cy="923330"/>
          </a:xfrm>
          <a:prstGeom prst="rect">
            <a:avLst/>
          </a:prstGeom>
          <a:noFill/>
        </p:spPr>
        <p:txBody>
          <a:bodyPr wrap="none" rtlCol="0">
            <a:spAutoFit/>
          </a:bodyPr>
          <a:lstStyle/>
          <a:p>
            <a:endParaRPr lang="en-IN" dirty="0" smtClean="0"/>
          </a:p>
          <a:p>
            <a:r>
              <a:rPr lang="en-US" dirty="0"/>
              <a:t>Given that India has a significant number of values </a:t>
            </a:r>
            <a:endParaRPr lang="en-US" dirty="0" smtClean="0"/>
          </a:p>
          <a:p>
            <a:r>
              <a:rPr lang="en-US" dirty="0" smtClean="0"/>
              <a:t>(</a:t>
            </a:r>
            <a:r>
              <a:rPr lang="en-US" dirty="0"/>
              <a:t>nearly 97% of the data), this field can be removed</a:t>
            </a:r>
            <a:endParaRPr lang="en-IN" dirty="0"/>
          </a:p>
        </p:txBody>
      </p:sp>
      <p:sp>
        <p:nvSpPr>
          <p:cNvPr id="3" name="TextBox 2"/>
          <p:cNvSpPr txBox="1"/>
          <p:nvPr/>
        </p:nvSpPr>
        <p:spPr>
          <a:xfrm>
            <a:off x="2909771" y="834303"/>
            <a:ext cx="2909771" cy="369332"/>
          </a:xfrm>
          <a:prstGeom prst="rect">
            <a:avLst/>
          </a:prstGeom>
          <a:noFill/>
        </p:spPr>
        <p:txBody>
          <a:bodyPr wrap="none" rtlCol="0">
            <a:spAutoFit/>
          </a:bodyPr>
          <a:lstStyle/>
          <a:p>
            <a:r>
              <a:rPr lang="en-US" u="sng" dirty="0" smtClean="0">
                <a:latin typeface="Adobe Gothic Std B" pitchFamily="34" charset="-128"/>
                <a:ea typeface="Adobe Gothic Std B" pitchFamily="34" charset="-128"/>
              </a:rPr>
              <a:t>Exploratory </a:t>
            </a:r>
            <a:r>
              <a:rPr lang="en-US" u="sng" dirty="0">
                <a:latin typeface="Adobe Gothic Std B" pitchFamily="34" charset="-128"/>
                <a:ea typeface="Adobe Gothic Std B" pitchFamily="34" charset="-128"/>
              </a:rPr>
              <a:t>Data Analysis</a:t>
            </a:r>
            <a:endParaRPr lang="en-IN" u="sng" dirty="0">
              <a:latin typeface="Adobe Gothic Std B" pitchFamily="34" charset="-128"/>
              <a:ea typeface="Adobe Gothic Std B" pitchFamily="34" charset="-128"/>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20" y="1599753"/>
            <a:ext cx="7032888" cy="26933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3115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6962" y="5301208"/>
            <a:ext cx="5654881" cy="646331"/>
          </a:xfrm>
          <a:prstGeom prst="rect">
            <a:avLst/>
          </a:prstGeom>
          <a:noFill/>
        </p:spPr>
        <p:txBody>
          <a:bodyPr wrap="none" rtlCol="0">
            <a:spAutoFit/>
          </a:bodyPr>
          <a:lstStyle/>
          <a:p>
            <a:endParaRPr lang="en-IN" dirty="0" smtClean="0"/>
          </a:p>
          <a:p>
            <a:r>
              <a:rPr lang="en-US" dirty="0" smtClean="0"/>
              <a:t>Plotting </a:t>
            </a:r>
            <a:r>
              <a:rPr lang="en-US" dirty="0"/>
              <a:t>spread of City </a:t>
            </a:r>
            <a:r>
              <a:rPr lang="en-US" dirty="0" err="1"/>
              <a:t>columnn</a:t>
            </a:r>
            <a:r>
              <a:rPr lang="en-US" dirty="0"/>
              <a:t> after replacing </a:t>
            </a:r>
            <a:r>
              <a:rPr lang="en-US" dirty="0" err="1"/>
              <a:t>NaN</a:t>
            </a:r>
            <a:r>
              <a:rPr lang="en-US" dirty="0"/>
              <a:t> values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735" y="620688"/>
            <a:ext cx="6129337" cy="4348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69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94" y="1052736"/>
            <a:ext cx="7857433" cy="2610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04" y="4016474"/>
            <a:ext cx="8126611" cy="2518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278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41" y="1383856"/>
            <a:ext cx="8011383" cy="2469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71" y="4077072"/>
            <a:ext cx="8031359" cy="2487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743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1"/>
            <a:ext cx="7912373" cy="2406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92" y="3789040"/>
            <a:ext cx="8172276" cy="2785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1478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56163"/>
            <a:ext cx="4155491" cy="340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7" y="4247219"/>
            <a:ext cx="4060131" cy="2398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510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546</Words>
  <Application>Microsoft Office PowerPoint</Application>
  <PresentationFormat>On-screen Show (4:3)</PresentationFormat>
  <Paragraphs>51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Lead Score Case Study </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Maximum number of leads are generated by Google and Direct traffic.  Conversion Rate of reference leads and leads through welingak website is high.  To improve overall lead conversion rate, focus should be on improving lead converion of olark chat, organic search, direct traffic, and google leads and generate more leads from reference and welingak website. </vt:lpstr>
      <vt:lpstr>Numerical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Median for converted and not converted leads are the close. Nothng conclusive can be said on the basis of Total Visits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EDA System Analysis</dc:title>
  <dc:creator>My PC Buddy</dc:creator>
  <cp:lastModifiedBy>My PC Buddy</cp:lastModifiedBy>
  <cp:revision>9</cp:revision>
  <dcterms:created xsi:type="dcterms:W3CDTF">2022-11-01T18:01:36Z</dcterms:created>
  <dcterms:modified xsi:type="dcterms:W3CDTF">2023-02-27T15:23:46Z</dcterms:modified>
</cp:coreProperties>
</file>