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d3c2f723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d3c2f72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9d3c2f72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9d3c2f72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9d3c2f723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9d3c2f723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9d3c2f72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9d3c2f72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a376c52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a376c52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a376c52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a376c52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a376c52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a376c52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d3c2f72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9d3c2f72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9d3c2f72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9d3c2f72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d3c2f72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d3c2f72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9d3c2f723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9d3c2f723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9d3c2f72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9d3c2f72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d3c2f72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d3c2f72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d3c2f72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d3c2f72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9d3c2f723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9d3c2f72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MMT project</a:t>
            </a:r>
            <a:endParaRPr/>
          </a:p>
        </p:txBody>
      </p:sp>
      <p:sp>
        <p:nvSpPr>
          <p:cNvPr id="87" name="Google Shape;87;p13"/>
          <p:cNvSpPr txBox="1"/>
          <p:nvPr>
            <p:ph idx="1" type="subTitle"/>
          </p:nvPr>
        </p:nvSpPr>
        <p:spPr>
          <a:xfrm>
            <a:off x="729625" y="3172900"/>
            <a:ext cx="7688100" cy="14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Frank and Charlie: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Raj                    (2020101049)</a:t>
            </a:r>
            <a:endParaRPr/>
          </a:p>
          <a:p>
            <a:pPr indent="0" lvl="0" marL="0" rtl="0" algn="l">
              <a:spcBef>
                <a:spcPts val="0"/>
              </a:spcBef>
              <a:spcAft>
                <a:spcPts val="0"/>
              </a:spcAft>
              <a:buNone/>
            </a:pPr>
            <a:r>
              <a:rPr lang="en-GB"/>
              <a:t>Supreeth      (2020101021)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Outliers in the distribution:</a:t>
            </a:r>
            <a:endParaRPr/>
          </a:p>
        </p:txBody>
      </p:sp>
      <p:sp>
        <p:nvSpPr>
          <p:cNvPr id="152" name="Google Shape;152;p22"/>
          <p:cNvSpPr txBox="1"/>
          <p:nvPr>
            <p:ph idx="1" type="body"/>
          </p:nvPr>
        </p:nvSpPr>
        <p:spPr>
          <a:xfrm>
            <a:off x="729450" y="2078875"/>
            <a:ext cx="7688700" cy="26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we have already seen that Energy, Valence and Danceability are important features,we are going to analyze the outliers of the data with respect to distribution of these features.</a:t>
            </a:r>
            <a:endParaRPr/>
          </a:p>
          <a:p>
            <a:pPr indent="0" lvl="0" marL="0" rtl="0" algn="l">
              <a:spcBef>
                <a:spcPts val="1200"/>
              </a:spcBef>
              <a:spcAft>
                <a:spcPts val="0"/>
              </a:spcAft>
              <a:buNone/>
            </a:pPr>
            <a:r>
              <a:rPr lang="en-GB"/>
              <a:t>Since they are </a:t>
            </a:r>
            <a:r>
              <a:rPr lang="en-GB"/>
              <a:t>skewed distributions, their outliers are detected with IQR Based Filtering.</a:t>
            </a:r>
            <a:endParaRPr/>
          </a:p>
          <a:p>
            <a:pPr indent="0" lvl="0" marL="0" rtl="0" algn="l">
              <a:spcBef>
                <a:spcPts val="1200"/>
              </a:spcBef>
              <a:spcAft>
                <a:spcPts val="0"/>
              </a:spcAft>
              <a:buNone/>
            </a:pPr>
            <a:r>
              <a:rPr lang="en-GB"/>
              <a:t>Over all the popular songs dataset, we have found the following outliers:</a:t>
            </a:r>
            <a:endParaRPr/>
          </a:p>
          <a:p>
            <a:pPr indent="0" lvl="0" marL="0" rtl="0" algn="l">
              <a:spcBef>
                <a:spcPts val="1200"/>
              </a:spcBef>
              <a:spcAft>
                <a:spcPts val="0"/>
              </a:spcAft>
              <a:buNone/>
            </a:pPr>
            <a:r>
              <a:rPr lang="en-GB"/>
              <a:t>Heart To Heart by Mac DeMarco			-	Energy Distribution</a:t>
            </a:r>
            <a:endParaRPr/>
          </a:p>
          <a:p>
            <a:pPr indent="0" lvl="0" marL="0" rtl="0" algn="l">
              <a:spcBef>
                <a:spcPts val="1200"/>
              </a:spcBef>
              <a:spcAft>
                <a:spcPts val="0"/>
              </a:spcAft>
              <a:buNone/>
            </a:pPr>
            <a:r>
              <a:rPr lang="en-GB"/>
              <a:t>The Christmas song -Remastered by Nat King Cole -	Energy Distribution </a:t>
            </a:r>
            <a:endParaRPr/>
          </a:p>
          <a:p>
            <a:pPr indent="0" lvl="0" marL="0" rtl="0" algn="l">
              <a:spcBef>
                <a:spcPts val="1200"/>
              </a:spcBef>
              <a:spcAft>
                <a:spcPts val="1200"/>
              </a:spcAft>
              <a:buNone/>
            </a:pPr>
            <a:r>
              <a:rPr lang="en-GB"/>
              <a:t>White Christmas by Bing Crosby			-	Danceability Distribution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Outliers:</a:t>
            </a:r>
            <a:endParaRPr/>
          </a:p>
        </p:txBody>
      </p:sp>
      <p:sp>
        <p:nvSpPr>
          <p:cNvPr id="158" name="Google Shape;158;p23"/>
          <p:cNvSpPr txBox="1"/>
          <p:nvPr>
            <p:ph idx="1" type="body"/>
          </p:nvPr>
        </p:nvSpPr>
        <p:spPr>
          <a:xfrm>
            <a:off x="221400" y="2078875"/>
            <a:ext cx="8922600" cy="26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"Heart To Heart" by Mac DeMarco may be an outlier in energy due to its mellow and laid-back musical style, characterized by slower tempos and softer instrumentation.</a:t>
            </a:r>
            <a:endParaRPr/>
          </a:p>
          <a:p>
            <a:pPr indent="0" lvl="0" marL="0" rtl="0" algn="l">
              <a:spcBef>
                <a:spcPts val="1200"/>
              </a:spcBef>
              <a:spcAft>
                <a:spcPts val="0"/>
              </a:spcAft>
              <a:buNone/>
            </a:pPr>
            <a:r>
              <a:rPr lang="en-GB"/>
              <a:t>"The Christmas Song - Remastered" by Nat King Cole could be</a:t>
            </a:r>
            <a:r>
              <a:rPr lang="en-GB"/>
              <a:t> an</a:t>
            </a:r>
            <a:r>
              <a:rPr lang="en-GB"/>
              <a:t> outlier in energy because it's a classic Christmas song known for its soothing and nostalgic atmosphere, often associated with calm and reflective moments during the holiday season.Similar is the nature of the song </a:t>
            </a:r>
            <a:r>
              <a:rPr lang="en-GB"/>
              <a:t>White Christmas by Bing Crosby.</a:t>
            </a:r>
            <a:endParaRPr/>
          </a:p>
          <a:p>
            <a:pPr indent="0" lvl="0" marL="0" rtl="0" algn="l">
              <a:spcBef>
                <a:spcPts val="1200"/>
              </a:spcBef>
              <a:spcAft>
                <a:spcPts val="1200"/>
              </a:spcAft>
              <a:buNone/>
            </a:pPr>
            <a:r>
              <a:rPr lang="en-GB"/>
              <a:t>The main reason for the popularity of the song "Heart to Heart" can be attributed to various social media platforms like TikTok, where the song has trended. The recommendation system played a key role in promoting the song and contributing to its trendiness.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Qualitative Analysis</a:t>
            </a:r>
            <a:endParaRPr/>
          </a:p>
        </p:txBody>
      </p:sp>
      <p:sp>
        <p:nvSpPr>
          <p:cNvPr id="164" name="Google Shape;164;p24"/>
          <p:cNvSpPr txBox="1"/>
          <p:nvPr>
            <p:ph idx="1" type="body"/>
          </p:nvPr>
        </p:nvSpPr>
        <p:spPr>
          <a:xfrm>
            <a:off x="729450" y="1948775"/>
            <a:ext cx="7688700" cy="26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survey collecting data regarding  : </a:t>
            </a:r>
            <a:endParaRPr/>
          </a:p>
          <a:p>
            <a:pPr indent="0" lvl="0" marL="0" rtl="0" algn="l">
              <a:spcBef>
                <a:spcPts val="1200"/>
              </a:spcBef>
              <a:spcAft>
                <a:spcPts val="0"/>
              </a:spcAft>
              <a:buNone/>
            </a:pPr>
            <a:r>
              <a:rPr lang="en-GB"/>
              <a:t>Demographic details,</a:t>
            </a:r>
            <a:endParaRPr/>
          </a:p>
          <a:p>
            <a:pPr indent="0" lvl="0" marL="0" rtl="0" algn="l">
              <a:spcBef>
                <a:spcPts val="1200"/>
              </a:spcBef>
              <a:spcAft>
                <a:spcPts val="0"/>
              </a:spcAft>
              <a:buNone/>
            </a:pPr>
            <a:r>
              <a:rPr lang="en-GB"/>
              <a:t>Current Mood Test (there are no definitive results from this section,almost all people are moderately happy)</a:t>
            </a:r>
            <a:endParaRPr/>
          </a:p>
          <a:p>
            <a:pPr indent="0" lvl="0" marL="0" rtl="0" algn="l">
              <a:spcBef>
                <a:spcPts val="1200"/>
              </a:spcBef>
              <a:spcAft>
                <a:spcPts val="0"/>
              </a:spcAft>
              <a:buNone/>
            </a:pPr>
            <a:r>
              <a:rPr lang="en-GB"/>
              <a:t>Their response to listening to various attributes of the outlier song such as : Energy,Valence,Danceability,Song lyrics,Familiarity with the song or the artist,</a:t>
            </a:r>
            <a:endParaRPr/>
          </a:p>
          <a:p>
            <a:pPr indent="0" lvl="0" marL="0" rtl="0" algn="l">
              <a:spcBef>
                <a:spcPts val="1200"/>
              </a:spcBef>
              <a:spcAft>
                <a:spcPts val="1200"/>
              </a:spcAft>
              <a:buNone/>
            </a:pPr>
            <a:r>
              <a:rPr lang="en-GB"/>
              <a:t>We have collected data from 28 participants till now.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Participants Profiles</a:t>
            </a:r>
            <a:r>
              <a:rPr lang="en-GB"/>
              <a:t>:</a:t>
            </a:r>
            <a:endParaRPr/>
          </a:p>
        </p:txBody>
      </p:sp>
      <p:sp>
        <p:nvSpPr>
          <p:cNvPr id="170" name="Google Shape;170;p25"/>
          <p:cNvSpPr txBox="1"/>
          <p:nvPr>
            <p:ph idx="1" type="body"/>
          </p:nvPr>
        </p:nvSpPr>
        <p:spPr>
          <a:xfrm>
            <a:off x="729450" y="2078875"/>
            <a:ext cx="7688700" cy="26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data from following distribution of participants: </a:t>
            </a:r>
            <a:endParaRPr/>
          </a:p>
          <a:p>
            <a:pPr indent="0" lvl="0" marL="0" rtl="0" algn="l">
              <a:spcBef>
                <a:spcPts val="1200"/>
              </a:spcBef>
              <a:spcAft>
                <a:spcPts val="0"/>
              </a:spcAft>
              <a:buNone/>
            </a:pPr>
            <a:r>
              <a:rPr lang="en-GB"/>
              <a:t>We could only be able to collect data from the participants </a:t>
            </a:r>
            <a:endParaRPr/>
          </a:p>
          <a:p>
            <a:pPr indent="0" lvl="0" marL="0" rtl="0" algn="l">
              <a:spcBef>
                <a:spcPts val="1200"/>
              </a:spcBef>
              <a:spcAft>
                <a:spcPts val="0"/>
              </a:spcAft>
              <a:buNone/>
            </a:pPr>
            <a:r>
              <a:rPr lang="en-GB"/>
              <a:t>in the age group </a:t>
            </a:r>
            <a:r>
              <a:rPr lang="en-GB"/>
              <a:t>o</a:t>
            </a:r>
            <a:r>
              <a:rPr lang="en-GB"/>
              <a:t>f 19-22.</a:t>
            </a:r>
            <a:endParaRPr/>
          </a:p>
          <a:p>
            <a:pPr indent="0" lvl="0" marL="0" rtl="0" algn="l">
              <a:spcBef>
                <a:spcPts val="1200"/>
              </a:spcBef>
              <a:spcAft>
                <a:spcPts val="0"/>
              </a:spcAft>
              <a:buNone/>
            </a:pPr>
            <a:r>
              <a:rPr lang="en-GB"/>
              <a:t>Most of the participants </a:t>
            </a:r>
            <a:r>
              <a:rPr lang="en-GB"/>
              <a:t>have not</a:t>
            </a:r>
            <a:r>
              <a:rPr lang="en-GB"/>
              <a:t> been diagnosed with any </a:t>
            </a:r>
            <a:endParaRPr/>
          </a:p>
          <a:p>
            <a:pPr indent="0" lvl="0" marL="0" rtl="0" algn="l">
              <a:spcBef>
                <a:spcPts val="1200"/>
              </a:spcBef>
              <a:spcAft>
                <a:spcPts val="0"/>
              </a:spcAft>
              <a:buNone/>
            </a:pPr>
            <a:r>
              <a:rPr lang="en-GB"/>
              <a:t>hearing condition and none of them have any </a:t>
            </a:r>
            <a:r>
              <a:rPr lang="en-GB"/>
              <a:t>hearing aids or </a:t>
            </a:r>
            <a:endParaRPr/>
          </a:p>
          <a:p>
            <a:pPr indent="0" lvl="0" marL="0" rtl="0" algn="l">
              <a:spcBef>
                <a:spcPts val="1200"/>
              </a:spcBef>
              <a:spcAft>
                <a:spcPts val="1200"/>
              </a:spcAft>
              <a:buNone/>
            </a:pPr>
            <a:r>
              <a:rPr lang="en-GB"/>
              <a:t>cochlear implants to assist them in hearing.</a:t>
            </a:r>
            <a:endParaRPr/>
          </a:p>
        </p:txBody>
      </p:sp>
      <p:pic>
        <p:nvPicPr>
          <p:cNvPr id="171" name="Google Shape;171;p25"/>
          <p:cNvPicPr preferRelativeResize="0"/>
          <p:nvPr/>
        </p:nvPicPr>
        <p:blipFill rotWithShape="1">
          <a:blip r:embed="rId3">
            <a:alphaModFix/>
          </a:blip>
          <a:srcRect b="0" l="-6508" r="66846" t="0"/>
          <a:stretch/>
        </p:blipFill>
        <p:spPr>
          <a:xfrm>
            <a:off x="5182500" y="1853850"/>
            <a:ext cx="2167125" cy="226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survey data:</a:t>
            </a:r>
            <a:endParaRPr/>
          </a:p>
        </p:txBody>
      </p:sp>
      <p:sp>
        <p:nvSpPr>
          <p:cNvPr id="177" name="Google Shape;177;p26"/>
          <p:cNvSpPr txBox="1"/>
          <p:nvPr>
            <p:ph idx="1" type="body"/>
          </p:nvPr>
        </p:nvSpPr>
        <p:spPr>
          <a:xfrm>
            <a:off x="259225" y="1907725"/>
            <a:ext cx="7688700" cy="304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have recorded how energetic participants perceive the overall vibe of songs, and we have an average rating of 4.93 for "Heart to Heart" (although we expected an even lower rating as this song is an outlier).</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Despite the below-average rating, we have </a:t>
            </a:r>
            <a:endParaRPr/>
          </a:p>
          <a:p>
            <a:pPr indent="0" lvl="0" marL="0" rtl="0" algn="l">
              <a:spcBef>
                <a:spcPts val="0"/>
              </a:spcBef>
              <a:spcAft>
                <a:spcPts val="0"/>
              </a:spcAft>
              <a:buNone/>
            </a:pPr>
            <a:r>
              <a:rPr lang="en-GB"/>
              <a:t>received complaints about the song being dull and less </a:t>
            </a:r>
            <a:endParaRPr/>
          </a:p>
          <a:p>
            <a:pPr indent="0" lvl="0" marL="0" rtl="0" algn="l">
              <a:spcBef>
                <a:spcPts val="0"/>
              </a:spcBef>
              <a:spcAft>
                <a:spcPts val="0"/>
              </a:spcAft>
              <a:buNone/>
            </a:pPr>
            <a:r>
              <a:rPr lang="en-GB"/>
              <a:t>energetic, supporting them as outliers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The majority have felt love and affection after </a:t>
            </a:r>
            <a:endParaRPr/>
          </a:p>
          <a:p>
            <a:pPr indent="0" lvl="0" marL="0" rtl="0" algn="l">
              <a:spcBef>
                <a:spcPts val="0"/>
              </a:spcBef>
              <a:spcAft>
                <a:spcPts val="0"/>
              </a:spcAft>
              <a:buNone/>
            </a:pPr>
            <a:r>
              <a:rPr lang="en-GB"/>
              <a:t>listening to "Heart to Heart" lyrics, confirming our </a:t>
            </a:r>
            <a:endParaRPr/>
          </a:p>
          <a:p>
            <a:pPr indent="0" lvl="0" marL="0" rtl="0" algn="l">
              <a:spcBef>
                <a:spcPts val="0"/>
              </a:spcBef>
              <a:spcAft>
                <a:spcPts val="0"/>
              </a:spcAft>
              <a:buNone/>
            </a:pPr>
            <a:r>
              <a:rPr lang="en-GB"/>
              <a:t>understanding.</a:t>
            </a:r>
            <a:endParaRPr/>
          </a:p>
        </p:txBody>
      </p:sp>
      <p:pic>
        <p:nvPicPr>
          <p:cNvPr id="178" name="Google Shape;178;p26"/>
          <p:cNvPicPr preferRelativeResize="0"/>
          <p:nvPr/>
        </p:nvPicPr>
        <p:blipFill>
          <a:blip r:embed="rId3">
            <a:alphaModFix/>
          </a:blip>
          <a:stretch>
            <a:fillRect/>
          </a:stretch>
        </p:blipFill>
        <p:spPr>
          <a:xfrm>
            <a:off x="4279650" y="2571750"/>
            <a:ext cx="4648051" cy="220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900600" y="121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survey data:</a:t>
            </a:r>
            <a:endParaRPr/>
          </a:p>
        </p:txBody>
      </p:sp>
      <p:sp>
        <p:nvSpPr>
          <p:cNvPr id="184" name="Google Shape;184;p27"/>
          <p:cNvSpPr txBox="1"/>
          <p:nvPr>
            <p:ph idx="1" type="body"/>
          </p:nvPr>
        </p:nvSpPr>
        <p:spPr>
          <a:xfrm>
            <a:off x="170975" y="1844850"/>
            <a:ext cx="7688700" cy="301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majority have felt joy and nostalgia after </a:t>
            </a:r>
            <a:endParaRPr/>
          </a:p>
          <a:p>
            <a:pPr indent="0" lvl="0" marL="0" rtl="0" algn="l">
              <a:spcBef>
                <a:spcPts val="0"/>
              </a:spcBef>
              <a:spcAft>
                <a:spcPts val="0"/>
              </a:spcAft>
              <a:buNone/>
            </a:pPr>
            <a:r>
              <a:rPr lang="en-GB"/>
              <a:t>listening to the songs 'White Christmas' and </a:t>
            </a:r>
            <a:endParaRPr/>
          </a:p>
          <a:p>
            <a:pPr indent="0" lvl="0" marL="0" rtl="0" algn="l">
              <a:spcBef>
                <a:spcPts val="0"/>
              </a:spcBef>
              <a:spcAft>
                <a:spcPts val="0"/>
              </a:spcAft>
              <a:buNone/>
            </a:pPr>
            <a:r>
              <a:rPr lang="en-GB"/>
              <a:t>'The Christmas Song' by Nat Cole.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We have average danceability ratings of 4 and 4.7 </a:t>
            </a:r>
            <a:endParaRPr/>
          </a:p>
          <a:p>
            <a:pPr indent="0" lvl="0" marL="0" rtl="0" algn="l">
              <a:spcBef>
                <a:spcPts val="0"/>
              </a:spcBef>
              <a:spcAft>
                <a:spcPts val="0"/>
              </a:spcAft>
              <a:buNone/>
            </a:pPr>
            <a:r>
              <a:rPr lang="en-GB"/>
              <a:t>for these songs, which proves them to be outliers to some </a:t>
            </a:r>
            <a:endParaRPr/>
          </a:p>
          <a:p>
            <a:pPr indent="0" lvl="0" marL="0" rtl="0" algn="l">
              <a:spcBef>
                <a:spcPts val="0"/>
              </a:spcBef>
              <a:spcAft>
                <a:spcPts val="0"/>
              </a:spcAft>
              <a:buNone/>
            </a:pPr>
            <a:r>
              <a:rPr lang="en-GB"/>
              <a:t>extent but is not strong proof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t>There are significant number of people who felt </a:t>
            </a:r>
            <a:endParaRPr/>
          </a:p>
          <a:p>
            <a:pPr indent="0" lvl="0" marL="0" rtl="0" algn="l">
              <a:spcBef>
                <a:spcPts val="0"/>
              </a:spcBef>
              <a:spcAft>
                <a:spcPts val="0"/>
              </a:spcAft>
              <a:buNone/>
            </a:pPr>
            <a:r>
              <a:rPr lang="en-GB"/>
              <a:t>Sadness/sorrow after listening to the song </a:t>
            </a:r>
            <a:endParaRPr/>
          </a:p>
          <a:p>
            <a:pPr indent="0" lvl="0" marL="0" rtl="0" algn="l">
              <a:spcBef>
                <a:spcPts val="0"/>
              </a:spcBef>
              <a:spcAft>
                <a:spcPts val="0"/>
              </a:spcAft>
              <a:buNone/>
            </a:pPr>
            <a:r>
              <a:rPr lang="en-GB"/>
              <a:t>White </a:t>
            </a:r>
            <a:r>
              <a:rPr lang="en-GB"/>
              <a:t>Christmas </a:t>
            </a:r>
            <a:r>
              <a:rPr lang="en-GB"/>
              <a:t>(which cannot be understood from our previous analysis).</a:t>
            </a:r>
            <a:endParaRPr/>
          </a:p>
        </p:txBody>
      </p:sp>
      <p:pic>
        <p:nvPicPr>
          <p:cNvPr id="185" name="Google Shape;185;p27"/>
          <p:cNvPicPr preferRelativeResize="0"/>
          <p:nvPr/>
        </p:nvPicPr>
        <p:blipFill>
          <a:blip r:embed="rId3">
            <a:alphaModFix/>
          </a:blip>
          <a:stretch>
            <a:fillRect/>
          </a:stretch>
        </p:blipFill>
        <p:spPr>
          <a:xfrm>
            <a:off x="4417400" y="2010700"/>
            <a:ext cx="4726599" cy="202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 and Drawbacks:</a:t>
            </a:r>
            <a:endParaRPr/>
          </a:p>
        </p:txBody>
      </p:sp>
      <p:sp>
        <p:nvSpPr>
          <p:cNvPr id="191" name="Google Shape;191;p28"/>
          <p:cNvSpPr txBox="1"/>
          <p:nvPr>
            <p:ph idx="1" type="body"/>
          </p:nvPr>
        </p:nvSpPr>
        <p:spPr>
          <a:xfrm>
            <a:off x="729450" y="1853850"/>
            <a:ext cx="7688700" cy="29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sample size (number of participants) is very low (28), and they belong to the 19-22 age group from India. Additionally, the majority of them aren't familiar with the artists or the songs. Hence, the findings aren’t very generalizable.</a:t>
            </a:r>
            <a:endParaRPr/>
          </a:p>
          <a:p>
            <a:pPr indent="0" lvl="0" marL="0" rtl="0" algn="l">
              <a:spcBef>
                <a:spcPts val="1200"/>
              </a:spcBef>
              <a:spcAft>
                <a:spcPts val="0"/>
              </a:spcAft>
              <a:buNone/>
            </a:pPr>
            <a:r>
              <a:rPr lang="en-GB"/>
              <a:t>However, from our overall analysis and the data collected, we can conclude that a song's popularity is not solely determined by its energy, danceability, or the key dominant in a song, but rather by numerous other factors. </a:t>
            </a:r>
            <a:endParaRPr/>
          </a:p>
          <a:p>
            <a:pPr indent="0" lvl="0" marL="0" rtl="0" algn="l">
              <a:spcBef>
                <a:spcPts val="1200"/>
              </a:spcBef>
              <a:spcAft>
                <a:spcPts val="1200"/>
              </a:spcAft>
              <a:buNone/>
            </a:pPr>
            <a:r>
              <a:rPr lang="en-GB"/>
              <a:t>For instance, evoking a specific emotion in people during a particular period, such as the Christmas season, as seen with the song "The Christmas Song". Additionally, songs like "Mind to Mind" can resonate with listeners on a personal level, as they connect with the lyrics, often sharing them through social media platforms. Moreover, the familiarity of the artist to the audience can also significantly impact a song's popularity.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 of the project</a:t>
            </a:r>
            <a:endParaRPr/>
          </a:p>
        </p:txBody>
      </p:sp>
      <p:sp>
        <p:nvSpPr>
          <p:cNvPr id="93" name="Google Shape;93;p14"/>
          <p:cNvSpPr txBox="1"/>
          <p:nvPr>
            <p:ph idx="2" type="body"/>
          </p:nvPr>
        </p:nvSpPr>
        <p:spPr>
          <a:xfrm>
            <a:off x="5174225" y="615350"/>
            <a:ext cx="3374400" cy="42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First we tried to analyse the whole dataset to understand the correlations between the features.</a:t>
            </a:r>
            <a:endParaRPr/>
          </a:p>
          <a:p>
            <a:pPr indent="0" lvl="0" marL="0" rtl="0" algn="l">
              <a:spcBef>
                <a:spcPts val="1200"/>
              </a:spcBef>
              <a:spcAft>
                <a:spcPts val="0"/>
              </a:spcAft>
              <a:buNone/>
            </a:pPr>
            <a:r>
              <a:rPr lang="en-GB"/>
              <a:t>Then we found that Energy, Valence, D</a:t>
            </a:r>
            <a:r>
              <a:rPr lang="en-GB"/>
              <a:t>anceability</a:t>
            </a:r>
            <a:r>
              <a:rPr lang="en-GB"/>
              <a:t> are important features correlated to Song Popularity</a:t>
            </a:r>
            <a:endParaRPr/>
          </a:p>
          <a:p>
            <a:pPr indent="0" lvl="0" marL="0" rtl="0" algn="l">
              <a:spcBef>
                <a:spcPts val="1200"/>
              </a:spcBef>
              <a:spcAft>
                <a:spcPts val="0"/>
              </a:spcAft>
              <a:buNone/>
            </a:pPr>
            <a:r>
              <a:rPr lang="en-GB"/>
              <a:t>We tried to test the </a:t>
            </a:r>
            <a:r>
              <a:rPr lang="en-GB"/>
              <a:t>relationship between most dominant key of a song  and its popularity by clustering all the songs into various clusters based on Energy and Valence. </a:t>
            </a:r>
            <a:endParaRPr/>
          </a:p>
          <a:p>
            <a:pPr indent="0" lvl="0" marL="0" rtl="0" algn="l">
              <a:spcBef>
                <a:spcPts val="1200"/>
              </a:spcBef>
              <a:spcAft>
                <a:spcPts val="1200"/>
              </a:spcAft>
              <a:buNone/>
            </a:pPr>
            <a:r>
              <a:rPr lang="en-GB"/>
              <a:t>Later based on the suggestions provided </a:t>
            </a:r>
            <a:r>
              <a:rPr lang="en-GB"/>
              <a:t>we found the outlier songs of </a:t>
            </a:r>
            <a:r>
              <a:rPr lang="en-GB"/>
              <a:t>various</a:t>
            </a:r>
            <a:r>
              <a:rPr lang="en-GB"/>
              <a:t> distributions and analysed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Description:</a:t>
            </a:r>
            <a:endParaRPr/>
          </a:p>
        </p:txBody>
      </p:sp>
      <p:sp>
        <p:nvSpPr>
          <p:cNvPr id="99" name="Google Shape;99;p15"/>
          <p:cNvSpPr txBox="1"/>
          <p:nvPr>
            <p:ph idx="1" type="body"/>
          </p:nvPr>
        </p:nvSpPr>
        <p:spPr>
          <a:xfrm>
            <a:off x="729325" y="1853850"/>
            <a:ext cx="3774300" cy="27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954 Spotify Songs Data.</a:t>
            </a:r>
            <a:endParaRPr/>
          </a:p>
          <a:p>
            <a:pPr indent="0" lvl="0" marL="0" rtl="0" algn="l">
              <a:spcBef>
                <a:spcPts val="1200"/>
              </a:spcBef>
              <a:spcAft>
                <a:spcPts val="0"/>
              </a:spcAft>
              <a:buNone/>
            </a:pPr>
            <a:r>
              <a:rPr lang="en-GB"/>
              <a:t>Songs that are most steamed from 1990-2023</a:t>
            </a:r>
            <a:endParaRPr/>
          </a:p>
          <a:p>
            <a:pPr indent="0" lvl="0" marL="0" rtl="0" algn="l">
              <a:spcBef>
                <a:spcPts val="1200"/>
              </a:spcBef>
              <a:spcAft>
                <a:spcPts val="0"/>
              </a:spcAft>
              <a:buNone/>
            </a:pPr>
            <a:r>
              <a:rPr lang="en-GB"/>
              <a:t>Some Important Song Features in our dataset:</a:t>
            </a:r>
            <a:endParaRPr/>
          </a:p>
          <a:p>
            <a:pPr indent="0" lvl="0" marL="0" rtl="0" algn="l">
              <a:spcBef>
                <a:spcPts val="1200"/>
              </a:spcBef>
              <a:spcAft>
                <a:spcPts val="0"/>
              </a:spcAft>
              <a:buNone/>
            </a:pPr>
            <a:r>
              <a:rPr lang="en-GB"/>
              <a:t>Danceability%,</a:t>
            </a:r>
            <a:r>
              <a:rPr lang="en-GB"/>
              <a:t>Valence%,</a:t>
            </a:r>
            <a:endParaRPr/>
          </a:p>
          <a:p>
            <a:pPr indent="0" lvl="0" marL="0" rtl="0" algn="l">
              <a:spcBef>
                <a:spcPts val="1200"/>
              </a:spcBef>
              <a:spcAft>
                <a:spcPts val="0"/>
              </a:spcAft>
              <a:buNone/>
            </a:pPr>
            <a:r>
              <a:rPr lang="en-GB"/>
              <a:t>Key (Most dominant of the song),</a:t>
            </a:r>
            <a:endParaRPr/>
          </a:p>
          <a:p>
            <a:pPr indent="0" lvl="0" marL="0" rtl="0" algn="l">
              <a:spcBef>
                <a:spcPts val="1200"/>
              </a:spcBef>
              <a:spcAft>
                <a:spcPts val="0"/>
              </a:spcAft>
              <a:buNone/>
            </a:pPr>
            <a:r>
              <a:rPr lang="en-GB"/>
              <a:t>Energy%,</a:t>
            </a:r>
            <a:r>
              <a:rPr lang="en-GB"/>
              <a:t>Acousticness%,Speechiness%,etc</a:t>
            </a:r>
            <a:endParaRPr/>
          </a:p>
          <a:p>
            <a:pPr indent="0" lvl="0" marL="0" rtl="0" algn="l">
              <a:spcBef>
                <a:spcPts val="1200"/>
              </a:spcBef>
              <a:spcAft>
                <a:spcPts val="1200"/>
              </a:spcAft>
              <a:buNone/>
            </a:pPr>
            <a:r>
              <a:t/>
            </a:r>
            <a:endParaRPr/>
          </a:p>
        </p:txBody>
      </p:sp>
      <p:sp>
        <p:nvSpPr>
          <p:cNvPr id="100" name="Google Shape;100;p15"/>
          <p:cNvSpPr txBox="1"/>
          <p:nvPr>
            <p:ph idx="2" type="body"/>
          </p:nvPr>
        </p:nvSpPr>
        <p:spPr>
          <a:xfrm>
            <a:off x="4643600" y="1853850"/>
            <a:ext cx="3774300" cy="27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Other important Dataset Features:</a:t>
            </a:r>
            <a:endParaRPr/>
          </a:p>
          <a:p>
            <a:pPr indent="0" lvl="0" marL="0" rtl="0" algn="l">
              <a:spcBef>
                <a:spcPts val="1200"/>
              </a:spcBef>
              <a:spcAft>
                <a:spcPts val="0"/>
              </a:spcAft>
              <a:buNone/>
            </a:pPr>
            <a:r>
              <a:rPr lang="en-GB"/>
              <a:t>in_spotify_playlists : Number of playlists a particular song is added</a:t>
            </a:r>
            <a:endParaRPr/>
          </a:p>
          <a:p>
            <a:pPr indent="0" lvl="0" marL="0" rtl="0" algn="l">
              <a:spcBef>
                <a:spcPts val="1200"/>
              </a:spcBef>
              <a:spcAft>
                <a:spcPts val="0"/>
              </a:spcAft>
              <a:buNone/>
            </a:pPr>
            <a:r>
              <a:rPr lang="en-GB"/>
              <a:t>in_spotify_charts: Number of times the song has appeared in the spotify charts</a:t>
            </a:r>
            <a:endParaRPr/>
          </a:p>
          <a:p>
            <a:pPr indent="0" lvl="0" marL="0" rtl="0" algn="l">
              <a:spcBef>
                <a:spcPts val="1200"/>
              </a:spcBef>
              <a:spcAft>
                <a:spcPts val="1200"/>
              </a:spcAft>
              <a:buNone/>
            </a:pPr>
            <a:r>
              <a:rPr lang="en-GB"/>
              <a:t>s</a:t>
            </a:r>
            <a:r>
              <a:rPr lang="en-GB"/>
              <a:t>teams: Number of times the song is steamed on the platform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283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06" name="Google Shape;106;p16"/>
          <p:cNvSpPr txBox="1"/>
          <p:nvPr>
            <p:ph idx="1" type="body"/>
          </p:nvPr>
        </p:nvSpPr>
        <p:spPr>
          <a:xfrm>
            <a:off x="1405863" y="3512775"/>
            <a:ext cx="1785900" cy="9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EDA to understand data better and check how it is distributed</a:t>
            </a:r>
            <a:endParaRPr/>
          </a:p>
        </p:txBody>
      </p:sp>
      <p:sp>
        <p:nvSpPr>
          <p:cNvPr id="107" name="Google Shape;107;p16"/>
          <p:cNvSpPr/>
          <p:nvPr/>
        </p:nvSpPr>
        <p:spPr>
          <a:xfrm>
            <a:off x="1735113" y="2165450"/>
            <a:ext cx="1127400" cy="11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Exploratory Data Analysis</a:t>
            </a:r>
            <a:endParaRPr>
              <a:latin typeface="Lato"/>
              <a:ea typeface="Lato"/>
              <a:cs typeface="Lato"/>
              <a:sym typeface="Lato"/>
            </a:endParaRPr>
          </a:p>
        </p:txBody>
      </p:sp>
      <p:cxnSp>
        <p:nvCxnSpPr>
          <p:cNvPr id="108" name="Google Shape;108;p16"/>
          <p:cNvCxnSpPr/>
          <p:nvPr/>
        </p:nvCxnSpPr>
        <p:spPr>
          <a:xfrm>
            <a:off x="2898200" y="2794875"/>
            <a:ext cx="11040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6"/>
          <p:cNvSpPr/>
          <p:nvPr/>
        </p:nvSpPr>
        <p:spPr>
          <a:xfrm>
            <a:off x="4037888" y="2160375"/>
            <a:ext cx="1127400" cy="11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Clustering and Analysis</a:t>
            </a:r>
            <a:endParaRPr>
              <a:latin typeface="Lato"/>
              <a:ea typeface="Lato"/>
              <a:cs typeface="Lato"/>
              <a:sym typeface="Lato"/>
            </a:endParaRPr>
          </a:p>
        </p:txBody>
      </p:sp>
      <p:sp>
        <p:nvSpPr>
          <p:cNvPr id="110" name="Google Shape;110;p16"/>
          <p:cNvSpPr/>
          <p:nvPr/>
        </p:nvSpPr>
        <p:spPr>
          <a:xfrm>
            <a:off x="6269288" y="2160375"/>
            <a:ext cx="1127400" cy="11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Outliers detection and Analysis</a:t>
            </a:r>
            <a:endParaRPr>
              <a:latin typeface="Lato"/>
              <a:ea typeface="Lato"/>
              <a:cs typeface="Lato"/>
              <a:sym typeface="Lato"/>
            </a:endParaRPr>
          </a:p>
        </p:txBody>
      </p:sp>
      <p:cxnSp>
        <p:nvCxnSpPr>
          <p:cNvPr id="111" name="Google Shape;111;p16"/>
          <p:cNvCxnSpPr/>
          <p:nvPr/>
        </p:nvCxnSpPr>
        <p:spPr>
          <a:xfrm>
            <a:off x="5165275" y="2794875"/>
            <a:ext cx="11040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txBox="1"/>
          <p:nvPr>
            <p:ph idx="1" type="body"/>
          </p:nvPr>
        </p:nvSpPr>
        <p:spPr>
          <a:xfrm>
            <a:off x="3537025" y="3512775"/>
            <a:ext cx="2667300" cy="99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Cluster songs based on Valence and Energy to identify patterns between most dominant key and popularity</a:t>
            </a:r>
            <a:endParaRPr/>
          </a:p>
        </p:txBody>
      </p:sp>
      <p:sp>
        <p:nvSpPr>
          <p:cNvPr id="113" name="Google Shape;113;p16"/>
          <p:cNvSpPr txBox="1"/>
          <p:nvPr>
            <p:ph idx="1" type="body"/>
          </p:nvPr>
        </p:nvSpPr>
        <p:spPr>
          <a:xfrm>
            <a:off x="6204331" y="3512775"/>
            <a:ext cx="1953300" cy="99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Detect </a:t>
            </a:r>
            <a:r>
              <a:rPr lang="en-GB"/>
              <a:t>outliers</a:t>
            </a:r>
            <a:r>
              <a:rPr lang="en-GB"/>
              <a:t> in our distributed and find its properties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Analysis</a:t>
            </a:r>
            <a:endParaRPr/>
          </a:p>
        </p:txBody>
      </p:sp>
      <p:sp>
        <p:nvSpPr>
          <p:cNvPr id="119" name="Google Shape;119;p17"/>
          <p:cNvSpPr txBox="1"/>
          <p:nvPr>
            <p:ph idx="1" type="body"/>
          </p:nvPr>
        </p:nvSpPr>
        <p:spPr>
          <a:xfrm>
            <a:off x="729450" y="2078875"/>
            <a:ext cx="324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matrix helps us understand relationship b/w various features of a song.</a:t>
            </a:r>
            <a:endParaRPr/>
          </a:p>
          <a:p>
            <a:pPr indent="0" lvl="0" marL="0" rtl="0" algn="l">
              <a:spcBef>
                <a:spcPts val="1200"/>
              </a:spcBef>
              <a:spcAft>
                <a:spcPts val="1200"/>
              </a:spcAft>
              <a:buNone/>
            </a:pPr>
            <a:r>
              <a:rPr lang="en-GB"/>
              <a:t>As our distributions are not normal,we have used Spearman correlations.</a:t>
            </a:r>
            <a:endParaRPr/>
          </a:p>
        </p:txBody>
      </p:sp>
      <p:pic>
        <p:nvPicPr>
          <p:cNvPr id="120" name="Google Shape;120;p17"/>
          <p:cNvPicPr preferRelativeResize="0"/>
          <p:nvPr/>
        </p:nvPicPr>
        <p:blipFill>
          <a:blip r:embed="rId3">
            <a:alphaModFix/>
          </a:blip>
          <a:stretch>
            <a:fillRect/>
          </a:stretch>
        </p:blipFill>
        <p:spPr>
          <a:xfrm>
            <a:off x="3971550" y="808450"/>
            <a:ext cx="4767701" cy="400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sp>
        <p:nvSpPr>
          <p:cNvPr id="126" name="Google Shape;126;p18"/>
          <p:cNvSpPr txBox="1"/>
          <p:nvPr>
            <p:ph idx="1" type="body"/>
          </p:nvPr>
        </p:nvSpPr>
        <p:spPr>
          <a:xfrm>
            <a:off x="729450" y="2078875"/>
            <a:ext cx="7688700" cy="268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As expected Energy and Acousticness have high negative correlation between them</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Similar to in_spotify_playlists,charts, there are similar attributes of different platforms such as Apple,Deezer,Shazam. But we can clearly observe that the in_spotify features are highly correlated with the others,hence in the popularity estimation,we are going to compare based on in_spotify attributes only.</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Valence, Energy,Danceability show relatively higher correlations to the popularity of the song when compared to other attributes like  speechiness,liveliness,etc</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Clustering</a:t>
            </a:r>
            <a:endParaRPr/>
          </a:p>
        </p:txBody>
      </p:sp>
      <p:sp>
        <p:nvSpPr>
          <p:cNvPr id="132" name="Google Shape;132;p19"/>
          <p:cNvSpPr txBox="1"/>
          <p:nvPr>
            <p:ph idx="1" type="body"/>
          </p:nvPr>
        </p:nvSpPr>
        <p:spPr>
          <a:xfrm>
            <a:off x="536375" y="2116100"/>
            <a:ext cx="2812800" cy="186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Since the features Energy and Valence are the main attributes,we are going to cluster our data based on these 2 </a:t>
            </a:r>
            <a:r>
              <a:rPr lang="en-GB"/>
              <a:t>features.We have got 6 clusters with different distributions between energy and valence among them.</a:t>
            </a:r>
            <a:endParaRPr/>
          </a:p>
        </p:txBody>
      </p:sp>
      <p:pic>
        <p:nvPicPr>
          <p:cNvPr id="133" name="Google Shape;133;p19"/>
          <p:cNvPicPr preferRelativeResize="0"/>
          <p:nvPr/>
        </p:nvPicPr>
        <p:blipFill>
          <a:blip r:embed="rId3">
            <a:alphaModFix/>
          </a:blip>
          <a:stretch>
            <a:fillRect/>
          </a:stretch>
        </p:blipFill>
        <p:spPr>
          <a:xfrm>
            <a:off x="3701725" y="1053750"/>
            <a:ext cx="4595875" cy="368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948250" y="1188475"/>
            <a:ext cx="4395900" cy="65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Observations of Key Distributions over clusters:</a:t>
            </a:r>
            <a:endParaRPr/>
          </a:p>
        </p:txBody>
      </p:sp>
      <p:sp>
        <p:nvSpPr>
          <p:cNvPr id="139" name="Google Shape;139;p20"/>
          <p:cNvSpPr txBox="1"/>
          <p:nvPr>
            <p:ph idx="1" type="body"/>
          </p:nvPr>
        </p:nvSpPr>
        <p:spPr>
          <a:xfrm>
            <a:off x="221400" y="2000250"/>
            <a:ext cx="55992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most of the clusters, a large portion of the cluster is dominated by C# and a very least representation of D# .</a:t>
            </a:r>
            <a:endParaRPr/>
          </a:p>
          <a:p>
            <a:pPr indent="0" lvl="0" marL="0" rtl="0" algn="l">
              <a:spcBef>
                <a:spcPts val="1200"/>
              </a:spcBef>
              <a:spcAft>
                <a:spcPts val="0"/>
              </a:spcAft>
              <a:buNone/>
            </a:pPr>
            <a:r>
              <a:rPr lang="en-GB"/>
              <a:t>In cluster 5 of low valence and relatively low energy has the least representation of C# (</a:t>
            </a:r>
            <a:r>
              <a:rPr lang="en-GB"/>
              <a:t>most</a:t>
            </a:r>
            <a:r>
              <a:rPr lang="en-GB"/>
              <a:t> popular songs in C# are at least moderately valent or moderately energetic).</a:t>
            </a:r>
            <a:endParaRPr/>
          </a:p>
          <a:p>
            <a:pPr indent="0" lvl="0" marL="0" rtl="0" algn="l">
              <a:spcBef>
                <a:spcPts val="1200"/>
              </a:spcBef>
              <a:spcAft>
                <a:spcPts val="0"/>
              </a:spcAft>
              <a:buNone/>
            </a:pPr>
            <a:r>
              <a:rPr lang="en-GB"/>
              <a:t>In cluster 1 of medium valence and medium energy, there is relatively equal distribution of representation of various keys.</a:t>
            </a:r>
            <a:endParaRPr/>
          </a:p>
          <a:p>
            <a:pPr indent="0" lvl="0" marL="0" rtl="0" algn="l">
              <a:spcBef>
                <a:spcPts val="1200"/>
              </a:spcBef>
              <a:spcAft>
                <a:spcPts val="1200"/>
              </a:spcAft>
              <a:buNone/>
            </a:pPr>
            <a:r>
              <a:rPr lang="en-GB"/>
              <a:t>In cluster 2 of high energy,medium valence, there is a very large representation of both C# and G# (around 55%) and this cluster has songs of very large average steam count when compared to different clusters.  </a:t>
            </a:r>
            <a:endParaRPr/>
          </a:p>
        </p:txBody>
      </p:sp>
      <p:pic>
        <p:nvPicPr>
          <p:cNvPr id="140" name="Google Shape;140;p20"/>
          <p:cNvPicPr preferRelativeResize="0"/>
          <p:nvPr/>
        </p:nvPicPr>
        <p:blipFill>
          <a:blip r:embed="rId3">
            <a:alphaModFix/>
          </a:blip>
          <a:stretch>
            <a:fillRect/>
          </a:stretch>
        </p:blipFill>
        <p:spPr>
          <a:xfrm>
            <a:off x="6001825" y="1318650"/>
            <a:ext cx="3606025" cy="3524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195550" y="113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Distribution of various attributes across the clusters</a:t>
            </a:r>
            <a:endParaRPr/>
          </a:p>
        </p:txBody>
      </p:sp>
      <p:pic>
        <p:nvPicPr>
          <p:cNvPr id="146" name="Google Shape;146;p21"/>
          <p:cNvPicPr preferRelativeResize="0"/>
          <p:nvPr/>
        </p:nvPicPr>
        <p:blipFill>
          <a:blip r:embed="rId3">
            <a:alphaModFix/>
          </a:blip>
          <a:stretch>
            <a:fillRect/>
          </a:stretch>
        </p:blipFill>
        <p:spPr>
          <a:xfrm>
            <a:off x="1112000" y="1670025"/>
            <a:ext cx="7306151" cy="338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