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jpeg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1.jpeg" /><Relationship Id="rId4" Type="http://schemas.openxmlformats.org/officeDocument/2006/relationships/image" Target="../media/image20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.jpeg" /><Relationship Id="rId5" Type="http://schemas.openxmlformats.org/officeDocument/2006/relationships/image" Target="../media/image25.jpeg" /><Relationship Id="rId4" Type="http://schemas.openxmlformats.org/officeDocument/2006/relationships/image" Target="../media/image2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0A0A-6B0A-D840-8E62-C1B10C018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4" y="406803"/>
            <a:ext cx="8791575" cy="2674199"/>
          </a:xfrm>
        </p:spPr>
        <p:txBody>
          <a:bodyPr>
            <a:noAutofit/>
          </a:bodyPr>
          <a:lstStyle/>
          <a:p>
            <a:pPr algn="ctr"/>
            <a:r>
              <a:rPr lang="en-IN" sz="6600" b="1" u="sng">
                <a:solidFill>
                  <a:schemeClr val="bg1">
                    <a:lumMod val="90000"/>
                    <a:lumOff val="10000"/>
                  </a:schemeClr>
                </a:solidFill>
              </a:rPr>
              <a:t>OBJECT AND DiSTANCE Detector </a:t>
            </a:r>
            <a:endParaRPr lang="en-US" sz="6600" b="1" u="sng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2402E-A9F8-284F-A9B1-3989BA73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034" y="3773183"/>
            <a:ext cx="8791575" cy="1655762"/>
          </a:xfrm>
        </p:spPr>
        <p:txBody>
          <a:bodyPr anchor="b">
            <a:normAutofit lnSpcReduction="10000"/>
          </a:bodyPr>
          <a:lstStyle/>
          <a:p>
            <a:r>
              <a:rPr lang="en-IN">
                <a:solidFill>
                  <a:srgbClr val="FFFF00"/>
                </a:solidFill>
              </a:rPr>
              <a:t>    </a:t>
            </a:r>
          </a:p>
          <a:p>
            <a:endParaRPr lang="en-IN">
              <a:solidFill>
                <a:srgbClr val="FFFF00"/>
              </a:solidFill>
            </a:endParaRPr>
          </a:p>
          <a:p>
            <a:pPr lvl="2"/>
            <a:r>
              <a:rPr lang="en-IN">
                <a:solidFill>
                  <a:srgbClr val="FFFF00"/>
                </a:solidFill>
              </a:rPr>
              <a:t>                </a:t>
            </a:r>
            <a:r>
              <a:rPr lang="en-IN" sz="3800">
                <a:solidFill>
                  <a:srgbClr val="FFFF00"/>
                </a:solidFill>
              </a:rPr>
              <a:t>                            </a:t>
            </a:r>
            <a:endParaRPr lang="en-IN" sz="760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62753-A746-4E4C-A679-3E16C4F8D12C}"/>
              </a:ext>
            </a:extLst>
          </p:cNvPr>
          <p:cNvSpPr txBox="1"/>
          <p:nvPr/>
        </p:nvSpPr>
        <p:spPr>
          <a:xfrm>
            <a:off x="5558524" y="3811483"/>
            <a:ext cx="65316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u="sng">
                <a:solidFill>
                  <a:srgbClr val="FFFF00"/>
                </a:solidFill>
              </a:rPr>
              <a:t>Project By-</a:t>
            </a:r>
          </a:p>
          <a:p>
            <a:pPr algn="l"/>
            <a:r>
              <a:rPr lang="en-IN" sz="4000" b="1">
                <a:solidFill>
                  <a:srgbClr val="FF0000"/>
                </a:solidFill>
              </a:rPr>
              <a:t>        </a:t>
            </a:r>
            <a:r>
              <a:rPr lang="en-IN" sz="4000" b="1"/>
              <a:t>Team Robolution</a:t>
            </a:r>
          </a:p>
          <a:p>
            <a:pPr algn="l"/>
            <a:r>
              <a:rPr lang="en-IN" sz="4000" b="1"/>
              <a:t>          (Saurav &amp; Bibha)</a:t>
            </a:r>
            <a:endParaRPr lang="en-IN" sz="4000" b="1" u="sng"/>
          </a:p>
          <a:p>
            <a:pPr algn="l"/>
            <a:endParaRPr lang="en-US" sz="4000" b="1" u="sng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BA075-D9EF-A349-9430-0BB42BF56BD2}"/>
              </a:ext>
            </a:extLst>
          </p:cNvPr>
          <p:cNvSpPr txBox="1"/>
          <p:nvPr/>
        </p:nvSpPr>
        <p:spPr>
          <a:xfrm>
            <a:off x="10204688" y="-248526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698B0F95-2C1F-A244-8045-C025F8D1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4685230" y="4668299"/>
            <a:ext cx="1746587" cy="2047669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5CB6E6A-DF16-C143-A7AD-CB66189F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6547947" y="5814227"/>
            <a:ext cx="1168254" cy="901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5CA65-41A5-F147-BBFC-6D0B13C0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832330" y="6047543"/>
            <a:ext cx="825228" cy="636970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8AD030E7-0D79-F541-9DE9-0F86F2B6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2146057" y="3320852"/>
            <a:ext cx="2397963" cy="3395117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33080C21-A319-CA46-B0E3-9E141AA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8773687" y="6159426"/>
            <a:ext cx="653034" cy="504058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F9269D7C-36E0-9640-957A-61C1CF95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9530853" y="6260290"/>
            <a:ext cx="494659" cy="381813"/>
          </a:xfrm>
          <a:prstGeom prst="rect">
            <a:avLst/>
          </a:prstGeom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A8629F20-16E1-0946-A505-8383AB44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51" y="6387694"/>
            <a:ext cx="365473" cy="2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7425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1DA289-9B33-274A-9F1C-D3099E1C8D9F}"/>
              </a:ext>
            </a:extLst>
          </p:cNvPr>
          <p:cNvSpPr/>
          <p:nvPr/>
        </p:nvSpPr>
        <p:spPr>
          <a:xfrm>
            <a:off x="232267" y="141694"/>
            <a:ext cx="11625593" cy="6517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120CD3-C49E-3448-B19E-DA69B719C585}"/>
              </a:ext>
            </a:extLst>
          </p:cNvPr>
          <p:cNvSpPr/>
          <p:nvPr/>
        </p:nvSpPr>
        <p:spPr>
          <a:xfrm>
            <a:off x="2160901" y="141694"/>
            <a:ext cx="7870197" cy="18251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1A271-A5FF-FB44-A262-FA2CB2A947DE}"/>
              </a:ext>
            </a:extLst>
          </p:cNvPr>
          <p:cNvSpPr txBox="1"/>
          <p:nvPr/>
        </p:nvSpPr>
        <p:spPr>
          <a:xfrm>
            <a:off x="3375007" y="500262"/>
            <a:ext cx="5046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rgbClr val="FF0000"/>
                </a:solidFill>
              </a:rPr>
              <a:t>5. </a:t>
            </a:r>
            <a:r>
              <a:rPr lang="en-IN" sz="4800" b="1" u="sng">
                <a:solidFill>
                  <a:srgbClr val="FF0000"/>
                </a:solidFill>
              </a:rPr>
              <a:t>BIBLOGRAPHY</a:t>
            </a:r>
            <a:endParaRPr lang="en-US" sz="4800" b="1" u="sng">
              <a:solidFill>
                <a:srgbClr val="FF0000"/>
              </a:solidFill>
            </a:endParaRPr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A503C157-AAE3-F64A-89B8-C03CCD0D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1" y="400502"/>
            <a:ext cx="1111922" cy="972861"/>
          </a:xfrm>
          <a:prstGeom prst="rect">
            <a:avLst/>
          </a:prstGeom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88E64A86-B0AE-B346-97AF-5A9CB6D4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282" y="500262"/>
            <a:ext cx="1111922" cy="9728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51C8E8-BA6F-CF45-93E4-DA3483F94538}"/>
              </a:ext>
            </a:extLst>
          </p:cNvPr>
          <p:cNvSpPr txBox="1"/>
          <p:nvPr/>
        </p:nvSpPr>
        <p:spPr>
          <a:xfrm>
            <a:off x="517345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6C7DA1-A76D-0A4E-8CFA-18EB1C92514C}"/>
              </a:ext>
            </a:extLst>
          </p:cNvPr>
          <p:cNvSpPr/>
          <p:nvPr/>
        </p:nvSpPr>
        <p:spPr>
          <a:xfrm>
            <a:off x="317840" y="2067855"/>
            <a:ext cx="3430956" cy="44906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2C825-0C38-BF47-880B-617A191B9264}"/>
              </a:ext>
            </a:extLst>
          </p:cNvPr>
          <p:cNvSpPr/>
          <p:nvPr/>
        </p:nvSpPr>
        <p:spPr>
          <a:xfrm>
            <a:off x="3966966" y="2067855"/>
            <a:ext cx="3878695" cy="35307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A0C8F-1A00-404F-9132-0F9C094AE7BE}"/>
              </a:ext>
            </a:extLst>
          </p:cNvPr>
          <p:cNvSpPr/>
          <p:nvPr/>
        </p:nvSpPr>
        <p:spPr>
          <a:xfrm>
            <a:off x="8047532" y="2067853"/>
            <a:ext cx="3532828" cy="44906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6E2093-245C-C54D-8769-67A12E05798D}"/>
              </a:ext>
            </a:extLst>
          </p:cNvPr>
          <p:cNvSpPr/>
          <p:nvPr/>
        </p:nvSpPr>
        <p:spPr>
          <a:xfrm>
            <a:off x="317839" y="2067853"/>
            <a:ext cx="3430955" cy="841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77BF8-D897-3842-85F3-E15C37B80440}"/>
              </a:ext>
            </a:extLst>
          </p:cNvPr>
          <p:cNvSpPr/>
          <p:nvPr/>
        </p:nvSpPr>
        <p:spPr>
          <a:xfrm>
            <a:off x="3966966" y="2039619"/>
            <a:ext cx="3878695" cy="841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4B5667-B39F-2248-B4D0-C12C0FD869F6}"/>
              </a:ext>
            </a:extLst>
          </p:cNvPr>
          <p:cNvSpPr/>
          <p:nvPr/>
        </p:nvSpPr>
        <p:spPr>
          <a:xfrm>
            <a:off x="8063831" y="2039619"/>
            <a:ext cx="3532828" cy="8261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9EB9C-ADD4-D643-9C3A-89EDB4A2F352}"/>
              </a:ext>
            </a:extLst>
          </p:cNvPr>
          <p:cNvSpPr txBox="1"/>
          <p:nvPr/>
        </p:nvSpPr>
        <p:spPr>
          <a:xfrm>
            <a:off x="5178005" y="25165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98E021-D0CE-B346-91C1-AB0D17E01EB4}"/>
              </a:ext>
            </a:extLst>
          </p:cNvPr>
          <p:cNvSpPr txBox="1"/>
          <p:nvPr/>
        </p:nvSpPr>
        <p:spPr>
          <a:xfrm>
            <a:off x="413098" y="2085242"/>
            <a:ext cx="3878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/>
              <a:t>Project Source</a:t>
            </a:r>
            <a:endParaRPr lang="en-US" sz="40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B59DD-DB91-074D-BF77-5FD39E3BB93C}"/>
              </a:ext>
            </a:extLst>
          </p:cNvPr>
          <p:cNvSpPr txBox="1"/>
          <p:nvPr/>
        </p:nvSpPr>
        <p:spPr>
          <a:xfrm>
            <a:off x="4417068" y="2098727"/>
            <a:ext cx="344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/>
              <a:t>Image Source</a:t>
            </a:r>
            <a:endParaRPr lang="en-US" sz="40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31AA6-46D5-9745-9CC8-9F4167902D7B}"/>
              </a:ext>
            </a:extLst>
          </p:cNvPr>
          <p:cNvSpPr txBox="1"/>
          <p:nvPr/>
        </p:nvSpPr>
        <p:spPr>
          <a:xfrm>
            <a:off x="8047532" y="2106477"/>
            <a:ext cx="3532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/>
              <a:t>Codes Source</a:t>
            </a:r>
            <a:endParaRPr lang="en-US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DEE97E-53AD-C847-94A6-9296AA84C811}"/>
              </a:ext>
            </a:extLst>
          </p:cNvPr>
          <p:cNvSpPr txBox="1"/>
          <p:nvPr/>
        </p:nvSpPr>
        <p:spPr>
          <a:xfrm>
            <a:off x="297088" y="3019732"/>
            <a:ext cx="3521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>
                <a:solidFill>
                  <a:srgbClr val="FF0000"/>
                </a:solidFill>
              </a:rPr>
              <a:t>1.</a:t>
            </a:r>
            <a:r>
              <a:rPr lang="en-IN" sz="2800" b="1">
                <a:solidFill>
                  <a:schemeClr val="bg1"/>
                </a:solidFill>
              </a:rPr>
              <a:t>Lesson 20: Ardiuno project of LCD, </a:t>
            </a:r>
            <a:r>
              <a:rPr lang="en-IN" sz="2800" b="1"/>
              <a:t>toptechboy.com, </a:t>
            </a:r>
            <a:r>
              <a:rPr lang="en-IN" sz="2800" b="1">
                <a:solidFill>
                  <a:schemeClr val="bg1"/>
                </a:solidFill>
              </a:rPr>
              <a:t>Paul Mc Shorter.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650101-14FC-E54C-BAE5-08FA364F63F5}"/>
              </a:ext>
            </a:extLst>
          </p:cNvPr>
          <p:cNvSpPr txBox="1"/>
          <p:nvPr/>
        </p:nvSpPr>
        <p:spPr>
          <a:xfrm>
            <a:off x="413782" y="4936651"/>
            <a:ext cx="269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FF0000"/>
                </a:solidFill>
              </a:rPr>
              <a:t>2. </a:t>
            </a:r>
            <a:r>
              <a:rPr lang="en-IN" sz="2400" b="1">
                <a:solidFill>
                  <a:schemeClr val="bg1"/>
                </a:solidFill>
              </a:rPr>
              <a:t>Wikipedia.</a:t>
            </a:r>
          </a:p>
          <a:p>
            <a:pPr algn="l"/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746029-D65E-A34C-8C93-57BE9DE20466}"/>
              </a:ext>
            </a:extLst>
          </p:cNvPr>
          <p:cNvSpPr txBox="1"/>
          <p:nvPr/>
        </p:nvSpPr>
        <p:spPr>
          <a:xfrm>
            <a:off x="389577" y="5701421"/>
            <a:ext cx="342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FF0000"/>
                </a:solidFill>
              </a:rPr>
              <a:t>3. </a:t>
            </a:r>
            <a:r>
              <a:rPr lang="en-IN" sz="2400" b="1">
                <a:solidFill>
                  <a:schemeClr val="bg1"/>
                </a:solidFill>
              </a:rPr>
              <a:t>Ggolge And Youtube.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C727D4-C0BA-AB4D-89D7-EED034E84155}"/>
              </a:ext>
            </a:extLst>
          </p:cNvPr>
          <p:cNvSpPr txBox="1"/>
          <p:nvPr/>
        </p:nvSpPr>
        <p:spPr>
          <a:xfrm>
            <a:off x="4225136" y="3013940"/>
            <a:ext cx="2693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FF0000"/>
                </a:solidFill>
              </a:rPr>
              <a:t>1. </a:t>
            </a:r>
            <a:r>
              <a:rPr lang="en-IN" sz="2400" b="1">
                <a:solidFill>
                  <a:schemeClr val="bg1"/>
                </a:solidFill>
              </a:rPr>
              <a:t>Google.</a:t>
            </a:r>
          </a:p>
          <a:p>
            <a:pPr algn="l"/>
            <a:endParaRPr lang="en-IN" sz="2400" b="1">
              <a:solidFill>
                <a:schemeClr val="bg1"/>
              </a:solidFill>
            </a:endParaRPr>
          </a:p>
          <a:p>
            <a:pPr algn="l"/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328ED-C50D-1444-83F6-DB51C09643E2}"/>
              </a:ext>
            </a:extLst>
          </p:cNvPr>
          <p:cNvSpPr txBox="1"/>
          <p:nvPr/>
        </p:nvSpPr>
        <p:spPr>
          <a:xfrm>
            <a:off x="4274871" y="3803118"/>
            <a:ext cx="2382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FF0000"/>
                </a:solidFill>
              </a:rPr>
              <a:t>2. </a:t>
            </a:r>
            <a:r>
              <a:rPr lang="en-IN" sz="2400" b="1">
                <a:solidFill>
                  <a:schemeClr val="bg1"/>
                </a:solidFill>
              </a:rPr>
              <a:t>Wikipedia.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CC3D3D-0E43-0140-8D55-E9ECC5160792}"/>
              </a:ext>
            </a:extLst>
          </p:cNvPr>
          <p:cNvSpPr txBox="1"/>
          <p:nvPr/>
        </p:nvSpPr>
        <p:spPr>
          <a:xfrm>
            <a:off x="4291474" y="444476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FF0000"/>
                </a:solidFill>
              </a:rPr>
              <a:t>3. </a:t>
            </a:r>
            <a:r>
              <a:rPr lang="en-IN" sz="2400" b="1">
                <a:solidFill>
                  <a:schemeClr val="bg1"/>
                </a:solidFill>
              </a:rPr>
              <a:t>Printest.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F1EEA-3269-8045-B237-3EB70E47BD82}"/>
              </a:ext>
            </a:extLst>
          </p:cNvPr>
          <p:cNvSpPr txBox="1"/>
          <p:nvPr/>
        </p:nvSpPr>
        <p:spPr>
          <a:xfrm>
            <a:off x="4291793" y="5121316"/>
            <a:ext cx="133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FF0000"/>
                </a:solidFill>
              </a:rPr>
              <a:t>4. </a:t>
            </a:r>
            <a:r>
              <a:rPr lang="en-IN" sz="2400" b="1">
                <a:solidFill>
                  <a:schemeClr val="bg1"/>
                </a:solidFill>
              </a:rPr>
              <a:t>Blogs.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4B410-DA16-3440-A23A-147282B762E8}"/>
              </a:ext>
            </a:extLst>
          </p:cNvPr>
          <p:cNvSpPr txBox="1"/>
          <p:nvPr/>
        </p:nvSpPr>
        <p:spPr>
          <a:xfrm>
            <a:off x="517345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54EBC7-0E3D-E546-BDD0-5FD5323333AF}"/>
              </a:ext>
            </a:extLst>
          </p:cNvPr>
          <p:cNvSpPr txBox="1"/>
          <p:nvPr/>
        </p:nvSpPr>
        <p:spPr>
          <a:xfrm>
            <a:off x="517345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7CA214-9D98-D044-B51E-F2328FF87FA2}"/>
              </a:ext>
            </a:extLst>
          </p:cNvPr>
          <p:cNvSpPr txBox="1"/>
          <p:nvPr/>
        </p:nvSpPr>
        <p:spPr>
          <a:xfrm>
            <a:off x="5173450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BC2E06-7386-1B4F-8A74-3D38D57B4EFB}"/>
              </a:ext>
            </a:extLst>
          </p:cNvPr>
          <p:cNvSpPr txBox="1"/>
          <p:nvPr/>
        </p:nvSpPr>
        <p:spPr>
          <a:xfrm>
            <a:off x="8208734" y="2974362"/>
            <a:ext cx="3444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FF0000"/>
                </a:solidFill>
              </a:rPr>
              <a:t>1. </a:t>
            </a:r>
            <a:r>
              <a:rPr lang="en-IN" sz="2400" b="1">
                <a:solidFill>
                  <a:schemeClr val="bg1"/>
                </a:solidFill>
              </a:rPr>
              <a:t>toptechboy.com</a:t>
            </a:r>
            <a:endParaRPr lang="en-IN" sz="2400" b="1">
              <a:solidFill>
                <a:srgbClr val="FF0000"/>
              </a:solidFill>
            </a:endParaRPr>
          </a:p>
          <a:p>
            <a:pPr algn="l"/>
            <a:endParaRPr lang="en-IN" sz="2400" b="1">
              <a:solidFill>
                <a:srgbClr val="FF0000"/>
              </a:solidFill>
            </a:endParaRPr>
          </a:p>
          <a:p>
            <a:pPr algn="l"/>
            <a:endParaRPr lang="en-IN" sz="2400" b="1">
              <a:solidFill>
                <a:srgbClr val="FF0000"/>
              </a:solidFill>
            </a:endParaRPr>
          </a:p>
          <a:p>
            <a:pPr algn="l"/>
            <a:r>
              <a:rPr lang="en-IN" sz="2400" b="1">
                <a:solidFill>
                  <a:srgbClr val="FF0000"/>
                </a:solidFill>
              </a:rPr>
              <a:t>2. </a:t>
            </a:r>
            <a:r>
              <a:rPr lang="en-IN" sz="2400" b="1">
                <a:solidFill>
                  <a:schemeClr val="bg1"/>
                </a:solidFill>
              </a:rPr>
              <a:t>create.ardiuno.cc  .</a:t>
            </a:r>
            <a:endParaRPr lang="en-IN" sz="2400" b="1">
              <a:solidFill>
                <a:srgbClr val="FF0000"/>
              </a:solidFill>
            </a:endParaRPr>
          </a:p>
          <a:p>
            <a:pPr algn="l"/>
            <a:endParaRPr lang="en-IN" sz="2400" b="1">
              <a:solidFill>
                <a:srgbClr val="FF0000"/>
              </a:solidFill>
            </a:endParaRPr>
          </a:p>
          <a:p>
            <a:pPr algn="l"/>
            <a:endParaRPr lang="en-IN" sz="2400" b="1">
              <a:solidFill>
                <a:srgbClr val="FF0000"/>
              </a:solidFill>
            </a:endParaRPr>
          </a:p>
          <a:p>
            <a:pPr algn="l"/>
            <a:r>
              <a:rPr lang="en-IN" sz="2400" b="1">
                <a:solidFill>
                  <a:srgbClr val="FF0000"/>
                </a:solidFill>
              </a:rPr>
              <a:t>3. </a:t>
            </a:r>
            <a:r>
              <a:rPr lang="en-IN" sz="2400" b="1">
                <a:solidFill>
                  <a:schemeClr val="bg1"/>
                </a:solidFill>
              </a:rPr>
              <a:t>Youtube and google.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D26623-9061-F047-869F-128D75ECC402}"/>
              </a:ext>
            </a:extLst>
          </p:cNvPr>
          <p:cNvSpPr txBox="1"/>
          <p:nvPr/>
        </p:nvSpPr>
        <p:spPr>
          <a:xfrm>
            <a:off x="4692121" y="5652018"/>
            <a:ext cx="2894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1">
                <a:solidFill>
                  <a:srgbClr val="FF0000"/>
                </a:solidFill>
              </a:rPr>
              <a:t>Developed By-</a:t>
            </a:r>
          </a:p>
          <a:p>
            <a:pPr algn="l"/>
            <a:r>
              <a:rPr lang="en-IN" sz="2800" b="1" i="1">
                <a:solidFill>
                  <a:srgbClr val="002060"/>
                </a:solidFill>
              </a:rPr>
              <a:t>Team Robolution</a:t>
            </a:r>
            <a:endParaRPr lang="en-US" sz="2800" b="1" i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1212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6E6ABB-0611-0944-96E9-8B2BA2DD97F9}"/>
              </a:ext>
            </a:extLst>
          </p:cNvPr>
          <p:cNvSpPr/>
          <p:nvPr/>
        </p:nvSpPr>
        <p:spPr>
          <a:xfrm>
            <a:off x="232267" y="141694"/>
            <a:ext cx="11625593" cy="6517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1C02B-5798-C64C-A97E-AA23D67A68DB}"/>
              </a:ext>
            </a:extLst>
          </p:cNvPr>
          <p:cNvSpPr/>
          <p:nvPr/>
        </p:nvSpPr>
        <p:spPr>
          <a:xfrm>
            <a:off x="515878" y="440085"/>
            <a:ext cx="10999694" cy="599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5D419-7CEF-F54A-8B65-FBBC8D03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32" y="647904"/>
            <a:ext cx="10096604" cy="5525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5C6AA2-99EA-BE4B-919B-78A09D9C853C}"/>
              </a:ext>
            </a:extLst>
          </p:cNvPr>
          <p:cNvSpPr txBox="1"/>
          <p:nvPr/>
        </p:nvSpPr>
        <p:spPr>
          <a:xfrm>
            <a:off x="6464688" y="4612927"/>
            <a:ext cx="2894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1">
                <a:solidFill>
                  <a:srgbClr val="FF0000"/>
                </a:solidFill>
              </a:rPr>
              <a:t>Developed By-</a:t>
            </a:r>
          </a:p>
          <a:p>
            <a:pPr algn="l"/>
            <a:r>
              <a:rPr lang="en-IN" sz="2800" b="1" i="1">
                <a:solidFill>
                  <a:srgbClr val="002060"/>
                </a:solidFill>
              </a:rPr>
              <a:t>Team Robolution</a:t>
            </a:r>
            <a:endParaRPr lang="en-US" sz="2800" b="1" i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0410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8A6F-0080-6C4A-938B-CA46437F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1EA7AE-B45D-BE48-9921-879DD12A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8389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8B63E-7B56-424A-B620-B246E8753417}"/>
              </a:ext>
            </a:extLst>
          </p:cNvPr>
          <p:cNvSpPr txBox="1"/>
          <p:nvPr/>
        </p:nvSpPr>
        <p:spPr>
          <a:xfrm>
            <a:off x="5727675" y="5762428"/>
            <a:ext cx="2894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1">
                <a:solidFill>
                  <a:srgbClr val="FF0000"/>
                </a:solidFill>
              </a:rPr>
              <a:t>Developed By-</a:t>
            </a:r>
          </a:p>
          <a:p>
            <a:pPr algn="l"/>
            <a:r>
              <a:rPr lang="en-IN" sz="2800" b="1" i="1">
                <a:solidFill>
                  <a:srgbClr val="002060"/>
                </a:solidFill>
              </a:rPr>
              <a:t>Team Robolution</a:t>
            </a:r>
            <a:endParaRPr lang="en-US" sz="2800" b="1" i="1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D2DE53-7CDF-6242-B830-85F9407E4AAC}"/>
              </a:ext>
            </a:extLst>
          </p:cNvPr>
          <p:cNvSpPr/>
          <p:nvPr/>
        </p:nvSpPr>
        <p:spPr>
          <a:xfrm>
            <a:off x="155702" y="19050"/>
            <a:ext cx="5443164" cy="1716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743B1-6548-DE40-BA97-37B3CC4F3B7D}"/>
              </a:ext>
            </a:extLst>
          </p:cNvPr>
          <p:cNvSpPr txBox="1"/>
          <p:nvPr/>
        </p:nvSpPr>
        <p:spPr>
          <a:xfrm>
            <a:off x="1041535" y="237583"/>
            <a:ext cx="4211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 u="sng"/>
              <a:t>CONTENTS</a:t>
            </a:r>
            <a:endParaRPr lang="en-US" sz="6600" b="1" u="sng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69EB9370-3516-F048-AE57-2EF23A038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454207" y="3859171"/>
            <a:ext cx="1168254" cy="901742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5BE8B024-549A-7041-875B-948D5E17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6373843" y="4605823"/>
            <a:ext cx="1168254" cy="901742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DAD55CEA-E785-7349-9F63-DEB75C7A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1047411" y="1735894"/>
            <a:ext cx="801996" cy="619038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F3B5C0FA-6059-1241-8C83-BA3D9C7F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0979801" y="5455341"/>
            <a:ext cx="1168254" cy="901742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12130161-E9AD-D340-A1F6-AA5AFB8F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6193438" y="2182963"/>
            <a:ext cx="764531" cy="5901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5447FE-F341-3448-B5B6-F878C0711B5B}"/>
              </a:ext>
            </a:extLst>
          </p:cNvPr>
          <p:cNvSpPr txBox="1"/>
          <p:nvPr/>
        </p:nvSpPr>
        <p:spPr>
          <a:xfrm>
            <a:off x="5576862" y="250237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F35E4-A9CD-5E4F-BDE7-60EDF64CD911}"/>
              </a:ext>
            </a:extLst>
          </p:cNvPr>
          <p:cNvSpPr/>
          <p:nvPr/>
        </p:nvSpPr>
        <p:spPr>
          <a:xfrm>
            <a:off x="339417" y="1954426"/>
            <a:ext cx="4709432" cy="4517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DDF290-773A-C649-BB14-3D3DAA692EDA}"/>
              </a:ext>
            </a:extLst>
          </p:cNvPr>
          <p:cNvSpPr/>
          <p:nvPr/>
        </p:nvSpPr>
        <p:spPr>
          <a:xfrm>
            <a:off x="395187" y="2116829"/>
            <a:ext cx="4597892" cy="656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6F1ACD-7D86-FC47-87E8-9C4C44B36440}"/>
              </a:ext>
            </a:extLst>
          </p:cNvPr>
          <p:cNvSpPr/>
          <p:nvPr/>
        </p:nvSpPr>
        <p:spPr>
          <a:xfrm>
            <a:off x="395187" y="2929080"/>
            <a:ext cx="4597892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5D87E-39B6-BA48-BA73-ADBCDE7C7705}"/>
              </a:ext>
            </a:extLst>
          </p:cNvPr>
          <p:cNvSpPr txBox="1"/>
          <p:nvPr/>
        </p:nvSpPr>
        <p:spPr>
          <a:xfrm>
            <a:off x="5173450" y="25268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6464EF-8752-C345-A63E-0B8A1AE2ED90}"/>
              </a:ext>
            </a:extLst>
          </p:cNvPr>
          <p:cNvSpPr/>
          <p:nvPr/>
        </p:nvSpPr>
        <p:spPr>
          <a:xfrm>
            <a:off x="395187" y="4760914"/>
            <a:ext cx="4597892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1FC0E-468E-4748-A4F9-423827E14D0A}"/>
              </a:ext>
            </a:extLst>
          </p:cNvPr>
          <p:cNvSpPr/>
          <p:nvPr/>
        </p:nvSpPr>
        <p:spPr>
          <a:xfrm>
            <a:off x="395187" y="3542527"/>
            <a:ext cx="4597892" cy="1063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6FE53-CA89-9741-A2AB-25853C0FAB65}"/>
              </a:ext>
            </a:extLst>
          </p:cNvPr>
          <p:cNvSpPr/>
          <p:nvPr/>
        </p:nvSpPr>
        <p:spPr>
          <a:xfrm>
            <a:off x="450957" y="5380940"/>
            <a:ext cx="4597892" cy="656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DC1F8-1F05-0A41-A6BA-AE8C52CF8013}"/>
              </a:ext>
            </a:extLst>
          </p:cNvPr>
          <p:cNvSpPr txBox="1"/>
          <p:nvPr/>
        </p:nvSpPr>
        <p:spPr>
          <a:xfrm>
            <a:off x="547243" y="2182963"/>
            <a:ext cx="53036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4000" b="1">
                <a:solidFill>
                  <a:srgbClr val="002060"/>
                </a:solidFill>
              </a:rPr>
              <a:t>Purpose and Uses.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b="1">
                <a:solidFill>
                  <a:srgbClr val="002060"/>
                </a:solidFill>
              </a:rPr>
              <a:t>Working.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b="1">
                <a:solidFill>
                  <a:srgbClr val="002060"/>
                </a:solidFill>
              </a:rPr>
              <a:t>Components Used lists.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b="1">
                <a:solidFill>
                  <a:srgbClr val="002060"/>
                </a:solidFill>
              </a:rPr>
              <a:t>Codes used.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b="1">
                <a:solidFill>
                  <a:srgbClr val="002060"/>
                </a:solidFill>
              </a:rPr>
              <a:t>Biblography</a:t>
            </a:r>
            <a:endParaRPr lang="en-US" sz="4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886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A2488B-6C29-C045-84AF-7638CF43F2F7}"/>
              </a:ext>
            </a:extLst>
          </p:cNvPr>
          <p:cNvSpPr/>
          <p:nvPr/>
        </p:nvSpPr>
        <p:spPr>
          <a:xfrm>
            <a:off x="558256" y="198445"/>
            <a:ext cx="11250707" cy="64611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07FC2-4C00-5746-A933-C146BB9E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334500" y="-40920"/>
            <a:ext cx="5780605" cy="1576094"/>
          </a:xfrm>
        </p:spPr>
        <p:txBody>
          <a:bodyPr>
            <a:normAutofit/>
          </a:bodyPr>
          <a:lstStyle/>
          <a:p>
            <a:r>
              <a:rPr lang="en-IN" sz="4800" b="1">
                <a:solidFill>
                  <a:srgbClr val="FF0000"/>
                </a:solidFill>
              </a:rPr>
              <a:t>1.</a:t>
            </a:r>
            <a:r>
              <a:rPr lang="en-IN" sz="4000" b="1" u="sng">
                <a:solidFill>
                  <a:srgbClr val="FF0000"/>
                </a:solidFill>
              </a:rPr>
              <a:t>PURPOSE AND USES</a:t>
            </a:r>
            <a:endParaRPr lang="en-US" sz="4000" b="1" u="sng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C3C72-C2D4-6D4D-810B-B94FC3BAAA83}"/>
              </a:ext>
            </a:extLst>
          </p:cNvPr>
          <p:cNvSpPr txBox="1"/>
          <p:nvPr/>
        </p:nvSpPr>
        <p:spPr>
          <a:xfrm>
            <a:off x="517345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34AC6-E66C-E24D-8986-901266B7A085}"/>
              </a:ext>
            </a:extLst>
          </p:cNvPr>
          <p:cNvSpPr txBox="1"/>
          <p:nvPr/>
        </p:nvSpPr>
        <p:spPr>
          <a:xfrm>
            <a:off x="517345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45FE2-4059-374D-9A6C-6990DF71559C}"/>
              </a:ext>
            </a:extLst>
          </p:cNvPr>
          <p:cNvSpPr/>
          <p:nvPr/>
        </p:nvSpPr>
        <p:spPr>
          <a:xfrm>
            <a:off x="861224" y="1295808"/>
            <a:ext cx="6350882" cy="342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B4576-7F50-AE45-A1EA-D29B807D9D42}"/>
              </a:ext>
            </a:extLst>
          </p:cNvPr>
          <p:cNvSpPr/>
          <p:nvPr/>
        </p:nvSpPr>
        <p:spPr>
          <a:xfrm>
            <a:off x="7505904" y="368573"/>
            <a:ext cx="4009261" cy="487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D643CF2E-E183-FF44-BB65-E9074DBD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43" y="545829"/>
            <a:ext cx="3606982" cy="4523102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FC836709-A784-384A-A500-775055EF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55" y="1497031"/>
            <a:ext cx="6024011" cy="3013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B3379-049C-DA46-B509-C7E13A59105F}"/>
              </a:ext>
            </a:extLst>
          </p:cNvPr>
          <p:cNvSpPr txBox="1"/>
          <p:nvPr/>
        </p:nvSpPr>
        <p:spPr>
          <a:xfrm>
            <a:off x="1334926" y="4735017"/>
            <a:ext cx="5278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IN" sz="2800" b="1">
                <a:solidFill>
                  <a:schemeClr val="accent5">
                    <a:lumMod val="75000"/>
                  </a:schemeClr>
                </a:solidFill>
              </a:rPr>
              <a:t>Used for measuring length, </a:t>
            </a:r>
          </a:p>
          <a:p>
            <a:pPr algn="l"/>
            <a:r>
              <a:rPr lang="en-IN" sz="2800" b="1">
                <a:solidFill>
                  <a:schemeClr val="accent5">
                    <a:lumMod val="75000"/>
                  </a:schemeClr>
                </a:solidFill>
              </a:rPr>
              <a:t>       height, distance, etc.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F66AF-6B00-234D-9AE4-C4CEE180A4FC}"/>
              </a:ext>
            </a:extLst>
          </p:cNvPr>
          <p:cNvSpPr txBox="1"/>
          <p:nvPr/>
        </p:nvSpPr>
        <p:spPr>
          <a:xfrm rot="10800000" flipV="1">
            <a:off x="7566619" y="5288157"/>
            <a:ext cx="595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>
                <a:solidFill>
                  <a:schemeClr val="accent5">
                    <a:lumMod val="75000"/>
                  </a:schemeClr>
                </a:solidFill>
              </a:rPr>
              <a:t>2. Used as “Thief detector”.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CDCD059-9726-D447-B550-9405CE3E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1251736" y="339438"/>
            <a:ext cx="1168254" cy="9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424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39446F-BC44-2740-BE1D-A83B234E1535}"/>
              </a:ext>
            </a:extLst>
          </p:cNvPr>
          <p:cNvSpPr/>
          <p:nvPr/>
        </p:nvSpPr>
        <p:spPr>
          <a:xfrm>
            <a:off x="183369" y="158921"/>
            <a:ext cx="11686715" cy="6351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3EE52-AABC-EB41-A959-1A0DF5D30723}"/>
              </a:ext>
            </a:extLst>
          </p:cNvPr>
          <p:cNvSpPr/>
          <p:nvPr/>
        </p:nvSpPr>
        <p:spPr>
          <a:xfrm>
            <a:off x="5866250" y="790889"/>
            <a:ext cx="5562192" cy="440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6F17219-81C5-E64C-A9E8-5CA87DCE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77" y="1020383"/>
            <a:ext cx="5156337" cy="4028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708FB-C5B9-4F4D-8344-C60335067579}"/>
              </a:ext>
            </a:extLst>
          </p:cNvPr>
          <p:cNvSpPr txBox="1"/>
          <p:nvPr/>
        </p:nvSpPr>
        <p:spPr>
          <a:xfrm>
            <a:off x="6814879" y="5196195"/>
            <a:ext cx="4410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>
                <a:solidFill>
                  <a:schemeClr val="accent5">
                    <a:lumMod val="75000"/>
                  </a:schemeClr>
                </a:solidFill>
              </a:rPr>
              <a:t>4. Used for “Safley Car Parking” and </a:t>
            </a:r>
            <a:r>
              <a:rPr lang="en-IN" sz="2800" b="1">
                <a:solidFill>
                  <a:srgbClr val="FF0000"/>
                </a:solidFill>
              </a:rPr>
              <a:t>more</a:t>
            </a:r>
            <a:r>
              <a:rPr lang="en-IN" sz="2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82151-5D79-DC48-AD9A-C25B1A4515CF}"/>
              </a:ext>
            </a:extLst>
          </p:cNvPr>
          <p:cNvSpPr/>
          <p:nvPr/>
        </p:nvSpPr>
        <p:spPr>
          <a:xfrm>
            <a:off x="283307" y="394538"/>
            <a:ext cx="5409281" cy="519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D9E3098-54CA-7A44-826D-F809D939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8" y="601214"/>
            <a:ext cx="5092999" cy="4826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35BFE-8295-DC48-9C42-08D97865D619}"/>
              </a:ext>
            </a:extLst>
          </p:cNvPr>
          <p:cNvSpPr txBox="1"/>
          <p:nvPr/>
        </p:nvSpPr>
        <p:spPr>
          <a:xfrm>
            <a:off x="240417" y="5621760"/>
            <a:ext cx="608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0070C0"/>
                </a:solidFill>
              </a:rPr>
              <a:t>3. Obstacle detector for Robots.</a:t>
            </a:r>
            <a:endParaRPr lang="en-US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208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FE3EC9-530A-2645-B01F-FB7118A8BF09}"/>
              </a:ext>
            </a:extLst>
          </p:cNvPr>
          <p:cNvSpPr/>
          <p:nvPr/>
        </p:nvSpPr>
        <p:spPr>
          <a:xfrm>
            <a:off x="558256" y="198445"/>
            <a:ext cx="11250707" cy="64611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0F043B9-1CD4-C341-9FBC-D4380EAD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096134" y="442937"/>
            <a:ext cx="2077677" cy="1378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BD8903-6C24-984F-9EAF-3B9321C25389}"/>
              </a:ext>
            </a:extLst>
          </p:cNvPr>
          <p:cNvSpPr txBox="1"/>
          <p:nvPr/>
        </p:nvSpPr>
        <p:spPr>
          <a:xfrm>
            <a:off x="517345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E4957-C79A-F54B-BBCE-C696AF4B2682}"/>
              </a:ext>
            </a:extLst>
          </p:cNvPr>
          <p:cNvSpPr txBox="1"/>
          <p:nvPr/>
        </p:nvSpPr>
        <p:spPr>
          <a:xfrm>
            <a:off x="3254898" y="442937"/>
            <a:ext cx="5136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rgbClr val="FF0000"/>
                </a:solidFill>
              </a:rPr>
              <a:t>2. </a:t>
            </a:r>
            <a:r>
              <a:rPr lang="en-IN" sz="6600" b="1" u="sng">
                <a:solidFill>
                  <a:srgbClr val="FF0000"/>
                </a:solidFill>
              </a:rPr>
              <a:t>WORKING</a:t>
            </a:r>
            <a:endParaRPr lang="en-US" sz="6600" b="1" u="sng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006BE-2EC1-AD47-AD45-565BD37133FF}"/>
              </a:ext>
            </a:extLst>
          </p:cNvPr>
          <p:cNvSpPr/>
          <p:nvPr/>
        </p:nvSpPr>
        <p:spPr>
          <a:xfrm>
            <a:off x="8391361" y="442937"/>
            <a:ext cx="3111987" cy="6042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BAC5F-B7A5-A04C-8CFA-C608568B8F9D}"/>
              </a:ext>
            </a:extLst>
          </p:cNvPr>
          <p:cNvSpPr/>
          <p:nvPr/>
        </p:nvSpPr>
        <p:spPr>
          <a:xfrm>
            <a:off x="4668144" y="2081154"/>
            <a:ext cx="3111987" cy="4489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025B70-F4FB-8840-8ABF-7630997B207F}"/>
              </a:ext>
            </a:extLst>
          </p:cNvPr>
          <p:cNvSpPr/>
          <p:nvPr/>
        </p:nvSpPr>
        <p:spPr>
          <a:xfrm>
            <a:off x="1013431" y="1984215"/>
            <a:ext cx="3111987" cy="4489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27139-B3CF-8643-BA07-F51EC0332AE9}"/>
              </a:ext>
            </a:extLst>
          </p:cNvPr>
          <p:cNvSpPr txBox="1"/>
          <p:nvPr/>
        </p:nvSpPr>
        <p:spPr>
          <a:xfrm>
            <a:off x="517345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CFC0E-DB2B-0243-A374-799124F8B32C}"/>
              </a:ext>
            </a:extLst>
          </p:cNvPr>
          <p:cNvSpPr/>
          <p:nvPr/>
        </p:nvSpPr>
        <p:spPr>
          <a:xfrm>
            <a:off x="1013430" y="1990328"/>
            <a:ext cx="3111987" cy="10169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0ED61-1310-ED45-823B-4EB07AF1E0B3}"/>
              </a:ext>
            </a:extLst>
          </p:cNvPr>
          <p:cNvSpPr/>
          <p:nvPr/>
        </p:nvSpPr>
        <p:spPr>
          <a:xfrm>
            <a:off x="4668144" y="1984215"/>
            <a:ext cx="3111987" cy="10169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76890-4CC3-AB4D-BBFF-2298FD548DC1}"/>
              </a:ext>
            </a:extLst>
          </p:cNvPr>
          <p:cNvSpPr/>
          <p:nvPr/>
        </p:nvSpPr>
        <p:spPr>
          <a:xfrm>
            <a:off x="8391360" y="435204"/>
            <a:ext cx="3111987" cy="7550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132265-0547-2141-B65F-B5EE85CDAF3F}"/>
              </a:ext>
            </a:extLst>
          </p:cNvPr>
          <p:cNvSpPr txBox="1"/>
          <p:nvPr/>
        </p:nvSpPr>
        <p:spPr>
          <a:xfrm>
            <a:off x="1745972" y="2160657"/>
            <a:ext cx="196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/>
              <a:t>STEP 1</a:t>
            </a:r>
            <a:endParaRPr lang="en-US" sz="4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AA546-A820-844C-8944-91F7EE78C1E9}"/>
              </a:ext>
            </a:extLst>
          </p:cNvPr>
          <p:cNvSpPr txBox="1"/>
          <p:nvPr/>
        </p:nvSpPr>
        <p:spPr>
          <a:xfrm>
            <a:off x="5541839" y="2160657"/>
            <a:ext cx="196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/>
              <a:t>STEP 2</a:t>
            </a:r>
            <a:endParaRPr lang="en-US" sz="4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6F12A6-15DD-B142-9ACB-CABEE59FF82C}"/>
              </a:ext>
            </a:extLst>
          </p:cNvPr>
          <p:cNvSpPr txBox="1"/>
          <p:nvPr/>
        </p:nvSpPr>
        <p:spPr>
          <a:xfrm>
            <a:off x="9153766" y="490125"/>
            <a:ext cx="1853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/>
              <a:t>STEP 3</a:t>
            </a:r>
            <a:endParaRPr 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CE3CA-9972-1243-919E-A2D71EA2BF97}"/>
              </a:ext>
            </a:extLst>
          </p:cNvPr>
          <p:cNvSpPr txBox="1"/>
          <p:nvPr/>
        </p:nvSpPr>
        <p:spPr>
          <a:xfrm flipH="1">
            <a:off x="1013430" y="3068375"/>
            <a:ext cx="3111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7030A0"/>
                </a:solidFill>
              </a:rPr>
              <a:t>Trigger or Transmitter of ultrasonic sensor create a pluse with the speed of sound wave.</a:t>
            </a:r>
            <a:endParaRPr lang="en-US" sz="3200" b="1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D9FE2-F34D-2045-997E-E931B2E9A602}"/>
              </a:ext>
            </a:extLst>
          </p:cNvPr>
          <p:cNvSpPr txBox="1"/>
          <p:nvPr/>
        </p:nvSpPr>
        <p:spPr>
          <a:xfrm>
            <a:off x="4781341" y="3434990"/>
            <a:ext cx="2907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7030A0"/>
                </a:solidFill>
              </a:rPr>
              <a:t>Then the pulse/sound wave stuck on object and get reflected back.</a:t>
            </a:r>
            <a:endParaRPr lang="en-US" sz="3200" b="1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9C484-DF75-104E-98A6-398383CDCE7A}"/>
              </a:ext>
            </a:extLst>
          </p:cNvPr>
          <p:cNvSpPr txBox="1"/>
          <p:nvPr/>
        </p:nvSpPr>
        <p:spPr>
          <a:xfrm>
            <a:off x="8553749" y="1245199"/>
            <a:ext cx="27144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7030A0"/>
                </a:solidFill>
              </a:rPr>
              <a:t>Echo or reciver of ultrasonic sensor revive the reflected wave and then the lcd shows the distance, buzzer sound , and led glows.</a:t>
            </a:r>
            <a:endParaRPr lang="en-US" sz="32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2822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93B2E1-FCAD-AF44-ADDE-7AD9173752E0}"/>
              </a:ext>
            </a:extLst>
          </p:cNvPr>
          <p:cNvSpPr/>
          <p:nvPr/>
        </p:nvSpPr>
        <p:spPr>
          <a:xfrm>
            <a:off x="232267" y="141694"/>
            <a:ext cx="11625593" cy="6517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EB289D3-1499-1E46-9199-E04DBECA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8" y="2478360"/>
            <a:ext cx="1744737" cy="1207358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AE49366-809B-164B-BF26-982A693C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7" y="3837551"/>
            <a:ext cx="1744738" cy="115304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6F80B7-7C32-EE48-9DCA-83F6EEA2A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94059"/>
              </p:ext>
            </p:extLst>
          </p:nvPr>
        </p:nvGraphicFramePr>
        <p:xfrm>
          <a:off x="467251" y="1140466"/>
          <a:ext cx="11174996" cy="52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95">
                  <a:extLst>
                    <a:ext uri="{9D8B030D-6E8A-4147-A177-3AD203B41FA5}">
                      <a16:colId xmlns:a16="http://schemas.microsoft.com/office/drawing/2014/main" val="1791734119"/>
                    </a:ext>
                  </a:extLst>
                </a:gridCol>
                <a:gridCol w="3322641">
                  <a:extLst>
                    <a:ext uri="{9D8B030D-6E8A-4147-A177-3AD203B41FA5}">
                      <a16:colId xmlns:a16="http://schemas.microsoft.com/office/drawing/2014/main" val="2905155464"/>
                    </a:ext>
                  </a:extLst>
                </a:gridCol>
                <a:gridCol w="1937053">
                  <a:extLst>
                    <a:ext uri="{9D8B030D-6E8A-4147-A177-3AD203B41FA5}">
                      <a16:colId xmlns:a16="http://schemas.microsoft.com/office/drawing/2014/main" val="867163870"/>
                    </a:ext>
                  </a:extLst>
                </a:gridCol>
                <a:gridCol w="1810807">
                  <a:extLst>
                    <a:ext uri="{9D8B030D-6E8A-4147-A177-3AD203B41FA5}">
                      <a16:colId xmlns:a16="http://schemas.microsoft.com/office/drawing/2014/main" val="3810616388"/>
                    </a:ext>
                  </a:extLst>
                </a:gridCol>
              </a:tblGrid>
              <a:tr h="1751000">
                <a:tc>
                  <a:txBody>
                    <a:bodyPr/>
                    <a:lstStyle/>
                    <a:p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COMPONENTS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u="none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USES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QUAN</a:t>
                      </a:r>
                    </a:p>
                    <a:p>
                      <a:pPr algn="ctr"/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TITY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15961"/>
                  </a:ext>
                </a:extLst>
              </a:tr>
              <a:tr h="175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84777"/>
                  </a:ext>
                </a:extLst>
              </a:tr>
              <a:tr h="175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5423"/>
                  </a:ext>
                </a:extLst>
              </a:tr>
            </a:tbl>
          </a:graphicData>
        </a:graphic>
      </p:graphicFrame>
      <p:pic>
        <p:nvPicPr>
          <p:cNvPr id="9" name="Picture 13">
            <a:extLst>
              <a:ext uri="{FF2B5EF4-FFF2-40B4-BE49-F238E27FC236}">
                <a16:creationId xmlns:a16="http://schemas.microsoft.com/office/drawing/2014/main" id="{E5C2A6F8-D34C-6F44-9AFE-C1F4DECF0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53" y="3074000"/>
            <a:ext cx="2234425" cy="152710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6F45A4B5-1D42-7444-BE86-158061AA6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32" y="4923840"/>
            <a:ext cx="2038254" cy="12539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23B775-7DC8-A944-BE2A-D0CEA7EBA869}"/>
              </a:ext>
            </a:extLst>
          </p:cNvPr>
          <p:cNvSpPr txBox="1"/>
          <p:nvPr/>
        </p:nvSpPr>
        <p:spPr>
          <a:xfrm>
            <a:off x="1912404" y="103606"/>
            <a:ext cx="808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>
                <a:solidFill>
                  <a:srgbClr val="FF0000"/>
                </a:solidFill>
              </a:rPr>
              <a:t>3. </a:t>
            </a:r>
            <a:r>
              <a:rPr lang="en-IN" sz="6000" b="1" u="sng">
                <a:solidFill>
                  <a:srgbClr val="FF0000"/>
                </a:solidFill>
              </a:rPr>
              <a:t>COMPONENTS USED</a:t>
            </a:r>
            <a:endParaRPr lang="en-US" sz="6000" b="1" u="sng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86035-92DA-344F-AD85-87940660269D}"/>
              </a:ext>
            </a:extLst>
          </p:cNvPr>
          <p:cNvSpPr txBox="1"/>
          <p:nvPr/>
        </p:nvSpPr>
        <p:spPr>
          <a:xfrm>
            <a:off x="2784178" y="3150778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>
                <a:solidFill>
                  <a:srgbClr val="002060"/>
                </a:solidFill>
              </a:rPr>
              <a:t>Arduino Board</a:t>
            </a:r>
            <a:endParaRPr lang="en-US" sz="3600" b="1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E9121-4A8D-1143-9E9A-E75CDB47AA89}"/>
              </a:ext>
            </a:extLst>
          </p:cNvPr>
          <p:cNvSpPr txBox="1"/>
          <p:nvPr/>
        </p:nvSpPr>
        <p:spPr>
          <a:xfrm>
            <a:off x="2502786" y="4802855"/>
            <a:ext cx="2051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002060"/>
                </a:solidFill>
              </a:rPr>
              <a:t>Ultrasonic Sensor</a:t>
            </a:r>
            <a:endParaRPr lang="en-US" sz="3200" b="1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5DCF0-21D9-2F4F-9DA1-ABD9122B8813}"/>
              </a:ext>
            </a:extLst>
          </p:cNvPr>
          <p:cNvSpPr txBox="1"/>
          <p:nvPr/>
        </p:nvSpPr>
        <p:spPr>
          <a:xfrm>
            <a:off x="4554076" y="2982136"/>
            <a:ext cx="3083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Able to read inputs and also gives outputs  as per our commands. </a:t>
            </a: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67539-08FF-E141-9D9F-C7F59852BC6B}"/>
              </a:ext>
            </a:extLst>
          </p:cNvPr>
          <p:cNvSpPr txBox="1"/>
          <p:nvPr/>
        </p:nvSpPr>
        <p:spPr>
          <a:xfrm>
            <a:off x="4602163" y="4874312"/>
            <a:ext cx="36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7030A0"/>
                </a:solidFill>
                <a:latin typeface="Roboto" panose="02000000000000000000" pitchFamily="2" charset="0"/>
              </a:rPr>
              <a:t>M</a:t>
            </a:r>
            <a:r>
              <a:rPr lang="en-IN" sz="2400" b="1" i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easures the distance of a target object.</a:t>
            </a: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133DA-DF52-6646-AE2A-0247DE2A4110}"/>
              </a:ext>
            </a:extLst>
          </p:cNvPr>
          <p:cNvSpPr txBox="1"/>
          <p:nvPr/>
        </p:nvSpPr>
        <p:spPr>
          <a:xfrm>
            <a:off x="5124552" y="24290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D7443-34C2-514C-867A-19A41043618B}"/>
              </a:ext>
            </a:extLst>
          </p:cNvPr>
          <p:cNvSpPr txBox="1"/>
          <p:nvPr/>
        </p:nvSpPr>
        <p:spPr>
          <a:xfrm>
            <a:off x="7872912" y="3212968"/>
            <a:ext cx="2222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accent3"/>
                </a:solidFill>
              </a:rPr>
              <a:t>X1 </a:t>
            </a:r>
            <a:r>
              <a:rPr lang="en-IN" sz="3600" b="1">
                <a:solidFill>
                  <a:schemeClr val="accent3"/>
                </a:solidFill>
              </a:rPr>
              <a:t>pcs.</a:t>
            </a:r>
            <a:endParaRPr lang="en-US" sz="6600" b="1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E29D8-3AF7-1E48-B541-704694472156}"/>
              </a:ext>
            </a:extLst>
          </p:cNvPr>
          <p:cNvSpPr txBox="1"/>
          <p:nvPr/>
        </p:nvSpPr>
        <p:spPr>
          <a:xfrm>
            <a:off x="7872912" y="4735812"/>
            <a:ext cx="2222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accent3"/>
                </a:solidFill>
              </a:rPr>
              <a:t>X1 </a:t>
            </a:r>
            <a:r>
              <a:rPr lang="en-IN" sz="3600" b="1">
                <a:solidFill>
                  <a:schemeClr val="accent3"/>
                </a:solidFill>
              </a:rPr>
              <a:t>pcs.</a:t>
            </a:r>
            <a:endParaRPr lang="en-US" sz="6600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F2442-E46B-AF42-9380-8974D185ED90}"/>
              </a:ext>
            </a:extLst>
          </p:cNvPr>
          <p:cNvSpPr txBox="1"/>
          <p:nvPr/>
        </p:nvSpPr>
        <p:spPr>
          <a:xfrm>
            <a:off x="5124552" y="24290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552E-40A7-E643-BB59-F25ED521E00B}"/>
              </a:ext>
            </a:extLst>
          </p:cNvPr>
          <p:cNvSpPr txBox="1"/>
          <p:nvPr/>
        </p:nvSpPr>
        <p:spPr>
          <a:xfrm>
            <a:off x="9936153" y="2859025"/>
            <a:ext cx="156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>
                <a:solidFill>
                  <a:srgbClr val="7030A0"/>
                </a:solidFill>
              </a:rPr>
              <a:t>https://www.amazon.in/dp/B06XBMB9T1/ref=cm_sw_r_cp_apa_fabc_N2XBA5KS0MVHM46SV8E0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B3585-3B3A-3D48-88B6-5EB57CC1C9C4}"/>
              </a:ext>
            </a:extLst>
          </p:cNvPr>
          <p:cNvSpPr txBox="1"/>
          <p:nvPr/>
        </p:nvSpPr>
        <p:spPr>
          <a:xfrm>
            <a:off x="10029060" y="190447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u="sng">
                <a:solidFill>
                  <a:schemeClr val="bg1">
                    <a:lumMod val="90000"/>
                    <a:lumOff val="10000"/>
                  </a:schemeClr>
                </a:solidFill>
              </a:rPr>
              <a:t>In Rs.</a:t>
            </a:r>
            <a:endParaRPr lang="en-US" sz="4000" b="1" u="sng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1CC73F-7823-1B4C-B456-332DDA214EAF}"/>
              </a:ext>
            </a:extLst>
          </p:cNvPr>
          <p:cNvSpPr txBox="1"/>
          <p:nvPr/>
        </p:nvSpPr>
        <p:spPr>
          <a:xfrm>
            <a:off x="10095343" y="371808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FF0000"/>
                </a:solidFill>
              </a:rPr>
              <a:t>Rs.518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46B48-686D-7F40-AE63-F1734EA1AC5C}"/>
              </a:ext>
            </a:extLst>
          </p:cNvPr>
          <p:cNvSpPr txBox="1"/>
          <p:nvPr/>
        </p:nvSpPr>
        <p:spPr>
          <a:xfrm>
            <a:off x="9874995" y="4666173"/>
            <a:ext cx="1628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>
                <a:solidFill>
                  <a:srgbClr val="7030A0"/>
                </a:solidFill>
              </a:rPr>
              <a:t>https://www.amazon.in/dp/B08H2C34KL/ref=cm_sw_r_cp_apa_fabc_SWHNG6GW8VX97ZQQRSSY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B2996-4B4D-E347-B79C-DF0C0C36EACD}"/>
              </a:ext>
            </a:extLst>
          </p:cNvPr>
          <p:cNvSpPr txBox="1"/>
          <p:nvPr/>
        </p:nvSpPr>
        <p:spPr>
          <a:xfrm>
            <a:off x="10213652" y="54747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FF0000"/>
                </a:solidFill>
              </a:rPr>
              <a:t>Rs.89</a:t>
            </a:r>
            <a:endParaRPr lang="en-US" sz="3200" b="1">
              <a:solidFill>
                <a:srgbClr val="FF0000"/>
              </a:solidFill>
            </a:endParaRPr>
          </a:p>
        </p:txBody>
      </p:sp>
      <p:pic>
        <p:nvPicPr>
          <p:cNvPr id="13" name="Picture 15">
            <a:extLst>
              <a:ext uri="{FF2B5EF4-FFF2-40B4-BE49-F238E27FC236}">
                <a16:creationId xmlns:a16="http://schemas.microsoft.com/office/drawing/2014/main" id="{7478F853-EB14-F842-87B2-48D92787D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42" y="107112"/>
            <a:ext cx="1111922" cy="9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7406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4F6770-7E16-E645-99D8-71B5EA44E154}"/>
              </a:ext>
            </a:extLst>
          </p:cNvPr>
          <p:cNvSpPr/>
          <p:nvPr/>
        </p:nvSpPr>
        <p:spPr>
          <a:xfrm>
            <a:off x="250604" y="97797"/>
            <a:ext cx="11690792" cy="6662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56D4C61-864E-DA48-9259-A32D8EA31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86298"/>
              </p:ext>
            </p:extLst>
          </p:nvPr>
        </p:nvGraphicFramePr>
        <p:xfrm>
          <a:off x="526510" y="233696"/>
          <a:ext cx="11111308" cy="635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103">
                  <a:extLst>
                    <a:ext uri="{9D8B030D-6E8A-4147-A177-3AD203B41FA5}">
                      <a16:colId xmlns:a16="http://schemas.microsoft.com/office/drawing/2014/main" val="1791734119"/>
                    </a:ext>
                  </a:extLst>
                </a:gridCol>
                <a:gridCol w="3303704">
                  <a:extLst>
                    <a:ext uri="{9D8B030D-6E8A-4147-A177-3AD203B41FA5}">
                      <a16:colId xmlns:a16="http://schemas.microsoft.com/office/drawing/2014/main" val="2905155464"/>
                    </a:ext>
                  </a:extLst>
                </a:gridCol>
                <a:gridCol w="1926014">
                  <a:extLst>
                    <a:ext uri="{9D8B030D-6E8A-4147-A177-3AD203B41FA5}">
                      <a16:colId xmlns:a16="http://schemas.microsoft.com/office/drawing/2014/main" val="867163870"/>
                    </a:ext>
                  </a:extLst>
                </a:gridCol>
                <a:gridCol w="1800487">
                  <a:extLst>
                    <a:ext uri="{9D8B030D-6E8A-4147-A177-3AD203B41FA5}">
                      <a16:colId xmlns:a16="http://schemas.microsoft.com/office/drawing/2014/main" val="3810616388"/>
                    </a:ext>
                  </a:extLst>
                </a:gridCol>
              </a:tblGrid>
              <a:tr h="1629093">
                <a:tc>
                  <a:txBody>
                    <a:bodyPr/>
                    <a:lstStyle/>
                    <a:p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COMPONENTS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u="none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USES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QUAN</a:t>
                      </a:r>
                    </a:p>
                    <a:p>
                      <a:pPr algn="ctr"/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TITY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15961"/>
                  </a:ext>
                </a:extLst>
              </a:tr>
              <a:tr h="15754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84777"/>
                  </a:ext>
                </a:extLst>
              </a:tr>
              <a:tr h="15754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5423"/>
                  </a:ext>
                </a:extLst>
              </a:tr>
              <a:tr h="15754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59301"/>
                  </a:ext>
                </a:extLst>
              </a:tr>
            </a:tbl>
          </a:graphicData>
        </a:graphic>
      </p:graphicFrame>
      <p:pic>
        <p:nvPicPr>
          <p:cNvPr id="8" name="Picture 8">
            <a:extLst>
              <a:ext uri="{FF2B5EF4-FFF2-40B4-BE49-F238E27FC236}">
                <a16:creationId xmlns:a16="http://schemas.microsoft.com/office/drawing/2014/main" id="{05641A76-DB24-FD4A-BD5E-AF232DD8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85858" y="362184"/>
            <a:ext cx="881124" cy="394447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47E4CAB-FC26-464D-9327-97EBF27DC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3581082"/>
            <a:ext cx="3651080" cy="1003872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FF7D846-4E82-2C48-B08B-ACD5806F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49140" y="4818889"/>
            <a:ext cx="1099216" cy="18553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511E0-D578-5F4F-8F14-B81E5FB00D04}"/>
              </a:ext>
            </a:extLst>
          </p:cNvPr>
          <p:cNvSpPr txBox="1"/>
          <p:nvPr/>
        </p:nvSpPr>
        <p:spPr>
          <a:xfrm rot="10800000" flipH="1" flipV="1">
            <a:off x="1026867" y="2703418"/>
            <a:ext cx="251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002060"/>
                </a:solidFill>
              </a:rPr>
              <a:t>Jumper Wire</a:t>
            </a:r>
            <a:endParaRPr lang="en-US" sz="3200" b="1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CC007-7450-B542-A68C-9F473730D2BA}"/>
              </a:ext>
            </a:extLst>
          </p:cNvPr>
          <p:cNvSpPr txBox="1"/>
          <p:nvPr/>
        </p:nvSpPr>
        <p:spPr>
          <a:xfrm>
            <a:off x="1131628" y="4428465"/>
            <a:ext cx="367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002060"/>
                </a:solidFill>
              </a:rPr>
              <a:t>LCD display</a:t>
            </a:r>
            <a:endParaRPr lang="en-US" sz="3200" b="1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6A05-5AC8-3A49-A062-C1F9A5BB1848}"/>
              </a:ext>
            </a:extLst>
          </p:cNvPr>
          <p:cNvSpPr txBox="1"/>
          <p:nvPr/>
        </p:nvSpPr>
        <p:spPr>
          <a:xfrm>
            <a:off x="2670986" y="5187374"/>
            <a:ext cx="1855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002060"/>
                </a:solidFill>
              </a:rPr>
              <a:t>Potentiometer</a:t>
            </a:r>
            <a:endParaRPr lang="en-US" sz="3200" b="1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49362-EC33-D14E-A653-2B777A11479E}"/>
              </a:ext>
            </a:extLst>
          </p:cNvPr>
          <p:cNvSpPr txBox="1"/>
          <p:nvPr/>
        </p:nvSpPr>
        <p:spPr>
          <a:xfrm>
            <a:off x="4774563" y="1893858"/>
            <a:ext cx="4031674" cy="123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7030A0"/>
                </a:solidFill>
                <a:latin typeface="Roboto" panose="02000000000000000000" pitchFamily="2" charset="0"/>
              </a:rPr>
              <a:t>N</a:t>
            </a:r>
            <a:r>
              <a:rPr lang="en-IN" sz="2400" b="1" i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ormally used to interconnect the components.</a:t>
            </a: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EEB82-0F20-CE45-9EA1-F5B5FABA1DA1}"/>
              </a:ext>
            </a:extLst>
          </p:cNvPr>
          <p:cNvSpPr txBox="1"/>
          <p:nvPr/>
        </p:nvSpPr>
        <p:spPr>
          <a:xfrm rot="10800000" flipV="1">
            <a:off x="4972958" y="3581082"/>
            <a:ext cx="196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To project on-screen information.</a:t>
            </a: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455E6-036A-5740-B93D-F8D662E0D9EA}"/>
              </a:ext>
            </a:extLst>
          </p:cNvPr>
          <p:cNvSpPr txBox="1"/>
          <p:nvPr/>
        </p:nvSpPr>
        <p:spPr>
          <a:xfrm>
            <a:off x="4943061" y="5302871"/>
            <a:ext cx="1847339" cy="123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7030A0"/>
                </a:solidFill>
              </a:rPr>
              <a:t>For changing brightness in LCD.</a:t>
            </a: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8962BD-A675-AE4E-9ADA-DC314F0AD5EB}"/>
              </a:ext>
            </a:extLst>
          </p:cNvPr>
          <p:cNvSpPr txBox="1"/>
          <p:nvPr/>
        </p:nvSpPr>
        <p:spPr>
          <a:xfrm>
            <a:off x="7929462" y="5196952"/>
            <a:ext cx="2222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accent3"/>
                </a:solidFill>
              </a:rPr>
              <a:t>X1 </a:t>
            </a:r>
            <a:r>
              <a:rPr lang="en-IN" sz="3600" b="1">
                <a:solidFill>
                  <a:schemeClr val="accent3"/>
                </a:solidFill>
              </a:rPr>
              <a:t>pcs.</a:t>
            </a:r>
            <a:endParaRPr lang="en-US" sz="6600" b="1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6B96A-38E1-AE41-A24B-18417CE2E132}"/>
              </a:ext>
            </a:extLst>
          </p:cNvPr>
          <p:cNvSpPr txBox="1"/>
          <p:nvPr/>
        </p:nvSpPr>
        <p:spPr>
          <a:xfrm>
            <a:off x="7911711" y="3442838"/>
            <a:ext cx="2222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accent3"/>
                </a:solidFill>
              </a:rPr>
              <a:t>X1 </a:t>
            </a:r>
            <a:r>
              <a:rPr lang="en-IN" sz="3600" b="1">
                <a:solidFill>
                  <a:schemeClr val="accent3"/>
                </a:solidFill>
              </a:rPr>
              <a:t>pcs.</a:t>
            </a:r>
            <a:endParaRPr lang="en-US" sz="6600" b="1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3E9F7A-0C9D-8049-9A75-EF9C88254CD4}"/>
              </a:ext>
            </a:extLst>
          </p:cNvPr>
          <p:cNvSpPr txBox="1"/>
          <p:nvPr/>
        </p:nvSpPr>
        <p:spPr>
          <a:xfrm>
            <a:off x="7853510" y="1712895"/>
            <a:ext cx="22224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accent3"/>
                </a:solidFill>
              </a:rPr>
              <a:t>X1 </a:t>
            </a:r>
            <a:r>
              <a:rPr lang="en-IN" sz="3600" b="1">
                <a:solidFill>
                  <a:schemeClr val="accent3"/>
                </a:solidFill>
              </a:rPr>
              <a:t>pck.</a:t>
            </a:r>
          </a:p>
          <a:p>
            <a:pPr algn="l"/>
            <a:r>
              <a:rPr lang="en-IN" sz="3600" b="1">
                <a:solidFill>
                  <a:schemeClr val="accent3"/>
                </a:solidFill>
              </a:rPr>
              <a:t>(40 pcs.)</a:t>
            </a:r>
            <a:endParaRPr lang="en-US" sz="6600" b="1">
              <a:solidFill>
                <a:schemeClr val="accent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590A32-6EA7-5F43-9877-08623789EB00}"/>
              </a:ext>
            </a:extLst>
          </p:cNvPr>
          <p:cNvSpPr txBox="1"/>
          <p:nvPr/>
        </p:nvSpPr>
        <p:spPr>
          <a:xfrm rot="10800000" flipV="1">
            <a:off x="9990803" y="1893858"/>
            <a:ext cx="161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>
                <a:solidFill>
                  <a:srgbClr val="7030A0"/>
                </a:solidFill>
              </a:rPr>
              <a:t>https://www.amazon.in/dp/B073Q335BW/ref=cm_sw_r_cp_apa_fabc_W9HYQ6NH43EW62014NQX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42E14-B199-164E-8559-F80C51E2A653}"/>
              </a:ext>
            </a:extLst>
          </p:cNvPr>
          <p:cNvSpPr txBox="1"/>
          <p:nvPr/>
        </p:nvSpPr>
        <p:spPr>
          <a:xfrm>
            <a:off x="10029915" y="264840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FF0000"/>
                </a:solidFill>
              </a:rPr>
              <a:t>Rs.155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BC59BC-99B1-F144-A5C7-A1EEDC2405E4}"/>
              </a:ext>
            </a:extLst>
          </p:cNvPr>
          <p:cNvSpPr txBox="1"/>
          <p:nvPr/>
        </p:nvSpPr>
        <p:spPr>
          <a:xfrm>
            <a:off x="10034319" y="3415162"/>
            <a:ext cx="15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>
                <a:solidFill>
                  <a:srgbClr val="7030A0"/>
                </a:solidFill>
              </a:rPr>
              <a:t>https://www.amazon.in/dp/B00XT53RI0/ref=cm_sw_r_cp_apa_fabc_BPKWHN7XBFSCG9MB6TK2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6BFBC-DBAC-9E43-BB5F-6D55359A925D}"/>
              </a:ext>
            </a:extLst>
          </p:cNvPr>
          <p:cNvSpPr txBox="1"/>
          <p:nvPr/>
        </p:nvSpPr>
        <p:spPr>
          <a:xfrm>
            <a:off x="10075941" y="416363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FF0000"/>
                </a:solidFill>
              </a:rPr>
              <a:t>Rs.204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E8CC85-142E-9E47-84E7-1848EF20BC0E}"/>
              </a:ext>
            </a:extLst>
          </p:cNvPr>
          <p:cNvSpPr txBox="1"/>
          <p:nvPr/>
        </p:nvSpPr>
        <p:spPr>
          <a:xfrm>
            <a:off x="10059414" y="5075902"/>
            <a:ext cx="150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>
                <a:solidFill>
                  <a:srgbClr val="7030A0"/>
                </a:solidFill>
              </a:rPr>
              <a:t>https://www.amazon.in/dp/B07L3YCTGJ/ref=cm_sw_r_cp_apa_fabc_VJQMWC7PYJQSTVMG9JR1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486C45-9E2B-5746-A71D-4B04613FC1B2}"/>
              </a:ext>
            </a:extLst>
          </p:cNvPr>
          <p:cNvSpPr txBox="1"/>
          <p:nvPr/>
        </p:nvSpPr>
        <p:spPr>
          <a:xfrm>
            <a:off x="10251580" y="5818891"/>
            <a:ext cx="1965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FF0000"/>
                </a:solidFill>
              </a:rPr>
              <a:t>Rs.56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8201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DEBEF9-1C3A-D441-9A1A-BD6CA08BE763}"/>
              </a:ext>
            </a:extLst>
          </p:cNvPr>
          <p:cNvSpPr/>
          <p:nvPr/>
        </p:nvSpPr>
        <p:spPr>
          <a:xfrm>
            <a:off x="97798" y="158920"/>
            <a:ext cx="11894534" cy="6564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7AC9061-B69C-C644-95C2-8BE3DB0D8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55756"/>
              </p:ext>
            </p:extLst>
          </p:nvPr>
        </p:nvGraphicFramePr>
        <p:xfrm>
          <a:off x="330064" y="251319"/>
          <a:ext cx="11430000" cy="644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156">
                  <a:extLst>
                    <a:ext uri="{9D8B030D-6E8A-4147-A177-3AD203B41FA5}">
                      <a16:colId xmlns:a16="http://schemas.microsoft.com/office/drawing/2014/main" val="1791734119"/>
                    </a:ext>
                  </a:extLst>
                </a:gridCol>
                <a:gridCol w="3398460">
                  <a:extLst>
                    <a:ext uri="{9D8B030D-6E8A-4147-A177-3AD203B41FA5}">
                      <a16:colId xmlns:a16="http://schemas.microsoft.com/office/drawing/2014/main" val="2905155464"/>
                    </a:ext>
                  </a:extLst>
                </a:gridCol>
                <a:gridCol w="1981256">
                  <a:extLst>
                    <a:ext uri="{9D8B030D-6E8A-4147-A177-3AD203B41FA5}">
                      <a16:colId xmlns:a16="http://schemas.microsoft.com/office/drawing/2014/main" val="867163870"/>
                    </a:ext>
                  </a:extLst>
                </a:gridCol>
                <a:gridCol w="1852128">
                  <a:extLst>
                    <a:ext uri="{9D8B030D-6E8A-4147-A177-3AD203B41FA5}">
                      <a16:colId xmlns:a16="http://schemas.microsoft.com/office/drawing/2014/main" val="3810616388"/>
                    </a:ext>
                  </a:extLst>
                </a:gridCol>
              </a:tblGrid>
              <a:tr h="1408557">
                <a:tc>
                  <a:txBody>
                    <a:bodyPr/>
                    <a:lstStyle/>
                    <a:p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COMPONENTS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u="none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USES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QUAN</a:t>
                      </a:r>
                    </a:p>
                    <a:p>
                      <a:pPr algn="ctr"/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TITY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u="sng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en-US" sz="4800" u="sn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15961"/>
                  </a:ext>
                </a:extLst>
              </a:tr>
              <a:tr h="12231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84777"/>
                  </a:ext>
                </a:extLst>
              </a:tr>
              <a:tr h="12231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5423"/>
                  </a:ext>
                </a:extLst>
              </a:tr>
              <a:tr h="12231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59301"/>
                  </a:ext>
                </a:extLst>
              </a:tr>
              <a:tr h="12231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14190"/>
                  </a:ext>
                </a:extLst>
              </a:tr>
            </a:tbl>
          </a:graphicData>
        </a:graphic>
      </p:graphicFrame>
      <p:pic>
        <p:nvPicPr>
          <p:cNvPr id="13" name="Picture 13">
            <a:extLst>
              <a:ext uri="{FF2B5EF4-FFF2-40B4-BE49-F238E27FC236}">
                <a16:creationId xmlns:a16="http://schemas.microsoft.com/office/drawing/2014/main" id="{F6C76A39-9248-1845-ABC0-DDC150A2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72" y="1961749"/>
            <a:ext cx="2946992" cy="677279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6FF83777-D333-6540-958F-C10503B2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501210" y="3015528"/>
            <a:ext cx="1658470" cy="1161103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A5A4D426-E3C8-994A-A986-4EC51880D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820941" y="4026721"/>
            <a:ext cx="999771" cy="1606636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9A116FFF-CFC3-FC48-8AB4-772F4EFE0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01372" y="5333071"/>
            <a:ext cx="999772" cy="15474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B7B72-FD79-9940-8C16-BA0AE6E9ED17}"/>
              </a:ext>
            </a:extLst>
          </p:cNvPr>
          <p:cNvSpPr txBox="1"/>
          <p:nvPr/>
        </p:nvSpPr>
        <p:spPr>
          <a:xfrm>
            <a:off x="3021921" y="243075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002060"/>
                </a:solidFill>
              </a:rPr>
              <a:t>Resistor</a:t>
            </a:r>
            <a:endParaRPr lang="en-US" sz="3200" b="1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93706-5839-4944-9208-DED60BCA2ED2}"/>
              </a:ext>
            </a:extLst>
          </p:cNvPr>
          <p:cNvSpPr txBox="1"/>
          <p:nvPr/>
        </p:nvSpPr>
        <p:spPr>
          <a:xfrm>
            <a:off x="2391946" y="338274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002060"/>
                </a:solidFill>
              </a:rPr>
              <a:t>Buzzer</a:t>
            </a:r>
            <a:endParaRPr lang="en-US" sz="3200" b="1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51728-2945-7E4B-BAA1-EF2869910B32}"/>
              </a:ext>
            </a:extLst>
          </p:cNvPr>
          <p:cNvSpPr txBox="1"/>
          <p:nvPr/>
        </p:nvSpPr>
        <p:spPr>
          <a:xfrm>
            <a:off x="2311589" y="4349458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002060"/>
                </a:solidFill>
              </a:rPr>
              <a:t>LED red color</a:t>
            </a:r>
            <a:endParaRPr lang="en-US" sz="3200" b="1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F412D-BB02-D34C-9106-F002BEEE0A27}"/>
              </a:ext>
            </a:extLst>
          </p:cNvPr>
          <p:cNvSpPr txBox="1"/>
          <p:nvPr/>
        </p:nvSpPr>
        <p:spPr>
          <a:xfrm>
            <a:off x="2222430" y="5808613"/>
            <a:ext cx="2167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002060"/>
                </a:solidFill>
              </a:rPr>
              <a:t>9V battery</a:t>
            </a:r>
            <a:endParaRPr lang="en-US" sz="3200" b="1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5464F-36C6-1C4D-A497-1FE6E9180B1B}"/>
              </a:ext>
            </a:extLst>
          </p:cNvPr>
          <p:cNvSpPr txBox="1"/>
          <p:nvPr/>
        </p:nvSpPr>
        <p:spPr>
          <a:xfrm>
            <a:off x="4690579" y="2015254"/>
            <a:ext cx="2287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7030A0"/>
                </a:solidFill>
              </a:rPr>
              <a:t>Used to reduce current flow.</a:t>
            </a: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74B7E-8926-F341-975C-EC24225E89BF}"/>
              </a:ext>
            </a:extLst>
          </p:cNvPr>
          <p:cNvSpPr txBox="1"/>
          <p:nvPr/>
        </p:nvSpPr>
        <p:spPr>
          <a:xfrm>
            <a:off x="4690579" y="3429000"/>
            <a:ext cx="204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7030A0"/>
                </a:solidFill>
              </a:rPr>
              <a:t>Create Sound.</a:t>
            </a: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2CB33-A732-5B45-B28F-36BA858EE65C}"/>
              </a:ext>
            </a:extLst>
          </p:cNvPr>
          <p:cNvSpPr txBox="1"/>
          <p:nvPr/>
        </p:nvSpPr>
        <p:spPr>
          <a:xfrm>
            <a:off x="4896929" y="4498928"/>
            <a:ext cx="204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7030A0"/>
                </a:solidFill>
              </a:rPr>
              <a:t>For signal light.</a:t>
            </a: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FDA9E-332D-AA47-93E1-22A139F9952A}"/>
              </a:ext>
            </a:extLst>
          </p:cNvPr>
          <p:cNvSpPr txBox="1"/>
          <p:nvPr/>
        </p:nvSpPr>
        <p:spPr>
          <a:xfrm>
            <a:off x="4693838" y="5561672"/>
            <a:ext cx="2804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7030A0"/>
                </a:solidFill>
              </a:rPr>
              <a:t>For power Supply  in ardiuno.</a:t>
            </a: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3CEB4-EC74-D347-A35A-DF475D2EED01}"/>
              </a:ext>
            </a:extLst>
          </p:cNvPr>
          <p:cNvSpPr txBox="1"/>
          <p:nvPr/>
        </p:nvSpPr>
        <p:spPr>
          <a:xfrm>
            <a:off x="7934035" y="1746390"/>
            <a:ext cx="2222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accent3"/>
                </a:solidFill>
              </a:rPr>
              <a:t>X1 </a:t>
            </a:r>
            <a:r>
              <a:rPr lang="en-IN" sz="3600" b="1">
                <a:solidFill>
                  <a:schemeClr val="accent3"/>
                </a:solidFill>
              </a:rPr>
              <a:t>pcs.</a:t>
            </a:r>
            <a:endParaRPr lang="en-US" sz="6600" b="1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A4DDF-0515-8347-8625-E8F5C28995BA}"/>
              </a:ext>
            </a:extLst>
          </p:cNvPr>
          <p:cNvSpPr txBox="1"/>
          <p:nvPr/>
        </p:nvSpPr>
        <p:spPr>
          <a:xfrm rot="10800000" flipV="1">
            <a:off x="7899017" y="2946785"/>
            <a:ext cx="2542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accent3"/>
                </a:solidFill>
              </a:rPr>
              <a:t>X1 </a:t>
            </a:r>
            <a:r>
              <a:rPr lang="en-IN" sz="3600" b="1">
                <a:solidFill>
                  <a:schemeClr val="accent3"/>
                </a:solidFill>
              </a:rPr>
              <a:t>pcs.</a:t>
            </a:r>
            <a:endParaRPr lang="en-US" sz="6600" b="1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639C2-1B9D-3241-9121-99484D8E3DBB}"/>
              </a:ext>
            </a:extLst>
          </p:cNvPr>
          <p:cNvSpPr txBox="1"/>
          <p:nvPr/>
        </p:nvSpPr>
        <p:spPr>
          <a:xfrm>
            <a:off x="7899017" y="4268548"/>
            <a:ext cx="2222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accent3"/>
                </a:solidFill>
              </a:rPr>
              <a:t>X1 </a:t>
            </a:r>
            <a:r>
              <a:rPr lang="en-IN" sz="3600" b="1">
                <a:solidFill>
                  <a:schemeClr val="accent3"/>
                </a:solidFill>
              </a:rPr>
              <a:t>pcs.</a:t>
            </a:r>
            <a:endParaRPr lang="en-US" sz="6600" b="1">
              <a:solidFill>
                <a:schemeClr val="accent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6F825-51AF-064F-99A2-9229074D58AD}"/>
              </a:ext>
            </a:extLst>
          </p:cNvPr>
          <p:cNvSpPr txBox="1"/>
          <p:nvPr/>
        </p:nvSpPr>
        <p:spPr>
          <a:xfrm>
            <a:off x="7899016" y="5549852"/>
            <a:ext cx="2222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accent3"/>
                </a:solidFill>
              </a:rPr>
              <a:t>X1 </a:t>
            </a:r>
            <a:r>
              <a:rPr lang="en-IN" sz="3600" b="1">
                <a:solidFill>
                  <a:schemeClr val="accent3"/>
                </a:solidFill>
              </a:rPr>
              <a:t>pcs.</a:t>
            </a:r>
            <a:endParaRPr lang="en-US" sz="6600" b="1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F2EF4-C312-A447-A701-BFBC544C2585}"/>
              </a:ext>
            </a:extLst>
          </p:cNvPr>
          <p:cNvSpPr txBox="1"/>
          <p:nvPr/>
        </p:nvSpPr>
        <p:spPr>
          <a:xfrm>
            <a:off x="9949493" y="1778073"/>
            <a:ext cx="1562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>
                <a:solidFill>
                  <a:srgbClr val="7030A0"/>
                </a:solidFill>
              </a:rPr>
              <a:t>https://www.amazon.in/dp/B06ZZ47H11/ref=cm_sw_r_cp_apa_fabc_E5QK5JDZFTW3E8V12JC3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551397-8FC6-8943-8D74-68CB3549F639}"/>
              </a:ext>
            </a:extLst>
          </p:cNvPr>
          <p:cNvSpPr txBox="1"/>
          <p:nvPr/>
        </p:nvSpPr>
        <p:spPr>
          <a:xfrm>
            <a:off x="5173450" y="264295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1A069-D10D-2142-B34D-866964B0FE5D}"/>
              </a:ext>
            </a:extLst>
          </p:cNvPr>
          <p:cNvSpPr txBox="1"/>
          <p:nvPr/>
        </p:nvSpPr>
        <p:spPr>
          <a:xfrm>
            <a:off x="10051555" y="3015528"/>
            <a:ext cx="1527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>
                <a:solidFill>
                  <a:srgbClr val="7030A0"/>
                </a:solidFill>
              </a:rPr>
              <a:t>https://www.amazon.in/dp/B01HRCZICS/ref=cm_sw_r_cp_apa_fabc_CZ72PYX10AA2HEBN0YDS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21299-4CED-BA40-9C44-BE2A1839835C}"/>
              </a:ext>
            </a:extLst>
          </p:cNvPr>
          <p:cNvSpPr txBox="1"/>
          <p:nvPr/>
        </p:nvSpPr>
        <p:spPr>
          <a:xfrm>
            <a:off x="10253993" y="36837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FF0000"/>
                </a:solidFill>
              </a:rPr>
              <a:t>Rs.40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DDEBF-202B-2440-A0AF-C593AD99C5BE}"/>
              </a:ext>
            </a:extLst>
          </p:cNvPr>
          <p:cNvSpPr txBox="1"/>
          <p:nvPr/>
        </p:nvSpPr>
        <p:spPr>
          <a:xfrm>
            <a:off x="10121447" y="235057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FF0000"/>
                </a:solidFill>
              </a:rPr>
              <a:t>Rs.33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165EB6-8220-714E-A686-95852AA0124C}"/>
              </a:ext>
            </a:extLst>
          </p:cNvPr>
          <p:cNvSpPr txBox="1"/>
          <p:nvPr/>
        </p:nvSpPr>
        <p:spPr>
          <a:xfrm>
            <a:off x="10098985" y="4334945"/>
            <a:ext cx="1573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>
                <a:solidFill>
                  <a:srgbClr val="7030A0"/>
                </a:solidFill>
              </a:rPr>
              <a:t>https://www.amazon.in/dp/B07L8HZS2Q/ref=cm_sw_r_cp_apa_fabc_5P3J5D0CSAR1XZWKFH4M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21D679-468B-4B49-870F-4DFC4848077E}"/>
              </a:ext>
            </a:extLst>
          </p:cNvPr>
          <p:cNvSpPr txBox="1"/>
          <p:nvPr/>
        </p:nvSpPr>
        <p:spPr>
          <a:xfrm>
            <a:off x="5173450" y="264295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9285EE-271E-EB43-97BD-99A36F8B1905}"/>
              </a:ext>
            </a:extLst>
          </p:cNvPr>
          <p:cNvSpPr txBox="1"/>
          <p:nvPr/>
        </p:nvSpPr>
        <p:spPr>
          <a:xfrm>
            <a:off x="10290374" y="4888067"/>
            <a:ext cx="224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FF0000"/>
                </a:solidFill>
              </a:rPr>
              <a:t>Rs.50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539ED-509D-1C4D-9C98-EAA3E3C12C26}"/>
              </a:ext>
            </a:extLst>
          </p:cNvPr>
          <p:cNvSpPr txBox="1"/>
          <p:nvPr/>
        </p:nvSpPr>
        <p:spPr>
          <a:xfrm rot="10800000" flipH="1" flipV="1">
            <a:off x="10161910" y="5496396"/>
            <a:ext cx="1573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>
                <a:solidFill>
                  <a:srgbClr val="7030A0"/>
                </a:solidFill>
              </a:rPr>
              <a:t>https://www.amazon.in/dp/B014SZPFKW/ref=cm_sw_r_cp_apa_fabc_dlT1_373P1ZDE2A80WZPBE40H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BA0E54-72A1-0D4E-8ED9-4E72248DD02B}"/>
              </a:ext>
            </a:extLst>
          </p:cNvPr>
          <p:cNvSpPr txBox="1"/>
          <p:nvPr/>
        </p:nvSpPr>
        <p:spPr>
          <a:xfrm>
            <a:off x="10313779" y="6126143"/>
            <a:ext cx="1693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rgbClr val="FF0000"/>
                </a:solidFill>
              </a:rPr>
              <a:t>Rs.259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7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677CFE-AB3B-3143-B98D-D3C68D0E5249}"/>
              </a:ext>
            </a:extLst>
          </p:cNvPr>
          <p:cNvSpPr/>
          <p:nvPr/>
        </p:nvSpPr>
        <p:spPr>
          <a:xfrm>
            <a:off x="256718" y="134471"/>
            <a:ext cx="11552246" cy="65250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59DFD-BDA3-FD4B-82F3-7928BCC732BB}"/>
              </a:ext>
            </a:extLst>
          </p:cNvPr>
          <p:cNvSpPr txBox="1"/>
          <p:nvPr/>
        </p:nvSpPr>
        <p:spPr>
          <a:xfrm>
            <a:off x="3037813" y="3244334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61B7E-DFAB-6A42-9C18-21A0FD03C547}"/>
              </a:ext>
            </a:extLst>
          </p:cNvPr>
          <p:cNvSpPr/>
          <p:nvPr/>
        </p:nvSpPr>
        <p:spPr>
          <a:xfrm>
            <a:off x="481851" y="1062929"/>
            <a:ext cx="3528836" cy="5416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6F6CB-06C7-194B-820F-DB62A0B669D7}"/>
              </a:ext>
            </a:extLst>
          </p:cNvPr>
          <p:cNvSpPr/>
          <p:nvPr/>
        </p:nvSpPr>
        <p:spPr>
          <a:xfrm>
            <a:off x="4268423" y="1062929"/>
            <a:ext cx="3528836" cy="5416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4E527C-FEEA-0C4D-9061-C1C2BCF4AB3B}"/>
              </a:ext>
            </a:extLst>
          </p:cNvPr>
          <p:cNvSpPr/>
          <p:nvPr/>
        </p:nvSpPr>
        <p:spPr>
          <a:xfrm>
            <a:off x="8066198" y="1062929"/>
            <a:ext cx="3528836" cy="5416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00133989-32FF-BA44-BE61-05E58A2A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3" y="1170365"/>
            <a:ext cx="3244611" cy="5223443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CCD25B61-A5C2-9446-9A59-A046247D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32" y="1243712"/>
            <a:ext cx="3242576" cy="5150095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36E2C99D-B52F-1346-94DE-0AF22C49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188" y="1187749"/>
            <a:ext cx="3266855" cy="5206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A30BBB-9220-C142-A6A1-E1D98616E7D2}"/>
              </a:ext>
            </a:extLst>
          </p:cNvPr>
          <p:cNvSpPr txBox="1"/>
          <p:nvPr/>
        </p:nvSpPr>
        <p:spPr>
          <a:xfrm>
            <a:off x="1704311" y="198446"/>
            <a:ext cx="415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b="1">
                <a:solidFill>
                  <a:srgbClr val="FF0000"/>
                </a:solidFill>
              </a:rPr>
              <a:t>4. </a:t>
            </a:r>
            <a:r>
              <a:rPr lang="en-IN" sz="4800" b="1" u="sng">
                <a:solidFill>
                  <a:srgbClr val="FF0000"/>
                </a:solidFill>
              </a:rPr>
              <a:t>CODES USED</a:t>
            </a:r>
            <a:endParaRPr lang="en-US" sz="4800" b="1" u="sng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935F05-FC31-A94F-87DE-C9BB8A58C3E2}"/>
              </a:ext>
            </a:extLst>
          </p:cNvPr>
          <p:cNvSpPr/>
          <p:nvPr/>
        </p:nvSpPr>
        <p:spPr>
          <a:xfrm rot="17114524">
            <a:off x="3232167" y="5302555"/>
            <a:ext cx="1541753" cy="550307"/>
          </a:xfrm>
          <a:prstGeom prst="rightArrow">
            <a:avLst>
              <a:gd name="adj1" fmla="val 50000"/>
              <a:gd name="adj2" fmla="val 5126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AD15BC-7C6F-FD4D-B2A8-DB90E8904A89}"/>
              </a:ext>
            </a:extLst>
          </p:cNvPr>
          <p:cNvSpPr/>
          <p:nvPr/>
        </p:nvSpPr>
        <p:spPr>
          <a:xfrm rot="17114524">
            <a:off x="7109408" y="5302554"/>
            <a:ext cx="1541753" cy="550307"/>
          </a:xfrm>
          <a:prstGeom prst="rightArrow">
            <a:avLst>
              <a:gd name="adj1" fmla="val 50000"/>
              <a:gd name="adj2" fmla="val 5126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36EE989-D90C-4945-8B76-EE7024E32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5" y="157628"/>
            <a:ext cx="937379" cy="912631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9E14ABDC-C9D9-4E40-B6EF-D4201BF20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5752450" y="220649"/>
            <a:ext cx="1927096" cy="786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D4CF90-43DE-DC4C-8B9D-8351E32E724C}"/>
              </a:ext>
            </a:extLst>
          </p:cNvPr>
          <p:cNvSpPr txBox="1"/>
          <p:nvPr/>
        </p:nvSpPr>
        <p:spPr>
          <a:xfrm>
            <a:off x="8021340" y="81199"/>
            <a:ext cx="3390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1">
                <a:solidFill>
                  <a:srgbClr val="FF0000"/>
                </a:solidFill>
              </a:rPr>
              <a:t>Developed By-</a:t>
            </a:r>
          </a:p>
          <a:p>
            <a:pPr algn="l"/>
            <a:r>
              <a:rPr lang="en-IN" sz="2800" b="1" i="1">
                <a:solidFill>
                  <a:srgbClr val="002060"/>
                </a:solidFill>
              </a:rPr>
              <a:t>      Team Robolution</a:t>
            </a:r>
            <a:endParaRPr lang="en-US" sz="2800" b="1" i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9598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OBJECT AND DiSTANCE Detector </vt:lpstr>
      <vt:lpstr>PowerPoint Presentation</vt:lpstr>
      <vt:lpstr>1.PURPOSE AND USES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AND DiSTANCE Detector </dc:title>
  <dc:creator>Saurav Kumar</dc:creator>
  <cp:lastModifiedBy>Saurav Kumar</cp:lastModifiedBy>
  <cp:revision>18</cp:revision>
  <dcterms:created xsi:type="dcterms:W3CDTF">2021-02-01T11:34:31Z</dcterms:created>
  <dcterms:modified xsi:type="dcterms:W3CDTF">2021-02-03T07:05:45Z</dcterms:modified>
</cp:coreProperties>
</file>