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6" r:id="rId7"/>
    <p:sldId id="263" r:id="rId8"/>
    <p:sldId id="264"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 Id="rId5" Type="http://schemas.openxmlformats.org/officeDocument/2006/relationships/image" Target="../media/image7.jpeg" /><Relationship Id="rId4" Type="http://schemas.openxmlformats.org/officeDocument/2006/relationships/image" Target="../media/image6.jpeg" /></Relationships>
</file>

<file path=ppt/slides/_rels/slide5.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9140-C43C-0449-8649-F70BFF22DA23}"/>
              </a:ext>
            </a:extLst>
          </p:cNvPr>
          <p:cNvSpPr>
            <a:spLocks noGrp="1"/>
          </p:cNvSpPr>
          <p:nvPr>
            <p:ph type="ctrTitle"/>
          </p:nvPr>
        </p:nvSpPr>
        <p:spPr>
          <a:xfrm>
            <a:off x="2357438" y="0"/>
            <a:ext cx="8310561" cy="892969"/>
          </a:xfrm>
        </p:spPr>
        <p:txBody>
          <a:bodyPr>
            <a:normAutofit/>
          </a:bodyPr>
          <a:lstStyle/>
          <a:p>
            <a:r>
              <a:rPr lang="en-US" sz="3200"/>
              <a:t>Team robolution project.</a:t>
            </a:r>
          </a:p>
        </p:txBody>
      </p:sp>
      <p:sp>
        <p:nvSpPr>
          <p:cNvPr id="3" name="Subtitle 2">
            <a:extLst>
              <a:ext uri="{FF2B5EF4-FFF2-40B4-BE49-F238E27FC236}">
                <a16:creationId xmlns:a16="http://schemas.microsoft.com/office/drawing/2014/main" id="{59451E05-9530-7C45-891E-8765730AD72D}"/>
              </a:ext>
            </a:extLst>
          </p:cNvPr>
          <p:cNvSpPr>
            <a:spLocks noGrp="1"/>
          </p:cNvSpPr>
          <p:nvPr>
            <p:ph type="subTitle" idx="1"/>
          </p:nvPr>
        </p:nvSpPr>
        <p:spPr>
          <a:xfrm>
            <a:off x="1876424" y="1012031"/>
            <a:ext cx="8791575" cy="5845969"/>
          </a:xfrm>
        </p:spPr>
        <p:txBody>
          <a:bodyPr>
            <a:noAutofit/>
          </a:bodyPr>
          <a:lstStyle/>
          <a:p>
            <a:r>
              <a:rPr lang="en-US" sz="8000" b="1" i="1" u="sng" baseline="-25000">
                <a:solidFill>
                  <a:srgbClr val="FF0000"/>
                </a:solidFill>
              </a:rPr>
              <a:t>Detecting obstacle With IR sensor And arduino . </a:t>
            </a:r>
          </a:p>
        </p:txBody>
      </p:sp>
      <p:pic>
        <p:nvPicPr>
          <p:cNvPr id="4" name="Picture 4">
            <a:extLst>
              <a:ext uri="{FF2B5EF4-FFF2-40B4-BE49-F238E27FC236}">
                <a16:creationId xmlns:a16="http://schemas.microsoft.com/office/drawing/2014/main" id="{87CF8DF4-F5ED-774F-ACF9-1DDBC4123153}"/>
              </a:ext>
            </a:extLst>
          </p:cNvPr>
          <p:cNvPicPr>
            <a:picLocks noChangeAspect="1"/>
          </p:cNvPicPr>
          <p:nvPr/>
        </p:nvPicPr>
        <p:blipFill>
          <a:blip r:embed="rId2"/>
          <a:stretch>
            <a:fillRect/>
          </a:stretch>
        </p:blipFill>
        <p:spPr>
          <a:xfrm>
            <a:off x="2841625" y="3423046"/>
            <a:ext cx="8128000" cy="3035089"/>
          </a:xfrm>
          <a:prstGeom prst="rect">
            <a:avLst/>
          </a:prstGeom>
        </p:spPr>
      </p:pic>
    </p:spTree>
    <p:extLst>
      <p:ext uri="{BB962C8B-B14F-4D97-AF65-F5344CB8AC3E}">
        <p14:creationId xmlns:p14="http://schemas.microsoft.com/office/powerpoint/2010/main" val="306329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AE15719-BA67-5847-8683-70656C1B2B9E}"/>
              </a:ext>
            </a:extLst>
          </p:cNvPr>
          <p:cNvSpPr>
            <a:spLocks noGrp="1"/>
          </p:cNvSpPr>
          <p:nvPr>
            <p:ph idx="1"/>
          </p:nvPr>
        </p:nvSpPr>
        <p:spPr/>
        <p:txBody>
          <a:bodyPr>
            <a:normAutofit/>
          </a:bodyPr>
          <a:lstStyle/>
          <a:p>
            <a:r>
              <a:rPr lang="en-US" sz="3600">
                <a:solidFill>
                  <a:schemeClr val="bg2"/>
                </a:solidFill>
              </a:rPr>
              <a:t>Team members are:</a:t>
            </a:r>
          </a:p>
          <a:p>
            <a:r>
              <a:rPr lang="en-US" sz="3600">
                <a:solidFill>
                  <a:schemeClr val="bg2"/>
                </a:solidFill>
              </a:rPr>
              <a:t>Kavya Gupta.</a:t>
            </a:r>
          </a:p>
          <a:p>
            <a:r>
              <a:rPr lang="en-US" sz="3600">
                <a:solidFill>
                  <a:schemeClr val="bg2"/>
                </a:solidFill>
              </a:rPr>
              <a:t>Vikas chauhan.</a:t>
            </a:r>
          </a:p>
          <a:p>
            <a:r>
              <a:rPr lang="en-US" sz="3600">
                <a:solidFill>
                  <a:schemeClr val="bg2"/>
                </a:solidFill>
              </a:rPr>
              <a:t>Akshat Jain.</a:t>
            </a:r>
          </a:p>
          <a:p>
            <a:endParaRPr lang="en-US" sz="3600">
              <a:solidFill>
                <a:schemeClr val="bg2"/>
              </a:solidFill>
            </a:endParaRPr>
          </a:p>
        </p:txBody>
      </p:sp>
      <p:sp>
        <p:nvSpPr>
          <p:cNvPr id="7" name="Title 6">
            <a:extLst>
              <a:ext uri="{FF2B5EF4-FFF2-40B4-BE49-F238E27FC236}">
                <a16:creationId xmlns:a16="http://schemas.microsoft.com/office/drawing/2014/main" id="{5B1B9CD6-A9D9-114F-AC7A-6775915BAB0A}"/>
              </a:ext>
            </a:extLst>
          </p:cNvPr>
          <p:cNvSpPr>
            <a:spLocks noGrp="1"/>
          </p:cNvSpPr>
          <p:nvPr>
            <p:ph type="title"/>
          </p:nvPr>
        </p:nvSpPr>
        <p:spPr/>
        <p:txBody>
          <a:bodyPr>
            <a:normAutofit/>
          </a:bodyPr>
          <a:lstStyle/>
          <a:p>
            <a:r>
              <a:rPr lang="en-US" sz="6000" b="1" i="1"/>
              <a:t>Thank you…</a:t>
            </a:r>
          </a:p>
        </p:txBody>
      </p:sp>
    </p:spTree>
    <p:extLst>
      <p:ext uri="{BB962C8B-B14F-4D97-AF65-F5344CB8AC3E}">
        <p14:creationId xmlns:p14="http://schemas.microsoft.com/office/powerpoint/2010/main" val="244206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heel(1)">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heel(1)">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heel(1)">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heel(1)">
                                      <p:cBhvr>
                                        <p:cTn id="22"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AE66E-7145-8948-9706-4580ABAA9275}"/>
              </a:ext>
            </a:extLst>
          </p:cNvPr>
          <p:cNvSpPr>
            <a:spLocks noGrp="1"/>
          </p:cNvSpPr>
          <p:nvPr>
            <p:ph type="title"/>
          </p:nvPr>
        </p:nvSpPr>
        <p:spPr>
          <a:xfrm>
            <a:off x="272257" y="2487799"/>
            <a:ext cx="9215435" cy="1262482"/>
          </a:xfrm>
        </p:spPr>
        <p:txBody>
          <a:bodyPr>
            <a:normAutofit/>
          </a:bodyPr>
          <a:lstStyle/>
          <a:p>
            <a:r>
              <a:rPr lang="en-US" sz="6000" b="1" i="1" u="sng">
                <a:solidFill>
                  <a:schemeClr val="bg2"/>
                </a:solidFill>
              </a:rPr>
              <a:t>Topics..</a:t>
            </a:r>
          </a:p>
        </p:txBody>
      </p:sp>
      <p:sp>
        <p:nvSpPr>
          <p:cNvPr id="3" name="Content Placeholder 2">
            <a:extLst>
              <a:ext uri="{FF2B5EF4-FFF2-40B4-BE49-F238E27FC236}">
                <a16:creationId xmlns:a16="http://schemas.microsoft.com/office/drawing/2014/main" id="{85FA6A8E-864C-1A44-B86F-BB8994E2A5E7}"/>
              </a:ext>
            </a:extLst>
          </p:cNvPr>
          <p:cNvSpPr>
            <a:spLocks noGrp="1"/>
          </p:cNvSpPr>
          <p:nvPr>
            <p:ph idx="1"/>
          </p:nvPr>
        </p:nvSpPr>
        <p:spPr>
          <a:xfrm>
            <a:off x="5558632" y="714188"/>
            <a:ext cx="9905999" cy="4358482"/>
          </a:xfrm>
        </p:spPr>
        <p:txBody>
          <a:bodyPr>
            <a:noAutofit/>
          </a:bodyPr>
          <a:lstStyle/>
          <a:p>
            <a:r>
              <a:rPr lang="en-US" sz="3200">
                <a:solidFill>
                  <a:schemeClr val="bg2"/>
                </a:solidFill>
              </a:rPr>
              <a:t>Introduction</a:t>
            </a:r>
          </a:p>
          <a:p>
            <a:r>
              <a:rPr lang="en-US" sz="3200">
                <a:solidFill>
                  <a:schemeClr val="bg2"/>
                </a:solidFill>
              </a:rPr>
              <a:t>Hardware description.</a:t>
            </a:r>
          </a:p>
          <a:p>
            <a:r>
              <a:rPr lang="en-US" sz="3200">
                <a:solidFill>
                  <a:schemeClr val="bg2"/>
                </a:solidFill>
              </a:rPr>
              <a:t>Software description.</a:t>
            </a:r>
          </a:p>
          <a:p>
            <a:r>
              <a:rPr lang="en-US" sz="3200">
                <a:solidFill>
                  <a:schemeClr val="bg2"/>
                </a:solidFill>
              </a:rPr>
              <a:t>Arduino code.</a:t>
            </a:r>
          </a:p>
          <a:p>
            <a:r>
              <a:rPr lang="en-US" sz="3200">
                <a:solidFill>
                  <a:schemeClr val="bg2"/>
                </a:solidFill>
              </a:rPr>
              <a:t>Circuit description.</a:t>
            </a:r>
          </a:p>
          <a:p>
            <a:r>
              <a:rPr lang="en-US" sz="3200">
                <a:solidFill>
                  <a:schemeClr val="bg2"/>
                </a:solidFill>
              </a:rPr>
              <a:t>Applications.</a:t>
            </a:r>
          </a:p>
          <a:p>
            <a:r>
              <a:rPr lang="en-US" sz="3200">
                <a:solidFill>
                  <a:schemeClr val="bg2"/>
                </a:solidFill>
              </a:rPr>
              <a:t>Pros and cons.</a:t>
            </a:r>
          </a:p>
        </p:txBody>
      </p:sp>
    </p:spTree>
    <p:extLst>
      <p:ext uri="{BB962C8B-B14F-4D97-AF65-F5344CB8AC3E}">
        <p14:creationId xmlns:p14="http://schemas.microsoft.com/office/powerpoint/2010/main" val="61615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ECD7D-B588-3247-9C3B-909A4C015A0E}"/>
              </a:ext>
            </a:extLst>
          </p:cNvPr>
          <p:cNvSpPr>
            <a:spLocks noGrp="1"/>
          </p:cNvSpPr>
          <p:nvPr>
            <p:ph type="title"/>
          </p:nvPr>
        </p:nvSpPr>
        <p:spPr/>
        <p:txBody>
          <a:bodyPr>
            <a:normAutofit/>
          </a:bodyPr>
          <a:lstStyle/>
          <a:p>
            <a:r>
              <a:rPr lang="en-US" sz="5400" b="1" i="1"/>
              <a:t>Introduction..</a:t>
            </a:r>
          </a:p>
        </p:txBody>
      </p:sp>
      <p:sp>
        <p:nvSpPr>
          <p:cNvPr id="3" name="Content Placeholder 2">
            <a:extLst>
              <a:ext uri="{FF2B5EF4-FFF2-40B4-BE49-F238E27FC236}">
                <a16:creationId xmlns:a16="http://schemas.microsoft.com/office/drawing/2014/main" id="{9386337B-F627-FA47-B5DC-ACDED82737DE}"/>
              </a:ext>
            </a:extLst>
          </p:cNvPr>
          <p:cNvSpPr>
            <a:spLocks noGrp="1"/>
          </p:cNvSpPr>
          <p:nvPr>
            <p:ph idx="1"/>
          </p:nvPr>
        </p:nvSpPr>
        <p:spPr/>
        <p:txBody>
          <a:bodyPr>
            <a:noAutofit/>
          </a:bodyPr>
          <a:lstStyle/>
          <a:p>
            <a:r>
              <a:rPr lang="en-US" sz="3200">
                <a:solidFill>
                  <a:srgbClr val="FF0000"/>
                </a:solidFill>
              </a:rPr>
              <a:t>This project and its circuit are one of the most basic popular Sensor module. In electronics this sensor analogous to Human’s visionary Which can be used to detect an obstacle, Which is one of the most common application. In robotics, a group of such modules are used so that a robot can follow a line pattern.</a:t>
            </a:r>
          </a:p>
        </p:txBody>
      </p:sp>
    </p:spTree>
    <p:extLst>
      <p:ext uri="{BB962C8B-B14F-4D97-AF65-F5344CB8AC3E}">
        <p14:creationId xmlns:p14="http://schemas.microsoft.com/office/powerpoint/2010/main" val="305906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223A-5EDA-F148-B4B4-0AB7C0B99B15}"/>
              </a:ext>
            </a:extLst>
          </p:cNvPr>
          <p:cNvSpPr>
            <a:spLocks noGrp="1"/>
          </p:cNvSpPr>
          <p:nvPr>
            <p:ph type="title"/>
          </p:nvPr>
        </p:nvSpPr>
        <p:spPr>
          <a:xfrm>
            <a:off x="1296194" y="177987"/>
            <a:ext cx="9905998" cy="1478570"/>
          </a:xfrm>
        </p:spPr>
        <p:txBody>
          <a:bodyPr>
            <a:normAutofit/>
          </a:bodyPr>
          <a:lstStyle/>
          <a:p>
            <a:r>
              <a:rPr lang="en-US" sz="5400" b="1" i="1"/>
              <a:t>Hardware description..</a:t>
            </a:r>
          </a:p>
        </p:txBody>
      </p:sp>
      <p:sp>
        <p:nvSpPr>
          <p:cNvPr id="3" name="Content Placeholder 2">
            <a:extLst>
              <a:ext uri="{FF2B5EF4-FFF2-40B4-BE49-F238E27FC236}">
                <a16:creationId xmlns:a16="http://schemas.microsoft.com/office/drawing/2014/main" id="{AC1FDC29-755A-B840-8664-0BECF2A53836}"/>
              </a:ext>
            </a:extLst>
          </p:cNvPr>
          <p:cNvSpPr>
            <a:spLocks noGrp="1"/>
          </p:cNvSpPr>
          <p:nvPr>
            <p:ph idx="1"/>
          </p:nvPr>
        </p:nvSpPr>
        <p:spPr/>
        <p:txBody>
          <a:bodyPr>
            <a:normAutofit/>
          </a:bodyPr>
          <a:lstStyle/>
          <a:p>
            <a:pPr marL="457200" indent="-457200">
              <a:buFont typeface="+mj-lt"/>
              <a:buAutoNum type="arabicPeriod"/>
            </a:pPr>
            <a:r>
              <a:rPr lang="en-US" b="1" i="1">
                <a:solidFill>
                  <a:srgbClr val="FF0000"/>
                </a:solidFill>
              </a:rPr>
              <a:t>Arduino uno.</a:t>
            </a:r>
          </a:p>
          <a:p>
            <a:pPr marL="457200" indent="-457200">
              <a:buFont typeface="+mj-lt"/>
              <a:buAutoNum type="arabicPeriod"/>
            </a:pPr>
            <a:r>
              <a:rPr lang="en-US" b="1" i="1">
                <a:solidFill>
                  <a:srgbClr val="FF0000"/>
                </a:solidFill>
              </a:rPr>
              <a:t>IR sensor.</a:t>
            </a:r>
          </a:p>
          <a:p>
            <a:pPr marL="457200" indent="-457200">
              <a:buFont typeface="+mj-lt"/>
              <a:buAutoNum type="arabicPeriod"/>
            </a:pPr>
            <a:r>
              <a:rPr lang="en-US" b="1" i="1">
                <a:solidFill>
                  <a:srgbClr val="FF0000"/>
                </a:solidFill>
              </a:rPr>
              <a:t>Led.</a:t>
            </a:r>
          </a:p>
          <a:p>
            <a:pPr marL="457200" indent="-457200">
              <a:buFont typeface="+mj-lt"/>
              <a:buAutoNum type="arabicPeriod"/>
            </a:pPr>
            <a:r>
              <a:rPr lang="en-US" b="1" i="1">
                <a:solidFill>
                  <a:srgbClr val="FF0000"/>
                </a:solidFill>
              </a:rPr>
              <a:t>Jumper wires.</a:t>
            </a:r>
          </a:p>
          <a:p>
            <a:pPr marL="457200" indent="-457200">
              <a:buFont typeface="+mj-lt"/>
              <a:buAutoNum type="arabicPeriod"/>
            </a:pPr>
            <a:r>
              <a:rPr lang="en-US" b="1" i="1">
                <a:solidFill>
                  <a:srgbClr val="FF0000"/>
                </a:solidFill>
              </a:rPr>
              <a:t>Power supply.</a:t>
            </a:r>
          </a:p>
          <a:p>
            <a:pPr marL="0" indent="0">
              <a:buNone/>
            </a:pPr>
            <a:endParaRPr lang="en-US" b="1" i="1">
              <a:solidFill>
                <a:srgbClr val="FF0000"/>
              </a:solidFill>
            </a:endParaRPr>
          </a:p>
        </p:txBody>
      </p:sp>
      <p:pic>
        <p:nvPicPr>
          <p:cNvPr id="4" name="Picture 4">
            <a:extLst>
              <a:ext uri="{FF2B5EF4-FFF2-40B4-BE49-F238E27FC236}">
                <a16:creationId xmlns:a16="http://schemas.microsoft.com/office/drawing/2014/main" id="{914D0D3E-6F66-8D44-A918-B5E4C0114CD0}"/>
              </a:ext>
            </a:extLst>
          </p:cNvPr>
          <p:cNvPicPr>
            <a:picLocks noChangeAspect="1"/>
          </p:cNvPicPr>
          <p:nvPr/>
        </p:nvPicPr>
        <p:blipFill>
          <a:blip r:embed="rId2"/>
          <a:stretch>
            <a:fillRect/>
          </a:stretch>
        </p:blipFill>
        <p:spPr>
          <a:xfrm>
            <a:off x="4099088" y="1867695"/>
            <a:ext cx="2646198" cy="1918494"/>
          </a:xfrm>
          <a:prstGeom prst="rect">
            <a:avLst/>
          </a:prstGeom>
        </p:spPr>
      </p:pic>
      <p:pic>
        <p:nvPicPr>
          <p:cNvPr id="5" name="Picture 5">
            <a:extLst>
              <a:ext uri="{FF2B5EF4-FFF2-40B4-BE49-F238E27FC236}">
                <a16:creationId xmlns:a16="http://schemas.microsoft.com/office/drawing/2014/main" id="{4ADFAD56-1891-FF41-87D0-04E69EB9CABA}"/>
              </a:ext>
            </a:extLst>
          </p:cNvPr>
          <p:cNvPicPr>
            <a:picLocks noChangeAspect="1"/>
          </p:cNvPicPr>
          <p:nvPr/>
        </p:nvPicPr>
        <p:blipFill>
          <a:blip r:embed="rId3"/>
          <a:stretch>
            <a:fillRect/>
          </a:stretch>
        </p:blipFill>
        <p:spPr>
          <a:xfrm>
            <a:off x="6931817" y="1957389"/>
            <a:ext cx="1828800" cy="1828800"/>
          </a:xfrm>
          <a:prstGeom prst="rect">
            <a:avLst/>
          </a:prstGeom>
        </p:spPr>
      </p:pic>
      <p:pic>
        <p:nvPicPr>
          <p:cNvPr id="6" name="Picture 6">
            <a:extLst>
              <a:ext uri="{FF2B5EF4-FFF2-40B4-BE49-F238E27FC236}">
                <a16:creationId xmlns:a16="http://schemas.microsoft.com/office/drawing/2014/main" id="{8A7BE339-1A27-3C41-BA02-1195DE7DCF7A}"/>
              </a:ext>
            </a:extLst>
          </p:cNvPr>
          <p:cNvPicPr>
            <a:picLocks noChangeAspect="1"/>
          </p:cNvPicPr>
          <p:nvPr/>
        </p:nvPicPr>
        <p:blipFill>
          <a:blip r:embed="rId4"/>
          <a:stretch>
            <a:fillRect/>
          </a:stretch>
        </p:blipFill>
        <p:spPr>
          <a:xfrm>
            <a:off x="8947148" y="1957389"/>
            <a:ext cx="2352835" cy="2453293"/>
          </a:xfrm>
          <a:prstGeom prst="rect">
            <a:avLst/>
          </a:prstGeom>
        </p:spPr>
      </p:pic>
      <p:pic>
        <p:nvPicPr>
          <p:cNvPr id="7" name="Picture 7">
            <a:extLst>
              <a:ext uri="{FF2B5EF4-FFF2-40B4-BE49-F238E27FC236}">
                <a16:creationId xmlns:a16="http://schemas.microsoft.com/office/drawing/2014/main" id="{DF856E0C-1B1E-D34E-B664-BFE78410C0E5}"/>
              </a:ext>
            </a:extLst>
          </p:cNvPr>
          <p:cNvPicPr>
            <a:picLocks noChangeAspect="1"/>
          </p:cNvPicPr>
          <p:nvPr/>
        </p:nvPicPr>
        <p:blipFill>
          <a:blip r:embed="rId5"/>
          <a:stretch>
            <a:fillRect/>
          </a:stretch>
        </p:blipFill>
        <p:spPr>
          <a:xfrm>
            <a:off x="5422187" y="3938588"/>
            <a:ext cx="2738440" cy="2738440"/>
          </a:xfrm>
          <a:prstGeom prst="rect">
            <a:avLst/>
          </a:prstGeom>
        </p:spPr>
      </p:pic>
    </p:spTree>
    <p:extLst>
      <p:ext uri="{BB962C8B-B14F-4D97-AF65-F5344CB8AC3E}">
        <p14:creationId xmlns:p14="http://schemas.microsoft.com/office/powerpoint/2010/main" val="131321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45A9-C074-3A4F-ACEC-D7F8D6D04C21}"/>
              </a:ext>
            </a:extLst>
          </p:cNvPr>
          <p:cNvSpPr>
            <a:spLocks noGrp="1"/>
          </p:cNvSpPr>
          <p:nvPr>
            <p:ph type="title"/>
          </p:nvPr>
        </p:nvSpPr>
        <p:spPr>
          <a:xfrm>
            <a:off x="1143001" y="188204"/>
            <a:ext cx="9905998" cy="1478570"/>
          </a:xfrm>
        </p:spPr>
        <p:txBody>
          <a:bodyPr>
            <a:normAutofit/>
          </a:bodyPr>
          <a:lstStyle/>
          <a:p>
            <a:r>
              <a:rPr lang="en-US" sz="5400" b="1" i="1"/>
              <a:t>Software description..</a:t>
            </a:r>
          </a:p>
        </p:txBody>
      </p:sp>
      <p:sp>
        <p:nvSpPr>
          <p:cNvPr id="3" name="Content Placeholder 2">
            <a:extLst>
              <a:ext uri="{FF2B5EF4-FFF2-40B4-BE49-F238E27FC236}">
                <a16:creationId xmlns:a16="http://schemas.microsoft.com/office/drawing/2014/main" id="{B95003B7-C582-7844-93C2-90D57C5BD77B}"/>
              </a:ext>
            </a:extLst>
          </p:cNvPr>
          <p:cNvSpPr>
            <a:spLocks noGrp="1"/>
          </p:cNvSpPr>
          <p:nvPr>
            <p:ph idx="1"/>
          </p:nvPr>
        </p:nvSpPr>
        <p:spPr>
          <a:xfrm>
            <a:off x="1282696" y="5491955"/>
            <a:ext cx="4456341" cy="3541714"/>
          </a:xfrm>
        </p:spPr>
        <p:txBody>
          <a:bodyPr>
            <a:normAutofit/>
          </a:bodyPr>
          <a:lstStyle/>
          <a:p>
            <a:r>
              <a:rPr lang="en-US" sz="3200">
                <a:solidFill>
                  <a:srgbClr val="FF0000"/>
                </a:solidFill>
              </a:rPr>
              <a:t>Arduino IDE software.                                </a:t>
            </a:r>
          </a:p>
        </p:txBody>
      </p:sp>
      <p:pic>
        <p:nvPicPr>
          <p:cNvPr id="4" name="Picture 4">
            <a:extLst>
              <a:ext uri="{FF2B5EF4-FFF2-40B4-BE49-F238E27FC236}">
                <a16:creationId xmlns:a16="http://schemas.microsoft.com/office/drawing/2014/main" id="{89C93EBE-0DBD-4240-94A5-D5802C48D8C1}"/>
              </a:ext>
            </a:extLst>
          </p:cNvPr>
          <p:cNvPicPr>
            <a:picLocks noChangeAspect="1"/>
          </p:cNvPicPr>
          <p:nvPr/>
        </p:nvPicPr>
        <p:blipFill>
          <a:blip r:embed="rId2"/>
          <a:stretch>
            <a:fillRect/>
          </a:stretch>
        </p:blipFill>
        <p:spPr>
          <a:xfrm>
            <a:off x="1282696" y="1782763"/>
            <a:ext cx="4087249" cy="3340365"/>
          </a:xfrm>
          <a:prstGeom prst="rect">
            <a:avLst/>
          </a:prstGeom>
        </p:spPr>
      </p:pic>
      <p:pic>
        <p:nvPicPr>
          <p:cNvPr id="7" name="Picture 7">
            <a:extLst>
              <a:ext uri="{FF2B5EF4-FFF2-40B4-BE49-F238E27FC236}">
                <a16:creationId xmlns:a16="http://schemas.microsoft.com/office/drawing/2014/main" id="{CA9CEF35-C802-A74F-B707-FEC1EE3D3B48}"/>
              </a:ext>
            </a:extLst>
          </p:cNvPr>
          <p:cNvPicPr>
            <a:picLocks noChangeAspect="1"/>
          </p:cNvPicPr>
          <p:nvPr/>
        </p:nvPicPr>
        <p:blipFill>
          <a:blip r:embed="rId3"/>
          <a:stretch>
            <a:fillRect/>
          </a:stretch>
        </p:blipFill>
        <p:spPr>
          <a:xfrm>
            <a:off x="6639361" y="1919613"/>
            <a:ext cx="4087249" cy="3066664"/>
          </a:xfrm>
          <a:prstGeom prst="rect">
            <a:avLst/>
          </a:prstGeom>
        </p:spPr>
      </p:pic>
      <p:sp>
        <p:nvSpPr>
          <p:cNvPr id="10" name="TextBox 9">
            <a:extLst>
              <a:ext uri="{FF2B5EF4-FFF2-40B4-BE49-F238E27FC236}">
                <a16:creationId xmlns:a16="http://schemas.microsoft.com/office/drawing/2014/main" id="{6DADAD51-FFCE-5E41-B7E7-844AEC14C8B5}"/>
              </a:ext>
            </a:extLst>
          </p:cNvPr>
          <p:cNvSpPr txBox="1"/>
          <p:nvPr/>
        </p:nvSpPr>
        <p:spPr>
          <a:xfrm>
            <a:off x="6639362" y="5491955"/>
            <a:ext cx="4087248" cy="1077218"/>
          </a:xfrm>
          <a:prstGeom prst="rect">
            <a:avLst/>
          </a:prstGeom>
          <a:noFill/>
        </p:spPr>
        <p:txBody>
          <a:bodyPr wrap="square" rtlCol="0">
            <a:spAutoFit/>
          </a:bodyPr>
          <a:lstStyle/>
          <a:p>
            <a:pPr marL="285750" indent="-285750" algn="l">
              <a:buFont typeface="Arial" panose="020B0604020202020204" pitchFamily="34" charset="0"/>
              <a:buChar char="•"/>
            </a:pPr>
            <a:r>
              <a:rPr lang="en-US" sz="3200">
                <a:solidFill>
                  <a:srgbClr val="FF0000"/>
                </a:solidFill>
              </a:rPr>
              <a:t>Proteous software for simulation.</a:t>
            </a:r>
          </a:p>
        </p:txBody>
      </p:sp>
    </p:spTree>
    <p:extLst>
      <p:ext uri="{BB962C8B-B14F-4D97-AF65-F5344CB8AC3E}">
        <p14:creationId xmlns:p14="http://schemas.microsoft.com/office/powerpoint/2010/main" val="224515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BC60-AF15-F144-B8ED-FA6E029AAB80}"/>
              </a:ext>
            </a:extLst>
          </p:cNvPr>
          <p:cNvSpPr>
            <a:spLocks noGrp="1"/>
          </p:cNvSpPr>
          <p:nvPr>
            <p:ph type="title"/>
          </p:nvPr>
        </p:nvSpPr>
        <p:spPr>
          <a:xfrm>
            <a:off x="236538" y="2344735"/>
            <a:ext cx="9905998" cy="1478570"/>
          </a:xfrm>
        </p:spPr>
        <p:txBody>
          <a:bodyPr>
            <a:normAutofit/>
          </a:bodyPr>
          <a:lstStyle/>
          <a:p>
            <a:r>
              <a:rPr lang="en-US" sz="4400" b="1" i="1"/>
              <a:t>Arduino code..</a:t>
            </a:r>
          </a:p>
        </p:txBody>
      </p:sp>
      <p:sp>
        <p:nvSpPr>
          <p:cNvPr id="3" name="Content Placeholder 2">
            <a:extLst>
              <a:ext uri="{FF2B5EF4-FFF2-40B4-BE49-F238E27FC236}">
                <a16:creationId xmlns:a16="http://schemas.microsoft.com/office/drawing/2014/main" id="{3E1779AE-809A-3A41-B918-3C439A2B9D0D}"/>
              </a:ext>
            </a:extLst>
          </p:cNvPr>
          <p:cNvSpPr>
            <a:spLocks noGrp="1"/>
          </p:cNvSpPr>
          <p:nvPr>
            <p:ph idx="1"/>
          </p:nvPr>
        </p:nvSpPr>
        <p:spPr>
          <a:xfrm>
            <a:off x="6344442" y="368696"/>
            <a:ext cx="9905999" cy="6120607"/>
          </a:xfrm>
        </p:spPr>
        <p:txBody>
          <a:bodyPr>
            <a:noAutofit/>
          </a:bodyPr>
          <a:lstStyle/>
          <a:p>
            <a:pPr marL="0" indent="0">
              <a:buNone/>
            </a:pPr>
            <a:r>
              <a:rPr lang="en-US" sz="1600" b="1" i="1"/>
              <a:t>Int ir=2;</a:t>
            </a:r>
          </a:p>
          <a:p>
            <a:pPr marL="0" indent="0">
              <a:buNone/>
            </a:pPr>
            <a:r>
              <a:rPr lang="en-US" sz="1600" b="1" i="1"/>
              <a:t>Int redled=13;</a:t>
            </a:r>
          </a:p>
          <a:p>
            <a:pPr marL="0" indent="0">
              <a:buNone/>
            </a:pPr>
            <a:r>
              <a:rPr lang="en-US" sz="1600" b="1" i="1"/>
              <a:t>void setup(){</a:t>
            </a:r>
          </a:p>
          <a:p>
            <a:pPr marL="0" indent="0">
              <a:buNone/>
            </a:pPr>
            <a:r>
              <a:rPr lang="en-US" sz="1600" b="1" i="1"/>
              <a:t>Serial.begin(9600);</a:t>
            </a:r>
          </a:p>
          <a:p>
            <a:pPr marL="0" indent="0">
              <a:buNone/>
            </a:pPr>
            <a:r>
              <a:rPr lang="en-US" sz="1600" b="1" i="1"/>
              <a:t>pinMode(ir,INPUT);</a:t>
            </a:r>
          </a:p>
          <a:p>
            <a:pPr marL="0" indent="0">
              <a:buNone/>
            </a:pPr>
            <a:r>
              <a:rPr lang="en-US" sz="1600" b="1" i="1"/>
              <a:t>pinMode (redled,OUTPUT);</a:t>
            </a:r>
          </a:p>
          <a:p>
            <a:pPr marL="0" indent="0">
              <a:buNone/>
            </a:pPr>
            <a:r>
              <a:rPr lang="en-US" sz="1600" b="1" i="1"/>
              <a:t>}</a:t>
            </a:r>
          </a:p>
          <a:p>
            <a:pPr marL="0" indent="0">
              <a:buNone/>
            </a:pPr>
            <a:r>
              <a:rPr lang="en-US" sz="1600" b="1" i="1"/>
              <a:t>void loop(){</a:t>
            </a:r>
          </a:p>
          <a:p>
            <a:pPr marL="0" indent="0">
              <a:buNone/>
            </a:pPr>
            <a:r>
              <a:rPr lang="en-US" sz="1600" b="1" i="1"/>
              <a:t>int v= digitalRead(IR);</a:t>
            </a:r>
          </a:p>
          <a:p>
            <a:pPr marL="0" indent="0">
              <a:buNone/>
            </a:pPr>
            <a:r>
              <a:rPr lang="en-US" sz="1600" b="1" i="1"/>
              <a:t>if (v==HIGH){</a:t>
            </a:r>
          </a:p>
          <a:p>
            <a:pPr marL="0" indent="0">
              <a:buNone/>
            </a:pPr>
            <a:r>
              <a:rPr lang="en-US" sz="1600" b="1" i="1"/>
              <a:t>digitalWrite(redled,HIGH);</a:t>
            </a:r>
          </a:p>
          <a:p>
            <a:pPr marL="0" indent="0">
              <a:buNone/>
            </a:pPr>
            <a:r>
              <a:rPr lang="en-US" sz="1600" b="1" i="1"/>
              <a:t>}</a:t>
            </a:r>
          </a:p>
          <a:p>
            <a:pPr marL="0" indent="0">
              <a:buNone/>
            </a:pPr>
            <a:r>
              <a:rPr lang="en-US" sz="1600" b="1" i="1"/>
              <a:t>Else{</a:t>
            </a:r>
          </a:p>
          <a:p>
            <a:pPr marL="0" indent="0">
              <a:buNone/>
            </a:pPr>
            <a:r>
              <a:rPr lang="en-US" sz="1600" b="1" i="1"/>
              <a:t>digitalWrite (redled,LOW);}</a:t>
            </a:r>
          </a:p>
          <a:p>
            <a:pPr marL="0" indent="0">
              <a:buNone/>
            </a:pPr>
            <a:r>
              <a:rPr lang="en-US" sz="1600" b="1" i="1"/>
              <a:t>}</a:t>
            </a:r>
          </a:p>
          <a:p>
            <a:pPr marL="0" indent="0">
              <a:buNone/>
            </a:pPr>
            <a:endParaRPr lang="en-US" sz="1600" b="1" i="1"/>
          </a:p>
        </p:txBody>
      </p:sp>
    </p:spTree>
    <p:extLst>
      <p:ext uri="{BB962C8B-B14F-4D97-AF65-F5344CB8AC3E}">
        <p14:creationId xmlns:p14="http://schemas.microsoft.com/office/powerpoint/2010/main" val="356793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917A-9F18-A148-B067-313C773D62E9}"/>
              </a:ext>
            </a:extLst>
          </p:cNvPr>
          <p:cNvSpPr>
            <a:spLocks noGrp="1"/>
          </p:cNvSpPr>
          <p:nvPr>
            <p:ph type="title"/>
          </p:nvPr>
        </p:nvSpPr>
        <p:spPr>
          <a:xfrm>
            <a:off x="1450976" y="308955"/>
            <a:ext cx="9905998" cy="1478570"/>
          </a:xfrm>
        </p:spPr>
        <p:txBody>
          <a:bodyPr>
            <a:normAutofit/>
          </a:bodyPr>
          <a:lstStyle/>
          <a:p>
            <a:r>
              <a:rPr lang="en-US" sz="6000" b="1" i="1"/>
              <a:t>Circuit description..</a:t>
            </a:r>
          </a:p>
        </p:txBody>
      </p:sp>
      <p:pic>
        <p:nvPicPr>
          <p:cNvPr id="4" name="Picture 4">
            <a:extLst>
              <a:ext uri="{FF2B5EF4-FFF2-40B4-BE49-F238E27FC236}">
                <a16:creationId xmlns:a16="http://schemas.microsoft.com/office/drawing/2014/main" id="{2BA49FDF-3204-A140-AA5D-266995395C74}"/>
              </a:ext>
            </a:extLst>
          </p:cNvPr>
          <p:cNvPicPr>
            <a:picLocks noGrp="1" noChangeAspect="1"/>
          </p:cNvPicPr>
          <p:nvPr>
            <p:ph idx="1"/>
          </p:nvPr>
        </p:nvPicPr>
        <p:blipFill>
          <a:blip r:embed="rId2"/>
          <a:stretch>
            <a:fillRect/>
          </a:stretch>
        </p:blipFill>
        <p:spPr>
          <a:xfrm>
            <a:off x="1583533" y="1761331"/>
            <a:ext cx="8572500" cy="4850073"/>
          </a:xfrm>
        </p:spPr>
      </p:pic>
    </p:spTree>
    <p:extLst>
      <p:ext uri="{BB962C8B-B14F-4D97-AF65-F5344CB8AC3E}">
        <p14:creationId xmlns:p14="http://schemas.microsoft.com/office/powerpoint/2010/main" val="2261450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F950-541A-D34C-91B0-0FC820697487}"/>
              </a:ext>
            </a:extLst>
          </p:cNvPr>
          <p:cNvSpPr>
            <a:spLocks noGrp="1"/>
          </p:cNvSpPr>
          <p:nvPr>
            <p:ph type="title"/>
          </p:nvPr>
        </p:nvSpPr>
        <p:spPr>
          <a:xfrm>
            <a:off x="1474788" y="130362"/>
            <a:ext cx="9905998" cy="1478570"/>
          </a:xfrm>
        </p:spPr>
        <p:txBody>
          <a:bodyPr>
            <a:normAutofit/>
          </a:bodyPr>
          <a:lstStyle/>
          <a:p>
            <a:r>
              <a:rPr lang="en-US" sz="5400" b="1" i="1"/>
              <a:t>Applications..</a:t>
            </a:r>
          </a:p>
        </p:txBody>
      </p:sp>
      <p:sp>
        <p:nvSpPr>
          <p:cNvPr id="3" name="Content Placeholder 2">
            <a:extLst>
              <a:ext uri="{FF2B5EF4-FFF2-40B4-BE49-F238E27FC236}">
                <a16:creationId xmlns:a16="http://schemas.microsoft.com/office/drawing/2014/main" id="{6C2CD594-2DD6-1A45-BD1A-59B0843E8184}"/>
              </a:ext>
            </a:extLst>
          </p:cNvPr>
          <p:cNvSpPr>
            <a:spLocks noGrp="1"/>
          </p:cNvSpPr>
          <p:nvPr>
            <p:ph idx="1"/>
          </p:nvPr>
        </p:nvSpPr>
        <p:spPr>
          <a:xfrm>
            <a:off x="1143001" y="1168401"/>
            <a:ext cx="9905998" cy="5070474"/>
          </a:xfrm>
        </p:spPr>
        <p:txBody>
          <a:bodyPr>
            <a:normAutofit fontScale="92500" lnSpcReduction="10000"/>
          </a:bodyPr>
          <a:lstStyle/>
          <a:p>
            <a:pPr marL="0" indent="0">
              <a:buNone/>
            </a:pPr>
            <a:endParaRPr lang="en-US">
              <a:solidFill>
                <a:srgbClr val="FF0000"/>
              </a:solidFill>
            </a:endParaRPr>
          </a:p>
          <a:p>
            <a:r>
              <a:rPr lang="en-US">
                <a:solidFill>
                  <a:srgbClr val="FF0000"/>
                </a:solidFill>
              </a:rPr>
              <a:t>Surveillance security.</a:t>
            </a:r>
          </a:p>
          <a:p>
            <a:r>
              <a:rPr lang="en-US">
                <a:solidFill>
                  <a:srgbClr val="FF0000"/>
                </a:solidFill>
              </a:rPr>
              <a:t>Mobile biometric system</a:t>
            </a:r>
          </a:p>
          <a:p>
            <a:r>
              <a:rPr lang="en-US">
                <a:solidFill>
                  <a:srgbClr val="FF0000"/>
                </a:solidFill>
              </a:rPr>
              <a:t>Drones.</a:t>
            </a:r>
          </a:p>
          <a:p>
            <a:r>
              <a:rPr lang="en-US">
                <a:solidFill>
                  <a:srgbClr val="FF0000"/>
                </a:solidFill>
              </a:rPr>
              <a:t>LIDAR technology.</a:t>
            </a:r>
          </a:p>
          <a:p>
            <a:r>
              <a:rPr lang="en-US">
                <a:solidFill>
                  <a:srgbClr val="FF0000"/>
                </a:solidFill>
              </a:rPr>
              <a:t>Digital healthcare. </a:t>
            </a:r>
          </a:p>
          <a:p>
            <a:r>
              <a:rPr lang="en-US">
                <a:solidFill>
                  <a:srgbClr val="FF0000"/>
                </a:solidFill>
              </a:rPr>
              <a:t>Obstaclee detector.</a:t>
            </a:r>
          </a:p>
          <a:p>
            <a:r>
              <a:rPr lang="en-US">
                <a:solidFill>
                  <a:srgbClr val="FF0000"/>
                </a:solidFill>
              </a:rPr>
              <a:t>In robotics.</a:t>
            </a:r>
          </a:p>
          <a:p>
            <a:r>
              <a:rPr lang="en-US">
                <a:solidFill>
                  <a:srgbClr val="FF0000"/>
                </a:solidFill>
              </a:rPr>
              <a:t>Distance measurement.</a:t>
            </a:r>
          </a:p>
          <a:p>
            <a:r>
              <a:rPr lang="en-US">
                <a:solidFill>
                  <a:srgbClr val="FF0000"/>
                </a:solidFill>
              </a:rPr>
              <a:t>Brightness comparison.</a:t>
            </a:r>
          </a:p>
        </p:txBody>
      </p:sp>
      <p:pic>
        <p:nvPicPr>
          <p:cNvPr id="4" name="Picture 4">
            <a:extLst>
              <a:ext uri="{FF2B5EF4-FFF2-40B4-BE49-F238E27FC236}">
                <a16:creationId xmlns:a16="http://schemas.microsoft.com/office/drawing/2014/main" id="{663F0A6C-ECAC-5A4B-BD02-6D562BC39C6C}"/>
              </a:ext>
            </a:extLst>
          </p:cNvPr>
          <p:cNvPicPr>
            <a:picLocks noChangeAspect="1"/>
          </p:cNvPicPr>
          <p:nvPr/>
        </p:nvPicPr>
        <p:blipFill>
          <a:blip r:embed="rId2"/>
          <a:stretch>
            <a:fillRect/>
          </a:stretch>
        </p:blipFill>
        <p:spPr>
          <a:xfrm>
            <a:off x="4988720" y="1388666"/>
            <a:ext cx="6926260" cy="4629943"/>
          </a:xfrm>
          <a:prstGeom prst="rect">
            <a:avLst/>
          </a:prstGeom>
        </p:spPr>
      </p:pic>
    </p:spTree>
    <p:extLst>
      <p:ext uri="{BB962C8B-B14F-4D97-AF65-F5344CB8AC3E}">
        <p14:creationId xmlns:p14="http://schemas.microsoft.com/office/powerpoint/2010/main" val="129485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E8CC-8167-A846-A5EF-A11BD0ED5A2C}"/>
              </a:ext>
            </a:extLst>
          </p:cNvPr>
          <p:cNvSpPr>
            <a:spLocks noGrp="1"/>
          </p:cNvSpPr>
          <p:nvPr>
            <p:ph type="title"/>
          </p:nvPr>
        </p:nvSpPr>
        <p:spPr>
          <a:xfrm>
            <a:off x="1141412" y="0"/>
            <a:ext cx="9905998" cy="1478570"/>
          </a:xfrm>
        </p:spPr>
        <p:txBody>
          <a:bodyPr>
            <a:normAutofit/>
          </a:bodyPr>
          <a:lstStyle/>
          <a:p>
            <a:r>
              <a:rPr lang="en-US" sz="5400" b="1" i="1"/>
              <a:t>Pros and cons..</a:t>
            </a:r>
          </a:p>
        </p:txBody>
      </p:sp>
      <p:sp>
        <p:nvSpPr>
          <p:cNvPr id="3" name="Content Placeholder 2">
            <a:extLst>
              <a:ext uri="{FF2B5EF4-FFF2-40B4-BE49-F238E27FC236}">
                <a16:creationId xmlns:a16="http://schemas.microsoft.com/office/drawing/2014/main" id="{07A5C8ED-653D-EB49-818F-B10747791B46}"/>
              </a:ext>
            </a:extLst>
          </p:cNvPr>
          <p:cNvSpPr>
            <a:spLocks noGrp="1"/>
          </p:cNvSpPr>
          <p:nvPr>
            <p:ph idx="1"/>
          </p:nvPr>
        </p:nvSpPr>
        <p:spPr>
          <a:xfrm>
            <a:off x="1141412" y="1195964"/>
            <a:ext cx="9905998" cy="5228072"/>
          </a:xfrm>
        </p:spPr>
        <p:txBody>
          <a:bodyPr>
            <a:noAutofit/>
          </a:bodyPr>
          <a:lstStyle/>
          <a:p>
            <a:pPr marL="0" indent="0">
              <a:buNone/>
            </a:pPr>
            <a:r>
              <a:rPr lang="en-US">
                <a:solidFill>
                  <a:srgbClr val="FF0000"/>
                </a:solidFill>
              </a:rPr>
              <a:t>Advantages.</a:t>
            </a:r>
          </a:p>
          <a:p>
            <a:r>
              <a:rPr lang="en-US">
                <a:solidFill>
                  <a:srgbClr val="FF0000"/>
                </a:solidFill>
              </a:rPr>
              <a:t>Low power requirement.</a:t>
            </a:r>
          </a:p>
          <a:p>
            <a:r>
              <a:rPr lang="en-US">
                <a:solidFill>
                  <a:srgbClr val="FF0000"/>
                </a:solidFill>
              </a:rPr>
              <a:t>Simple circuitery.</a:t>
            </a:r>
          </a:p>
          <a:p>
            <a:r>
              <a:rPr lang="en-US">
                <a:solidFill>
                  <a:srgbClr val="FF0000"/>
                </a:solidFill>
              </a:rPr>
              <a:t>Direction Beam.</a:t>
            </a:r>
          </a:p>
          <a:p>
            <a:r>
              <a:rPr lang="en-US">
                <a:solidFill>
                  <a:srgbClr val="FF0000"/>
                </a:solidFill>
              </a:rPr>
              <a:t>High noise immunity.</a:t>
            </a:r>
          </a:p>
          <a:p>
            <a:pPr marL="0" indent="0">
              <a:buNone/>
            </a:pPr>
            <a:r>
              <a:rPr lang="en-US">
                <a:solidFill>
                  <a:srgbClr val="FF0000"/>
                </a:solidFill>
              </a:rPr>
              <a:t>Disadvantages.</a:t>
            </a:r>
          </a:p>
          <a:p>
            <a:r>
              <a:rPr lang="en-US">
                <a:solidFill>
                  <a:srgbClr val="FF0000"/>
                </a:solidFill>
              </a:rPr>
              <a:t>Line of sight requirement.</a:t>
            </a:r>
          </a:p>
          <a:p>
            <a:r>
              <a:rPr lang="en-US">
                <a:solidFill>
                  <a:srgbClr val="FF0000"/>
                </a:solidFill>
              </a:rPr>
              <a:t>Short range.</a:t>
            </a:r>
          </a:p>
          <a:p>
            <a:r>
              <a:rPr lang="en-US">
                <a:solidFill>
                  <a:srgbClr val="FF0000"/>
                </a:solidFill>
              </a:rPr>
              <a:t>Blocked by common object.</a:t>
            </a:r>
          </a:p>
          <a:p>
            <a:r>
              <a:rPr lang="en-US">
                <a:solidFill>
                  <a:srgbClr val="FF0000"/>
                </a:solidFill>
              </a:rPr>
              <a:t>Easily affected by physical environment.</a:t>
            </a:r>
          </a:p>
        </p:txBody>
      </p:sp>
      <p:pic>
        <p:nvPicPr>
          <p:cNvPr id="4" name="Picture 4">
            <a:extLst>
              <a:ext uri="{FF2B5EF4-FFF2-40B4-BE49-F238E27FC236}">
                <a16:creationId xmlns:a16="http://schemas.microsoft.com/office/drawing/2014/main" id="{6BDCBF2E-C446-3B4B-970D-C093C861FC61}"/>
              </a:ext>
            </a:extLst>
          </p:cNvPr>
          <p:cNvPicPr>
            <a:picLocks noChangeAspect="1"/>
          </p:cNvPicPr>
          <p:nvPr/>
        </p:nvPicPr>
        <p:blipFill>
          <a:blip r:embed="rId2"/>
          <a:stretch>
            <a:fillRect/>
          </a:stretch>
        </p:blipFill>
        <p:spPr>
          <a:xfrm>
            <a:off x="4810124" y="1578768"/>
            <a:ext cx="6376459" cy="4017169"/>
          </a:xfrm>
          <a:prstGeom prst="rect">
            <a:avLst/>
          </a:prstGeom>
        </p:spPr>
      </p:pic>
    </p:spTree>
    <p:extLst>
      <p:ext uri="{BB962C8B-B14F-4D97-AF65-F5344CB8AC3E}">
        <p14:creationId xmlns:p14="http://schemas.microsoft.com/office/powerpoint/2010/main" val="29961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1)">
                                      <p:cBhvr>
                                        <p:cTn id="11" dur="20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heel(1)">
                                      <p:cBhvr>
                                        <p:cTn id="16" dur="2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heel(1)">
                                      <p:cBhvr>
                                        <p:cTn id="21" dur="2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heel(1)">
                                      <p:cBhvr>
                                        <p:cTn id="26" dur="20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heel(1)">
                                      <p:cBhvr>
                                        <p:cTn id="31" dur="20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heel(1)">
                                      <p:cBhvr>
                                        <p:cTn id="36" dur="20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heel(1)">
                                      <p:cBhvr>
                                        <p:cTn id="41" dur="20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wheel(1)">
                                      <p:cBhvr>
                                        <p:cTn id="46" dur="20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wheel(1)">
                                      <p:cBhvr>
                                        <p:cTn id="51" dur="20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wheel(1)">
                                      <p:cBhvr>
                                        <p:cTn id="56"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Circuit</vt:lpstr>
      <vt:lpstr>Team robolution project.</vt:lpstr>
      <vt:lpstr>Topics..</vt:lpstr>
      <vt:lpstr>Introduction..</vt:lpstr>
      <vt:lpstr>Hardware description..</vt:lpstr>
      <vt:lpstr>Software description..</vt:lpstr>
      <vt:lpstr>Arduino code..</vt:lpstr>
      <vt:lpstr>Circuit description..</vt:lpstr>
      <vt:lpstr>Applications..</vt:lpstr>
      <vt:lpstr>Pros and cons..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robolution project.</dc:title>
  <dc:creator>akshatjain3254@gmail.com</dc:creator>
  <cp:lastModifiedBy>akshatjain3254@gmail.com</cp:lastModifiedBy>
  <cp:revision>9</cp:revision>
  <dcterms:created xsi:type="dcterms:W3CDTF">2021-01-31T18:30:51Z</dcterms:created>
  <dcterms:modified xsi:type="dcterms:W3CDTF">2021-02-01T10:23:14Z</dcterms:modified>
</cp:coreProperties>
</file>