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0" r:id="rId1"/>
  </p:sldMasterIdLst>
  <p:sldIdLst>
    <p:sldId id="284" r:id="rId2"/>
    <p:sldId id="256" r:id="rId3"/>
    <p:sldId id="257" r:id="rId4"/>
    <p:sldId id="258" r:id="rId5"/>
    <p:sldId id="259" r:id="rId6"/>
    <p:sldId id="260" r:id="rId7"/>
    <p:sldId id="262" r:id="rId8"/>
    <p:sldId id="263" r:id="rId9"/>
    <p:sldId id="277" r:id="rId10"/>
    <p:sldId id="264" r:id="rId11"/>
    <p:sldId id="265" r:id="rId12"/>
    <p:sldId id="266" r:id="rId13"/>
    <p:sldId id="282" r:id="rId14"/>
    <p:sldId id="283" r:id="rId15"/>
    <p:sldId id="267" r:id="rId16"/>
    <p:sldId id="285" r:id="rId17"/>
    <p:sldId id="286" r:id="rId18"/>
    <p:sldId id="290" r:id="rId19"/>
    <p:sldId id="291" r:id="rId20"/>
    <p:sldId id="287" r:id="rId21"/>
    <p:sldId id="292" r:id="rId22"/>
    <p:sldId id="293" r:id="rId23"/>
    <p:sldId id="288" r:id="rId24"/>
    <p:sldId id="294" r:id="rId25"/>
    <p:sldId id="289" r:id="rId26"/>
    <p:sldId id="27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5A92"/>
    <a:srgbClr val="672F6E"/>
    <a:srgbClr val="3A2F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4/22/2021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189586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0725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9244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1434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5340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2148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367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93201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8606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5831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9526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7930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8231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7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4/22/2021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8502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0481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4501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4/22/2021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6930067"/>
      </p:ext>
    </p:extLst>
  </p:cSld>
  <p:clrMap bg1="dk1" tx1="lt1" bg2="dk2" tx2="lt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35.sv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5.svg"/></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48.svg"/><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50.png"/></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png"/></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6.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59.svg"/><Relationship Id="rId4" Type="http://schemas.openxmlformats.org/officeDocument/2006/relationships/image" Target="../media/image58.png"/></Relationships>
</file>

<file path=ppt/slides/_rels/slide21.xml.rels><?xml version="1.0" encoding="UTF-8" standalone="yes"?>
<Relationships xmlns="http://schemas.openxmlformats.org/package/2006/relationships"><Relationship Id="rId3" Type="http://schemas.openxmlformats.org/officeDocument/2006/relationships/image" Target="../media/image60.gif"/><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62.svg"/><Relationship Id="rId4" Type="http://schemas.openxmlformats.org/officeDocument/2006/relationships/image" Target="../media/image61.png"/></Relationships>
</file>

<file path=ppt/slides/_rels/slide2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png"/></Relationships>
</file>

<file path=ppt/slides/_rels/slide2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8" Type="http://schemas.openxmlformats.org/officeDocument/2006/relationships/image" Target="../media/image73.svg"/><Relationship Id="rId3" Type="http://schemas.openxmlformats.org/officeDocument/2006/relationships/image" Target="../media/image68.png"/><Relationship Id="rId7" Type="http://schemas.openxmlformats.org/officeDocument/2006/relationships/image" Target="../media/image72.png"/><Relationship Id="rId12" Type="http://schemas.openxmlformats.org/officeDocument/2006/relationships/image" Target="../media/image77.sv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71.svg"/><Relationship Id="rId11" Type="http://schemas.openxmlformats.org/officeDocument/2006/relationships/image" Target="../media/image76.png"/><Relationship Id="rId5" Type="http://schemas.openxmlformats.org/officeDocument/2006/relationships/image" Target="../media/image70.png"/><Relationship Id="rId10" Type="http://schemas.openxmlformats.org/officeDocument/2006/relationships/image" Target="../media/image75.svg"/><Relationship Id="rId4" Type="http://schemas.openxmlformats.org/officeDocument/2006/relationships/image" Target="../media/image69.svg"/><Relationship Id="rId9" Type="http://schemas.openxmlformats.org/officeDocument/2006/relationships/image" Target="../media/image74.png"/></Relationships>
</file>

<file path=ppt/slides/_rels/slide2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9.svg"/></Relationships>
</file>

<file path=ppt/slides/_rels/slide26.xml.rels><?xml version="1.0" encoding="UTF-8" standalone="yes"?>
<Relationships xmlns="http://schemas.openxmlformats.org/package/2006/relationships"><Relationship Id="rId3" Type="http://schemas.openxmlformats.org/officeDocument/2006/relationships/image" Target="../media/image81.sv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7ACEEEA-492A-4084-912B-44EB3A2140C3}"/>
              </a:ext>
            </a:extLst>
          </p:cNvPr>
          <p:cNvSpPr>
            <a:spLocks noGrp="1"/>
          </p:cNvSpPr>
          <p:nvPr>
            <p:ph type="ctrTitle"/>
          </p:nvPr>
        </p:nvSpPr>
        <p:spPr>
          <a:xfrm>
            <a:off x="510208" y="2411897"/>
            <a:ext cx="10986053" cy="3723862"/>
          </a:xfrm>
        </p:spPr>
        <p:txBody>
          <a:bodyPr>
            <a:normAutofit fontScale="90000"/>
          </a:bodyPr>
          <a:lstStyle/>
          <a:p>
            <a:pPr algn="ctr"/>
            <a:r>
              <a:rPr lang="en-IN" sz="8900" dirty="0">
                <a:latin typeface="Algerian" panose="04020705040A02060702" pitchFamily="82" charset="0"/>
              </a:rPr>
              <a:t>CAPSTONE</a:t>
            </a:r>
            <a:r>
              <a:rPr lang="en-IN" sz="8000" dirty="0">
                <a:latin typeface="Algerian" panose="04020705040A02060702" pitchFamily="82" charset="0"/>
              </a:rPr>
              <a:t> </a:t>
            </a:r>
            <a:r>
              <a:rPr lang="en-IN" sz="8900" dirty="0">
                <a:latin typeface="Algerian" panose="04020705040A02060702" pitchFamily="82" charset="0"/>
              </a:rPr>
              <a:t>PROJECT</a:t>
            </a:r>
            <a:br>
              <a:rPr lang="en-IN" sz="8900" dirty="0">
                <a:latin typeface="Algerian" panose="04020705040A02060702" pitchFamily="82" charset="0"/>
              </a:rPr>
            </a:br>
            <a:r>
              <a:rPr lang="en-IN" sz="8900" dirty="0">
                <a:latin typeface="Algerian" panose="04020705040A02060702" pitchFamily="82" charset="0"/>
              </a:rPr>
              <a:t>INTERIM PRESENTATION</a:t>
            </a:r>
          </a:p>
        </p:txBody>
      </p:sp>
      <p:pic>
        <p:nvPicPr>
          <p:cNvPr id="9" name="Graphic 8" descr="Group brainstorm">
            <a:extLst>
              <a:ext uri="{FF2B5EF4-FFF2-40B4-BE49-F238E27FC236}">
                <a16:creationId xmlns:a16="http://schemas.microsoft.com/office/drawing/2014/main" id="{2112C973-1AC1-4A49-8D48-4C723745E0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15947" y="251791"/>
            <a:ext cx="2160106" cy="2160106"/>
          </a:xfrm>
          <a:prstGeom prst="rect">
            <a:avLst/>
          </a:prstGeom>
        </p:spPr>
      </p:pic>
    </p:spTree>
    <p:extLst>
      <p:ext uri="{BB962C8B-B14F-4D97-AF65-F5344CB8AC3E}">
        <p14:creationId xmlns:p14="http://schemas.microsoft.com/office/powerpoint/2010/main" val="149427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28046D-74AC-4D9F-A5CF-8BF5688C4143}"/>
              </a:ext>
            </a:extLst>
          </p:cNvPr>
          <p:cNvPicPr>
            <a:picLocks noChangeAspect="1"/>
          </p:cNvPicPr>
          <p:nvPr/>
        </p:nvPicPr>
        <p:blipFill rotWithShape="1">
          <a:blip r:embed="rId2"/>
          <a:srcRect l="12185" r="9247"/>
          <a:stretch/>
        </p:blipFill>
        <p:spPr>
          <a:xfrm>
            <a:off x="10055186" y="150204"/>
            <a:ext cx="1852039" cy="511580"/>
          </a:xfrm>
          <a:prstGeom prst="rect">
            <a:avLst/>
          </a:prstGeom>
        </p:spPr>
      </p:pic>
      <p:sp>
        <p:nvSpPr>
          <p:cNvPr id="3" name="TextBox 2">
            <a:extLst>
              <a:ext uri="{FF2B5EF4-FFF2-40B4-BE49-F238E27FC236}">
                <a16:creationId xmlns:a16="http://schemas.microsoft.com/office/drawing/2014/main" id="{E8E5D9DC-58F8-418C-9E5B-36FC486A7534}"/>
              </a:ext>
            </a:extLst>
          </p:cNvPr>
          <p:cNvSpPr txBox="1"/>
          <p:nvPr/>
        </p:nvSpPr>
        <p:spPr>
          <a:xfrm>
            <a:off x="2930816" y="462364"/>
            <a:ext cx="6330367" cy="1446550"/>
          </a:xfrm>
          <a:prstGeom prst="rect">
            <a:avLst/>
          </a:prstGeom>
          <a:noFill/>
        </p:spPr>
        <p:txBody>
          <a:bodyPr wrap="square" rtlCol="0">
            <a:spAutoFit/>
          </a:bodyPr>
          <a:lstStyle/>
          <a:p>
            <a:pPr algn="ctr"/>
            <a:r>
              <a:rPr lang="en-IN" sz="4400" b="1" u="sng" dirty="0">
                <a:ln w="3175" cmpd="sng">
                  <a:noFill/>
                </a:ln>
                <a:effectLst>
                  <a:outerShdw blurRad="38100" dist="38100" dir="2700000" algn="tl">
                    <a:srgbClr val="000000">
                      <a:alpha val="43137"/>
                    </a:srgbClr>
                  </a:outerShdw>
                </a:effectLst>
              </a:rPr>
              <a:t>Outliers</a:t>
            </a:r>
            <a:r>
              <a:rPr lang="en-IN" b="1" u="sng" dirty="0">
                <a:effectLst>
                  <a:outerShdw blurRad="38100" dist="38100" dir="2700000" algn="tl">
                    <a:srgbClr val="000000">
                      <a:alpha val="43137"/>
                    </a:srgbClr>
                  </a:outerShdw>
                </a:effectLst>
              </a:rPr>
              <a:t>   </a:t>
            </a:r>
            <a:r>
              <a:rPr lang="en-IN" sz="4400" b="1" u="sng" dirty="0">
                <a:ln w="3175" cmpd="sng">
                  <a:noFill/>
                </a:ln>
                <a:effectLst>
                  <a:outerShdw blurRad="38100" dist="38100" dir="2700000" algn="tl">
                    <a:srgbClr val="000000">
                      <a:alpha val="43137"/>
                    </a:srgbClr>
                  </a:outerShdw>
                </a:effectLst>
              </a:rPr>
              <a:t>and</a:t>
            </a:r>
            <a:r>
              <a:rPr lang="en-IN" b="1" u="sng" dirty="0">
                <a:effectLst>
                  <a:outerShdw blurRad="38100" dist="38100" dir="2700000" algn="tl">
                    <a:srgbClr val="000000">
                      <a:alpha val="43137"/>
                    </a:srgbClr>
                  </a:outerShdw>
                </a:effectLst>
              </a:rPr>
              <a:t>  </a:t>
            </a:r>
            <a:r>
              <a:rPr lang="en-IN" sz="4400" b="1" u="sng" dirty="0">
                <a:ln w="3175" cmpd="sng">
                  <a:noFill/>
                </a:ln>
                <a:effectLst>
                  <a:outerShdw blurRad="38100" dist="38100" dir="2700000" algn="tl">
                    <a:srgbClr val="000000">
                      <a:alpha val="43137"/>
                    </a:srgbClr>
                  </a:outerShdw>
                </a:effectLst>
              </a:rPr>
              <a:t>Treatment</a:t>
            </a:r>
          </a:p>
          <a:p>
            <a:pPr algn="ctr"/>
            <a:endParaRPr lang="en-US" sz="4400" b="1" dirty="0">
              <a:ln w="3175" cmpd="sng">
                <a:noFill/>
              </a:ln>
            </a:endParaRPr>
          </a:p>
        </p:txBody>
      </p:sp>
      <p:pic>
        <p:nvPicPr>
          <p:cNvPr id="28" name="Picture 27">
            <a:extLst>
              <a:ext uri="{FF2B5EF4-FFF2-40B4-BE49-F238E27FC236}">
                <a16:creationId xmlns:a16="http://schemas.microsoft.com/office/drawing/2014/main" id="{FF0D1969-4C29-45BD-8243-963C095CAF28}"/>
              </a:ext>
            </a:extLst>
          </p:cNvPr>
          <p:cNvPicPr>
            <a:picLocks noChangeAspect="1"/>
          </p:cNvPicPr>
          <p:nvPr/>
        </p:nvPicPr>
        <p:blipFill>
          <a:blip r:embed="rId3"/>
          <a:stretch>
            <a:fillRect/>
          </a:stretch>
        </p:blipFill>
        <p:spPr>
          <a:xfrm>
            <a:off x="277893" y="1990689"/>
            <a:ext cx="7219950" cy="2247900"/>
          </a:xfrm>
          <a:prstGeom prst="rect">
            <a:avLst/>
          </a:prstGeom>
        </p:spPr>
      </p:pic>
      <p:pic>
        <p:nvPicPr>
          <p:cNvPr id="30" name="Picture 29">
            <a:extLst>
              <a:ext uri="{FF2B5EF4-FFF2-40B4-BE49-F238E27FC236}">
                <a16:creationId xmlns:a16="http://schemas.microsoft.com/office/drawing/2014/main" id="{7586341D-DBDE-40CE-A04F-69493DB8354C}"/>
              </a:ext>
            </a:extLst>
          </p:cNvPr>
          <p:cNvPicPr>
            <a:picLocks noChangeAspect="1"/>
          </p:cNvPicPr>
          <p:nvPr/>
        </p:nvPicPr>
        <p:blipFill>
          <a:blip r:embed="rId4"/>
          <a:stretch>
            <a:fillRect/>
          </a:stretch>
        </p:blipFill>
        <p:spPr>
          <a:xfrm>
            <a:off x="3191029" y="4402139"/>
            <a:ext cx="5114925" cy="2028825"/>
          </a:xfrm>
          <a:prstGeom prst="rect">
            <a:avLst/>
          </a:prstGeom>
        </p:spPr>
      </p:pic>
      <p:pic>
        <p:nvPicPr>
          <p:cNvPr id="32" name="Graphic 31" descr="Robot">
            <a:extLst>
              <a:ext uri="{FF2B5EF4-FFF2-40B4-BE49-F238E27FC236}">
                <a16:creationId xmlns:a16="http://schemas.microsoft.com/office/drawing/2014/main" id="{F7B2CCFD-470E-4D4A-88BA-105E6E4C679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31132" y="275761"/>
            <a:ext cx="1207043" cy="1207043"/>
          </a:xfrm>
          <a:prstGeom prst="rect">
            <a:avLst/>
          </a:prstGeom>
        </p:spPr>
      </p:pic>
      <p:sp>
        <p:nvSpPr>
          <p:cNvPr id="33" name="TextBox 32">
            <a:extLst>
              <a:ext uri="{FF2B5EF4-FFF2-40B4-BE49-F238E27FC236}">
                <a16:creationId xmlns:a16="http://schemas.microsoft.com/office/drawing/2014/main" id="{0D68EBA0-C671-40D9-B909-7B8C8D142DD0}"/>
              </a:ext>
            </a:extLst>
          </p:cNvPr>
          <p:cNvSpPr txBox="1"/>
          <p:nvPr/>
        </p:nvSpPr>
        <p:spPr>
          <a:xfrm>
            <a:off x="8054866" y="2073595"/>
            <a:ext cx="4000639" cy="2246769"/>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effectLst/>
              </a:rPr>
              <a:t>Except </a:t>
            </a:r>
            <a:r>
              <a:rPr lang="en-US" sz="2000" b="0" i="0" dirty="0" err="1">
                <a:effectLst/>
              </a:rPr>
              <a:t>loan_amount_requested</a:t>
            </a:r>
            <a:r>
              <a:rPr lang="en-US" sz="2000" b="0" i="0" dirty="0">
                <a:effectLst/>
              </a:rPr>
              <a:t> all other features have outliers present as can be seen in the boxplot.</a:t>
            </a:r>
          </a:p>
          <a:p>
            <a:endParaRPr lang="en-US" sz="2000" dirty="0"/>
          </a:p>
          <a:p>
            <a:pPr marL="342900" indent="-342900">
              <a:buFont typeface="Arial" panose="020B0604020202020204" pitchFamily="34" charset="0"/>
              <a:buChar char="•"/>
            </a:pPr>
            <a:r>
              <a:rPr lang="en-US" sz="2000" b="0" i="0" dirty="0">
                <a:effectLst/>
              </a:rPr>
              <a:t>Here the outliers have been treated using the IQR method.</a:t>
            </a:r>
            <a:endParaRPr lang="en-US" sz="2000" dirty="0"/>
          </a:p>
        </p:txBody>
      </p:sp>
      <p:grpSp>
        <p:nvGrpSpPr>
          <p:cNvPr id="54" name="Google Shape;8521;p54">
            <a:extLst>
              <a:ext uri="{FF2B5EF4-FFF2-40B4-BE49-F238E27FC236}">
                <a16:creationId xmlns:a16="http://schemas.microsoft.com/office/drawing/2014/main" id="{6FCE6C9E-4EE2-4AC9-862A-6FF434039EE2}"/>
              </a:ext>
            </a:extLst>
          </p:cNvPr>
          <p:cNvGrpSpPr/>
          <p:nvPr/>
        </p:nvGrpSpPr>
        <p:grpSpPr>
          <a:xfrm flipV="1">
            <a:off x="638637" y="5133720"/>
            <a:ext cx="2103548" cy="565662"/>
            <a:chOff x="998425" y="1182125"/>
            <a:chExt cx="1065400" cy="199500"/>
          </a:xfrm>
        </p:grpSpPr>
        <p:sp>
          <p:nvSpPr>
            <p:cNvPr id="55" name="Google Shape;8522;p54">
              <a:extLst>
                <a:ext uri="{FF2B5EF4-FFF2-40B4-BE49-F238E27FC236}">
                  <a16:creationId xmlns:a16="http://schemas.microsoft.com/office/drawing/2014/main" id="{317C4DAA-51E3-4B95-9A57-5BE90A4F50A6}"/>
                </a:ext>
              </a:extLst>
            </p:cNvPr>
            <p:cNvSpPr/>
            <p:nvPr/>
          </p:nvSpPr>
          <p:spPr>
            <a:xfrm>
              <a:off x="998425" y="1182125"/>
              <a:ext cx="1065400" cy="199500"/>
            </a:xfrm>
            <a:custGeom>
              <a:avLst/>
              <a:gdLst/>
              <a:ahLst/>
              <a:cxnLst/>
              <a:rect l="l" t="t" r="r" b="b"/>
              <a:pathLst>
                <a:path w="42616" h="7980" extrusionOk="0">
                  <a:moveTo>
                    <a:pt x="4324" y="1"/>
                  </a:moveTo>
                  <a:cubicBezTo>
                    <a:pt x="3159" y="1"/>
                    <a:pt x="1997" y="512"/>
                    <a:pt x="1246" y="1424"/>
                  </a:cubicBezTo>
                  <a:cubicBezTo>
                    <a:pt x="180" y="2720"/>
                    <a:pt x="1" y="4577"/>
                    <a:pt x="867" y="6031"/>
                  </a:cubicBezTo>
                  <a:cubicBezTo>
                    <a:pt x="1600" y="7262"/>
                    <a:pt x="2935" y="7980"/>
                    <a:pt x="4331" y="7980"/>
                  </a:cubicBezTo>
                  <a:cubicBezTo>
                    <a:pt x="4576" y="7980"/>
                    <a:pt x="4822" y="7958"/>
                    <a:pt x="5067" y="7913"/>
                  </a:cubicBezTo>
                  <a:cubicBezTo>
                    <a:pt x="6219" y="7700"/>
                    <a:pt x="7170" y="6971"/>
                    <a:pt x="7733" y="6006"/>
                  </a:cubicBezTo>
                  <a:cubicBezTo>
                    <a:pt x="8105" y="5370"/>
                    <a:pt x="8773" y="4970"/>
                    <a:pt x="9508" y="4970"/>
                  </a:cubicBezTo>
                  <a:lnTo>
                    <a:pt x="10488" y="4970"/>
                  </a:lnTo>
                  <a:cubicBezTo>
                    <a:pt x="11237" y="4970"/>
                    <a:pt x="11919" y="5376"/>
                    <a:pt x="12300" y="6020"/>
                  </a:cubicBezTo>
                  <a:lnTo>
                    <a:pt x="12307" y="6031"/>
                  </a:lnTo>
                  <a:cubicBezTo>
                    <a:pt x="13039" y="7262"/>
                    <a:pt x="14375" y="7980"/>
                    <a:pt x="15771" y="7980"/>
                  </a:cubicBezTo>
                  <a:cubicBezTo>
                    <a:pt x="16016" y="7980"/>
                    <a:pt x="16262" y="7958"/>
                    <a:pt x="16507" y="7913"/>
                  </a:cubicBezTo>
                  <a:cubicBezTo>
                    <a:pt x="17658" y="7700"/>
                    <a:pt x="18610" y="6971"/>
                    <a:pt x="19173" y="6006"/>
                  </a:cubicBezTo>
                  <a:cubicBezTo>
                    <a:pt x="19545" y="5370"/>
                    <a:pt x="20213" y="4970"/>
                    <a:pt x="20946" y="4970"/>
                  </a:cubicBezTo>
                  <a:lnTo>
                    <a:pt x="21928" y="4970"/>
                  </a:lnTo>
                  <a:cubicBezTo>
                    <a:pt x="22677" y="4970"/>
                    <a:pt x="23359" y="5376"/>
                    <a:pt x="23740" y="6020"/>
                  </a:cubicBezTo>
                  <a:lnTo>
                    <a:pt x="23747" y="6031"/>
                  </a:lnTo>
                  <a:cubicBezTo>
                    <a:pt x="24479" y="7262"/>
                    <a:pt x="25815" y="7980"/>
                    <a:pt x="27210" y="7980"/>
                  </a:cubicBezTo>
                  <a:cubicBezTo>
                    <a:pt x="27454" y="7980"/>
                    <a:pt x="27700" y="7958"/>
                    <a:pt x="27945" y="7913"/>
                  </a:cubicBezTo>
                  <a:cubicBezTo>
                    <a:pt x="29098" y="7700"/>
                    <a:pt x="30048" y="6971"/>
                    <a:pt x="30613" y="6006"/>
                  </a:cubicBezTo>
                  <a:cubicBezTo>
                    <a:pt x="30985" y="5370"/>
                    <a:pt x="31652" y="4970"/>
                    <a:pt x="32388" y="4970"/>
                  </a:cubicBezTo>
                  <a:lnTo>
                    <a:pt x="33368" y="4970"/>
                  </a:lnTo>
                  <a:cubicBezTo>
                    <a:pt x="34117" y="4970"/>
                    <a:pt x="34799" y="5376"/>
                    <a:pt x="35180" y="6020"/>
                  </a:cubicBezTo>
                  <a:lnTo>
                    <a:pt x="35187" y="6031"/>
                  </a:lnTo>
                  <a:cubicBezTo>
                    <a:pt x="35920" y="7262"/>
                    <a:pt x="37255" y="7980"/>
                    <a:pt x="38651" y="7980"/>
                  </a:cubicBezTo>
                  <a:cubicBezTo>
                    <a:pt x="38896" y="7980"/>
                    <a:pt x="39142" y="7958"/>
                    <a:pt x="39387" y="7913"/>
                  </a:cubicBezTo>
                  <a:cubicBezTo>
                    <a:pt x="41256" y="7567"/>
                    <a:pt x="42594" y="5866"/>
                    <a:pt x="42615" y="3993"/>
                  </a:cubicBezTo>
                  <a:cubicBezTo>
                    <a:pt x="42599" y="2323"/>
                    <a:pt x="41557" y="833"/>
                    <a:pt x="39994" y="246"/>
                  </a:cubicBezTo>
                  <a:cubicBezTo>
                    <a:pt x="39559" y="81"/>
                    <a:pt x="39100" y="2"/>
                    <a:pt x="38642" y="2"/>
                  </a:cubicBezTo>
                  <a:cubicBezTo>
                    <a:pt x="37477" y="2"/>
                    <a:pt x="36315" y="513"/>
                    <a:pt x="35565" y="1426"/>
                  </a:cubicBezTo>
                  <a:cubicBezTo>
                    <a:pt x="35428" y="1592"/>
                    <a:pt x="35304" y="1770"/>
                    <a:pt x="35195" y="1957"/>
                  </a:cubicBezTo>
                  <a:cubicBezTo>
                    <a:pt x="34817" y="2606"/>
                    <a:pt x="34133" y="3018"/>
                    <a:pt x="33382" y="3018"/>
                  </a:cubicBezTo>
                  <a:lnTo>
                    <a:pt x="32420" y="3018"/>
                  </a:lnTo>
                  <a:cubicBezTo>
                    <a:pt x="31683" y="3018"/>
                    <a:pt x="30996" y="2632"/>
                    <a:pt x="30624" y="1994"/>
                  </a:cubicBezTo>
                  <a:cubicBezTo>
                    <a:pt x="30157" y="1190"/>
                    <a:pt x="29425" y="572"/>
                    <a:pt x="28556" y="244"/>
                  </a:cubicBezTo>
                  <a:cubicBezTo>
                    <a:pt x="28121" y="80"/>
                    <a:pt x="27663" y="1"/>
                    <a:pt x="27205" y="1"/>
                  </a:cubicBezTo>
                  <a:cubicBezTo>
                    <a:pt x="26039" y="1"/>
                    <a:pt x="24877" y="513"/>
                    <a:pt x="24125" y="1426"/>
                  </a:cubicBezTo>
                  <a:cubicBezTo>
                    <a:pt x="23989" y="1592"/>
                    <a:pt x="23865" y="1770"/>
                    <a:pt x="23755" y="1957"/>
                  </a:cubicBezTo>
                  <a:cubicBezTo>
                    <a:pt x="23377" y="2606"/>
                    <a:pt x="22695" y="3018"/>
                    <a:pt x="21944" y="3018"/>
                  </a:cubicBezTo>
                  <a:lnTo>
                    <a:pt x="20981" y="3018"/>
                  </a:lnTo>
                  <a:cubicBezTo>
                    <a:pt x="20243" y="3018"/>
                    <a:pt x="19556" y="2632"/>
                    <a:pt x="19185" y="1994"/>
                  </a:cubicBezTo>
                  <a:cubicBezTo>
                    <a:pt x="18717" y="1190"/>
                    <a:pt x="17987" y="572"/>
                    <a:pt x="17116" y="244"/>
                  </a:cubicBezTo>
                  <a:cubicBezTo>
                    <a:pt x="16681" y="80"/>
                    <a:pt x="16223" y="1"/>
                    <a:pt x="15766" y="1"/>
                  </a:cubicBezTo>
                  <a:cubicBezTo>
                    <a:pt x="14600" y="1"/>
                    <a:pt x="13437" y="513"/>
                    <a:pt x="12686" y="1426"/>
                  </a:cubicBezTo>
                  <a:cubicBezTo>
                    <a:pt x="12549" y="1592"/>
                    <a:pt x="12425" y="1770"/>
                    <a:pt x="12316" y="1957"/>
                  </a:cubicBezTo>
                  <a:cubicBezTo>
                    <a:pt x="11937" y="2606"/>
                    <a:pt x="11255" y="3016"/>
                    <a:pt x="10504" y="3016"/>
                  </a:cubicBezTo>
                  <a:lnTo>
                    <a:pt x="9541" y="3016"/>
                  </a:lnTo>
                  <a:cubicBezTo>
                    <a:pt x="8805" y="3016"/>
                    <a:pt x="8116" y="2632"/>
                    <a:pt x="7745" y="1994"/>
                  </a:cubicBezTo>
                  <a:cubicBezTo>
                    <a:pt x="7277" y="1190"/>
                    <a:pt x="6547" y="572"/>
                    <a:pt x="5676" y="244"/>
                  </a:cubicBezTo>
                  <a:cubicBezTo>
                    <a:pt x="5241" y="80"/>
                    <a:pt x="4782" y="1"/>
                    <a:pt x="4324"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523;p54">
              <a:extLst>
                <a:ext uri="{FF2B5EF4-FFF2-40B4-BE49-F238E27FC236}">
                  <a16:creationId xmlns:a16="http://schemas.microsoft.com/office/drawing/2014/main" id="{9AAF6256-2C1C-453E-ADF3-AA1B673DE6AF}"/>
                </a:ext>
              </a:extLst>
            </p:cNvPr>
            <p:cNvSpPr/>
            <p:nvPr/>
          </p:nvSpPr>
          <p:spPr>
            <a:xfrm>
              <a:off x="1017250" y="1193175"/>
              <a:ext cx="177475" cy="177500"/>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524;p54">
              <a:extLst>
                <a:ext uri="{FF2B5EF4-FFF2-40B4-BE49-F238E27FC236}">
                  <a16:creationId xmlns:a16="http://schemas.microsoft.com/office/drawing/2014/main" id="{21C010ED-05C7-42C5-8A6C-123B91319015}"/>
                </a:ext>
              </a:extLst>
            </p:cNvPr>
            <p:cNvSpPr/>
            <p:nvPr/>
          </p:nvSpPr>
          <p:spPr>
            <a:xfrm>
              <a:off x="1303250" y="1193175"/>
              <a:ext cx="177475" cy="177500"/>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525;p54">
              <a:extLst>
                <a:ext uri="{FF2B5EF4-FFF2-40B4-BE49-F238E27FC236}">
                  <a16:creationId xmlns:a16="http://schemas.microsoft.com/office/drawing/2014/main" id="{798047E9-D3B3-4E13-B36C-291D6765E7B4}"/>
                </a:ext>
              </a:extLst>
            </p:cNvPr>
            <p:cNvSpPr/>
            <p:nvPr/>
          </p:nvSpPr>
          <p:spPr>
            <a:xfrm>
              <a:off x="1589250" y="1193175"/>
              <a:ext cx="177475" cy="177500"/>
            </a:xfrm>
            <a:custGeom>
              <a:avLst/>
              <a:gdLst/>
              <a:ahLst/>
              <a:cxnLst/>
              <a:rect l="l" t="t" r="r" b="b"/>
              <a:pathLst>
                <a:path w="7099" h="7100" extrusionOk="0">
                  <a:moveTo>
                    <a:pt x="3549" y="1"/>
                  </a:moveTo>
                  <a:cubicBezTo>
                    <a:pt x="1589" y="1"/>
                    <a:pt x="0" y="1589"/>
                    <a:pt x="0" y="3551"/>
                  </a:cubicBezTo>
                  <a:cubicBezTo>
                    <a:pt x="0" y="5511"/>
                    <a:pt x="1589" y="7099"/>
                    <a:pt x="3549" y="7099"/>
                  </a:cubicBezTo>
                  <a:cubicBezTo>
                    <a:pt x="5510" y="7099"/>
                    <a:pt x="7099" y="5511"/>
                    <a:pt x="7099" y="3551"/>
                  </a:cubicBezTo>
                  <a:cubicBezTo>
                    <a:pt x="7099" y="1589"/>
                    <a:pt x="5510" y="1"/>
                    <a:pt x="3549"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526;p54">
              <a:extLst>
                <a:ext uri="{FF2B5EF4-FFF2-40B4-BE49-F238E27FC236}">
                  <a16:creationId xmlns:a16="http://schemas.microsoft.com/office/drawing/2014/main" id="{D92D8B9D-C22C-4EAC-B1C9-D5B74C6768B6}"/>
                </a:ext>
              </a:extLst>
            </p:cNvPr>
            <p:cNvSpPr/>
            <p:nvPr/>
          </p:nvSpPr>
          <p:spPr>
            <a:xfrm>
              <a:off x="1875200" y="1193175"/>
              <a:ext cx="177525" cy="177500"/>
            </a:xfrm>
            <a:custGeom>
              <a:avLst/>
              <a:gdLst/>
              <a:ahLst/>
              <a:cxnLst/>
              <a:rect l="l" t="t" r="r" b="b"/>
              <a:pathLst>
                <a:path w="7101" h="7100" extrusionOk="0">
                  <a:moveTo>
                    <a:pt x="3551" y="1"/>
                  </a:moveTo>
                  <a:cubicBezTo>
                    <a:pt x="1590" y="1"/>
                    <a:pt x="0" y="1589"/>
                    <a:pt x="0" y="3551"/>
                  </a:cubicBezTo>
                  <a:cubicBezTo>
                    <a:pt x="0" y="5511"/>
                    <a:pt x="1590" y="7099"/>
                    <a:pt x="3551" y="7099"/>
                  </a:cubicBezTo>
                  <a:cubicBezTo>
                    <a:pt x="5511" y="7099"/>
                    <a:pt x="7101" y="5511"/>
                    <a:pt x="7101" y="3551"/>
                  </a:cubicBezTo>
                  <a:cubicBezTo>
                    <a:pt x="7101" y="1589"/>
                    <a:pt x="5511" y="1"/>
                    <a:pt x="355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8589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80">
                                          <p:stCondLst>
                                            <p:cond delay="0"/>
                                          </p:stCondLst>
                                        </p:cTn>
                                        <p:tgtEl>
                                          <p:spTgt spid="32"/>
                                        </p:tgtEl>
                                      </p:cBhvr>
                                    </p:animEffect>
                                    <p:anim calcmode="lin" valueType="num">
                                      <p:cBhvr>
                                        <p:cTn id="8"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13" dur="26">
                                          <p:stCondLst>
                                            <p:cond delay="650"/>
                                          </p:stCondLst>
                                        </p:cTn>
                                        <p:tgtEl>
                                          <p:spTgt spid="32"/>
                                        </p:tgtEl>
                                      </p:cBhvr>
                                      <p:to x="100000" y="60000"/>
                                    </p:animScale>
                                    <p:animScale>
                                      <p:cBhvr>
                                        <p:cTn id="14" dur="166" decel="50000">
                                          <p:stCondLst>
                                            <p:cond delay="676"/>
                                          </p:stCondLst>
                                        </p:cTn>
                                        <p:tgtEl>
                                          <p:spTgt spid="32"/>
                                        </p:tgtEl>
                                      </p:cBhvr>
                                      <p:to x="100000" y="100000"/>
                                    </p:animScale>
                                    <p:animScale>
                                      <p:cBhvr>
                                        <p:cTn id="15" dur="26">
                                          <p:stCondLst>
                                            <p:cond delay="1312"/>
                                          </p:stCondLst>
                                        </p:cTn>
                                        <p:tgtEl>
                                          <p:spTgt spid="32"/>
                                        </p:tgtEl>
                                      </p:cBhvr>
                                      <p:to x="100000" y="80000"/>
                                    </p:animScale>
                                    <p:animScale>
                                      <p:cBhvr>
                                        <p:cTn id="16" dur="166" decel="50000">
                                          <p:stCondLst>
                                            <p:cond delay="1338"/>
                                          </p:stCondLst>
                                        </p:cTn>
                                        <p:tgtEl>
                                          <p:spTgt spid="32"/>
                                        </p:tgtEl>
                                      </p:cBhvr>
                                      <p:to x="100000" y="100000"/>
                                    </p:animScale>
                                    <p:animScale>
                                      <p:cBhvr>
                                        <p:cTn id="17" dur="26">
                                          <p:stCondLst>
                                            <p:cond delay="1642"/>
                                          </p:stCondLst>
                                        </p:cTn>
                                        <p:tgtEl>
                                          <p:spTgt spid="32"/>
                                        </p:tgtEl>
                                      </p:cBhvr>
                                      <p:to x="100000" y="90000"/>
                                    </p:animScale>
                                    <p:animScale>
                                      <p:cBhvr>
                                        <p:cTn id="18" dur="166" decel="50000">
                                          <p:stCondLst>
                                            <p:cond delay="1668"/>
                                          </p:stCondLst>
                                        </p:cTn>
                                        <p:tgtEl>
                                          <p:spTgt spid="32"/>
                                        </p:tgtEl>
                                      </p:cBhvr>
                                      <p:to x="100000" y="100000"/>
                                    </p:animScale>
                                    <p:animScale>
                                      <p:cBhvr>
                                        <p:cTn id="19" dur="26">
                                          <p:stCondLst>
                                            <p:cond delay="1808"/>
                                          </p:stCondLst>
                                        </p:cTn>
                                        <p:tgtEl>
                                          <p:spTgt spid="32"/>
                                        </p:tgtEl>
                                      </p:cBhvr>
                                      <p:to x="100000" y="95000"/>
                                    </p:animScale>
                                    <p:animScale>
                                      <p:cBhvr>
                                        <p:cTn id="20" dur="166" decel="50000">
                                          <p:stCondLst>
                                            <p:cond delay="1834"/>
                                          </p:stCondLst>
                                        </p:cTn>
                                        <p:tgtEl>
                                          <p:spTgt spid="3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28046D-74AC-4D9F-A5CF-8BF5688C4143}"/>
              </a:ext>
            </a:extLst>
          </p:cNvPr>
          <p:cNvPicPr>
            <a:picLocks noChangeAspect="1"/>
          </p:cNvPicPr>
          <p:nvPr/>
        </p:nvPicPr>
        <p:blipFill rotWithShape="1">
          <a:blip r:embed="rId2"/>
          <a:srcRect l="12185" r="9247"/>
          <a:stretch/>
        </p:blipFill>
        <p:spPr>
          <a:xfrm>
            <a:off x="10055186" y="150204"/>
            <a:ext cx="1852039" cy="511580"/>
          </a:xfrm>
          <a:prstGeom prst="rect">
            <a:avLst/>
          </a:prstGeom>
        </p:spPr>
      </p:pic>
      <p:sp>
        <p:nvSpPr>
          <p:cNvPr id="3" name="Title 1">
            <a:extLst>
              <a:ext uri="{FF2B5EF4-FFF2-40B4-BE49-F238E27FC236}">
                <a16:creationId xmlns:a16="http://schemas.microsoft.com/office/drawing/2014/main" id="{0683CE35-91A5-4DD6-A8F3-B7DFFD08BBFB}"/>
              </a:ext>
            </a:extLst>
          </p:cNvPr>
          <p:cNvSpPr>
            <a:spLocks noGrp="1"/>
          </p:cNvSpPr>
          <p:nvPr>
            <p:ph type="title"/>
          </p:nvPr>
        </p:nvSpPr>
        <p:spPr>
          <a:xfrm>
            <a:off x="2252528" y="387883"/>
            <a:ext cx="7791282" cy="849211"/>
          </a:xfrm>
        </p:spPr>
        <p:txBody>
          <a:bodyPr>
            <a:normAutofit fontScale="90000"/>
          </a:bodyPr>
          <a:lstStyle/>
          <a:p>
            <a:pPr algn="ctr"/>
            <a:r>
              <a:rPr lang="en-US" sz="4400" b="1" u="sng" cap="none" dirty="0">
                <a:effectLst>
                  <a:outerShdw blurRad="38100" dist="38100" dir="2700000" algn="tl">
                    <a:srgbClr val="000000">
                      <a:alpha val="43137"/>
                    </a:srgbClr>
                  </a:outerShdw>
                </a:effectLst>
                <a:latin typeface="+mn-lt"/>
                <a:ea typeface="+mn-ea"/>
                <a:cs typeface="+mn-cs"/>
              </a:rPr>
              <a:t>Feature Correlation Heatmap </a:t>
            </a:r>
            <a:br>
              <a:rPr lang="en-US" sz="4400" b="1" cap="none" dirty="0">
                <a:latin typeface="+mn-lt"/>
                <a:ea typeface="+mn-ea"/>
                <a:cs typeface="+mn-cs"/>
              </a:rPr>
            </a:br>
            <a:endParaRPr lang="en-US" sz="4400" b="1" cap="none" dirty="0">
              <a:latin typeface="+mn-lt"/>
              <a:ea typeface="+mn-ea"/>
              <a:cs typeface="+mn-cs"/>
            </a:endParaRPr>
          </a:p>
        </p:txBody>
      </p:sp>
      <p:sp>
        <p:nvSpPr>
          <p:cNvPr id="6" name="TextBox 5">
            <a:extLst>
              <a:ext uri="{FF2B5EF4-FFF2-40B4-BE49-F238E27FC236}">
                <a16:creationId xmlns:a16="http://schemas.microsoft.com/office/drawing/2014/main" id="{A180F737-D7EC-490D-A4B1-28EB4E73B83B}"/>
              </a:ext>
            </a:extLst>
          </p:cNvPr>
          <p:cNvSpPr txBox="1"/>
          <p:nvPr/>
        </p:nvSpPr>
        <p:spPr>
          <a:xfrm>
            <a:off x="103032" y="2498168"/>
            <a:ext cx="3976876" cy="369332"/>
          </a:xfrm>
          <a:prstGeom prst="rect">
            <a:avLst/>
          </a:prstGeom>
          <a:noFill/>
        </p:spPr>
        <p:txBody>
          <a:bodyPr wrap="square" rtlCol="0">
            <a:spAutoFit/>
          </a:bodyPr>
          <a:lstStyle/>
          <a:p>
            <a:r>
              <a:rPr lang="en-US" dirty="0"/>
              <a:t>Annual Income       Amount Requested</a:t>
            </a:r>
          </a:p>
        </p:txBody>
      </p:sp>
      <p:pic>
        <p:nvPicPr>
          <p:cNvPr id="2048" name="Picture 2047">
            <a:extLst>
              <a:ext uri="{FF2B5EF4-FFF2-40B4-BE49-F238E27FC236}">
                <a16:creationId xmlns:a16="http://schemas.microsoft.com/office/drawing/2014/main" id="{FDDB6423-CACE-4C26-9672-035C6D95C1A1}"/>
              </a:ext>
            </a:extLst>
          </p:cNvPr>
          <p:cNvPicPr>
            <a:picLocks noChangeAspect="1"/>
          </p:cNvPicPr>
          <p:nvPr/>
        </p:nvPicPr>
        <p:blipFill>
          <a:blip r:embed="rId3"/>
          <a:stretch>
            <a:fillRect/>
          </a:stretch>
        </p:blipFill>
        <p:spPr>
          <a:xfrm>
            <a:off x="4466604" y="1237094"/>
            <a:ext cx="7533680" cy="5342021"/>
          </a:xfrm>
          <a:prstGeom prst="rect">
            <a:avLst/>
          </a:prstGeom>
        </p:spPr>
      </p:pic>
      <p:pic>
        <p:nvPicPr>
          <p:cNvPr id="2055" name="Graphic 2054" descr="Table">
            <a:extLst>
              <a:ext uri="{FF2B5EF4-FFF2-40B4-BE49-F238E27FC236}">
                <a16:creationId xmlns:a16="http://schemas.microsoft.com/office/drawing/2014/main" id="{677D0EA3-7C84-4103-B0B2-AA525D763FB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2350" y="-52037"/>
            <a:ext cx="1417812" cy="1417812"/>
          </a:xfrm>
          <a:prstGeom prst="rect">
            <a:avLst/>
          </a:prstGeom>
        </p:spPr>
      </p:pic>
      <p:sp>
        <p:nvSpPr>
          <p:cNvPr id="2056" name="Arrow: Down 2055">
            <a:extLst>
              <a:ext uri="{FF2B5EF4-FFF2-40B4-BE49-F238E27FC236}">
                <a16:creationId xmlns:a16="http://schemas.microsoft.com/office/drawing/2014/main" id="{1A3D5A4B-BB37-4993-A5EC-9BACA05A35F7}"/>
              </a:ext>
            </a:extLst>
          </p:cNvPr>
          <p:cNvSpPr/>
          <p:nvPr/>
        </p:nvSpPr>
        <p:spPr>
          <a:xfrm rot="10800000">
            <a:off x="1659951" y="2429761"/>
            <a:ext cx="247905" cy="337425"/>
          </a:xfrm>
          <a:prstGeom prst="downArrow">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TextBox 81">
            <a:extLst>
              <a:ext uri="{FF2B5EF4-FFF2-40B4-BE49-F238E27FC236}">
                <a16:creationId xmlns:a16="http://schemas.microsoft.com/office/drawing/2014/main" id="{268FC825-4743-470B-9CD9-B27027217E72}"/>
              </a:ext>
            </a:extLst>
          </p:cNvPr>
          <p:cNvSpPr txBox="1"/>
          <p:nvPr/>
        </p:nvSpPr>
        <p:spPr>
          <a:xfrm>
            <a:off x="103032" y="3035055"/>
            <a:ext cx="3976876" cy="369332"/>
          </a:xfrm>
          <a:prstGeom prst="rect">
            <a:avLst/>
          </a:prstGeom>
          <a:noFill/>
        </p:spPr>
        <p:txBody>
          <a:bodyPr wrap="square" rtlCol="0">
            <a:spAutoFit/>
          </a:bodyPr>
          <a:lstStyle/>
          <a:p>
            <a:r>
              <a:rPr lang="en-US" dirty="0"/>
              <a:t>Total Accounts            Open Accounts</a:t>
            </a:r>
          </a:p>
        </p:txBody>
      </p:sp>
      <p:sp>
        <p:nvSpPr>
          <p:cNvPr id="83" name="TextBox 82">
            <a:extLst>
              <a:ext uri="{FF2B5EF4-FFF2-40B4-BE49-F238E27FC236}">
                <a16:creationId xmlns:a16="http://schemas.microsoft.com/office/drawing/2014/main" id="{58E12F37-14D8-4579-B794-21A857E35E5A}"/>
              </a:ext>
            </a:extLst>
          </p:cNvPr>
          <p:cNvSpPr txBox="1"/>
          <p:nvPr/>
        </p:nvSpPr>
        <p:spPr>
          <a:xfrm>
            <a:off x="0" y="3644397"/>
            <a:ext cx="4079906" cy="369332"/>
          </a:xfrm>
          <a:prstGeom prst="rect">
            <a:avLst/>
          </a:prstGeom>
          <a:noFill/>
        </p:spPr>
        <p:txBody>
          <a:bodyPr wrap="square" rtlCol="0">
            <a:spAutoFit/>
          </a:bodyPr>
          <a:lstStyle/>
          <a:p>
            <a:r>
              <a:rPr lang="en-US" dirty="0"/>
              <a:t>Open Accounts            Debt to Income </a:t>
            </a:r>
          </a:p>
        </p:txBody>
      </p:sp>
      <p:sp>
        <p:nvSpPr>
          <p:cNvPr id="84" name="TextBox 83">
            <a:extLst>
              <a:ext uri="{FF2B5EF4-FFF2-40B4-BE49-F238E27FC236}">
                <a16:creationId xmlns:a16="http://schemas.microsoft.com/office/drawing/2014/main" id="{A89F9ECA-95A6-4C1E-B5BE-F9F4669042E9}"/>
              </a:ext>
            </a:extLst>
          </p:cNvPr>
          <p:cNvSpPr txBox="1"/>
          <p:nvPr/>
        </p:nvSpPr>
        <p:spPr>
          <a:xfrm>
            <a:off x="0" y="4317748"/>
            <a:ext cx="4071920" cy="369332"/>
          </a:xfrm>
          <a:prstGeom prst="rect">
            <a:avLst/>
          </a:prstGeom>
          <a:noFill/>
        </p:spPr>
        <p:txBody>
          <a:bodyPr wrap="square" rtlCol="0">
            <a:spAutoFit/>
          </a:bodyPr>
          <a:lstStyle/>
          <a:p>
            <a:r>
              <a:rPr lang="en-US" dirty="0"/>
              <a:t>Annual Income             Total Accounts</a:t>
            </a:r>
          </a:p>
        </p:txBody>
      </p:sp>
      <p:sp>
        <p:nvSpPr>
          <p:cNvPr id="2059" name="Arrow: Up 2058">
            <a:extLst>
              <a:ext uri="{FF2B5EF4-FFF2-40B4-BE49-F238E27FC236}">
                <a16:creationId xmlns:a16="http://schemas.microsoft.com/office/drawing/2014/main" id="{52B4E2D4-243B-402E-882D-FDB03D562AFD}"/>
              </a:ext>
            </a:extLst>
          </p:cNvPr>
          <p:cNvSpPr/>
          <p:nvPr/>
        </p:nvSpPr>
        <p:spPr>
          <a:xfrm>
            <a:off x="1669529" y="3601053"/>
            <a:ext cx="183454" cy="355496"/>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90" name="Arrow: Up 89">
            <a:extLst>
              <a:ext uri="{FF2B5EF4-FFF2-40B4-BE49-F238E27FC236}">
                <a16:creationId xmlns:a16="http://schemas.microsoft.com/office/drawing/2014/main" id="{6A89C8B2-7369-4150-B60B-9C6AA98FDC0F}"/>
              </a:ext>
            </a:extLst>
          </p:cNvPr>
          <p:cNvSpPr/>
          <p:nvPr/>
        </p:nvSpPr>
        <p:spPr>
          <a:xfrm>
            <a:off x="3775104" y="3609345"/>
            <a:ext cx="183454" cy="355496"/>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91" name="Arrow: Up 90">
            <a:extLst>
              <a:ext uri="{FF2B5EF4-FFF2-40B4-BE49-F238E27FC236}">
                <a16:creationId xmlns:a16="http://schemas.microsoft.com/office/drawing/2014/main" id="{14A97F9F-60DF-4F42-9FC2-5DCC9DC1D152}"/>
              </a:ext>
            </a:extLst>
          </p:cNvPr>
          <p:cNvSpPr/>
          <p:nvPr/>
        </p:nvSpPr>
        <p:spPr>
          <a:xfrm>
            <a:off x="1669529" y="4253739"/>
            <a:ext cx="183454" cy="355496"/>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92" name="Arrow: Up 91">
            <a:extLst>
              <a:ext uri="{FF2B5EF4-FFF2-40B4-BE49-F238E27FC236}">
                <a16:creationId xmlns:a16="http://schemas.microsoft.com/office/drawing/2014/main" id="{03C7696B-4B1E-402E-94E2-C5DEFD64D49E}"/>
              </a:ext>
            </a:extLst>
          </p:cNvPr>
          <p:cNvSpPr/>
          <p:nvPr/>
        </p:nvSpPr>
        <p:spPr>
          <a:xfrm>
            <a:off x="3760165" y="4246849"/>
            <a:ext cx="183454" cy="355496"/>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93" name="Arrow: Down 92">
            <a:extLst>
              <a:ext uri="{FF2B5EF4-FFF2-40B4-BE49-F238E27FC236}">
                <a16:creationId xmlns:a16="http://schemas.microsoft.com/office/drawing/2014/main" id="{DE4EF8C6-829C-4724-BA5A-4AED4B13AD4E}"/>
              </a:ext>
            </a:extLst>
          </p:cNvPr>
          <p:cNvSpPr/>
          <p:nvPr/>
        </p:nvSpPr>
        <p:spPr>
          <a:xfrm rot="10800000">
            <a:off x="3747771" y="2982226"/>
            <a:ext cx="247905" cy="337425"/>
          </a:xfrm>
          <a:prstGeom prst="downArrow">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Arrow: Down 93">
            <a:extLst>
              <a:ext uri="{FF2B5EF4-FFF2-40B4-BE49-F238E27FC236}">
                <a16:creationId xmlns:a16="http://schemas.microsoft.com/office/drawing/2014/main" id="{38A626CC-8CB4-4764-811E-B4186739AA79}"/>
              </a:ext>
            </a:extLst>
          </p:cNvPr>
          <p:cNvSpPr/>
          <p:nvPr/>
        </p:nvSpPr>
        <p:spPr>
          <a:xfrm rot="10800000">
            <a:off x="3742879" y="2452080"/>
            <a:ext cx="247905" cy="337425"/>
          </a:xfrm>
          <a:prstGeom prst="downArrow">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Arrow: Down 94">
            <a:extLst>
              <a:ext uri="{FF2B5EF4-FFF2-40B4-BE49-F238E27FC236}">
                <a16:creationId xmlns:a16="http://schemas.microsoft.com/office/drawing/2014/main" id="{3365E386-21EA-4392-9CDB-CBEB8820F0B6}"/>
              </a:ext>
            </a:extLst>
          </p:cNvPr>
          <p:cNvSpPr/>
          <p:nvPr/>
        </p:nvSpPr>
        <p:spPr>
          <a:xfrm rot="10800000">
            <a:off x="1642251" y="2997406"/>
            <a:ext cx="247905" cy="337425"/>
          </a:xfrm>
          <a:prstGeom prst="downArrow">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09260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055"/>
                                        </p:tgtEl>
                                        <p:attrNameLst>
                                          <p:attrName>style.visibility</p:attrName>
                                        </p:attrNameLst>
                                      </p:cBhvr>
                                      <p:to>
                                        <p:strVal val="visible"/>
                                      </p:to>
                                    </p:set>
                                    <p:animEffect transition="in" filter="checkerboard(across)">
                                      <p:cBhvr>
                                        <p:cTn id="7" dur="5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28046D-74AC-4D9F-A5CF-8BF5688C4143}"/>
              </a:ext>
            </a:extLst>
          </p:cNvPr>
          <p:cNvPicPr>
            <a:picLocks noChangeAspect="1"/>
          </p:cNvPicPr>
          <p:nvPr/>
        </p:nvPicPr>
        <p:blipFill rotWithShape="1">
          <a:blip r:embed="rId2"/>
          <a:srcRect l="12185" r="9247"/>
          <a:stretch/>
        </p:blipFill>
        <p:spPr>
          <a:xfrm>
            <a:off x="10055186" y="150204"/>
            <a:ext cx="1852039" cy="511580"/>
          </a:xfrm>
          <a:prstGeom prst="rect">
            <a:avLst/>
          </a:prstGeom>
        </p:spPr>
      </p:pic>
      <p:sp>
        <p:nvSpPr>
          <p:cNvPr id="3" name="Title 1">
            <a:extLst>
              <a:ext uri="{FF2B5EF4-FFF2-40B4-BE49-F238E27FC236}">
                <a16:creationId xmlns:a16="http://schemas.microsoft.com/office/drawing/2014/main" id="{7ABF738A-3619-424A-B997-C9EE3D35F36B}"/>
              </a:ext>
            </a:extLst>
          </p:cNvPr>
          <p:cNvSpPr>
            <a:spLocks noGrp="1"/>
          </p:cNvSpPr>
          <p:nvPr>
            <p:ph type="title"/>
          </p:nvPr>
        </p:nvSpPr>
        <p:spPr>
          <a:xfrm>
            <a:off x="1" y="-214859"/>
            <a:ext cx="12191999" cy="1456267"/>
          </a:xfrm>
        </p:spPr>
        <p:txBody>
          <a:bodyPr/>
          <a:lstStyle/>
          <a:p>
            <a:pPr algn="ctr"/>
            <a:r>
              <a:rPr lang="en-US" sz="4400" b="1" u="sng" cap="none" dirty="0">
                <a:effectLst>
                  <a:outerShdw blurRad="38100" dist="38100" dir="2700000" algn="tl">
                    <a:srgbClr val="000000">
                      <a:alpha val="43137"/>
                    </a:srgbClr>
                  </a:outerShdw>
                </a:effectLst>
                <a:latin typeface="+mn-lt"/>
                <a:ea typeface="+mn-ea"/>
                <a:cs typeface="+mn-cs"/>
              </a:rPr>
              <a:t>Statistics</a:t>
            </a:r>
          </a:p>
        </p:txBody>
      </p:sp>
      <p:pic>
        <p:nvPicPr>
          <p:cNvPr id="55" name="Picture 54">
            <a:extLst>
              <a:ext uri="{FF2B5EF4-FFF2-40B4-BE49-F238E27FC236}">
                <a16:creationId xmlns:a16="http://schemas.microsoft.com/office/drawing/2014/main" id="{45375B92-6238-43D3-BC41-555B79368E85}"/>
              </a:ext>
            </a:extLst>
          </p:cNvPr>
          <p:cNvPicPr>
            <a:picLocks noChangeAspect="1"/>
          </p:cNvPicPr>
          <p:nvPr/>
        </p:nvPicPr>
        <p:blipFill>
          <a:blip r:embed="rId3"/>
          <a:stretch>
            <a:fillRect/>
          </a:stretch>
        </p:blipFill>
        <p:spPr>
          <a:xfrm>
            <a:off x="6420825" y="1004768"/>
            <a:ext cx="5486400" cy="2771775"/>
          </a:xfrm>
          <a:prstGeom prst="rect">
            <a:avLst/>
          </a:prstGeom>
        </p:spPr>
      </p:pic>
      <p:sp>
        <p:nvSpPr>
          <p:cNvPr id="57" name="TextBox 56">
            <a:extLst>
              <a:ext uri="{FF2B5EF4-FFF2-40B4-BE49-F238E27FC236}">
                <a16:creationId xmlns:a16="http://schemas.microsoft.com/office/drawing/2014/main" id="{1C25BACD-BBE2-437D-AC44-D58913ED4D00}"/>
              </a:ext>
            </a:extLst>
          </p:cNvPr>
          <p:cNvSpPr txBox="1"/>
          <p:nvPr/>
        </p:nvSpPr>
        <p:spPr>
          <a:xfrm>
            <a:off x="37904" y="1198977"/>
            <a:ext cx="6382921" cy="3077766"/>
          </a:xfrm>
          <a:prstGeom prst="rect">
            <a:avLst/>
          </a:prstGeom>
          <a:noFill/>
        </p:spPr>
        <p:txBody>
          <a:bodyPr wrap="square">
            <a:spAutoFit/>
          </a:bodyPr>
          <a:lstStyle/>
          <a:p>
            <a:r>
              <a:rPr lang="en-US" b="1" i="0" u="sng" dirty="0" err="1">
                <a:effectLst/>
              </a:rPr>
              <a:t>Anova</a:t>
            </a:r>
            <a:r>
              <a:rPr lang="en-US" b="1" i="0" u="sng" dirty="0">
                <a:effectLst/>
              </a:rPr>
              <a:t> Test between Numerical and Target Variable. </a:t>
            </a:r>
          </a:p>
          <a:p>
            <a:endParaRPr lang="en-US" sz="1600" b="1" i="0" u="sng" dirty="0">
              <a:effectLst/>
            </a:endParaRPr>
          </a:p>
          <a:p>
            <a:pPr marL="285750" indent="-285750">
              <a:buFont typeface="Arial" panose="020B0604020202020204" pitchFamily="34" charset="0"/>
              <a:buChar char="•"/>
            </a:pPr>
            <a:r>
              <a:rPr lang="en-US" sz="1600" b="0" i="0" dirty="0">
                <a:effectLst/>
              </a:rPr>
              <a:t>H0: There is no difference in means between interest rate groups          	    and a specific feature.</a:t>
            </a:r>
          </a:p>
          <a:p>
            <a:pPr marL="285750" indent="-285750">
              <a:buFont typeface="Arial" panose="020B0604020202020204" pitchFamily="34" charset="0"/>
              <a:buChar char="•"/>
            </a:pPr>
            <a:r>
              <a:rPr lang="en-US" sz="1600" b="0" i="0" dirty="0">
                <a:effectLst/>
              </a:rPr>
              <a:t>HA: There is a difference in means between interest rate groups and   	    a specific feature. </a:t>
            </a:r>
          </a:p>
          <a:p>
            <a:endParaRPr lang="en-US" sz="1600" dirty="0"/>
          </a:p>
          <a:p>
            <a:r>
              <a:rPr lang="en-US" sz="1600" dirty="0"/>
              <a:t>       </a:t>
            </a:r>
            <a:r>
              <a:rPr lang="en-US" sz="1600" b="1" u="sng" dirty="0"/>
              <a:t>Interpretation:</a:t>
            </a:r>
          </a:p>
          <a:p>
            <a:endParaRPr lang="en-US" sz="1600" b="1" u="sng" dirty="0"/>
          </a:p>
          <a:p>
            <a:pPr marL="285750" indent="-285750">
              <a:buFont typeface="Arial" panose="020B0604020202020204" pitchFamily="34" charset="0"/>
              <a:buChar char="•"/>
            </a:pPr>
            <a:r>
              <a:rPr lang="en-US" sz="1600" b="1" i="0" dirty="0">
                <a:effectLst/>
              </a:rPr>
              <a:t> </a:t>
            </a:r>
            <a:r>
              <a:rPr lang="en-US" sz="1600" b="0" i="0" dirty="0">
                <a:effectLst/>
              </a:rPr>
              <a:t>All the numerical columns are having differences in mean for each of the target categories. </a:t>
            </a:r>
          </a:p>
          <a:p>
            <a:endParaRPr lang="en-IN" sz="1600" dirty="0"/>
          </a:p>
        </p:txBody>
      </p:sp>
      <p:pic>
        <p:nvPicPr>
          <p:cNvPr id="59" name="Picture 58">
            <a:extLst>
              <a:ext uri="{FF2B5EF4-FFF2-40B4-BE49-F238E27FC236}">
                <a16:creationId xmlns:a16="http://schemas.microsoft.com/office/drawing/2014/main" id="{80646F6A-DABE-4EBA-97C0-7C458FD88993}"/>
              </a:ext>
            </a:extLst>
          </p:cNvPr>
          <p:cNvPicPr>
            <a:picLocks noChangeAspect="1"/>
          </p:cNvPicPr>
          <p:nvPr/>
        </p:nvPicPr>
        <p:blipFill>
          <a:blip r:embed="rId4"/>
          <a:stretch>
            <a:fillRect/>
          </a:stretch>
        </p:blipFill>
        <p:spPr>
          <a:xfrm>
            <a:off x="586695" y="4614570"/>
            <a:ext cx="4448944" cy="1901110"/>
          </a:xfrm>
          <a:prstGeom prst="rect">
            <a:avLst/>
          </a:prstGeom>
        </p:spPr>
      </p:pic>
      <p:sp>
        <p:nvSpPr>
          <p:cNvPr id="61" name="TextBox 60">
            <a:extLst>
              <a:ext uri="{FF2B5EF4-FFF2-40B4-BE49-F238E27FC236}">
                <a16:creationId xmlns:a16="http://schemas.microsoft.com/office/drawing/2014/main" id="{C6CCF420-BF34-4CCA-A9AE-9665B6626DE4}"/>
              </a:ext>
            </a:extLst>
          </p:cNvPr>
          <p:cNvSpPr txBox="1"/>
          <p:nvPr/>
        </p:nvSpPr>
        <p:spPr>
          <a:xfrm>
            <a:off x="6093854" y="3961093"/>
            <a:ext cx="6098146" cy="3139321"/>
          </a:xfrm>
          <a:prstGeom prst="rect">
            <a:avLst/>
          </a:prstGeom>
          <a:noFill/>
        </p:spPr>
        <p:txBody>
          <a:bodyPr wrap="square">
            <a:spAutoFit/>
          </a:bodyPr>
          <a:lstStyle/>
          <a:p>
            <a:r>
              <a:rPr lang="en-US" sz="1800" i="0" dirty="0">
                <a:effectLst/>
              </a:rPr>
              <a:t> </a:t>
            </a:r>
            <a:r>
              <a:rPr lang="en-US" b="1" u="sng" dirty="0" err="1"/>
              <a:t>CHI-Square</a:t>
            </a:r>
            <a:r>
              <a:rPr lang="en-US" b="1" u="sng" dirty="0"/>
              <a:t> </a:t>
            </a:r>
            <a:r>
              <a:rPr lang="en-US" b="1" i="0" u="sng" dirty="0">
                <a:effectLst/>
              </a:rPr>
              <a:t>Test between Categorical and Target Variable.</a:t>
            </a:r>
          </a:p>
          <a:p>
            <a:pPr algn="l"/>
            <a:endParaRPr lang="en-US" dirty="0"/>
          </a:p>
          <a:p>
            <a:pPr algn="l"/>
            <a:r>
              <a:rPr lang="en-US" dirty="0"/>
              <a:t>H0:  Assumes that there is no association between the two     	variables. </a:t>
            </a:r>
          </a:p>
          <a:p>
            <a:pPr algn="l"/>
            <a:r>
              <a:rPr lang="en-US" dirty="0"/>
              <a:t>HA:  Assumes that there is an association between the two 	variables.    </a:t>
            </a:r>
          </a:p>
          <a:p>
            <a:pPr algn="l"/>
            <a:r>
              <a:rPr lang="en-US" sz="1800" b="1" u="sng" dirty="0"/>
              <a:t>Interpretation:</a:t>
            </a:r>
            <a:r>
              <a:rPr lang="en-US" b="0" i="0" dirty="0">
                <a:effectLst/>
              </a:rPr>
              <a:t> </a:t>
            </a:r>
          </a:p>
          <a:p>
            <a:pPr algn="l"/>
            <a:endParaRPr lang="en-US" b="0" i="0" dirty="0">
              <a:effectLst/>
            </a:endParaRPr>
          </a:p>
          <a:p>
            <a:pPr algn="l">
              <a:buFont typeface="Arial" panose="020B0604020202020204" pitchFamily="34" charset="0"/>
              <a:buChar char="•"/>
            </a:pPr>
            <a:r>
              <a:rPr lang="en-US" b="0" i="0" dirty="0">
                <a:effectLst/>
              </a:rPr>
              <a:t>   Gender is the only categorical column that is not seeing any difference within each target category. </a:t>
            </a:r>
          </a:p>
          <a:p>
            <a:pPr algn="l">
              <a:buFont typeface="Arial" panose="020B0604020202020204" pitchFamily="34" charset="0"/>
              <a:buChar char="•"/>
            </a:pPr>
            <a:endParaRPr lang="en-US" b="0" i="0" dirty="0">
              <a:effectLst/>
            </a:endParaRPr>
          </a:p>
        </p:txBody>
      </p:sp>
      <p:pic>
        <p:nvPicPr>
          <p:cNvPr id="63" name="Graphic 62" descr="Gauge">
            <a:extLst>
              <a:ext uri="{FF2B5EF4-FFF2-40B4-BE49-F238E27FC236}">
                <a16:creationId xmlns:a16="http://schemas.microsoft.com/office/drawing/2014/main" id="{12CCB61B-B66E-4F20-8BE3-D0A8280F85B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11797" y="-150432"/>
            <a:ext cx="1852039" cy="1284983"/>
          </a:xfrm>
          <a:prstGeom prst="rect">
            <a:avLst/>
          </a:prstGeom>
        </p:spPr>
      </p:pic>
    </p:spTree>
    <p:extLst>
      <p:ext uri="{BB962C8B-B14F-4D97-AF65-F5344CB8AC3E}">
        <p14:creationId xmlns:p14="http://schemas.microsoft.com/office/powerpoint/2010/main" val="2284972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randombar(horizontal)">
                                      <p:cBhvr>
                                        <p:cTn id="7"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28046D-74AC-4D9F-A5CF-8BF5688C4143}"/>
              </a:ext>
            </a:extLst>
          </p:cNvPr>
          <p:cNvPicPr>
            <a:picLocks noChangeAspect="1"/>
          </p:cNvPicPr>
          <p:nvPr/>
        </p:nvPicPr>
        <p:blipFill rotWithShape="1">
          <a:blip r:embed="rId2"/>
          <a:srcRect l="12185" r="9247"/>
          <a:stretch/>
        </p:blipFill>
        <p:spPr>
          <a:xfrm>
            <a:off x="10055186" y="150204"/>
            <a:ext cx="1852039" cy="511580"/>
          </a:xfrm>
          <a:prstGeom prst="rect">
            <a:avLst/>
          </a:prstGeom>
        </p:spPr>
      </p:pic>
      <p:sp>
        <p:nvSpPr>
          <p:cNvPr id="16" name="TextBox 15">
            <a:extLst>
              <a:ext uri="{FF2B5EF4-FFF2-40B4-BE49-F238E27FC236}">
                <a16:creationId xmlns:a16="http://schemas.microsoft.com/office/drawing/2014/main" id="{62337BFB-C37E-4B39-A23C-E7308804C995}"/>
              </a:ext>
            </a:extLst>
          </p:cNvPr>
          <p:cNvSpPr txBox="1"/>
          <p:nvPr/>
        </p:nvSpPr>
        <p:spPr>
          <a:xfrm>
            <a:off x="1997037" y="21273"/>
            <a:ext cx="8058149" cy="769441"/>
          </a:xfrm>
          <a:prstGeom prst="rect">
            <a:avLst/>
          </a:prstGeom>
          <a:noFill/>
        </p:spPr>
        <p:txBody>
          <a:bodyPr wrap="square" rtlCol="0">
            <a:spAutoFit/>
          </a:bodyPr>
          <a:lstStyle/>
          <a:p>
            <a:pPr algn="ctr"/>
            <a:r>
              <a:rPr lang="en-US" sz="4400" b="1" u="sng" dirty="0">
                <a:effectLst>
                  <a:outerShdw blurRad="38100" dist="38100" dir="2700000" algn="tl">
                    <a:srgbClr val="000000">
                      <a:alpha val="43137"/>
                    </a:srgbClr>
                  </a:outerShdw>
                </a:effectLst>
              </a:rPr>
              <a:t>Visualizations vs Interest Rate(A)</a:t>
            </a:r>
          </a:p>
        </p:txBody>
      </p:sp>
      <p:sp>
        <p:nvSpPr>
          <p:cNvPr id="2" name="TextBox 1">
            <a:extLst>
              <a:ext uri="{FF2B5EF4-FFF2-40B4-BE49-F238E27FC236}">
                <a16:creationId xmlns:a16="http://schemas.microsoft.com/office/drawing/2014/main" id="{09D97230-AAE6-4CF9-8DA8-90ED37BE0FC7}"/>
              </a:ext>
            </a:extLst>
          </p:cNvPr>
          <p:cNvSpPr txBox="1"/>
          <p:nvPr/>
        </p:nvSpPr>
        <p:spPr>
          <a:xfrm>
            <a:off x="6315075" y="1247775"/>
            <a:ext cx="5162550" cy="6247864"/>
          </a:xfrm>
          <a:prstGeom prst="rect">
            <a:avLst/>
          </a:prstGeom>
          <a:noFill/>
        </p:spPr>
        <p:txBody>
          <a:bodyPr wrap="square" rtlCol="0">
            <a:spAutoFit/>
          </a:bodyPr>
          <a:lstStyle/>
          <a:p>
            <a:pPr algn="just"/>
            <a:r>
              <a:rPr lang="en-IN" sz="2000" b="1" u="sng" dirty="0"/>
              <a:t>Loan Amount vs Interest Rate</a:t>
            </a:r>
          </a:p>
          <a:p>
            <a:pPr algn="just"/>
            <a:endParaRPr lang="en-IN" sz="2000" b="1" u="sng" dirty="0"/>
          </a:p>
          <a:p>
            <a:pPr marL="285750" indent="-285750" algn="just">
              <a:buFont typeface="Arial" panose="020B0604020202020204" pitchFamily="34" charset="0"/>
              <a:buChar char="•"/>
            </a:pPr>
            <a:r>
              <a:rPr lang="en-IN" sz="2000" dirty="0"/>
              <a:t>Loan Amount distribution is positively skewed. Fewer people tend to ask for higher loan amounts. </a:t>
            </a:r>
          </a:p>
          <a:p>
            <a:pPr algn="just"/>
            <a:endParaRPr lang="en-IN" sz="2000" dirty="0"/>
          </a:p>
          <a:p>
            <a:pPr marL="285750" indent="-285750" algn="just">
              <a:buFont typeface="Arial" panose="020B0604020202020204" pitchFamily="34" charset="0"/>
              <a:buChar char="•"/>
            </a:pPr>
            <a:r>
              <a:rPr lang="en-IN" sz="2000" dirty="0"/>
              <a:t>We also see that as the amount increases, rate of interest being low or 1 also decreases.</a:t>
            </a:r>
          </a:p>
          <a:p>
            <a:pPr algn="just"/>
            <a:endParaRPr lang="en-IN" sz="2000" dirty="0"/>
          </a:p>
          <a:p>
            <a:pPr algn="just"/>
            <a:r>
              <a:rPr lang="en-IN" sz="2000" b="1" u="sng" dirty="0"/>
              <a:t>Annual Income vs Income Verified per interest rate</a:t>
            </a:r>
          </a:p>
          <a:p>
            <a:pPr algn="just"/>
            <a:endParaRPr lang="en-IN" sz="2000" b="1" u="sng" dirty="0"/>
          </a:p>
          <a:p>
            <a:pPr marL="285750" indent="-285750" algn="just">
              <a:buFont typeface="Arial" panose="020B0604020202020204" pitchFamily="34" charset="0"/>
              <a:buChar char="•"/>
            </a:pPr>
            <a:r>
              <a:rPr lang="en-IN" sz="2000" dirty="0"/>
              <a:t>Interest Rate 3 sees maximum applicants with verified income sources.</a:t>
            </a:r>
          </a:p>
          <a:p>
            <a:pPr algn="just"/>
            <a:endParaRPr lang="en-IN" sz="2000" dirty="0"/>
          </a:p>
          <a:p>
            <a:pPr marL="285750" indent="-285750" algn="just">
              <a:buFont typeface="Arial" panose="020B0604020202020204" pitchFamily="34" charset="0"/>
              <a:buChar char="•"/>
            </a:pPr>
            <a:r>
              <a:rPr lang="en-IN" sz="2000" dirty="0"/>
              <a:t>Interest rate 2 sees the maximum number of not verified income source.</a:t>
            </a:r>
          </a:p>
          <a:p>
            <a:pPr algn="just"/>
            <a:endParaRPr lang="en-IN" sz="2000" dirty="0"/>
          </a:p>
          <a:p>
            <a:pPr algn="just"/>
            <a:endParaRPr lang="en-IN" sz="2000" dirty="0"/>
          </a:p>
          <a:p>
            <a:pPr algn="just"/>
            <a:endParaRPr lang="en-IN" sz="2000" b="1" u="sng" dirty="0"/>
          </a:p>
        </p:txBody>
      </p:sp>
      <p:pic>
        <p:nvPicPr>
          <p:cNvPr id="9" name="Picture 8">
            <a:extLst>
              <a:ext uri="{FF2B5EF4-FFF2-40B4-BE49-F238E27FC236}">
                <a16:creationId xmlns:a16="http://schemas.microsoft.com/office/drawing/2014/main" id="{85A7BA82-8AE7-4015-BFD9-7B0A8978DF0C}"/>
              </a:ext>
            </a:extLst>
          </p:cNvPr>
          <p:cNvPicPr>
            <a:picLocks noChangeAspect="1"/>
          </p:cNvPicPr>
          <p:nvPr/>
        </p:nvPicPr>
        <p:blipFill>
          <a:blip r:embed="rId3"/>
          <a:stretch>
            <a:fillRect/>
          </a:stretch>
        </p:blipFill>
        <p:spPr>
          <a:xfrm>
            <a:off x="463191" y="1247775"/>
            <a:ext cx="4664297" cy="1914386"/>
          </a:xfrm>
          <a:prstGeom prst="rect">
            <a:avLst/>
          </a:prstGeom>
        </p:spPr>
      </p:pic>
      <p:pic>
        <p:nvPicPr>
          <p:cNvPr id="11" name="Picture 10">
            <a:extLst>
              <a:ext uri="{FF2B5EF4-FFF2-40B4-BE49-F238E27FC236}">
                <a16:creationId xmlns:a16="http://schemas.microsoft.com/office/drawing/2014/main" id="{B4A49084-2C5F-491E-B155-BB157C8728BD}"/>
              </a:ext>
            </a:extLst>
          </p:cNvPr>
          <p:cNvPicPr>
            <a:picLocks noChangeAspect="1"/>
          </p:cNvPicPr>
          <p:nvPr/>
        </p:nvPicPr>
        <p:blipFill>
          <a:blip r:embed="rId4"/>
          <a:stretch>
            <a:fillRect/>
          </a:stretch>
        </p:blipFill>
        <p:spPr>
          <a:xfrm>
            <a:off x="457165" y="3626941"/>
            <a:ext cx="4670323" cy="2886075"/>
          </a:xfrm>
          <a:prstGeom prst="rect">
            <a:avLst/>
          </a:prstGeom>
        </p:spPr>
      </p:pic>
      <p:pic>
        <p:nvPicPr>
          <p:cNvPr id="6" name="Graphic 5" descr="Bar chart">
            <a:extLst>
              <a:ext uri="{FF2B5EF4-FFF2-40B4-BE49-F238E27FC236}">
                <a16:creationId xmlns:a16="http://schemas.microsoft.com/office/drawing/2014/main" id="{864999E5-79DE-4201-B4F0-D8FA31FDC8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91673" y="-68190"/>
            <a:ext cx="1005364" cy="1005364"/>
          </a:xfrm>
          <a:prstGeom prst="rect">
            <a:avLst/>
          </a:prstGeom>
        </p:spPr>
      </p:pic>
    </p:spTree>
    <p:extLst>
      <p:ext uri="{BB962C8B-B14F-4D97-AF65-F5344CB8AC3E}">
        <p14:creationId xmlns:p14="http://schemas.microsoft.com/office/powerpoint/2010/main" val="3437932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28046D-74AC-4D9F-A5CF-8BF5688C4143}"/>
              </a:ext>
            </a:extLst>
          </p:cNvPr>
          <p:cNvPicPr>
            <a:picLocks noChangeAspect="1"/>
          </p:cNvPicPr>
          <p:nvPr/>
        </p:nvPicPr>
        <p:blipFill rotWithShape="1">
          <a:blip r:embed="rId2"/>
          <a:srcRect l="12185" r="9247"/>
          <a:stretch/>
        </p:blipFill>
        <p:spPr>
          <a:xfrm>
            <a:off x="10055186" y="150204"/>
            <a:ext cx="1852039" cy="511580"/>
          </a:xfrm>
          <a:prstGeom prst="rect">
            <a:avLst/>
          </a:prstGeom>
        </p:spPr>
      </p:pic>
      <p:sp>
        <p:nvSpPr>
          <p:cNvPr id="16" name="TextBox 15">
            <a:extLst>
              <a:ext uri="{FF2B5EF4-FFF2-40B4-BE49-F238E27FC236}">
                <a16:creationId xmlns:a16="http://schemas.microsoft.com/office/drawing/2014/main" id="{62337BFB-C37E-4B39-A23C-E7308804C995}"/>
              </a:ext>
            </a:extLst>
          </p:cNvPr>
          <p:cNvSpPr txBox="1"/>
          <p:nvPr/>
        </p:nvSpPr>
        <p:spPr>
          <a:xfrm>
            <a:off x="1582746" y="21273"/>
            <a:ext cx="8472440" cy="769441"/>
          </a:xfrm>
          <a:prstGeom prst="rect">
            <a:avLst/>
          </a:prstGeom>
          <a:noFill/>
        </p:spPr>
        <p:txBody>
          <a:bodyPr wrap="square" rtlCol="0">
            <a:spAutoFit/>
          </a:bodyPr>
          <a:lstStyle/>
          <a:p>
            <a:pPr algn="ctr"/>
            <a:r>
              <a:rPr lang="en-US" sz="4400" b="1" u="sng" dirty="0">
                <a:effectLst>
                  <a:outerShdw blurRad="38100" dist="38100" dir="2700000" algn="tl">
                    <a:srgbClr val="000000">
                      <a:alpha val="43137"/>
                    </a:srgbClr>
                  </a:outerShdw>
                </a:effectLst>
              </a:rPr>
              <a:t>Visualizations vs Interest Rate(B)</a:t>
            </a:r>
          </a:p>
        </p:txBody>
      </p:sp>
      <p:sp>
        <p:nvSpPr>
          <p:cNvPr id="2" name="TextBox 1">
            <a:extLst>
              <a:ext uri="{FF2B5EF4-FFF2-40B4-BE49-F238E27FC236}">
                <a16:creationId xmlns:a16="http://schemas.microsoft.com/office/drawing/2014/main" id="{8436854D-01B7-4240-B055-0D3322A52302}"/>
              </a:ext>
            </a:extLst>
          </p:cNvPr>
          <p:cNvSpPr txBox="1"/>
          <p:nvPr/>
        </p:nvSpPr>
        <p:spPr>
          <a:xfrm>
            <a:off x="3971925" y="945571"/>
            <a:ext cx="4191000" cy="4708981"/>
          </a:xfrm>
          <a:prstGeom prst="rect">
            <a:avLst/>
          </a:prstGeom>
          <a:noFill/>
        </p:spPr>
        <p:txBody>
          <a:bodyPr wrap="square" rtlCol="0">
            <a:spAutoFit/>
          </a:bodyPr>
          <a:lstStyle/>
          <a:p>
            <a:pPr algn="just"/>
            <a:endParaRPr lang="en-IN" sz="2000" b="1" u="sng" dirty="0"/>
          </a:p>
          <a:p>
            <a:pPr algn="just"/>
            <a:endParaRPr lang="en-IN" sz="2000" b="1" u="sng" dirty="0"/>
          </a:p>
          <a:p>
            <a:pPr algn="just"/>
            <a:r>
              <a:rPr lang="en-IN" sz="2000" b="1" u="sng" dirty="0"/>
              <a:t>Purpose of Loan with Interest Rate</a:t>
            </a:r>
          </a:p>
          <a:p>
            <a:pPr algn="just"/>
            <a:endParaRPr lang="en-IN" sz="2000" dirty="0"/>
          </a:p>
          <a:p>
            <a:pPr marL="285750" indent="-285750" algn="just">
              <a:buFont typeface="Arial" panose="020B0604020202020204" pitchFamily="34" charset="0"/>
              <a:buChar char="•"/>
            </a:pPr>
            <a:r>
              <a:rPr lang="en-IN" sz="2000" dirty="0"/>
              <a:t>Debt Consolidation tends to get an interest rate of 1 or 2% mostly while payment of credit card bills tend to get a higher interest rate of 2-3%.</a:t>
            </a:r>
          </a:p>
          <a:p>
            <a:pPr algn="just"/>
            <a:endParaRPr lang="en-IN" sz="2000" dirty="0"/>
          </a:p>
          <a:p>
            <a:pPr algn="just"/>
            <a:r>
              <a:rPr lang="en-IN" sz="2000" b="1" u="sng" dirty="0"/>
              <a:t>Interest Rate vs Home Ownership</a:t>
            </a:r>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r>
              <a:rPr lang="en-IN" sz="2000" dirty="0"/>
              <a:t>Home ownership does not seem to create any impact on the target as is visible in the graph to the right.</a:t>
            </a:r>
          </a:p>
        </p:txBody>
      </p:sp>
      <p:pic>
        <p:nvPicPr>
          <p:cNvPr id="9" name="Picture 8">
            <a:extLst>
              <a:ext uri="{FF2B5EF4-FFF2-40B4-BE49-F238E27FC236}">
                <a16:creationId xmlns:a16="http://schemas.microsoft.com/office/drawing/2014/main" id="{BD0FBBE4-9179-4E6F-87E4-DE2BEF353DF8}"/>
              </a:ext>
            </a:extLst>
          </p:cNvPr>
          <p:cNvPicPr>
            <a:picLocks noChangeAspect="1"/>
          </p:cNvPicPr>
          <p:nvPr/>
        </p:nvPicPr>
        <p:blipFill>
          <a:blip r:embed="rId3"/>
          <a:stretch>
            <a:fillRect/>
          </a:stretch>
        </p:blipFill>
        <p:spPr>
          <a:xfrm>
            <a:off x="326939" y="945571"/>
            <a:ext cx="3618008" cy="5710250"/>
          </a:xfrm>
          <a:prstGeom prst="rect">
            <a:avLst/>
          </a:prstGeom>
        </p:spPr>
      </p:pic>
      <p:pic>
        <p:nvPicPr>
          <p:cNvPr id="11" name="Picture 10">
            <a:extLst>
              <a:ext uri="{FF2B5EF4-FFF2-40B4-BE49-F238E27FC236}">
                <a16:creationId xmlns:a16="http://schemas.microsoft.com/office/drawing/2014/main" id="{ECDD777D-7FEB-4C7E-A33F-C91A096A5066}"/>
              </a:ext>
            </a:extLst>
          </p:cNvPr>
          <p:cNvPicPr>
            <a:picLocks noChangeAspect="1"/>
          </p:cNvPicPr>
          <p:nvPr/>
        </p:nvPicPr>
        <p:blipFill>
          <a:blip r:embed="rId4"/>
          <a:stretch>
            <a:fillRect/>
          </a:stretch>
        </p:blipFill>
        <p:spPr>
          <a:xfrm>
            <a:off x="8284282" y="945570"/>
            <a:ext cx="3541808" cy="5710251"/>
          </a:xfrm>
          <a:prstGeom prst="rect">
            <a:avLst/>
          </a:prstGeom>
        </p:spPr>
      </p:pic>
      <p:pic>
        <p:nvPicPr>
          <p:cNvPr id="5" name="Graphic 4" descr="Bar chart">
            <a:extLst>
              <a:ext uri="{FF2B5EF4-FFF2-40B4-BE49-F238E27FC236}">
                <a16:creationId xmlns:a16="http://schemas.microsoft.com/office/drawing/2014/main" id="{7E1104BB-3F8C-48EC-B110-9170AC54B9D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477958" y="0"/>
            <a:ext cx="1297971" cy="914400"/>
          </a:xfrm>
          <a:prstGeom prst="rect">
            <a:avLst/>
          </a:prstGeom>
        </p:spPr>
      </p:pic>
    </p:spTree>
    <p:extLst>
      <p:ext uri="{BB962C8B-B14F-4D97-AF65-F5344CB8AC3E}">
        <p14:creationId xmlns:p14="http://schemas.microsoft.com/office/powerpoint/2010/main" val="3148258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28046D-74AC-4D9F-A5CF-8BF5688C4143}"/>
              </a:ext>
            </a:extLst>
          </p:cNvPr>
          <p:cNvPicPr>
            <a:picLocks noChangeAspect="1"/>
          </p:cNvPicPr>
          <p:nvPr/>
        </p:nvPicPr>
        <p:blipFill rotWithShape="1">
          <a:blip r:embed="rId2"/>
          <a:srcRect l="12185" r="9247"/>
          <a:stretch/>
        </p:blipFill>
        <p:spPr>
          <a:xfrm>
            <a:off x="10055186" y="150204"/>
            <a:ext cx="1852039" cy="511580"/>
          </a:xfrm>
          <a:prstGeom prst="rect">
            <a:avLst/>
          </a:prstGeom>
        </p:spPr>
      </p:pic>
      <p:sp>
        <p:nvSpPr>
          <p:cNvPr id="6" name="TextBox 5">
            <a:extLst>
              <a:ext uri="{FF2B5EF4-FFF2-40B4-BE49-F238E27FC236}">
                <a16:creationId xmlns:a16="http://schemas.microsoft.com/office/drawing/2014/main" id="{2324F06D-6258-4081-8F04-882945A096E6}"/>
              </a:ext>
            </a:extLst>
          </p:cNvPr>
          <p:cNvSpPr txBox="1"/>
          <p:nvPr/>
        </p:nvSpPr>
        <p:spPr>
          <a:xfrm>
            <a:off x="519082" y="1200320"/>
            <a:ext cx="11388143" cy="1157496"/>
          </a:xfrm>
          <a:prstGeom prst="rect">
            <a:avLst/>
          </a:prstGeom>
          <a:noFill/>
        </p:spPr>
        <p:txBody>
          <a:bodyPr wrap="square">
            <a:spAutoFit/>
          </a:bodyPr>
          <a:lstStyle/>
          <a:p>
            <a:pPr>
              <a:lnSpc>
                <a:spcPct val="115000"/>
              </a:lnSpc>
              <a:spcAft>
                <a:spcPts val="1000"/>
              </a:spcAft>
            </a:pPr>
            <a:r>
              <a:rPr lang="en-IN" dirty="0">
                <a:latin typeface="Calibri" panose="020F0502020204030204" pitchFamily="34" charset="0"/>
                <a:ea typeface="Franklin Gothic Book" panose="020B0503020102020204" pitchFamily="34" charset="0"/>
                <a:cs typeface="Times New Roman" panose="02020603050405020304" pitchFamily="18" charset="0"/>
              </a:rPr>
              <a:t>Here we will use  Logistic  Regression algorithm with ‘multinomial’ argument under the multiclass parameter as we have more than two classes in the target.</a:t>
            </a:r>
            <a:endParaRPr lang="en-IN" sz="16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p>
            <a:pPr>
              <a:lnSpc>
                <a:spcPct val="115000"/>
              </a:lnSpc>
              <a:spcAft>
                <a:spcPts val="1000"/>
              </a:spcAft>
            </a:pPr>
            <a:r>
              <a:rPr lang="en-IN" dirty="0">
                <a:latin typeface="Calibri" panose="020F0502020204030204" pitchFamily="34" charset="0"/>
                <a:ea typeface="Franklin Gothic Book" panose="020B0503020102020204" pitchFamily="34" charset="0"/>
                <a:cs typeface="Times New Roman" panose="02020603050405020304" pitchFamily="18" charset="0"/>
              </a:rPr>
              <a:t>The report is as follows:</a:t>
            </a:r>
            <a:endParaRPr lang="en-IN" dirty="0"/>
          </a:p>
        </p:txBody>
      </p:sp>
      <p:sp>
        <p:nvSpPr>
          <p:cNvPr id="8" name="TextBox 7">
            <a:extLst>
              <a:ext uri="{FF2B5EF4-FFF2-40B4-BE49-F238E27FC236}">
                <a16:creationId xmlns:a16="http://schemas.microsoft.com/office/drawing/2014/main" id="{AE764680-41BA-40E7-9D1D-5CFB69D42C42}"/>
              </a:ext>
            </a:extLst>
          </p:cNvPr>
          <p:cNvSpPr txBox="1"/>
          <p:nvPr/>
        </p:nvSpPr>
        <p:spPr>
          <a:xfrm>
            <a:off x="4130897" y="264184"/>
            <a:ext cx="3337641" cy="769441"/>
          </a:xfrm>
          <a:prstGeom prst="rect">
            <a:avLst/>
          </a:prstGeom>
          <a:noFill/>
        </p:spPr>
        <p:txBody>
          <a:bodyPr wrap="square">
            <a:spAutoFit/>
          </a:bodyPr>
          <a:lstStyle/>
          <a:p>
            <a:pPr algn="ctr"/>
            <a:r>
              <a:rPr lang="en-US" sz="4400" b="1" cap="none" dirty="0"/>
              <a:t>Base model </a:t>
            </a:r>
            <a:endParaRPr lang="en-IN" sz="4400" dirty="0"/>
          </a:p>
        </p:txBody>
      </p:sp>
      <p:graphicFrame>
        <p:nvGraphicFramePr>
          <p:cNvPr id="9" name="Table 8">
            <a:extLst>
              <a:ext uri="{FF2B5EF4-FFF2-40B4-BE49-F238E27FC236}">
                <a16:creationId xmlns:a16="http://schemas.microsoft.com/office/drawing/2014/main" id="{0AD6EB32-4BAE-42CA-9054-61AA8DA3F44B}"/>
              </a:ext>
            </a:extLst>
          </p:cNvPr>
          <p:cNvGraphicFramePr>
            <a:graphicFrameLocks noGrp="1"/>
          </p:cNvGraphicFramePr>
          <p:nvPr>
            <p:extLst>
              <p:ext uri="{D42A27DB-BD31-4B8C-83A1-F6EECF244321}">
                <p14:modId xmlns:p14="http://schemas.microsoft.com/office/powerpoint/2010/main" val="1925524448"/>
              </p:ext>
            </p:extLst>
          </p:nvPr>
        </p:nvGraphicFramePr>
        <p:xfrm>
          <a:off x="731895" y="2360612"/>
          <a:ext cx="10002835" cy="3566961"/>
        </p:xfrm>
        <a:graphic>
          <a:graphicData uri="http://schemas.openxmlformats.org/drawingml/2006/table">
            <a:tbl>
              <a:tblPr firstRow="1" firstCol="1" bandRow="1">
                <a:tableStyleId>{5C22544A-7EE6-4342-B048-85BDC9FD1C3A}</a:tableStyleId>
              </a:tblPr>
              <a:tblGrid>
                <a:gridCol w="2000567">
                  <a:extLst>
                    <a:ext uri="{9D8B030D-6E8A-4147-A177-3AD203B41FA5}">
                      <a16:colId xmlns:a16="http://schemas.microsoft.com/office/drawing/2014/main" val="2058937288"/>
                    </a:ext>
                  </a:extLst>
                </a:gridCol>
                <a:gridCol w="2000567">
                  <a:extLst>
                    <a:ext uri="{9D8B030D-6E8A-4147-A177-3AD203B41FA5}">
                      <a16:colId xmlns:a16="http://schemas.microsoft.com/office/drawing/2014/main" val="3200244240"/>
                    </a:ext>
                  </a:extLst>
                </a:gridCol>
                <a:gridCol w="2000567">
                  <a:extLst>
                    <a:ext uri="{9D8B030D-6E8A-4147-A177-3AD203B41FA5}">
                      <a16:colId xmlns:a16="http://schemas.microsoft.com/office/drawing/2014/main" val="2744024564"/>
                    </a:ext>
                  </a:extLst>
                </a:gridCol>
                <a:gridCol w="2000567">
                  <a:extLst>
                    <a:ext uri="{9D8B030D-6E8A-4147-A177-3AD203B41FA5}">
                      <a16:colId xmlns:a16="http://schemas.microsoft.com/office/drawing/2014/main" val="852131877"/>
                    </a:ext>
                  </a:extLst>
                </a:gridCol>
                <a:gridCol w="2000567">
                  <a:extLst>
                    <a:ext uri="{9D8B030D-6E8A-4147-A177-3AD203B41FA5}">
                      <a16:colId xmlns:a16="http://schemas.microsoft.com/office/drawing/2014/main" val="3608393984"/>
                    </a:ext>
                  </a:extLst>
                </a:gridCol>
              </a:tblGrid>
              <a:tr h="354630">
                <a:tc>
                  <a:txBody>
                    <a:bodyPr/>
                    <a:lstStyle/>
                    <a:p>
                      <a:pPr algn="ctr">
                        <a:lnSpc>
                          <a:spcPct val="115000"/>
                        </a:lnSpc>
                        <a:spcAft>
                          <a:spcPts val="0"/>
                        </a:spcAft>
                      </a:pPr>
                      <a:r>
                        <a:rPr lang="en-IN" sz="2400">
                          <a:solidFill>
                            <a:schemeClr val="tx1"/>
                          </a:solidFill>
                          <a:effectLst/>
                        </a:rPr>
                        <a:t>Target Class</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a:solidFill>
                            <a:schemeClr val="tx1"/>
                          </a:solidFill>
                          <a:effectLst/>
                        </a:rPr>
                        <a:t>precision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a:solidFill>
                            <a:schemeClr val="tx1"/>
                          </a:solidFill>
                          <a:effectLst/>
                        </a:rPr>
                        <a:t>recall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a:solidFill>
                            <a:schemeClr val="tx1"/>
                          </a:solidFill>
                          <a:effectLst/>
                        </a:rPr>
                        <a:t>f1-score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a:solidFill>
                            <a:schemeClr val="tx1"/>
                          </a:solidFill>
                          <a:effectLst/>
                        </a:rPr>
                        <a:t>support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367424062"/>
                  </a:ext>
                </a:extLst>
              </a:tr>
              <a:tr h="354630">
                <a:tc>
                  <a:txBody>
                    <a:bodyPr/>
                    <a:lstStyle/>
                    <a:p>
                      <a:pPr algn="ctr">
                        <a:lnSpc>
                          <a:spcPct val="115000"/>
                        </a:lnSpc>
                        <a:spcAft>
                          <a:spcPts val="0"/>
                        </a:spcAft>
                      </a:pPr>
                      <a:r>
                        <a:rPr lang="en-IN" sz="2400" dirty="0">
                          <a:solidFill>
                            <a:schemeClr val="tx1"/>
                          </a:solidFill>
                          <a:effectLst/>
                        </a:rPr>
                        <a:t> </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a:solidFill>
                            <a:schemeClr val="tx1"/>
                          </a:solidFill>
                          <a:effectLst/>
                        </a:rPr>
                        <a:t>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a:solidFill>
                            <a:schemeClr val="tx1"/>
                          </a:solidFill>
                          <a:effectLst/>
                        </a:rPr>
                        <a:t>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a:solidFill>
                            <a:schemeClr val="tx1"/>
                          </a:solidFill>
                          <a:effectLst/>
                        </a:rPr>
                        <a:t>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a:solidFill>
                            <a:schemeClr val="tx1"/>
                          </a:solidFill>
                          <a:effectLst/>
                        </a:rPr>
                        <a:t>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617128341"/>
                  </a:ext>
                </a:extLst>
              </a:tr>
              <a:tr h="354630">
                <a:tc>
                  <a:txBody>
                    <a:bodyPr/>
                    <a:lstStyle/>
                    <a:p>
                      <a:pPr algn="ctr">
                        <a:lnSpc>
                          <a:spcPct val="115000"/>
                        </a:lnSpc>
                        <a:spcAft>
                          <a:spcPts val="0"/>
                        </a:spcAft>
                      </a:pPr>
                      <a:r>
                        <a:rPr lang="en-IN" sz="2400">
                          <a:solidFill>
                            <a:schemeClr val="tx1"/>
                          </a:solidFill>
                          <a:effectLst/>
                        </a:rPr>
                        <a:t>1</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a:solidFill>
                            <a:schemeClr val="tx1"/>
                          </a:solidFill>
                          <a:effectLst/>
                        </a:rPr>
                        <a:t>0.21</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a:solidFill>
                            <a:schemeClr val="tx1"/>
                          </a:solidFill>
                          <a:effectLst/>
                        </a:rPr>
                        <a:t>0.00</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a:solidFill>
                            <a:schemeClr val="tx1"/>
                          </a:solidFill>
                          <a:effectLst/>
                        </a:rPr>
                        <a:t>0.00</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a:solidFill>
                            <a:schemeClr val="tx1"/>
                          </a:solidFill>
                          <a:effectLst/>
                        </a:rPr>
                        <a:t>6735</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542960898"/>
                  </a:ext>
                </a:extLst>
              </a:tr>
              <a:tr h="354630">
                <a:tc>
                  <a:txBody>
                    <a:bodyPr/>
                    <a:lstStyle/>
                    <a:p>
                      <a:pPr algn="ctr">
                        <a:lnSpc>
                          <a:spcPct val="115000"/>
                        </a:lnSpc>
                        <a:spcAft>
                          <a:spcPts val="0"/>
                        </a:spcAft>
                      </a:pPr>
                      <a:r>
                        <a:rPr lang="en-IN" sz="2400">
                          <a:solidFill>
                            <a:schemeClr val="tx1"/>
                          </a:solidFill>
                          <a:effectLst/>
                        </a:rPr>
                        <a:t>2</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a:solidFill>
                            <a:schemeClr val="tx1"/>
                          </a:solidFill>
                          <a:effectLst/>
                        </a:rPr>
                        <a:t>0.45</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a:solidFill>
                            <a:schemeClr val="tx1"/>
                          </a:solidFill>
                          <a:effectLst/>
                        </a:rPr>
                        <a:t>0.68</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a:solidFill>
                            <a:schemeClr val="tx1"/>
                          </a:solidFill>
                          <a:effectLst/>
                        </a:rPr>
                        <a:t>0.54</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rPr>
                        <a:t>14149</a:t>
                      </a:r>
                    </a:p>
                  </a:txBody>
                  <a:tcPr marL="68580" marR="68580" marT="0" marB="0">
                    <a:noFill/>
                  </a:tcPr>
                </a:tc>
                <a:extLst>
                  <a:ext uri="{0D108BD9-81ED-4DB2-BD59-A6C34878D82A}">
                    <a16:rowId xmlns:a16="http://schemas.microsoft.com/office/drawing/2014/main" val="374564021"/>
                  </a:ext>
                </a:extLst>
              </a:tr>
              <a:tr h="354630">
                <a:tc>
                  <a:txBody>
                    <a:bodyPr/>
                    <a:lstStyle/>
                    <a:p>
                      <a:pPr algn="ctr">
                        <a:lnSpc>
                          <a:spcPct val="115000"/>
                        </a:lnSpc>
                        <a:spcAft>
                          <a:spcPts val="0"/>
                        </a:spcAft>
                      </a:pPr>
                      <a:r>
                        <a:rPr lang="en-IN" sz="2400">
                          <a:solidFill>
                            <a:schemeClr val="tx1"/>
                          </a:solidFill>
                          <a:effectLst/>
                        </a:rPr>
                        <a:t>3</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a:solidFill>
                            <a:schemeClr val="tx1"/>
                          </a:solidFill>
                          <a:effectLst/>
                        </a:rPr>
                        <a:t>0.48</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a:solidFill>
                            <a:schemeClr val="tx1"/>
                          </a:solidFill>
                          <a:effectLst/>
                        </a:rPr>
                        <a:t>0.45</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a:solidFill>
                            <a:schemeClr val="tx1"/>
                          </a:solidFill>
                          <a:effectLst/>
                        </a:rPr>
                        <a:t>0.47</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a:solidFill>
                            <a:schemeClr val="tx1"/>
                          </a:solidFill>
                          <a:effectLst/>
                        </a:rPr>
                        <a:t>11978</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763747845"/>
                  </a:ext>
                </a:extLst>
              </a:tr>
              <a:tr h="354630">
                <a:tc>
                  <a:txBody>
                    <a:bodyPr/>
                    <a:lstStyle/>
                    <a:p>
                      <a:pPr algn="ctr">
                        <a:lnSpc>
                          <a:spcPct val="115000"/>
                        </a:lnSpc>
                        <a:spcAft>
                          <a:spcPts val="0"/>
                        </a:spcAft>
                      </a:pPr>
                      <a:r>
                        <a:rPr lang="en-IN" sz="2400">
                          <a:solidFill>
                            <a:schemeClr val="tx1"/>
                          </a:solidFill>
                          <a:effectLst/>
                        </a:rPr>
                        <a:t>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a:solidFill>
                            <a:schemeClr val="tx1"/>
                          </a:solidFill>
                          <a:effectLst/>
                        </a:rPr>
                        <a:t>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a:solidFill>
                            <a:schemeClr val="tx1"/>
                          </a:solidFill>
                          <a:effectLst/>
                        </a:rPr>
                        <a:t>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a:solidFill>
                            <a:schemeClr val="tx1"/>
                          </a:solidFill>
                          <a:effectLst/>
                        </a:rPr>
                        <a:t>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a:solidFill>
                            <a:schemeClr val="tx1"/>
                          </a:solidFill>
                          <a:effectLst/>
                        </a:rPr>
                        <a:t>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997070243"/>
                  </a:ext>
                </a:extLst>
              </a:tr>
              <a:tr h="354630">
                <a:tc>
                  <a:txBody>
                    <a:bodyPr/>
                    <a:lstStyle/>
                    <a:p>
                      <a:pPr algn="ctr">
                        <a:lnSpc>
                          <a:spcPct val="115000"/>
                        </a:lnSpc>
                        <a:spcAft>
                          <a:spcPts val="0"/>
                        </a:spcAft>
                      </a:pPr>
                      <a:r>
                        <a:rPr lang="en-IN" sz="2400">
                          <a:solidFill>
                            <a:schemeClr val="tx1"/>
                          </a:solidFill>
                          <a:effectLst/>
                        </a:rPr>
                        <a:t>accuracy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a:solidFill>
                            <a:schemeClr val="tx1"/>
                          </a:solidFill>
                          <a:effectLst/>
                        </a:rPr>
                        <a:t>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a:solidFill>
                            <a:schemeClr val="tx1"/>
                          </a:solidFill>
                          <a:effectLst/>
                        </a:rPr>
                        <a:t>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a:solidFill>
                            <a:schemeClr val="tx1"/>
                          </a:solidFill>
                          <a:effectLst/>
                        </a:rPr>
                        <a:t>0.46</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rPr>
                        <a:t>32862</a:t>
                      </a:r>
                    </a:p>
                  </a:txBody>
                  <a:tcPr marL="68580" marR="68580" marT="0" marB="0">
                    <a:noFill/>
                  </a:tcPr>
                </a:tc>
                <a:extLst>
                  <a:ext uri="{0D108BD9-81ED-4DB2-BD59-A6C34878D82A}">
                    <a16:rowId xmlns:a16="http://schemas.microsoft.com/office/drawing/2014/main" val="551184095"/>
                  </a:ext>
                </a:extLst>
              </a:tr>
              <a:tr h="354630">
                <a:tc>
                  <a:txBody>
                    <a:bodyPr/>
                    <a:lstStyle/>
                    <a:p>
                      <a:pPr algn="ctr">
                        <a:lnSpc>
                          <a:spcPct val="115000"/>
                        </a:lnSpc>
                        <a:spcAft>
                          <a:spcPts val="0"/>
                        </a:spcAft>
                      </a:pPr>
                      <a:r>
                        <a:rPr lang="en-IN" sz="2400">
                          <a:solidFill>
                            <a:schemeClr val="tx1"/>
                          </a:solidFill>
                          <a:effectLst/>
                        </a:rPr>
                        <a:t>macro avg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a:solidFill>
                            <a:schemeClr val="tx1"/>
                          </a:solidFill>
                          <a:effectLst/>
                        </a:rPr>
                        <a:t>0.30</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a:solidFill>
                            <a:schemeClr val="tx1"/>
                          </a:solidFill>
                          <a:effectLst/>
                        </a:rPr>
                        <a:t>0.38</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a:solidFill>
                            <a:schemeClr val="tx1"/>
                          </a:solidFill>
                          <a:effectLst/>
                        </a:rPr>
                        <a:t>0.34</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rPr>
                        <a:t>32862</a:t>
                      </a:r>
                    </a:p>
                  </a:txBody>
                  <a:tcPr marL="68580" marR="68580" marT="0" marB="0">
                    <a:noFill/>
                  </a:tcPr>
                </a:tc>
                <a:extLst>
                  <a:ext uri="{0D108BD9-81ED-4DB2-BD59-A6C34878D82A}">
                    <a16:rowId xmlns:a16="http://schemas.microsoft.com/office/drawing/2014/main" val="2651255809"/>
                  </a:ext>
                </a:extLst>
              </a:tr>
              <a:tr h="417361">
                <a:tc>
                  <a:txBody>
                    <a:bodyPr/>
                    <a:lstStyle/>
                    <a:p>
                      <a:pPr algn="ctr">
                        <a:lnSpc>
                          <a:spcPct val="115000"/>
                        </a:lnSpc>
                        <a:spcAft>
                          <a:spcPts val="0"/>
                        </a:spcAft>
                      </a:pPr>
                      <a:r>
                        <a:rPr lang="en-IN" sz="2400">
                          <a:solidFill>
                            <a:schemeClr val="tx1"/>
                          </a:solidFill>
                          <a:effectLst/>
                        </a:rPr>
                        <a:t>weighted avg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a:solidFill>
                            <a:schemeClr val="tx1"/>
                          </a:solidFill>
                          <a:effectLst/>
                        </a:rPr>
                        <a:t>0.41</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a:solidFill>
                            <a:schemeClr val="tx1"/>
                          </a:solidFill>
                          <a:effectLst/>
                        </a:rPr>
                        <a:t>0.46</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a:solidFill>
                            <a:schemeClr val="tx1"/>
                          </a:solidFill>
                          <a:effectLst/>
                        </a:rPr>
                        <a:t>0.40</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rPr>
                        <a:t>32862</a:t>
                      </a:r>
                    </a:p>
                  </a:txBody>
                  <a:tcPr marL="68580" marR="68580" marT="0" marB="0">
                    <a:noFill/>
                  </a:tcPr>
                </a:tc>
                <a:extLst>
                  <a:ext uri="{0D108BD9-81ED-4DB2-BD59-A6C34878D82A}">
                    <a16:rowId xmlns:a16="http://schemas.microsoft.com/office/drawing/2014/main" val="195898699"/>
                  </a:ext>
                </a:extLst>
              </a:tr>
            </a:tbl>
          </a:graphicData>
        </a:graphic>
      </p:graphicFrame>
      <p:sp>
        <p:nvSpPr>
          <p:cNvPr id="11" name="Rectangle 10">
            <a:extLst>
              <a:ext uri="{FF2B5EF4-FFF2-40B4-BE49-F238E27FC236}">
                <a16:creationId xmlns:a16="http://schemas.microsoft.com/office/drawing/2014/main" id="{76BC4F57-BAD2-41F4-A991-1FB28E565912}"/>
              </a:ext>
            </a:extLst>
          </p:cNvPr>
          <p:cNvSpPr/>
          <p:nvPr/>
        </p:nvSpPr>
        <p:spPr>
          <a:xfrm>
            <a:off x="3398468" y="6006712"/>
            <a:ext cx="4560674" cy="492122"/>
          </a:xfrm>
          <a:prstGeom prst="rect">
            <a:avLst/>
          </a:prstGeom>
        </p:spPr>
        <p:txBody>
          <a:bodyPr wrap="square">
            <a:spAutoFit/>
          </a:bodyPr>
          <a:lstStyle/>
          <a:p>
            <a:pPr>
              <a:lnSpc>
                <a:spcPct val="115000"/>
              </a:lnSpc>
              <a:spcAft>
                <a:spcPts val="1000"/>
              </a:spcAft>
            </a:pPr>
            <a:r>
              <a:rPr lang="en-IN" dirty="0">
                <a:latin typeface="Calibri" panose="020F0502020204030204" pitchFamily="34" charset="0"/>
                <a:ea typeface="Franklin Gothic Book" panose="020B0503020102020204" pitchFamily="34" charset="0"/>
                <a:cs typeface="Times New Roman" panose="02020603050405020304" pitchFamily="18" charset="0"/>
              </a:rPr>
              <a:t>Our model gave an overall accuracy of </a:t>
            </a:r>
            <a:r>
              <a:rPr lang="en-IN" sz="2400" b="1" dirty="0">
                <a:latin typeface="Calibri" panose="020F0502020204030204" pitchFamily="34" charset="0"/>
                <a:ea typeface="Franklin Gothic Book" panose="020B0503020102020204" pitchFamily="34" charset="0"/>
                <a:cs typeface="Times New Roman" panose="02020603050405020304" pitchFamily="18" charset="0"/>
              </a:rPr>
              <a:t>46%</a:t>
            </a:r>
            <a:r>
              <a:rPr lang="en-IN" dirty="0">
                <a:latin typeface="Calibri" panose="020F0502020204030204" pitchFamily="34" charset="0"/>
                <a:ea typeface="Franklin Gothic Book" panose="020B0503020102020204" pitchFamily="34" charset="0"/>
                <a:cs typeface="Times New Roman" panose="02020603050405020304" pitchFamily="18" charset="0"/>
              </a:rPr>
              <a:t>. </a:t>
            </a:r>
            <a:endParaRPr lang="en-IN" sz="16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p:txBody>
      </p:sp>
      <p:grpSp>
        <p:nvGrpSpPr>
          <p:cNvPr id="51" name="Google Shape;10336;p59">
            <a:extLst>
              <a:ext uri="{FF2B5EF4-FFF2-40B4-BE49-F238E27FC236}">
                <a16:creationId xmlns:a16="http://schemas.microsoft.com/office/drawing/2014/main" id="{87485D22-E1AE-4A78-B7B1-3581B7097963}"/>
              </a:ext>
            </a:extLst>
          </p:cNvPr>
          <p:cNvGrpSpPr/>
          <p:nvPr/>
        </p:nvGrpSpPr>
        <p:grpSpPr>
          <a:xfrm>
            <a:off x="11136845" y="4520831"/>
            <a:ext cx="770380" cy="737189"/>
            <a:chOff x="6664394" y="3346974"/>
            <a:chExt cx="353113" cy="351998"/>
          </a:xfrm>
        </p:grpSpPr>
        <p:sp>
          <p:nvSpPr>
            <p:cNvPr id="52" name="Google Shape;10337;p59">
              <a:extLst>
                <a:ext uri="{FF2B5EF4-FFF2-40B4-BE49-F238E27FC236}">
                  <a16:creationId xmlns:a16="http://schemas.microsoft.com/office/drawing/2014/main" id="{D88A0534-9E91-4CCC-B95A-DF8B332E8C4D}"/>
                </a:ext>
              </a:extLst>
            </p:cNvPr>
            <p:cNvSpPr/>
            <p:nvPr/>
          </p:nvSpPr>
          <p:spPr>
            <a:xfrm>
              <a:off x="6788023" y="3450917"/>
              <a:ext cx="37207" cy="37175"/>
            </a:xfrm>
            <a:custGeom>
              <a:avLst/>
              <a:gdLst/>
              <a:ahLst/>
              <a:cxnLst/>
              <a:rect l="l" t="t" r="r" b="b"/>
              <a:pathLst>
                <a:path w="1168" h="1167" extrusionOk="0">
                  <a:moveTo>
                    <a:pt x="572" y="333"/>
                  </a:moveTo>
                  <a:cubicBezTo>
                    <a:pt x="703" y="333"/>
                    <a:pt x="822" y="453"/>
                    <a:pt x="822" y="583"/>
                  </a:cubicBezTo>
                  <a:cubicBezTo>
                    <a:pt x="822" y="738"/>
                    <a:pt x="703" y="834"/>
                    <a:pt x="572" y="834"/>
                  </a:cubicBezTo>
                  <a:cubicBezTo>
                    <a:pt x="429" y="834"/>
                    <a:pt x="310" y="738"/>
                    <a:pt x="310" y="583"/>
                  </a:cubicBezTo>
                  <a:cubicBezTo>
                    <a:pt x="310" y="441"/>
                    <a:pt x="429" y="333"/>
                    <a:pt x="572" y="333"/>
                  </a:cubicBezTo>
                  <a:close/>
                  <a:moveTo>
                    <a:pt x="584" y="0"/>
                  </a:moveTo>
                  <a:cubicBezTo>
                    <a:pt x="251" y="0"/>
                    <a:pt x="1" y="274"/>
                    <a:pt x="1" y="583"/>
                  </a:cubicBezTo>
                  <a:cubicBezTo>
                    <a:pt x="1" y="917"/>
                    <a:pt x="275" y="1167"/>
                    <a:pt x="584" y="1167"/>
                  </a:cubicBezTo>
                  <a:cubicBezTo>
                    <a:pt x="894" y="1167"/>
                    <a:pt x="1168" y="917"/>
                    <a:pt x="1168" y="583"/>
                  </a:cubicBezTo>
                  <a:cubicBezTo>
                    <a:pt x="1168" y="262"/>
                    <a:pt x="894" y="0"/>
                    <a:pt x="5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0338;p59">
              <a:extLst>
                <a:ext uri="{FF2B5EF4-FFF2-40B4-BE49-F238E27FC236}">
                  <a16:creationId xmlns:a16="http://schemas.microsoft.com/office/drawing/2014/main" id="{44E16C7B-AD75-4357-AC25-D34EAAA62D1E}"/>
                </a:ext>
              </a:extLst>
            </p:cNvPr>
            <p:cNvSpPr/>
            <p:nvPr/>
          </p:nvSpPr>
          <p:spPr>
            <a:xfrm>
              <a:off x="6874892" y="3495641"/>
              <a:ext cx="36824" cy="36824"/>
            </a:xfrm>
            <a:custGeom>
              <a:avLst/>
              <a:gdLst/>
              <a:ahLst/>
              <a:cxnLst/>
              <a:rect l="l" t="t" r="r" b="b"/>
              <a:pathLst>
                <a:path w="1156" h="1156" extrusionOk="0">
                  <a:moveTo>
                    <a:pt x="584" y="311"/>
                  </a:moveTo>
                  <a:cubicBezTo>
                    <a:pt x="727" y="311"/>
                    <a:pt x="834" y="430"/>
                    <a:pt x="834" y="561"/>
                  </a:cubicBezTo>
                  <a:cubicBezTo>
                    <a:pt x="834" y="715"/>
                    <a:pt x="715" y="823"/>
                    <a:pt x="584" y="823"/>
                  </a:cubicBezTo>
                  <a:cubicBezTo>
                    <a:pt x="441" y="823"/>
                    <a:pt x="322" y="703"/>
                    <a:pt x="322" y="561"/>
                  </a:cubicBezTo>
                  <a:cubicBezTo>
                    <a:pt x="322" y="430"/>
                    <a:pt x="441" y="311"/>
                    <a:pt x="584" y="311"/>
                  </a:cubicBezTo>
                  <a:close/>
                  <a:moveTo>
                    <a:pt x="563" y="1"/>
                  </a:moveTo>
                  <a:cubicBezTo>
                    <a:pt x="251" y="1"/>
                    <a:pt x="0" y="258"/>
                    <a:pt x="0" y="584"/>
                  </a:cubicBezTo>
                  <a:cubicBezTo>
                    <a:pt x="0" y="906"/>
                    <a:pt x="262" y="1156"/>
                    <a:pt x="584" y="1156"/>
                  </a:cubicBezTo>
                  <a:cubicBezTo>
                    <a:pt x="905" y="1156"/>
                    <a:pt x="1155" y="894"/>
                    <a:pt x="1155" y="584"/>
                  </a:cubicBezTo>
                  <a:cubicBezTo>
                    <a:pt x="1155" y="251"/>
                    <a:pt x="893" y="1"/>
                    <a:pt x="584" y="1"/>
                  </a:cubicBezTo>
                  <a:cubicBezTo>
                    <a:pt x="577" y="1"/>
                    <a:pt x="570" y="1"/>
                    <a:pt x="56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339;p59">
              <a:extLst>
                <a:ext uri="{FF2B5EF4-FFF2-40B4-BE49-F238E27FC236}">
                  <a16:creationId xmlns:a16="http://schemas.microsoft.com/office/drawing/2014/main" id="{005AD63E-2DA2-4FF7-ABBE-D4F7697EB6E4}"/>
                </a:ext>
              </a:extLst>
            </p:cNvPr>
            <p:cNvSpPr/>
            <p:nvPr/>
          </p:nvSpPr>
          <p:spPr>
            <a:xfrm>
              <a:off x="6780059" y="3538136"/>
              <a:ext cx="53134" cy="53134"/>
            </a:xfrm>
            <a:custGeom>
              <a:avLst/>
              <a:gdLst/>
              <a:ahLst/>
              <a:cxnLst/>
              <a:rect l="l" t="t" r="r" b="b"/>
              <a:pathLst>
                <a:path w="1668" h="1668" extrusionOk="0">
                  <a:moveTo>
                    <a:pt x="834" y="334"/>
                  </a:moveTo>
                  <a:cubicBezTo>
                    <a:pt x="1120" y="334"/>
                    <a:pt x="1334" y="560"/>
                    <a:pt x="1334" y="834"/>
                  </a:cubicBezTo>
                  <a:cubicBezTo>
                    <a:pt x="1334" y="1120"/>
                    <a:pt x="1120" y="1346"/>
                    <a:pt x="834" y="1346"/>
                  </a:cubicBezTo>
                  <a:cubicBezTo>
                    <a:pt x="548" y="1346"/>
                    <a:pt x="322" y="1120"/>
                    <a:pt x="322" y="834"/>
                  </a:cubicBezTo>
                  <a:cubicBezTo>
                    <a:pt x="322" y="572"/>
                    <a:pt x="548" y="334"/>
                    <a:pt x="834" y="334"/>
                  </a:cubicBezTo>
                  <a:close/>
                  <a:moveTo>
                    <a:pt x="834" y="1"/>
                  </a:moveTo>
                  <a:cubicBezTo>
                    <a:pt x="370" y="24"/>
                    <a:pt x="1" y="393"/>
                    <a:pt x="1" y="834"/>
                  </a:cubicBezTo>
                  <a:cubicBezTo>
                    <a:pt x="1" y="1298"/>
                    <a:pt x="370" y="1667"/>
                    <a:pt x="834" y="1667"/>
                  </a:cubicBezTo>
                  <a:cubicBezTo>
                    <a:pt x="1298" y="1667"/>
                    <a:pt x="1668" y="1298"/>
                    <a:pt x="1668" y="834"/>
                  </a:cubicBezTo>
                  <a:cubicBezTo>
                    <a:pt x="1668" y="382"/>
                    <a:pt x="1298" y="1"/>
                    <a:pt x="83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340;p59">
              <a:extLst>
                <a:ext uri="{FF2B5EF4-FFF2-40B4-BE49-F238E27FC236}">
                  <a16:creationId xmlns:a16="http://schemas.microsoft.com/office/drawing/2014/main" id="{9B0A0136-D163-47CB-B795-CD0715813101}"/>
                </a:ext>
              </a:extLst>
            </p:cNvPr>
            <p:cNvSpPr/>
            <p:nvPr/>
          </p:nvSpPr>
          <p:spPr>
            <a:xfrm>
              <a:off x="6664394" y="3346974"/>
              <a:ext cx="353113" cy="351998"/>
            </a:xfrm>
            <a:custGeom>
              <a:avLst/>
              <a:gdLst/>
              <a:ahLst/>
              <a:cxnLst/>
              <a:rect l="l" t="t" r="r" b="b"/>
              <a:pathLst>
                <a:path w="11085" h="11050" extrusionOk="0">
                  <a:moveTo>
                    <a:pt x="5549" y="358"/>
                  </a:moveTo>
                  <a:cubicBezTo>
                    <a:pt x="5680" y="358"/>
                    <a:pt x="5799" y="477"/>
                    <a:pt x="5799" y="620"/>
                  </a:cubicBezTo>
                  <a:cubicBezTo>
                    <a:pt x="5799" y="763"/>
                    <a:pt x="5680" y="870"/>
                    <a:pt x="5549" y="870"/>
                  </a:cubicBezTo>
                  <a:cubicBezTo>
                    <a:pt x="5418" y="870"/>
                    <a:pt x="5299" y="763"/>
                    <a:pt x="5299" y="620"/>
                  </a:cubicBezTo>
                  <a:cubicBezTo>
                    <a:pt x="5299" y="465"/>
                    <a:pt x="5418" y="358"/>
                    <a:pt x="5549" y="358"/>
                  </a:cubicBezTo>
                  <a:close/>
                  <a:moveTo>
                    <a:pt x="9752" y="1001"/>
                  </a:moveTo>
                  <a:cubicBezTo>
                    <a:pt x="10061" y="1001"/>
                    <a:pt x="10228" y="1394"/>
                    <a:pt x="10002" y="1620"/>
                  </a:cubicBezTo>
                  <a:cubicBezTo>
                    <a:pt x="9936" y="1686"/>
                    <a:pt x="9844" y="1718"/>
                    <a:pt x="9750" y="1718"/>
                  </a:cubicBezTo>
                  <a:cubicBezTo>
                    <a:pt x="9656" y="1718"/>
                    <a:pt x="9561" y="1686"/>
                    <a:pt x="9490" y="1620"/>
                  </a:cubicBezTo>
                  <a:cubicBezTo>
                    <a:pt x="9275" y="1394"/>
                    <a:pt x="9430" y="1001"/>
                    <a:pt x="9752" y="1001"/>
                  </a:cubicBezTo>
                  <a:close/>
                  <a:moveTo>
                    <a:pt x="1554" y="1203"/>
                  </a:moveTo>
                  <a:cubicBezTo>
                    <a:pt x="1655" y="1203"/>
                    <a:pt x="1756" y="1239"/>
                    <a:pt x="1834" y="1310"/>
                  </a:cubicBezTo>
                  <a:cubicBezTo>
                    <a:pt x="1977" y="1465"/>
                    <a:pt x="1977" y="1715"/>
                    <a:pt x="1834" y="1870"/>
                  </a:cubicBezTo>
                  <a:cubicBezTo>
                    <a:pt x="1756" y="1941"/>
                    <a:pt x="1658" y="1977"/>
                    <a:pt x="1559" y="1977"/>
                  </a:cubicBezTo>
                  <a:cubicBezTo>
                    <a:pt x="1459" y="1977"/>
                    <a:pt x="1358" y="1941"/>
                    <a:pt x="1274" y="1870"/>
                  </a:cubicBezTo>
                  <a:cubicBezTo>
                    <a:pt x="1131" y="1715"/>
                    <a:pt x="1131" y="1465"/>
                    <a:pt x="1274" y="1310"/>
                  </a:cubicBezTo>
                  <a:cubicBezTo>
                    <a:pt x="1352" y="1239"/>
                    <a:pt x="1453" y="1203"/>
                    <a:pt x="1554" y="1203"/>
                  </a:cubicBezTo>
                  <a:close/>
                  <a:moveTo>
                    <a:pt x="596" y="5323"/>
                  </a:moveTo>
                  <a:cubicBezTo>
                    <a:pt x="727" y="5323"/>
                    <a:pt x="846" y="5442"/>
                    <a:pt x="846" y="5573"/>
                  </a:cubicBezTo>
                  <a:cubicBezTo>
                    <a:pt x="858" y="5704"/>
                    <a:pt x="738" y="5823"/>
                    <a:pt x="596" y="5823"/>
                  </a:cubicBezTo>
                  <a:cubicBezTo>
                    <a:pt x="441" y="5823"/>
                    <a:pt x="346" y="5704"/>
                    <a:pt x="346" y="5573"/>
                  </a:cubicBezTo>
                  <a:cubicBezTo>
                    <a:pt x="346" y="5430"/>
                    <a:pt x="465" y="5323"/>
                    <a:pt x="596" y="5323"/>
                  </a:cubicBezTo>
                  <a:close/>
                  <a:moveTo>
                    <a:pt x="10502" y="5323"/>
                  </a:moveTo>
                  <a:cubicBezTo>
                    <a:pt x="10656" y="5323"/>
                    <a:pt x="10764" y="5442"/>
                    <a:pt x="10764" y="5573"/>
                  </a:cubicBezTo>
                  <a:cubicBezTo>
                    <a:pt x="10764" y="5704"/>
                    <a:pt x="10644" y="5823"/>
                    <a:pt x="10502" y="5823"/>
                  </a:cubicBezTo>
                  <a:cubicBezTo>
                    <a:pt x="10359" y="5823"/>
                    <a:pt x="10252" y="5704"/>
                    <a:pt x="10252" y="5573"/>
                  </a:cubicBezTo>
                  <a:cubicBezTo>
                    <a:pt x="10252" y="5430"/>
                    <a:pt x="10371" y="5323"/>
                    <a:pt x="10502" y="5323"/>
                  </a:cubicBezTo>
                  <a:close/>
                  <a:moveTo>
                    <a:pt x="2036" y="8799"/>
                  </a:moveTo>
                  <a:cubicBezTo>
                    <a:pt x="2274" y="8823"/>
                    <a:pt x="2393" y="9085"/>
                    <a:pt x="2227" y="9252"/>
                  </a:cubicBezTo>
                  <a:cubicBezTo>
                    <a:pt x="2179" y="9305"/>
                    <a:pt x="2114" y="9332"/>
                    <a:pt x="2047" y="9332"/>
                  </a:cubicBezTo>
                  <a:cubicBezTo>
                    <a:pt x="1980" y="9332"/>
                    <a:pt x="1911" y="9305"/>
                    <a:pt x="1858" y="9252"/>
                  </a:cubicBezTo>
                  <a:cubicBezTo>
                    <a:pt x="1691" y="9085"/>
                    <a:pt x="1810" y="8799"/>
                    <a:pt x="2036" y="8799"/>
                  </a:cubicBezTo>
                  <a:close/>
                  <a:moveTo>
                    <a:pt x="5549" y="10264"/>
                  </a:moveTo>
                  <a:cubicBezTo>
                    <a:pt x="5680" y="10264"/>
                    <a:pt x="5799" y="10383"/>
                    <a:pt x="5799" y="10514"/>
                  </a:cubicBezTo>
                  <a:cubicBezTo>
                    <a:pt x="5799" y="10669"/>
                    <a:pt x="5680" y="10764"/>
                    <a:pt x="5549" y="10764"/>
                  </a:cubicBezTo>
                  <a:cubicBezTo>
                    <a:pt x="5418" y="10764"/>
                    <a:pt x="5299" y="10645"/>
                    <a:pt x="5299" y="10514"/>
                  </a:cubicBezTo>
                  <a:cubicBezTo>
                    <a:pt x="5299" y="10371"/>
                    <a:pt x="5418" y="10264"/>
                    <a:pt x="5549" y="10264"/>
                  </a:cubicBezTo>
                  <a:close/>
                  <a:moveTo>
                    <a:pt x="5501" y="1"/>
                  </a:moveTo>
                  <a:cubicBezTo>
                    <a:pt x="5180" y="1"/>
                    <a:pt x="4918" y="275"/>
                    <a:pt x="4918" y="584"/>
                  </a:cubicBezTo>
                  <a:cubicBezTo>
                    <a:pt x="4918" y="858"/>
                    <a:pt x="5096" y="1060"/>
                    <a:pt x="5334" y="1132"/>
                  </a:cubicBezTo>
                  <a:lnTo>
                    <a:pt x="5334" y="2025"/>
                  </a:lnTo>
                  <a:cubicBezTo>
                    <a:pt x="5299" y="2013"/>
                    <a:pt x="5251" y="2001"/>
                    <a:pt x="5191" y="1989"/>
                  </a:cubicBezTo>
                  <a:cubicBezTo>
                    <a:pt x="5015" y="1924"/>
                    <a:pt x="4880" y="1886"/>
                    <a:pt x="4761" y="1886"/>
                  </a:cubicBezTo>
                  <a:cubicBezTo>
                    <a:pt x="4576" y="1886"/>
                    <a:pt x="4430" y="1978"/>
                    <a:pt x="4227" y="2203"/>
                  </a:cubicBezTo>
                  <a:cubicBezTo>
                    <a:pt x="4144" y="2299"/>
                    <a:pt x="4072" y="2370"/>
                    <a:pt x="4001" y="2406"/>
                  </a:cubicBezTo>
                  <a:cubicBezTo>
                    <a:pt x="3929" y="2442"/>
                    <a:pt x="3810" y="2442"/>
                    <a:pt x="3703" y="2465"/>
                  </a:cubicBezTo>
                  <a:cubicBezTo>
                    <a:pt x="3370" y="2489"/>
                    <a:pt x="3179" y="2537"/>
                    <a:pt x="3036" y="2823"/>
                  </a:cubicBezTo>
                  <a:lnTo>
                    <a:pt x="2120" y="1906"/>
                  </a:lnTo>
                  <a:cubicBezTo>
                    <a:pt x="2286" y="1632"/>
                    <a:pt x="2274" y="1275"/>
                    <a:pt x="2036" y="1037"/>
                  </a:cubicBezTo>
                  <a:cubicBezTo>
                    <a:pt x="1893" y="894"/>
                    <a:pt x="1712" y="822"/>
                    <a:pt x="1530" y="822"/>
                  </a:cubicBezTo>
                  <a:cubicBezTo>
                    <a:pt x="1349" y="822"/>
                    <a:pt x="1167" y="894"/>
                    <a:pt x="1024" y="1037"/>
                  </a:cubicBezTo>
                  <a:cubicBezTo>
                    <a:pt x="546" y="1505"/>
                    <a:pt x="939" y="2252"/>
                    <a:pt x="1509" y="2252"/>
                  </a:cubicBezTo>
                  <a:cubicBezTo>
                    <a:pt x="1635" y="2252"/>
                    <a:pt x="1770" y="2216"/>
                    <a:pt x="1905" y="2132"/>
                  </a:cubicBezTo>
                  <a:lnTo>
                    <a:pt x="2917" y="3144"/>
                  </a:lnTo>
                  <a:cubicBezTo>
                    <a:pt x="2846" y="3370"/>
                    <a:pt x="2810" y="3394"/>
                    <a:pt x="2572" y="3549"/>
                  </a:cubicBezTo>
                  <a:cubicBezTo>
                    <a:pt x="2143" y="3799"/>
                    <a:pt x="2084" y="3966"/>
                    <a:pt x="2143" y="4442"/>
                  </a:cubicBezTo>
                  <a:cubicBezTo>
                    <a:pt x="2155" y="4561"/>
                    <a:pt x="2167" y="4668"/>
                    <a:pt x="2155" y="4751"/>
                  </a:cubicBezTo>
                  <a:cubicBezTo>
                    <a:pt x="2108" y="4918"/>
                    <a:pt x="1941" y="5061"/>
                    <a:pt x="1846" y="5359"/>
                  </a:cubicBezTo>
                  <a:lnTo>
                    <a:pt x="1131" y="5359"/>
                  </a:lnTo>
                  <a:cubicBezTo>
                    <a:pt x="1060" y="5120"/>
                    <a:pt x="846" y="4942"/>
                    <a:pt x="584" y="4942"/>
                  </a:cubicBezTo>
                  <a:cubicBezTo>
                    <a:pt x="250" y="4942"/>
                    <a:pt x="0" y="5216"/>
                    <a:pt x="0" y="5525"/>
                  </a:cubicBezTo>
                  <a:cubicBezTo>
                    <a:pt x="0" y="5859"/>
                    <a:pt x="262" y="6109"/>
                    <a:pt x="584" y="6109"/>
                  </a:cubicBezTo>
                  <a:cubicBezTo>
                    <a:pt x="846" y="6109"/>
                    <a:pt x="1060" y="5930"/>
                    <a:pt x="1131" y="5692"/>
                  </a:cubicBezTo>
                  <a:lnTo>
                    <a:pt x="1846" y="5692"/>
                  </a:lnTo>
                  <a:cubicBezTo>
                    <a:pt x="1929" y="5990"/>
                    <a:pt x="2108" y="6132"/>
                    <a:pt x="2155" y="6299"/>
                  </a:cubicBezTo>
                  <a:cubicBezTo>
                    <a:pt x="2203" y="6513"/>
                    <a:pt x="2036" y="6871"/>
                    <a:pt x="2179" y="7156"/>
                  </a:cubicBezTo>
                  <a:cubicBezTo>
                    <a:pt x="2322" y="7430"/>
                    <a:pt x="2703" y="7526"/>
                    <a:pt x="2822" y="7704"/>
                  </a:cubicBezTo>
                  <a:cubicBezTo>
                    <a:pt x="2870" y="7764"/>
                    <a:pt x="2894" y="7835"/>
                    <a:pt x="2929" y="7930"/>
                  </a:cubicBezTo>
                  <a:lnTo>
                    <a:pt x="2322" y="8538"/>
                  </a:lnTo>
                  <a:cubicBezTo>
                    <a:pt x="2229" y="8489"/>
                    <a:pt x="2127" y="8464"/>
                    <a:pt x="2025" y="8464"/>
                  </a:cubicBezTo>
                  <a:cubicBezTo>
                    <a:pt x="1880" y="8464"/>
                    <a:pt x="1737" y="8515"/>
                    <a:pt x="1631" y="8621"/>
                  </a:cubicBezTo>
                  <a:cubicBezTo>
                    <a:pt x="1262" y="9002"/>
                    <a:pt x="1536" y="9621"/>
                    <a:pt x="2048" y="9621"/>
                  </a:cubicBezTo>
                  <a:cubicBezTo>
                    <a:pt x="2489" y="9621"/>
                    <a:pt x="2786" y="9157"/>
                    <a:pt x="2560" y="8764"/>
                  </a:cubicBezTo>
                  <a:lnTo>
                    <a:pt x="3084" y="8240"/>
                  </a:lnTo>
                  <a:cubicBezTo>
                    <a:pt x="3322" y="8704"/>
                    <a:pt x="3810" y="8538"/>
                    <a:pt x="4060" y="8657"/>
                  </a:cubicBezTo>
                  <a:cubicBezTo>
                    <a:pt x="4251" y="8740"/>
                    <a:pt x="4418" y="9085"/>
                    <a:pt x="4727" y="9157"/>
                  </a:cubicBezTo>
                  <a:cubicBezTo>
                    <a:pt x="4769" y="9167"/>
                    <a:pt x="4811" y="9172"/>
                    <a:pt x="4853" y="9172"/>
                  </a:cubicBezTo>
                  <a:cubicBezTo>
                    <a:pt x="5045" y="9172"/>
                    <a:pt x="5230" y="9075"/>
                    <a:pt x="5406" y="9026"/>
                  </a:cubicBezTo>
                  <a:lnTo>
                    <a:pt x="5406" y="9919"/>
                  </a:lnTo>
                  <a:cubicBezTo>
                    <a:pt x="5168" y="9990"/>
                    <a:pt x="4989" y="10204"/>
                    <a:pt x="4989" y="10466"/>
                  </a:cubicBezTo>
                  <a:cubicBezTo>
                    <a:pt x="4989" y="10800"/>
                    <a:pt x="5251" y="11050"/>
                    <a:pt x="5561" y="11050"/>
                  </a:cubicBezTo>
                  <a:cubicBezTo>
                    <a:pt x="5894" y="11050"/>
                    <a:pt x="6144" y="10788"/>
                    <a:pt x="6144" y="10466"/>
                  </a:cubicBezTo>
                  <a:cubicBezTo>
                    <a:pt x="6144" y="10204"/>
                    <a:pt x="5965" y="9990"/>
                    <a:pt x="5727" y="9919"/>
                  </a:cubicBezTo>
                  <a:lnTo>
                    <a:pt x="5727" y="9026"/>
                  </a:lnTo>
                  <a:cubicBezTo>
                    <a:pt x="5903" y="9075"/>
                    <a:pt x="6080" y="9172"/>
                    <a:pt x="6269" y="9172"/>
                  </a:cubicBezTo>
                  <a:cubicBezTo>
                    <a:pt x="6310" y="9172"/>
                    <a:pt x="6352" y="9167"/>
                    <a:pt x="6394" y="9157"/>
                  </a:cubicBezTo>
                  <a:cubicBezTo>
                    <a:pt x="6715" y="9085"/>
                    <a:pt x="6894" y="8740"/>
                    <a:pt x="7073" y="8657"/>
                  </a:cubicBezTo>
                  <a:cubicBezTo>
                    <a:pt x="7323" y="8538"/>
                    <a:pt x="7799" y="8704"/>
                    <a:pt x="8049" y="8240"/>
                  </a:cubicBezTo>
                  <a:lnTo>
                    <a:pt x="8216" y="8407"/>
                  </a:lnTo>
                  <a:cubicBezTo>
                    <a:pt x="8245" y="8436"/>
                    <a:pt x="8287" y="8451"/>
                    <a:pt x="8329" y="8451"/>
                  </a:cubicBezTo>
                  <a:cubicBezTo>
                    <a:pt x="8370" y="8451"/>
                    <a:pt x="8412" y="8436"/>
                    <a:pt x="8442" y="8407"/>
                  </a:cubicBezTo>
                  <a:cubicBezTo>
                    <a:pt x="8501" y="8347"/>
                    <a:pt x="8501" y="8240"/>
                    <a:pt x="8442" y="8180"/>
                  </a:cubicBezTo>
                  <a:lnTo>
                    <a:pt x="8168" y="7907"/>
                  </a:lnTo>
                  <a:cubicBezTo>
                    <a:pt x="8239" y="7692"/>
                    <a:pt x="8275" y="7656"/>
                    <a:pt x="8513" y="7514"/>
                  </a:cubicBezTo>
                  <a:cubicBezTo>
                    <a:pt x="8942" y="7252"/>
                    <a:pt x="9013" y="7097"/>
                    <a:pt x="8942" y="6621"/>
                  </a:cubicBezTo>
                  <a:cubicBezTo>
                    <a:pt x="8894" y="6323"/>
                    <a:pt x="8918" y="6287"/>
                    <a:pt x="9073" y="6037"/>
                  </a:cubicBezTo>
                  <a:cubicBezTo>
                    <a:pt x="9156" y="5930"/>
                    <a:pt x="9216" y="5811"/>
                    <a:pt x="9240" y="5692"/>
                  </a:cubicBezTo>
                  <a:lnTo>
                    <a:pt x="9954" y="5692"/>
                  </a:lnTo>
                  <a:cubicBezTo>
                    <a:pt x="10025" y="5930"/>
                    <a:pt x="10240" y="6109"/>
                    <a:pt x="10502" y="6109"/>
                  </a:cubicBezTo>
                  <a:cubicBezTo>
                    <a:pt x="10835" y="6109"/>
                    <a:pt x="11085" y="5847"/>
                    <a:pt x="11085" y="5525"/>
                  </a:cubicBezTo>
                  <a:cubicBezTo>
                    <a:pt x="11085" y="5251"/>
                    <a:pt x="10823" y="4989"/>
                    <a:pt x="10502" y="4989"/>
                  </a:cubicBezTo>
                  <a:cubicBezTo>
                    <a:pt x="10240" y="4989"/>
                    <a:pt x="10025" y="5168"/>
                    <a:pt x="9954" y="5406"/>
                  </a:cubicBezTo>
                  <a:lnTo>
                    <a:pt x="9240" y="5406"/>
                  </a:lnTo>
                  <a:cubicBezTo>
                    <a:pt x="9156" y="5109"/>
                    <a:pt x="8978" y="4966"/>
                    <a:pt x="8930" y="4799"/>
                  </a:cubicBezTo>
                  <a:cubicBezTo>
                    <a:pt x="8882" y="4585"/>
                    <a:pt x="9049" y="4239"/>
                    <a:pt x="8894" y="3954"/>
                  </a:cubicBezTo>
                  <a:cubicBezTo>
                    <a:pt x="8763" y="3668"/>
                    <a:pt x="8382" y="3573"/>
                    <a:pt x="8263" y="3394"/>
                  </a:cubicBezTo>
                  <a:cubicBezTo>
                    <a:pt x="8216" y="3335"/>
                    <a:pt x="8180" y="3263"/>
                    <a:pt x="8156" y="3180"/>
                  </a:cubicBezTo>
                  <a:lnTo>
                    <a:pt x="9406" y="1930"/>
                  </a:lnTo>
                  <a:cubicBezTo>
                    <a:pt x="9513" y="1989"/>
                    <a:pt x="9632" y="2025"/>
                    <a:pt x="9752" y="2025"/>
                  </a:cubicBezTo>
                  <a:cubicBezTo>
                    <a:pt x="9930" y="2025"/>
                    <a:pt x="10109" y="1953"/>
                    <a:pt x="10228" y="1834"/>
                  </a:cubicBezTo>
                  <a:cubicBezTo>
                    <a:pt x="10490" y="1572"/>
                    <a:pt x="10490" y="1132"/>
                    <a:pt x="10228" y="870"/>
                  </a:cubicBezTo>
                  <a:cubicBezTo>
                    <a:pt x="10091" y="733"/>
                    <a:pt x="9915" y="665"/>
                    <a:pt x="9740" y="665"/>
                  </a:cubicBezTo>
                  <a:cubicBezTo>
                    <a:pt x="9564" y="665"/>
                    <a:pt x="9388" y="733"/>
                    <a:pt x="9251" y="870"/>
                  </a:cubicBezTo>
                  <a:cubicBezTo>
                    <a:pt x="9037" y="1096"/>
                    <a:pt x="9001" y="1430"/>
                    <a:pt x="9168" y="1691"/>
                  </a:cubicBezTo>
                  <a:lnTo>
                    <a:pt x="8025" y="2834"/>
                  </a:lnTo>
                  <a:cubicBezTo>
                    <a:pt x="7918" y="2644"/>
                    <a:pt x="7799" y="2537"/>
                    <a:pt x="7501" y="2489"/>
                  </a:cubicBezTo>
                  <a:cubicBezTo>
                    <a:pt x="7493" y="2488"/>
                    <a:pt x="7485" y="2488"/>
                    <a:pt x="7477" y="2488"/>
                  </a:cubicBezTo>
                  <a:cubicBezTo>
                    <a:pt x="7394" y="2488"/>
                    <a:pt x="7334" y="2545"/>
                    <a:pt x="7323" y="2632"/>
                  </a:cubicBezTo>
                  <a:cubicBezTo>
                    <a:pt x="7311" y="2715"/>
                    <a:pt x="7370" y="2787"/>
                    <a:pt x="7454" y="2811"/>
                  </a:cubicBezTo>
                  <a:cubicBezTo>
                    <a:pt x="7680" y="2834"/>
                    <a:pt x="7727" y="2906"/>
                    <a:pt x="7811" y="3192"/>
                  </a:cubicBezTo>
                  <a:cubicBezTo>
                    <a:pt x="7930" y="3549"/>
                    <a:pt x="7989" y="3644"/>
                    <a:pt x="8323" y="3835"/>
                  </a:cubicBezTo>
                  <a:cubicBezTo>
                    <a:pt x="8632" y="4025"/>
                    <a:pt x="8644" y="4061"/>
                    <a:pt x="8597" y="4418"/>
                  </a:cubicBezTo>
                  <a:cubicBezTo>
                    <a:pt x="8537" y="4799"/>
                    <a:pt x="8573" y="4906"/>
                    <a:pt x="8775" y="5216"/>
                  </a:cubicBezTo>
                  <a:cubicBezTo>
                    <a:pt x="8990" y="5525"/>
                    <a:pt x="8990" y="5573"/>
                    <a:pt x="8775" y="5871"/>
                  </a:cubicBezTo>
                  <a:cubicBezTo>
                    <a:pt x="8573" y="6180"/>
                    <a:pt x="8561" y="6287"/>
                    <a:pt x="8597" y="6668"/>
                  </a:cubicBezTo>
                  <a:cubicBezTo>
                    <a:pt x="8644" y="7025"/>
                    <a:pt x="8632" y="7061"/>
                    <a:pt x="8323" y="7252"/>
                  </a:cubicBezTo>
                  <a:cubicBezTo>
                    <a:pt x="7989" y="7442"/>
                    <a:pt x="7930" y="7537"/>
                    <a:pt x="7811" y="7895"/>
                  </a:cubicBezTo>
                  <a:cubicBezTo>
                    <a:pt x="7692" y="8240"/>
                    <a:pt x="7668" y="8264"/>
                    <a:pt x="7311" y="8299"/>
                  </a:cubicBezTo>
                  <a:cubicBezTo>
                    <a:pt x="6918" y="8323"/>
                    <a:pt x="6834" y="8383"/>
                    <a:pt x="6561" y="8657"/>
                  </a:cubicBezTo>
                  <a:cubicBezTo>
                    <a:pt x="6411" y="8813"/>
                    <a:pt x="6334" y="8876"/>
                    <a:pt x="6228" y="8876"/>
                  </a:cubicBezTo>
                  <a:cubicBezTo>
                    <a:pt x="6156" y="8876"/>
                    <a:pt x="6071" y="8847"/>
                    <a:pt x="5942" y="8799"/>
                  </a:cubicBezTo>
                  <a:cubicBezTo>
                    <a:pt x="5799" y="8752"/>
                    <a:pt x="5668" y="8692"/>
                    <a:pt x="5525" y="8692"/>
                  </a:cubicBezTo>
                  <a:cubicBezTo>
                    <a:pt x="5261" y="8692"/>
                    <a:pt x="4987" y="8875"/>
                    <a:pt x="4806" y="8875"/>
                  </a:cubicBezTo>
                  <a:cubicBezTo>
                    <a:pt x="4791" y="8875"/>
                    <a:pt x="4777" y="8874"/>
                    <a:pt x="4763" y="8871"/>
                  </a:cubicBezTo>
                  <a:cubicBezTo>
                    <a:pt x="4668" y="8859"/>
                    <a:pt x="4572" y="8752"/>
                    <a:pt x="4477" y="8657"/>
                  </a:cubicBezTo>
                  <a:cubicBezTo>
                    <a:pt x="4227" y="8383"/>
                    <a:pt x="4120" y="8323"/>
                    <a:pt x="3739" y="8299"/>
                  </a:cubicBezTo>
                  <a:cubicBezTo>
                    <a:pt x="3382" y="8264"/>
                    <a:pt x="3346" y="8240"/>
                    <a:pt x="3227" y="7895"/>
                  </a:cubicBezTo>
                  <a:cubicBezTo>
                    <a:pt x="3108" y="7537"/>
                    <a:pt x="3048" y="7442"/>
                    <a:pt x="2727" y="7252"/>
                  </a:cubicBezTo>
                  <a:cubicBezTo>
                    <a:pt x="2405" y="7061"/>
                    <a:pt x="2393" y="7025"/>
                    <a:pt x="2441" y="6668"/>
                  </a:cubicBezTo>
                  <a:cubicBezTo>
                    <a:pt x="2501" y="6287"/>
                    <a:pt x="2465" y="6180"/>
                    <a:pt x="2262" y="5871"/>
                  </a:cubicBezTo>
                  <a:cubicBezTo>
                    <a:pt x="2048" y="5561"/>
                    <a:pt x="2048" y="5513"/>
                    <a:pt x="2262" y="5216"/>
                  </a:cubicBezTo>
                  <a:cubicBezTo>
                    <a:pt x="2465" y="4906"/>
                    <a:pt x="2477" y="4799"/>
                    <a:pt x="2441" y="4418"/>
                  </a:cubicBezTo>
                  <a:cubicBezTo>
                    <a:pt x="2393" y="4061"/>
                    <a:pt x="2405" y="4025"/>
                    <a:pt x="2727" y="3835"/>
                  </a:cubicBezTo>
                  <a:cubicBezTo>
                    <a:pt x="2846" y="3763"/>
                    <a:pt x="2965" y="3680"/>
                    <a:pt x="3048" y="3585"/>
                  </a:cubicBezTo>
                  <a:cubicBezTo>
                    <a:pt x="3144" y="3477"/>
                    <a:pt x="3179" y="3323"/>
                    <a:pt x="3227" y="3192"/>
                  </a:cubicBezTo>
                  <a:cubicBezTo>
                    <a:pt x="3275" y="3061"/>
                    <a:pt x="3322" y="2942"/>
                    <a:pt x="3394" y="2882"/>
                  </a:cubicBezTo>
                  <a:cubicBezTo>
                    <a:pt x="3465" y="2823"/>
                    <a:pt x="3596" y="2799"/>
                    <a:pt x="3739" y="2787"/>
                  </a:cubicBezTo>
                  <a:cubicBezTo>
                    <a:pt x="4120" y="2763"/>
                    <a:pt x="4215" y="2703"/>
                    <a:pt x="4477" y="2430"/>
                  </a:cubicBezTo>
                  <a:cubicBezTo>
                    <a:pt x="4626" y="2273"/>
                    <a:pt x="4699" y="2210"/>
                    <a:pt x="4807" y="2210"/>
                  </a:cubicBezTo>
                  <a:cubicBezTo>
                    <a:pt x="4880" y="2210"/>
                    <a:pt x="4969" y="2239"/>
                    <a:pt x="5108" y="2287"/>
                  </a:cubicBezTo>
                  <a:cubicBezTo>
                    <a:pt x="5287" y="2352"/>
                    <a:pt x="5406" y="2385"/>
                    <a:pt x="5525" y="2385"/>
                  </a:cubicBezTo>
                  <a:cubicBezTo>
                    <a:pt x="5644" y="2385"/>
                    <a:pt x="5763" y="2352"/>
                    <a:pt x="5942" y="2287"/>
                  </a:cubicBezTo>
                  <a:cubicBezTo>
                    <a:pt x="6081" y="2233"/>
                    <a:pt x="6168" y="2206"/>
                    <a:pt x="6236" y="2206"/>
                  </a:cubicBezTo>
                  <a:cubicBezTo>
                    <a:pt x="6366" y="2206"/>
                    <a:pt x="6425" y="2306"/>
                    <a:pt x="6644" y="2525"/>
                  </a:cubicBezTo>
                  <a:cubicBezTo>
                    <a:pt x="6680" y="2555"/>
                    <a:pt x="6721" y="2570"/>
                    <a:pt x="6762" y="2570"/>
                  </a:cubicBezTo>
                  <a:cubicBezTo>
                    <a:pt x="6802" y="2570"/>
                    <a:pt x="6840" y="2555"/>
                    <a:pt x="6870" y="2525"/>
                  </a:cubicBezTo>
                  <a:cubicBezTo>
                    <a:pt x="6930" y="2465"/>
                    <a:pt x="6930" y="2358"/>
                    <a:pt x="6870" y="2299"/>
                  </a:cubicBezTo>
                  <a:lnTo>
                    <a:pt x="6787" y="2203"/>
                  </a:lnTo>
                  <a:cubicBezTo>
                    <a:pt x="6569" y="1978"/>
                    <a:pt x="6422" y="1886"/>
                    <a:pt x="6241" y="1886"/>
                  </a:cubicBezTo>
                  <a:cubicBezTo>
                    <a:pt x="6125" y="1886"/>
                    <a:pt x="5994" y="1924"/>
                    <a:pt x="5822" y="1989"/>
                  </a:cubicBezTo>
                  <a:cubicBezTo>
                    <a:pt x="5775" y="2001"/>
                    <a:pt x="5715" y="2013"/>
                    <a:pt x="5668" y="2025"/>
                  </a:cubicBezTo>
                  <a:lnTo>
                    <a:pt x="5668" y="1132"/>
                  </a:lnTo>
                  <a:cubicBezTo>
                    <a:pt x="5906" y="1060"/>
                    <a:pt x="6084" y="858"/>
                    <a:pt x="6084" y="584"/>
                  </a:cubicBezTo>
                  <a:cubicBezTo>
                    <a:pt x="6084" y="263"/>
                    <a:pt x="5822" y="1"/>
                    <a:pt x="55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0341;p59">
              <a:extLst>
                <a:ext uri="{FF2B5EF4-FFF2-40B4-BE49-F238E27FC236}">
                  <a16:creationId xmlns:a16="http://schemas.microsoft.com/office/drawing/2014/main" id="{45970C44-4B4D-4A91-B0A8-848F1F6E0C6D}"/>
                </a:ext>
              </a:extLst>
            </p:cNvPr>
            <p:cNvSpPr/>
            <p:nvPr/>
          </p:nvSpPr>
          <p:spPr>
            <a:xfrm>
              <a:off x="6938984" y="3622042"/>
              <a:ext cx="53899" cy="51605"/>
            </a:xfrm>
            <a:custGeom>
              <a:avLst/>
              <a:gdLst/>
              <a:ahLst/>
              <a:cxnLst/>
              <a:rect l="l" t="t" r="r" b="b"/>
              <a:pathLst>
                <a:path w="1692" h="1620" extrusionOk="0">
                  <a:moveTo>
                    <a:pt x="919" y="548"/>
                  </a:moveTo>
                  <a:cubicBezTo>
                    <a:pt x="1015" y="548"/>
                    <a:pt x="1114" y="587"/>
                    <a:pt x="1191" y="665"/>
                  </a:cubicBezTo>
                  <a:cubicBezTo>
                    <a:pt x="1334" y="796"/>
                    <a:pt x="1334" y="1046"/>
                    <a:pt x="1191" y="1200"/>
                  </a:cubicBezTo>
                  <a:cubicBezTo>
                    <a:pt x="1114" y="1272"/>
                    <a:pt x="1015" y="1307"/>
                    <a:pt x="919" y="1307"/>
                  </a:cubicBezTo>
                  <a:cubicBezTo>
                    <a:pt x="822" y="1307"/>
                    <a:pt x="727" y="1272"/>
                    <a:pt x="655" y="1200"/>
                  </a:cubicBezTo>
                  <a:cubicBezTo>
                    <a:pt x="500" y="1046"/>
                    <a:pt x="500" y="807"/>
                    <a:pt x="655" y="665"/>
                  </a:cubicBezTo>
                  <a:cubicBezTo>
                    <a:pt x="727" y="587"/>
                    <a:pt x="822" y="548"/>
                    <a:pt x="919" y="548"/>
                  </a:cubicBezTo>
                  <a:close/>
                  <a:moveTo>
                    <a:pt x="167" y="1"/>
                  </a:moveTo>
                  <a:cubicBezTo>
                    <a:pt x="128" y="1"/>
                    <a:pt x="90" y="16"/>
                    <a:pt x="60" y="45"/>
                  </a:cubicBezTo>
                  <a:cubicBezTo>
                    <a:pt x="0" y="105"/>
                    <a:pt x="0" y="212"/>
                    <a:pt x="60" y="272"/>
                  </a:cubicBezTo>
                  <a:lnTo>
                    <a:pt x="334" y="557"/>
                  </a:lnTo>
                  <a:cubicBezTo>
                    <a:pt x="179" y="819"/>
                    <a:pt x="191" y="1177"/>
                    <a:pt x="429" y="1415"/>
                  </a:cubicBezTo>
                  <a:cubicBezTo>
                    <a:pt x="560" y="1552"/>
                    <a:pt x="739" y="1620"/>
                    <a:pt x="920" y="1620"/>
                  </a:cubicBezTo>
                  <a:cubicBezTo>
                    <a:pt x="1102" y="1620"/>
                    <a:pt x="1286" y="1552"/>
                    <a:pt x="1429" y="1415"/>
                  </a:cubicBezTo>
                  <a:cubicBezTo>
                    <a:pt x="1691" y="1153"/>
                    <a:pt x="1691" y="700"/>
                    <a:pt x="1429" y="415"/>
                  </a:cubicBezTo>
                  <a:cubicBezTo>
                    <a:pt x="1294" y="286"/>
                    <a:pt x="1120" y="223"/>
                    <a:pt x="945" y="223"/>
                  </a:cubicBezTo>
                  <a:cubicBezTo>
                    <a:pt x="812" y="223"/>
                    <a:pt x="678" y="259"/>
                    <a:pt x="560" y="331"/>
                  </a:cubicBezTo>
                  <a:lnTo>
                    <a:pt x="274" y="45"/>
                  </a:lnTo>
                  <a:cubicBezTo>
                    <a:pt x="244" y="16"/>
                    <a:pt x="206"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TextBox 90">
            <a:extLst>
              <a:ext uri="{FF2B5EF4-FFF2-40B4-BE49-F238E27FC236}">
                <a16:creationId xmlns:a16="http://schemas.microsoft.com/office/drawing/2014/main" id="{CBC519DD-49C8-453F-A30F-B193705471DF}"/>
              </a:ext>
            </a:extLst>
          </p:cNvPr>
          <p:cNvSpPr txBox="1"/>
          <p:nvPr/>
        </p:nvSpPr>
        <p:spPr>
          <a:xfrm>
            <a:off x="4577097" y="1928414"/>
            <a:ext cx="2711299" cy="707886"/>
          </a:xfrm>
          <a:prstGeom prst="rect">
            <a:avLst/>
          </a:prstGeom>
          <a:noFill/>
        </p:spPr>
        <p:txBody>
          <a:bodyPr wrap="square" rtlCol="0">
            <a:spAutoFit/>
          </a:bodyPr>
          <a:lstStyle/>
          <a:p>
            <a:r>
              <a:rPr lang="en-IN" sz="2000" b="1" dirty="0"/>
              <a:t>Train Test Split - 80:20</a:t>
            </a:r>
            <a:endParaRPr lang="en-IN" sz="2000" dirty="0"/>
          </a:p>
          <a:p>
            <a:endParaRPr lang="en-US" sz="2000" dirty="0"/>
          </a:p>
        </p:txBody>
      </p:sp>
      <p:pic>
        <p:nvPicPr>
          <p:cNvPr id="94" name="Graphic 93" descr="Hourglass">
            <a:extLst>
              <a:ext uri="{FF2B5EF4-FFF2-40B4-BE49-F238E27FC236}">
                <a16:creationId xmlns:a16="http://schemas.microsoft.com/office/drawing/2014/main" id="{F01E1B40-FCB3-44C1-A34A-7B5DF50B84D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16497" y="206781"/>
            <a:ext cx="914400" cy="914400"/>
          </a:xfrm>
          <a:prstGeom prst="rect">
            <a:avLst/>
          </a:prstGeom>
        </p:spPr>
      </p:pic>
    </p:spTree>
    <p:extLst>
      <p:ext uri="{BB962C8B-B14F-4D97-AF65-F5344CB8AC3E}">
        <p14:creationId xmlns:p14="http://schemas.microsoft.com/office/powerpoint/2010/main" val="1249224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94"/>
                                        </p:tgtEl>
                                        <p:attrNameLst>
                                          <p:attrName>style.visibility</p:attrName>
                                        </p:attrNameLst>
                                      </p:cBhvr>
                                      <p:to>
                                        <p:strVal val="visible"/>
                                      </p:to>
                                    </p:set>
                                    <p:anim calcmode="lin" valueType="num">
                                      <p:cBhvr>
                                        <p:cTn id="7" dur="1000" fill="hold"/>
                                        <p:tgtEl>
                                          <p:spTgt spid="94"/>
                                        </p:tgtEl>
                                        <p:attrNameLst>
                                          <p:attrName>ppt_w</p:attrName>
                                        </p:attrNameLst>
                                      </p:cBhvr>
                                      <p:tavLst>
                                        <p:tav tm="0">
                                          <p:val>
                                            <p:fltVal val="0"/>
                                          </p:val>
                                        </p:tav>
                                        <p:tav tm="100000">
                                          <p:val>
                                            <p:strVal val="#ppt_w"/>
                                          </p:val>
                                        </p:tav>
                                      </p:tavLst>
                                    </p:anim>
                                    <p:anim calcmode="lin" valueType="num">
                                      <p:cBhvr>
                                        <p:cTn id="8" dur="1000" fill="hold"/>
                                        <p:tgtEl>
                                          <p:spTgt spid="94"/>
                                        </p:tgtEl>
                                        <p:attrNameLst>
                                          <p:attrName>ppt_h</p:attrName>
                                        </p:attrNameLst>
                                      </p:cBhvr>
                                      <p:tavLst>
                                        <p:tav tm="0">
                                          <p:val>
                                            <p:fltVal val="0"/>
                                          </p:val>
                                        </p:tav>
                                        <p:tav tm="100000">
                                          <p:val>
                                            <p:strVal val="#ppt_h"/>
                                          </p:val>
                                        </p:tav>
                                      </p:tavLst>
                                    </p:anim>
                                    <p:anim calcmode="lin" valueType="num">
                                      <p:cBhvr>
                                        <p:cTn id="9" dur="1000" fill="hold"/>
                                        <p:tgtEl>
                                          <p:spTgt spid="94"/>
                                        </p:tgtEl>
                                        <p:attrNameLst>
                                          <p:attrName>style.rotation</p:attrName>
                                        </p:attrNameLst>
                                      </p:cBhvr>
                                      <p:tavLst>
                                        <p:tav tm="0">
                                          <p:val>
                                            <p:fltVal val="90"/>
                                          </p:val>
                                        </p:tav>
                                        <p:tav tm="100000">
                                          <p:val>
                                            <p:fltVal val="0"/>
                                          </p:val>
                                        </p:tav>
                                      </p:tavLst>
                                    </p:anim>
                                    <p:animEffect transition="in" filter="fade">
                                      <p:cBhvr>
                                        <p:cTn id="10" dur="10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0A68BF-50FB-421E-9B91-FF994E3E8245}"/>
              </a:ext>
            </a:extLst>
          </p:cNvPr>
          <p:cNvPicPr>
            <a:picLocks noChangeAspect="1"/>
          </p:cNvPicPr>
          <p:nvPr/>
        </p:nvPicPr>
        <p:blipFill rotWithShape="1">
          <a:blip r:embed="rId2"/>
          <a:srcRect l="12185" r="9247"/>
          <a:stretch/>
        </p:blipFill>
        <p:spPr>
          <a:xfrm>
            <a:off x="10055186" y="150204"/>
            <a:ext cx="1852039" cy="511580"/>
          </a:xfrm>
          <a:prstGeom prst="rect">
            <a:avLst/>
          </a:prstGeom>
        </p:spPr>
      </p:pic>
      <p:sp>
        <p:nvSpPr>
          <p:cNvPr id="6" name="Subtitle 5">
            <a:extLst>
              <a:ext uri="{FF2B5EF4-FFF2-40B4-BE49-F238E27FC236}">
                <a16:creationId xmlns:a16="http://schemas.microsoft.com/office/drawing/2014/main" id="{16949869-2EFC-450C-8595-624E48144D4F}"/>
              </a:ext>
            </a:extLst>
          </p:cNvPr>
          <p:cNvSpPr>
            <a:spLocks noGrp="1"/>
          </p:cNvSpPr>
          <p:nvPr>
            <p:ph type="subTitle" idx="1"/>
          </p:nvPr>
        </p:nvSpPr>
        <p:spPr>
          <a:xfrm>
            <a:off x="2200140" y="0"/>
            <a:ext cx="7791719" cy="1517811"/>
          </a:xfrm>
        </p:spPr>
        <p:txBody>
          <a:bodyPr>
            <a:noAutofit/>
          </a:bodyPr>
          <a:lstStyle/>
          <a:p>
            <a:pPr algn="ctr"/>
            <a:r>
              <a:rPr lang="en-IN" sz="4400" b="1" u="sng" dirty="0">
                <a:effectLst>
                  <a:outerShdw blurRad="38100" dist="38100" dir="2700000" algn="tl">
                    <a:srgbClr val="000000">
                      <a:alpha val="43137"/>
                    </a:srgbClr>
                  </a:outerShdw>
                </a:effectLst>
              </a:rPr>
              <a:t>Algorithms used for classification</a:t>
            </a:r>
          </a:p>
        </p:txBody>
      </p:sp>
      <p:pic>
        <p:nvPicPr>
          <p:cNvPr id="7" name="Picture 6">
            <a:extLst>
              <a:ext uri="{FF2B5EF4-FFF2-40B4-BE49-F238E27FC236}">
                <a16:creationId xmlns:a16="http://schemas.microsoft.com/office/drawing/2014/main" id="{08E5F665-4F26-4A63-92F6-380DACB212DE}"/>
              </a:ext>
            </a:extLst>
          </p:cNvPr>
          <p:cNvPicPr>
            <a:picLocks noChangeAspect="1"/>
          </p:cNvPicPr>
          <p:nvPr/>
        </p:nvPicPr>
        <p:blipFill>
          <a:blip r:embed="rId3"/>
          <a:stretch>
            <a:fillRect/>
          </a:stretch>
        </p:blipFill>
        <p:spPr>
          <a:xfrm>
            <a:off x="1025834" y="1517811"/>
            <a:ext cx="5349207" cy="5113833"/>
          </a:xfrm>
          <a:prstGeom prst="rect">
            <a:avLst/>
          </a:prstGeom>
        </p:spPr>
      </p:pic>
      <p:sp>
        <p:nvSpPr>
          <p:cNvPr id="9" name="TextBox 8">
            <a:extLst>
              <a:ext uri="{FF2B5EF4-FFF2-40B4-BE49-F238E27FC236}">
                <a16:creationId xmlns:a16="http://schemas.microsoft.com/office/drawing/2014/main" id="{FAC764D0-A4A3-447F-ABC5-6A1A5B0323AA}"/>
              </a:ext>
            </a:extLst>
          </p:cNvPr>
          <p:cNvSpPr txBox="1"/>
          <p:nvPr/>
        </p:nvSpPr>
        <p:spPr>
          <a:xfrm>
            <a:off x="6967653" y="2151710"/>
            <a:ext cx="4472188" cy="3416320"/>
          </a:xfrm>
          <a:prstGeom prst="rect">
            <a:avLst/>
          </a:prstGeom>
          <a:noFill/>
        </p:spPr>
        <p:txBody>
          <a:bodyPr wrap="square">
            <a:spAutoFit/>
          </a:bodyPr>
          <a:lstStyle/>
          <a:p>
            <a:pPr marL="342900" indent="-342900" algn="l">
              <a:buFont typeface="Wingdings" panose="05000000000000000000" pitchFamily="2" charset="2"/>
              <a:buChar char="v"/>
            </a:pPr>
            <a:r>
              <a:rPr lang="en-IN" sz="2400" b="0" i="0" dirty="0" err="1">
                <a:effectLst/>
                <a:latin typeface="-apple-system"/>
              </a:rPr>
              <a:t>LogisticRegression</a:t>
            </a:r>
            <a:endParaRPr lang="en-IN" sz="2400" b="0" i="0" dirty="0">
              <a:effectLst/>
              <a:latin typeface="-apple-system"/>
            </a:endParaRPr>
          </a:p>
          <a:p>
            <a:pPr marL="342900" indent="-342900" algn="l">
              <a:buFont typeface="Wingdings" panose="05000000000000000000" pitchFamily="2" charset="2"/>
              <a:buChar char="v"/>
            </a:pPr>
            <a:r>
              <a:rPr lang="en-IN" sz="2400" b="0" i="0" dirty="0">
                <a:effectLst/>
                <a:latin typeface="Roboto"/>
              </a:rPr>
              <a:t>Naïve Bayes Classifier</a:t>
            </a:r>
          </a:p>
          <a:p>
            <a:pPr marL="342900" indent="-342900" algn="l">
              <a:buFont typeface="Wingdings" panose="05000000000000000000" pitchFamily="2" charset="2"/>
              <a:buChar char="v"/>
            </a:pPr>
            <a:r>
              <a:rPr lang="en-IN" sz="2400" b="0" i="0" dirty="0" err="1">
                <a:effectLst/>
                <a:latin typeface="-apple-system"/>
              </a:rPr>
              <a:t>DecisionTreeClassifier</a:t>
            </a:r>
            <a:endParaRPr lang="en-IN" sz="2400" b="0" i="0" dirty="0">
              <a:effectLst/>
              <a:latin typeface="-apple-system"/>
            </a:endParaRPr>
          </a:p>
          <a:p>
            <a:pPr marL="342900" indent="-342900" algn="l">
              <a:buFont typeface="Wingdings" panose="05000000000000000000" pitchFamily="2" charset="2"/>
              <a:buChar char="v"/>
            </a:pPr>
            <a:r>
              <a:rPr lang="en-IN" sz="2400" b="0" i="0" dirty="0" err="1">
                <a:effectLst/>
                <a:latin typeface="-apple-system"/>
              </a:rPr>
              <a:t>ExtraTreesClassifier</a:t>
            </a:r>
            <a:endParaRPr lang="en-IN" sz="2400" b="0" i="0" dirty="0">
              <a:effectLst/>
              <a:latin typeface="-apple-system"/>
            </a:endParaRPr>
          </a:p>
          <a:p>
            <a:pPr marL="342900" indent="-342900" algn="l">
              <a:buFont typeface="Wingdings" panose="05000000000000000000" pitchFamily="2" charset="2"/>
              <a:buChar char="v"/>
            </a:pPr>
            <a:r>
              <a:rPr lang="en-IN" sz="2400" b="0" i="0" dirty="0" err="1">
                <a:effectLst/>
                <a:latin typeface="-apple-system"/>
              </a:rPr>
              <a:t>RandomForestClassifier</a:t>
            </a:r>
            <a:endParaRPr lang="en-IN" sz="2400" b="0" i="0" dirty="0">
              <a:effectLst/>
              <a:latin typeface="-apple-system"/>
            </a:endParaRPr>
          </a:p>
          <a:p>
            <a:pPr marL="342900" indent="-342900" algn="l">
              <a:buFont typeface="Wingdings" panose="05000000000000000000" pitchFamily="2" charset="2"/>
              <a:buChar char="v"/>
            </a:pPr>
            <a:r>
              <a:rPr lang="en-IN" sz="2400" b="0" i="0" dirty="0" err="1">
                <a:effectLst/>
                <a:latin typeface="-apple-system"/>
              </a:rPr>
              <a:t>AdaBoostClassifier</a:t>
            </a:r>
            <a:endParaRPr lang="en-IN" sz="2400" b="0" i="0" dirty="0">
              <a:effectLst/>
              <a:latin typeface="-apple-system"/>
            </a:endParaRPr>
          </a:p>
          <a:p>
            <a:pPr marL="342900" indent="-342900" algn="l">
              <a:buFont typeface="Wingdings" panose="05000000000000000000" pitchFamily="2" charset="2"/>
              <a:buChar char="v"/>
            </a:pPr>
            <a:r>
              <a:rPr lang="en-IN" sz="2400" b="0" i="0" dirty="0" err="1">
                <a:effectLst/>
                <a:latin typeface="-apple-system"/>
              </a:rPr>
              <a:t>GradientBoostingClassifier</a:t>
            </a:r>
            <a:endParaRPr lang="en-IN" sz="2400" b="0" i="0" dirty="0">
              <a:effectLst/>
              <a:latin typeface="-apple-system"/>
            </a:endParaRPr>
          </a:p>
          <a:p>
            <a:pPr marL="342900" indent="-342900" algn="l">
              <a:buFont typeface="Wingdings" panose="05000000000000000000" pitchFamily="2" charset="2"/>
              <a:buChar char="v"/>
            </a:pPr>
            <a:r>
              <a:rPr lang="en-IN" sz="2400" b="0" i="0" dirty="0" err="1">
                <a:effectLst/>
                <a:latin typeface="-apple-system"/>
              </a:rPr>
              <a:t>XGBClassifier</a:t>
            </a:r>
            <a:endParaRPr lang="en-IN" sz="2400" b="0" i="0" dirty="0">
              <a:effectLst/>
              <a:latin typeface="-apple-system"/>
            </a:endParaRPr>
          </a:p>
          <a:p>
            <a:pPr marL="342900" indent="-342900" algn="l">
              <a:buFont typeface="Wingdings" panose="05000000000000000000" pitchFamily="2" charset="2"/>
              <a:buChar char="v"/>
            </a:pPr>
            <a:r>
              <a:rPr lang="en-IN" sz="2400" b="0" i="0" dirty="0" err="1">
                <a:effectLst/>
                <a:latin typeface="-apple-system"/>
              </a:rPr>
              <a:t>CatBoostClassifier</a:t>
            </a:r>
            <a:endParaRPr lang="en-IN" sz="2400" b="0" i="0" dirty="0">
              <a:effectLst/>
              <a:latin typeface="-apple-system"/>
            </a:endParaRPr>
          </a:p>
        </p:txBody>
      </p:sp>
      <p:pic>
        <p:nvPicPr>
          <p:cNvPr id="3" name="Graphic 2" descr="Books">
            <a:extLst>
              <a:ext uri="{FF2B5EF4-FFF2-40B4-BE49-F238E27FC236}">
                <a16:creationId xmlns:a16="http://schemas.microsoft.com/office/drawing/2014/main" id="{D2672025-C724-4EF9-A62E-11853AA7D5E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88018" y="74722"/>
            <a:ext cx="1174124" cy="1174124"/>
          </a:xfrm>
          <a:prstGeom prst="rect">
            <a:avLst/>
          </a:prstGeom>
        </p:spPr>
      </p:pic>
    </p:spTree>
    <p:extLst>
      <p:ext uri="{BB962C8B-B14F-4D97-AF65-F5344CB8AC3E}">
        <p14:creationId xmlns:p14="http://schemas.microsoft.com/office/powerpoint/2010/main" val="219646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0A68BF-50FB-421E-9B91-FF994E3E8245}"/>
              </a:ext>
            </a:extLst>
          </p:cNvPr>
          <p:cNvPicPr>
            <a:picLocks noChangeAspect="1"/>
          </p:cNvPicPr>
          <p:nvPr/>
        </p:nvPicPr>
        <p:blipFill rotWithShape="1">
          <a:blip r:embed="rId2"/>
          <a:srcRect l="12185" r="9247"/>
          <a:stretch/>
        </p:blipFill>
        <p:spPr>
          <a:xfrm>
            <a:off x="10055186" y="150204"/>
            <a:ext cx="1852039" cy="511580"/>
          </a:xfrm>
          <a:prstGeom prst="rect">
            <a:avLst/>
          </a:prstGeom>
        </p:spPr>
      </p:pic>
      <p:sp>
        <p:nvSpPr>
          <p:cNvPr id="3" name="Subtitle 5">
            <a:extLst>
              <a:ext uri="{FF2B5EF4-FFF2-40B4-BE49-F238E27FC236}">
                <a16:creationId xmlns:a16="http://schemas.microsoft.com/office/drawing/2014/main" id="{4CAD54C5-0528-45C5-9003-8130E8226F75}"/>
              </a:ext>
            </a:extLst>
          </p:cNvPr>
          <p:cNvSpPr>
            <a:spLocks noGrp="1"/>
          </p:cNvSpPr>
          <p:nvPr>
            <p:ph type="subTitle" idx="1"/>
          </p:nvPr>
        </p:nvSpPr>
        <p:spPr>
          <a:xfrm>
            <a:off x="2200140" y="0"/>
            <a:ext cx="7791719" cy="875763"/>
          </a:xfrm>
        </p:spPr>
        <p:txBody>
          <a:bodyPr>
            <a:noAutofit/>
          </a:bodyPr>
          <a:lstStyle/>
          <a:p>
            <a:pPr algn="ctr"/>
            <a:r>
              <a:rPr lang="en-IN" sz="4400" b="1" u="sng" dirty="0">
                <a:effectLst>
                  <a:outerShdw blurRad="38100" dist="38100" dir="2700000" algn="tl">
                    <a:srgbClr val="000000">
                      <a:alpha val="43137"/>
                    </a:srgbClr>
                  </a:outerShdw>
                </a:effectLst>
              </a:rPr>
              <a:t>Hyper parameter tuning</a:t>
            </a:r>
          </a:p>
        </p:txBody>
      </p:sp>
      <p:pic>
        <p:nvPicPr>
          <p:cNvPr id="5" name="Picture 4">
            <a:extLst>
              <a:ext uri="{FF2B5EF4-FFF2-40B4-BE49-F238E27FC236}">
                <a16:creationId xmlns:a16="http://schemas.microsoft.com/office/drawing/2014/main" id="{50F09E65-A8CF-44CA-804F-8A82FAA94247}"/>
              </a:ext>
            </a:extLst>
          </p:cNvPr>
          <p:cNvPicPr>
            <a:picLocks noChangeAspect="1"/>
          </p:cNvPicPr>
          <p:nvPr/>
        </p:nvPicPr>
        <p:blipFill>
          <a:blip r:embed="rId3"/>
          <a:stretch>
            <a:fillRect/>
          </a:stretch>
        </p:blipFill>
        <p:spPr>
          <a:xfrm>
            <a:off x="862885" y="1268478"/>
            <a:ext cx="4197506" cy="3522530"/>
          </a:xfrm>
          <a:prstGeom prst="rect">
            <a:avLst/>
          </a:prstGeom>
        </p:spPr>
      </p:pic>
      <p:sp>
        <p:nvSpPr>
          <p:cNvPr id="8" name="TextBox 7">
            <a:extLst>
              <a:ext uri="{FF2B5EF4-FFF2-40B4-BE49-F238E27FC236}">
                <a16:creationId xmlns:a16="http://schemas.microsoft.com/office/drawing/2014/main" id="{11C6B5B6-0375-4661-889C-5C8031733DF2}"/>
              </a:ext>
            </a:extLst>
          </p:cNvPr>
          <p:cNvSpPr txBox="1"/>
          <p:nvPr/>
        </p:nvSpPr>
        <p:spPr>
          <a:xfrm>
            <a:off x="6663564" y="1404735"/>
            <a:ext cx="4472188" cy="4893647"/>
          </a:xfrm>
          <a:prstGeom prst="rect">
            <a:avLst/>
          </a:prstGeom>
          <a:noFill/>
        </p:spPr>
        <p:txBody>
          <a:bodyPr wrap="square">
            <a:spAutoFit/>
          </a:bodyPr>
          <a:lstStyle/>
          <a:p>
            <a:pPr marL="342900" indent="-342900" algn="l">
              <a:buFont typeface="Arial" panose="020B0604020202020204" pitchFamily="34" charset="0"/>
              <a:buChar char="•"/>
            </a:pPr>
            <a:r>
              <a:rPr lang="en-US" sz="2400" b="0" i="0" dirty="0">
                <a:effectLst/>
                <a:latin typeface="-apple-system"/>
              </a:rPr>
              <a:t>3 is best for depth keeping all the other features as default</a:t>
            </a:r>
          </a:p>
          <a:p>
            <a:pPr marL="342900" indent="-342900" algn="l">
              <a:buFont typeface="Arial" panose="020B0604020202020204" pitchFamily="34" charset="0"/>
              <a:buChar char="•"/>
            </a:pPr>
            <a:r>
              <a:rPr lang="en-US" sz="2400" b="0" i="0" dirty="0">
                <a:effectLst/>
                <a:latin typeface="-apple-system"/>
              </a:rPr>
              <a:t>100 is best for iterations keeping all the other features as default</a:t>
            </a:r>
          </a:p>
          <a:p>
            <a:pPr marL="342900" indent="-342900" algn="l">
              <a:buFont typeface="Arial" panose="020B0604020202020204" pitchFamily="34" charset="0"/>
              <a:buChar char="•"/>
            </a:pPr>
            <a:r>
              <a:rPr lang="en-US" sz="2400" b="0" i="0" dirty="0">
                <a:effectLst/>
                <a:latin typeface="-apple-system"/>
              </a:rPr>
              <a:t>0.1 is best for </a:t>
            </a:r>
            <a:r>
              <a:rPr lang="en-US" sz="2400" b="0" i="0" dirty="0" err="1">
                <a:effectLst/>
                <a:latin typeface="-apple-system"/>
              </a:rPr>
              <a:t>learning_rate</a:t>
            </a:r>
            <a:r>
              <a:rPr lang="en-US" sz="2400" b="0" i="0" dirty="0">
                <a:effectLst/>
                <a:latin typeface="-apple-system"/>
              </a:rPr>
              <a:t> keeping all the other features as default</a:t>
            </a:r>
          </a:p>
          <a:p>
            <a:pPr marL="342900" indent="-342900" algn="l">
              <a:buFont typeface="Arial" panose="020B0604020202020204" pitchFamily="34" charset="0"/>
              <a:buChar char="•"/>
            </a:pPr>
            <a:r>
              <a:rPr lang="en-US" sz="2400" b="0" i="0" dirty="0">
                <a:effectLst/>
                <a:latin typeface="-apple-system"/>
              </a:rPr>
              <a:t>5 is best for l2_leaf_reg keeping all the other features as default</a:t>
            </a:r>
          </a:p>
          <a:p>
            <a:pPr marL="342900" indent="-342900" algn="l">
              <a:buFont typeface="Arial" panose="020B0604020202020204" pitchFamily="34" charset="0"/>
              <a:buChar char="•"/>
            </a:pPr>
            <a:r>
              <a:rPr lang="en-US" sz="2400" b="0" i="0" dirty="0">
                <a:effectLst/>
                <a:latin typeface="-apple-system"/>
              </a:rPr>
              <a:t>200 is best for </a:t>
            </a:r>
            <a:r>
              <a:rPr lang="en-US" sz="2400" b="0" i="0" dirty="0" err="1">
                <a:effectLst/>
                <a:latin typeface="-apple-system"/>
              </a:rPr>
              <a:t>border_count</a:t>
            </a:r>
            <a:r>
              <a:rPr lang="en-US" sz="2400" b="0" i="0" dirty="0">
                <a:effectLst/>
                <a:latin typeface="-apple-system"/>
              </a:rPr>
              <a:t> keeping all the other features as default</a:t>
            </a:r>
            <a:endParaRPr lang="en-IN" sz="2400" b="0" i="0" dirty="0">
              <a:effectLst/>
              <a:latin typeface="-apple-system"/>
            </a:endParaRPr>
          </a:p>
        </p:txBody>
      </p:sp>
      <p:pic>
        <p:nvPicPr>
          <p:cNvPr id="11" name="Picture 10">
            <a:extLst>
              <a:ext uri="{FF2B5EF4-FFF2-40B4-BE49-F238E27FC236}">
                <a16:creationId xmlns:a16="http://schemas.microsoft.com/office/drawing/2014/main" id="{B34D0FB8-1F83-49E0-8F17-D3115E1F5E65}"/>
              </a:ext>
            </a:extLst>
          </p:cNvPr>
          <p:cNvPicPr>
            <a:picLocks noChangeAspect="1"/>
          </p:cNvPicPr>
          <p:nvPr/>
        </p:nvPicPr>
        <p:blipFill>
          <a:blip r:embed="rId4"/>
          <a:stretch>
            <a:fillRect/>
          </a:stretch>
        </p:blipFill>
        <p:spPr>
          <a:xfrm>
            <a:off x="862885" y="5194234"/>
            <a:ext cx="5444235" cy="1258695"/>
          </a:xfrm>
          <a:prstGeom prst="rect">
            <a:avLst/>
          </a:prstGeom>
        </p:spPr>
      </p:pic>
      <p:pic>
        <p:nvPicPr>
          <p:cNvPr id="12" name="Graphic 11" descr="Gears">
            <a:extLst>
              <a:ext uri="{FF2B5EF4-FFF2-40B4-BE49-F238E27FC236}">
                <a16:creationId xmlns:a16="http://schemas.microsoft.com/office/drawing/2014/main" id="{162436E1-9750-4967-BC2E-6237DEC2063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53165" y="-1"/>
            <a:ext cx="965915" cy="965915"/>
          </a:xfrm>
          <a:prstGeom prst="rect">
            <a:avLst/>
          </a:prstGeom>
        </p:spPr>
      </p:pic>
    </p:spTree>
    <p:extLst>
      <p:ext uri="{BB962C8B-B14F-4D97-AF65-F5344CB8AC3E}">
        <p14:creationId xmlns:p14="http://schemas.microsoft.com/office/powerpoint/2010/main" val="1694035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0A68BF-50FB-421E-9B91-FF994E3E8245}"/>
              </a:ext>
            </a:extLst>
          </p:cNvPr>
          <p:cNvPicPr>
            <a:picLocks noChangeAspect="1"/>
          </p:cNvPicPr>
          <p:nvPr/>
        </p:nvPicPr>
        <p:blipFill rotWithShape="1">
          <a:blip r:embed="rId2"/>
          <a:srcRect l="12185" r="9247"/>
          <a:stretch/>
        </p:blipFill>
        <p:spPr>
          <a:xfrm>
            <a:off x="10055186" y="150204"/>
            <a:ext cx="1852039" cy="511580"/>
          </a:xfrm>
          <a:prstGeom prst="rect">
            <a:avLst/>
          </a:prstGeom>
        </p:spPr>
      </p:pic>
      <p:sp>
        <p:nvSpPr>
          <p:cNvPr id="3" name="Subtitle 5">
            <a:extLst>
              <a:ext uri="{FF2B5EF4-FFF2-40B4-BE49-F238E27FC236}">
                <a16:creationId xmlns:a16="http://schemas.microsoft.com/office/drawing/2014/main" id="{E042E3D5-8177-4941-923A-9FA54253A51B}"/>
              </a:ext>
            </a:extLst>
          </p:cNvPr>
          <p:cNvSpPr>
            <a:spLocks noGrp="1"/>
          </p:cNvSpPr>
          <p:nvPr>
            <p:ph type="subTitle" idx="1"/>
          </p:nvPr>
        </p:nvSpPr>
        <p:spPr>
          <a:xfrm>
            <a:off x="2186563" y="32640"/>
            <a:ext cx="7380293" cy="862885"/>
          </a:xfrm>
        </p:spPr>
        <p:txBody>
          <a:bodyPr>
            <a:noAutofit/>
          </a:bodyPr>
          <a:lstStyle/>
          <a:p>
            <a:pPr algn="ctr"/>
            <a:r>
              <a:rPr lang="en-IN" sz="4400" b="1" u="sng" dirty="0">
                <a:effectLst>
                  <a:outerShdw blurRad="38100" dist="38100" dir="2700000" algn="tl">
                    <a:srgbClr val="000000">
                      <a:alpha val="43137"/>
                    </a:srgbClr>
                  </a:outerShdw>
                </a:effectLst>
              </a:rPr>
              <a:t>Best Score without SMOTE</a:t>
            </a:r>
          </a:p>
        </p:txBody>
      </p:sp>
      <p:pic>
        <p:nvPicPr>
          <p:cNvPr id="2050" name="Picture 2">
            <a:extLst>
              <a:ext uri="{FF2B5EF4-FFF2-40B4-BE49-F238E27FC236}">
                <a16:creationId xmlns:a16="http://schemas.microsoft.com/office/drawing/2014/main" id="{28560026-EE09-4330-B076-D15EB153CC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290" y="1333406"/>
            <a:ext cx="6165731" cy="34575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86A84C82-3FCF-464D-A770-32BC501AB66C}"/>
              </a:ext>
            </a:extLst>
          </p:cNvPr>
          <p:cNvSpPr txBox="1"/>
          <p:nvPr/>
        </p:nvSpPr>
        <p:spPr>
          <a:xfrm>
            <a:off x="1287901" y="5668817"/>
            <a:ext cx="9700636" cy="523220"/>
          </a:xfrm>
          <a:prstGeom prst="rect">
            <a:avLst/>
          </a:prstGeom>
          <a:noFill/>
        </p:spPr>
        <p:txBody>
          <a:bodyPr wrap="square">
            <a:spAutoFit/>
          </a:bodyPr>
          <a:lstStyle/>
          <a:p>
            <a:pPr algn="l"/>
            <a:r>
              <a:rPr lang="en-IN" sz="2800" b="1" i="0" u="sng" dirty="0">
                <a:effectLst>
                  <a:outerShdw blurRad="38100" dist="38100" dir="2700000" algn="tl">
                    <a:srgbClr val="000000">
                      <a:alpha val="43137"/>
                    </a:srgbClr>
                  </a:outerShdw>
                </a:effectLst>
              </a:rPr>
              <a:t>Here our Overall Accuracy for the Cat Boost Classifier is 52%</a:t>
            </a:r>
          </a:p>
        </p:txBody>
      </p:sp>
      <p:pic>
        <p:nvPicPr>
          <p:cNvPr id="7" name="Picture 6">
            <a:extLst>
              <a:ext uri="{FF2B5EF4-FFF2-40B4-BE49-F238E27FC236}">
                <a16:creationId xmlns:a16="http://schemas.microsoft.com/office/drawing/2014/main" id="{47CCF9AB-309C-450F-B1B1-78E18CC46A83}"/>
              </a:ext>
            </a:extLst>
          </p:cNvPr>
          <p:cNvPicPr>
            <a:picLocks noChangeAspect="1"/>
          </p:cNvPicPr>
          <p:nvPr/>
        </p:nvPicPr>
        <p:blipFill>
          <a:blip r:embed="rId4"/>
          <a:stretch>
            <a:fillRect/>
          </a:stretch>
        </p:blipFill>
        <p:spPr>
          <a:xfrm>
            <a:off x="6808765" y="1643555"/>
            <a:ext cx="5098460" cy="28372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Graphic 5" descr="Braille">
            <a:extLst>
              <a:ext uri="{FF2B5EF4-FFF2-40B4-BE49-F238E27FC236}">
                <a16:creationId xmlns:a16="http://schemas.microsoft.com/office/drawing/2014/main" id="{1338EA5B-86D2-4DAD-B317-0B224844D5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27998" y="-115201"/>
            <a:ext cx="1158565" cy="1158565"/>
          </a:xfrm>
          <a:prstGeom prst="rect">
            <a:avLst/>
          </a:prstGeom>
        </p:spPr>
      </p:pic>
    </p:spTree>
    <p:extLst>
      <p:ext uri="{BB962C8B-B14F-4D97-AF65-F5344CB8AC3E}">
        <p14:creationId xmlns:p14="http://schemas.microsoft.com/office/powerpoint/2010/main" val="342074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0A68BF-50FB-421E-9B91-FF994E3E8245}"/>
              </a:ext>
            </a:extLst>
          </p:cNvPr>
          <p:cNvPicPr>
            <a:picLocks noChangeAspect="1"/>
          </p:cNvPicPr>
          <p:nvPr/>
        </p:nvPicPr>
        <p:blipFill rotWithShape="1">
          <a:blip r:embed="rId2"/>
          <a:srcRect l="12185" r="9247"/>
          <a:stretch/>
        </p:blipFill>
        <p:spPr>
          <a:xfrm>
            <a:off x="10055186" y="150204"/>
            <a:ext cx="1852039" cy="511580"/>
          </a:xfrm>
          <a:prstGeom prst="rect">
            <a:avLst/>
          </a:prstGeom>
        </p:spPr>
      </p:pic>
      <p:sp>
        <p:nvSpPr>
          <p:cNvPr id="3" name="Subtitle 5">
            <a:extLst>
              <a:ext uri="{FF2B5EF4-FFF2-40B4-BE49-F238E27FC236}">
                <a16:creationId xmlns:a16="http://schemas.microsoft.com/office/drawing/2014/main" id="{E042E3D5-8177-4941-923A-9FA54253A51B}"/>
              </a:ext>
            </a:extLst>
          </p:cNvPr>
          <p:cNvSpPr>
            <a:spLocks noGrp="1"/>
          </p:cNvSpPr>
          <p:nvPr>
            <p:ph type="subTitle" idx="1"/>
          </p:nvPr>
        </p:nvSpPr>
        <p:spPr>
          <a:xfrm>
            <a:off x="2599036" y="19628"/>
            <a:ext cx="6751373" cy="772732"/>
          </a:xfrm>
        </p:spPr>
        <p:txBody>
          <a:bodyPr>
            <a:noAutofit/>
          </a:bodyPr>
          <a:lstStyle/>
          <a:p>
            <a:pPr algn="ctr"/>
            <a:r>
              <a:rPr lang="en-IN" sz="4400" b="1" u="sng" dirty="0">
                <a:effectLst>
                  <a:outerShdw blurRad="38100" dist="38100" dir="2700000" algn="tl">
                    <a:srgbClr val="000000">
                      <a:alpha val="43137"/>
                    </a:srgbClr>
                  </a:outerShdw>
                </a:effectLst>
              </a:rPr>
              <a:t>Best Score with SMOTE</a:t>
            </a:r>
          </a:p>
        </p:txBody>
      </p:sp>
      <p:sp>
        <p:nvSpPr>
          <p:cNvPr id="5" name="TextBox 4">
            <a:extLst>
              <a:ext uri="{FF2B5EF4-FFF2-40B4-BE49-F238E27FC236}">
                <a16:creationId xmlns:a16="http://schemas.microsoft.com/office/drawing/2014/main" id="{86A84C82-3FCF-464D-A770-32BC501AB66C}"/>
              </a:ext>
            </a:extLst>
          </p:cNvPr>
          <p:cNvSpPr txBox="1"/>
          <p:nvPr/>
        </p:nvSpPr>
        <p:spPr>
          <a:xfrm>
            <a:off x="1280569" y="5924873"/>
            <a:ext cx="9700636" cy="523220"/>
          </a:xfrm>
          <a:prstGeom prst="rect">
            <a:avLst/>
          </a:prstGeom>
          <a:noFill/>
        </p:spPr>
        <p:txBody>
          <a:bodyPr wrap="square">
            <a:spAutoFit/>
          </a:bodyPr>
          <a:lstStyle/>
          <a:p>
            <a:pPr algn="l"/>
            <a:r>
              <a:rPr lang="en-IN" sz="2800" b="1" i="0" u="sng" dirty="0">
                <a:effectLst>
                  <a:outerShdw blurRad="38100" dist="38100" dir="2700000" algn="tl">
                    <a:srgbClr val="000000">
                      <a:alpha val="43137"/>
                    </a:srgbClr>
                  </a:outerShdw>
                </a:effectLst>
              </a:rPr>
              <a:t>Here our Overall Accuracy for the Cat Boost Classifier is 60%</a:t>
            </a:r>
          </a:p>
        </p:txBody>
      </p:sp>
      <p:pic>
        <p:nvPicPr>
          <p:cNvPr id="3074" name="Picture 2">
            <a:extLst>
              <a:ext uri="{FF2B5EF4-FFF2-40B4-BE49-F238E27FC236}">
                <a16:creationId xmlns:a16="http://schemas.microsoft.com/office/drawing/2014/main" id="{0E6B303A-BF39-4D3D-B281-776A5DD2BC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060" y="1326598"/>
            <a:ext cx="6418895" cy="3567374"/>
          </a:xfrm>
          <a:prstGeom prst="roundRect">
            <a:avLst>
              <a:gd name="adj" fmla="val 13630"/>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E3639D1A-888F-4477-B284-26B2D6A9F1A8}"/>
              </a:ext>
            </a:extLst>
          </p:cNvPr>
          <p:cNvPicPr>
            <a:picLocks noChangeAspect="1"/>
          </p:cNvPicPr>
          <p:nvPr/>
        </p:nvPicPr>
        <p:blipFill>
          <a:blip r:embed="rId4"/>
          <a:stretch>
            <a:fillRect/>
          </a:stretch>
        </p:blipFill>
        <p:spPr>
          <a:xfrm>
            <a:off x="7147775" y="1619112"/>
            <a:ext cx="4759450" cy="29823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Graphic 6" descr="Braille">
            <a:extLst>
              <a:ext uri="{FF2B5EF4-FFF2-40B4-BE49-F238E27FC236}">
                <a16:creationId xmlns:a16="http://schemas.microsoft.com/office/drawing/2014/main" id="{2C9BCF28-BFA7-4C25-92DB-44FE93D97AC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14976" y="-99086"/>
            <a:ext cx="1158565" cy="1158565"/>
          </a:xfrm>
          <a:prstGeom prst="rect">
            <a:avLst/>
          </a:prstGeom>
        </p:spPr>
      </p:pic>
    </p:spTree>
    <p:extLst>
      <p:ext uri="{BB962C8B-B14F-4D97-AF65-F5344CB8AC3E}">
        <p14:creationId xmlns:p14="http://schemas.microsoft.com/office/powerpoint/2010/main" val="247460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8AFFC-5414-4DBA-91DE-26987CA6EA05}"/>
              </a:ext>
            </a:extLst>
          </p:cNvPr>
          <p:cNvSpPr>
            <a:spLocks noGrp="1"/>
          </p:cNvSpPr>
          <p:nvPr>
            <p:ph type="ctrTitle"/>
          </p:nvPr>
        </p:nvSpPr>
        <p:spPr>
          <a:xfrm>
            <a:off x="1786663" y="393040"/>
            <a:ext cx="8165941" cy="1719804"/>
          </a:xfrm>
        </p:spPr>
        <p:txBody>
          <a:bodyPr>
            <a:noAutofit/>
          </a:bodyPr>
          <a:lstStyle/>
          <a:p>
            <a:pPr algn="ctr"/>
            <a:r>
              <a:rPr lang="en-IN" sz="5800" u="sng" dirty="0">
                <a:solidFill>
                  <a:schemeClr val="tx1"/>
                </a:solidFill>
                <a:effectLst>
                  <a:outerShdw blurRad="38100" dist="38100" dir="2700000" algn="tl">
                    <a:srgbClr val="000000">
                      <a:alpha val="43137"/>
                    </a:srgbClr>
                  </a:outerShdw>
                </a:effectLst>
                <a:latin typeface="Algerian" panose="04020705040A02060702" pitchFamily="82" charset="0"/>
              </a:rPr>
              <a:t>INTEREST RATE PREDICTION</a:t>
            </a:r>
            <a:endParaRPr lang="en-IN" sz="5800" u="sng" dirty="0">
              <a:effectLst>
                <a:outerShdw blurRad="38100" dist="38100" dir="2700000" algn="tl">
                  <a:srgbClr val="000000">
                    <a:alpha val="43137"/>
                  </a:srgbClr>
                </a:outerShdw>
              </a:effectLst>
              <a:latin typeface="Algerian" panose="04020705040A02060702" pitchFamily="82" charset="0"/>
            </a:endParaRPr>
          </a:p>
        </p:txBody>
      </p:sp>
      <p:grpSp>
        <p:nvGrpSpPr>
          <p:cNvPr id="66" name="Google Shape;448;p25">
            <a:extLst>
              <a:ext uri="{FF2B5EF4-FFF2-40B4-BE49-F238E27FC236}">
                <a16:creationId xmlns:a16="http://schemas.microsoft.com/office/drawing/2014/main" id="{99AA168B-D006-4577-A77D-08951D2CAF92}"/>
              </a:ext>
            </a:extLst>
          </p:cNvPr>
          <p:cNvGrpSpPr/>
          <p:nvPr/>
        </p:nvGrpSpPr>
        <p:grpSpPr>
          <a:xfrm>
            <a:off x="675692" y="368632"/>
            <a:ext cx="199237" cy="3127982"/>
            <a:chOff x="1608717" y="1280046"/>
            <a:chExt cx="199237" cy="2828935"/>
          </a:xfrm>
        </p:grpSpPr>
        <p:sp>
          <p:nvSpPr>
            <p:cNvPr id="67" name="Google Shape;449;p25">
              <a:extLst>
                <a:ext uri="{FF2B5EF4-FFF2-40B4-BE49-F238E27FC236}">
                  <a16:creationId xmlns:a16="http://schemas.microsoft.com/office/drawing/2014/main" id="{9A59BA1E-9A6D-48A4-AB1B-4EE7632312CA}"/>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0;p25">
              <a:extLst>
                <a:ext uri="{FF2B5EF4-FFF2-40B4-BE49-F238E27FC236}">
                  <a16:creationId xmlns:a16="http://schemas.microsoft.com/office/drawing/2014/main" id="{750E41F9-2049-4C8A-8E59-BD345E0CC443}"/>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51;p25">
              <a:extLst>
                <a:ext uri="{FF2B5EF4-FFF2-40B4-BE49-F238E27FC236}">
                  <a16:creationId xmlns:a16="http://schemas.microsoft.com/office/drawing/2014/main" id="{ECAA5F75-15A9-45E7-A681-B1986BD7FEEC}"/>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1" name="Picture 140">
            <a:extLst>
              <a:ext uri="{FF2B5EF4-FFF2-40B4-BE49-F238E27FC236}">
                <a16:creationId xmlns:a16="http://schemas.microsoft.com/office/drawing/2014/main" id="{4FD2CCC6-5348-40DE-A3ED-458580E52576}"/>
              </a:ext>
            </a:extLst>
          </p:cNvPr>
          <p:cNvPicPr>
            <a:picLocks noChangeAspect="1"/>
          </p:cNvPicPr>
          <p:nvPr/>
        </p:nvPicPr>
        <p:blipFill rotWithShape="1">
          <a:blip r:embed="rId2"/>
          <a:srcRect l="12185" r="9247"/>
          <a:stretch/>
        </p:blipFill>
        <p:spPr>
          <a:xfrm>
            <a:off x="10055186" y="150204"/>
            <a:ext cx="1852039" cy="511580"/>
          </a:xfrm>
          <a:prstGeom prst="rect">
            <a:avLst/>
          </a:prstGeom>
        </p:spPr>
      </p:pic>
      <p:pic>
        <p:nvPicPr>
          <p:cNvPr id="142" name="Picture 141" descr="Vector Art - Process and eligibility to secure a home mortgage loan text  background wordcloud concept. EPS clipart gg91597734 - GoGraph">
            <a:extLst>
              <a:ext uri="{FF2B5EF4-FFF2-40B4-BE49-F238E27FC236}">
                <a16:creationId xmlns:a16="http://schemas.microsoft.com/office/drawing/2014/main" id="{B78F3735-6EE4-4C04-A216-A3A307D62ECC}"/>
              </a:ext>
            </a:extLst>
          </p:cNvPr>
          <p:cNvPicPr/>
          <p:nvPr/>
        </p:nvPicPr>
        <p:blipFill rotWithShape="1">
          <a:blip r:embed="rId3">
            <a:extLst>
              <a:ext uri="{28A0092B-C50C-407E-A947-70E740481C1C}">
                <a14:useLocalDpi xmlns:a14="http://schemas.microsoft.com/office/drawing/2010/main" val="0"/>
              </a:ext>
            </a:extLst>
          </a:blip>
          <a:srcRect t="1" b="4801"/>
          <a:stretch/>
        </p:blipFill>
        <p:spPr bwMode="auto">
          <a:xfrm>
            <a:off x="3426290" y="2386388"/>
            <a:ext cx="4665544" cy="4284867"/>
          </a:xfrm>
          <a:prstGeom prst="ellipse">
            <a:avLst/>
          </a:prstGeom>
          <a:ln>
            <a:noFill/>
          </a:ln>
          <a:effectLst>
            <a:softEdge rad="112500"/>
          </a:effectLst>
          <a:extLst>
            <a:ext uri="{53640926-AAD7-44D8-BBD7-CCE9431645EC}">
              <a14:shadowObscured xmlns:a14="http://schemas.microsoft.com/office/drawing/2010/main"/>
            </a:ext>
          </a:extLst>
        </p:spPr>
      </p:pic>
      <p:grpSp>
        <p:nvGrpSpPr>
          <p:cNvPr id="77" name="Google Shape;448;p25">
            <a:extLst>
              <a:ext uri="{FF2B5EF4-FFF2-40B4-BE49-F238E27FC236}">
                <a16:creationId xmlns:a16="http://schemas.microsoft.com/office/drawing/2014/main" id="{58A3537F-9241-4604-875D-CFBF0C1EFF1C}"/>
              </a:ext>
            </a:extLst>
          </p:cNvPr>
          <p:cNvGrpSpPr/>
          <p:nvPr/>
        </p:nvGrpSpPr>
        <p:grpSpPr>
          <a:xfrm>
            <a:off x="10139171" y="405994"/>
            <a:ext cx="199237" cy="3127982"/>
            <a:chOff x="1608717" y="1280046"/>
            <a:chExt cx="199237" cy="2828935"/>
          </a:xfrm>
        </p:grpSpPr>
        <p:sp>
          <p:nvSpPr>
            <p:cNvPr id="78" name="Google Shape;449;p25">
              <a:extLst>
                <a:ext uri="{FF2B5EF4-FFF2-40B4-BE49-F238E27FC236}">
                  <a16:creationId xmlns:a16="http://schemas.microsoft.com/office/drawing/2014/main" id="{6C8AE2A4-5DE0-41AF-8DB9-0852188B8BBC}"/>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50;p25">
              <a:extLst>
                <a:ext uri="{FF2B5EF4-FFF2-40B4-BE49-F238E27FC236}">
                  <a16:creationId xmlns:a16="http://schemas.microsoft.com/office/drawing/2014/main" id="{B76E8604-5FED-42E4-BCAD-7F20B9665311}"/>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51;p25">
              <a:extLst>
                <a:ext uri="{FF2B5EF4-FFF2-40B4-BE49-F238E27FC236}">
                  <a16:creationId xmlns:a16="http://schemas.microsoft.com/office/drawing/2014/main" id="{5254B079-65F1-4B39-BA2F-2166056D8DDB}"/>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448;p25">
            <a:extLst>
              <a:ext uri="{FF2B5EF4-FFF2-40B4-BE49-F238E27FC236}">
                <a16:creationId xmlns:a16="http://schemas.microsoft.com/office/drawing/2014/main" id="{165F0A3A-50E8-4C58-AC32-9F811991A925}"/>
              </a:ext>
            </a:extLst>
          </p:cNvPr>
          <p:cNvGrpSpPr/>
          <p:nvPr/>
        </p:nvGrpSpPr>
        <p:grpSpPr>
          <a:xfrm>
            <a:off x="1514435" y="2036937"/>
            <a:ext cx="199237" cy="3127982"/>
            <a:chOff x="1608717" y="1280046"/>
            <a:chExt cx="199237" cy="2828935"/>
          </a:xfrm>
        </p:grpSpPr>
        <p:sp>
          <p:nvSpPr>
            <p:cNvPr id="82" name="Google Shape;449;p25">
              <a:extLst>
                <a:ext uri="{FF2B5EF4-FFF2-40B4-BE49-F238E27FC236}">
                  <a16:creationId xmlns:a16="http://schemas.microsoft.com/office/drawing/2014/main" id="{A2EA4918-097F-47B2-B55D-5A1F245674C4}"/>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50;p25">
              <a:extLst>
                <a:ext uri="{FF2B5EF4-FFF2-40B4-BE49-F238E27FC236}">
                  <a16:creationId xmlns:a16="http://schemas.microsoft.com/office/drawing/2014/main" id="{670C40DC-4A8C-4D0E-B582-FE15F7D23B36}"/>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51;p25">
              <a:extLst>
                <a:ext uri="{FF2B5EF4-FFF2-40B4-BE49-F238E27FC236}">
                  <a16:creationId xmlns:a16="http://schemas.microsoft.com/office/drawing/2014/main" id="{E358CC74-C786-4802-A7F3-89EB4C1824D5}"/>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448;p25">
            <a:extLst>
              <a:ext uri="{FF2B5EF4-FFF2-40B4-BE49-F238E27FC236}">
                <a16:creationId xmlns:a16="http://schemas.microsoft.com/office/drawing/2014/main" id="{CECA867F-676D-4633-9A92-B8F61789C981}"/>
              </a:ext>
            </a:extLst>
          </p:cNvPr>
          <p:cNvGrpSpPr/>
          <p:nvPr/>
        </p:nvGrpSpPr>
        <p:grpSpPr>
          <a:xfrm>
            <a:off x="8967292" y="3050556"/>
            <a:ext cx="199237" cy="3127982"/>
            <a:chOff x="1608717" y="1280046"/>
            <a:chExt cx="199237" cy="2828935"/>
          </a:xfrm>
        </p:grpSpPr>
        <p:sp>
          <p:nvSpPr>
            <p:cNvPr id="86" name="Google Shape;449;p25">
              <a:extLst>
                <a:ext uri="{FF2B5EF4-FFF2-40B4-BE49-F238E27FC236}">
                  <a16:creationId xmlns:a16="http://schemas.microsoft.com/office/drawing/2014/main" id="{7A72C357-004C-4569-8EE9-EE5E34A95AC9}"/>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50;p25">
              <a:extLst>
                <a:ext uri="{FF2B5EF4-FFF2-40B4-BE49-F238E27FC236}">
                  <a16:creationId xmlns:a16="http://schemas.microsoft.com/office/drawing/2014/main" id="{8235FB9C-0A73-4705-822A-EB479BF7AE74}"/>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51;p25">
              <a:extLst>
                <a:ext uri="{FF2B5EF4-FFF2-40B4-BE49-F238E27FC236}">
                  <a16:creationId xmlns:a16="http://schemas.microsoft.com/office/drawing/2014/main" id="{F56D3024-C98E-4061-8DA2-A8F4659C48A1}"/>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448;p25">
            <a:extLst>
              <a:ext uri="{FF2B5EF4-FFF2-40B4-BE49-F238E27FC236}">
                <a16:creationId xmlns:a16="http://schemas.microsoft.com/office/drawing/2014/main" id="{57B5270B-958D-4550-9478-CB25BC7B761E}"/>
              </a:ext>
            </a:extLst>
          </p:cNvPr>
          <p:cNvGrpSpPr/>
          <p:nvPr/>
        </p:nvGrpSpPr>
        <p:grpSpPr>
          <a:xfrm>
            <a:off x="2554399" y="3181166"/>
            <a:ext cx="199237" cy="3127982"/>
            <a:chOff x="1608717" y="1280046"/>
            <a:chExt cx="199237" cy="2828935"/>
          </a:xfrm>
        </p:grpSpPr>
        <p:sp>
          <p:nvSpPr>
            <p:cNvPr id="92" name="Google Shape;449;p25">
              <a:extLst>
                <a:ext uri="{FF2B5EF4-FFF2-40B4-BE49-F238E27FC236}">
                  <a16:creationId xmlns:a16="http://schemas.microsoft.com/office/drawing/2014/main" id="{93534A8A-9BC4-47EC-AB06-34D0172FB367}"/>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50;p25">
              <a:extLst>
                <a:ext uri="{FF2B5EF4-FFF2-40B4-BE49-F238E27FC236}">
                  <a16:creationId xmlns:a16="http://schemas.microsoft.com/office/drawing/2014/main" id="{4B5B59B1-6455-404F-8630-3774DA837AC3}"/>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51;p25">
              <a:extLst>
                <a:ext uri="{FF2B5EF4-FFF2-40B4-BE49-F238E27FC236}">
                  <a16:creationId xmlns:a16="http://schemas.microsoft.com/office/drawing/2014/main" id="{CF878056-105E-4B86-918A-1650CC87617C}"/>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Content Placeholder 3">
            <a:extLst>
              <a:ext uri="{FF2B5EF4-FFF2-40B4-BE49-F238E27FC236}">
                <a16:creationId xmlns:a16="http://schemas.microsoft.com/office/drawing/2014/main" id="{D9EA333A-F04E-4299-B3DA-228DDD53CDD6}"/>
              </a:ext>
            </a:extLst>
          </p:cNvPr>
          <p:cNvSpPr txBox="1">
            <a:spLocks/>
          </p:cNvSpPr>
          <p:nvPr/>
        </p:nvSpPr>
        <p:spPr>
          <a:xfrm>
            <a:off x="9523654" y="4163130"/>
            <a:ext cx="2554005" cy="2800767"/>
          </a:xfrm>
          <a:prstGeom prst="rect">
            <a:avLst/>
          </a:prstGeom>
          <a:noFill/>
        </p:spPr>
        <p:txBody>
          <a:bodyPr vert="horz" wrap="square" lIns="91440" tIns="45720" rIns="91440" bIns="45720" rtlCol="0" anchor="t">
            <a:sp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r>
              <a:rPr lang="en-US" b="1" u="sng" dirty="0">
                <a:effectLst>
                  <a:outerShdw blurRad="38100" dist="38100" dir="2700000" algn="tl">
                    <a:srgbClr val="000000">
                      <a:alpha val="43137"/>
                    </a:srgbClr>
                  </a:outerShdw>
                </a:effectLst>
              </a:rPr>
              <a:t>Submitted By :</a:t>
            </a:r>
          </a:p>
          <a:p>
            <a:r>
              <a:rPr lang="en-US" b="1" dirty="0"/>
              <a:t>Lalit </a:t>
            </a:r>
            <a:r>
              <a:rPr lang="en-US" b="1" dirty="0" err="1"/>
              <a:t>Kacha</a:t>
            </a:r>
            <a:endParaRPr lang="en-US" b="1" dirty="0"/>
          </a:p>
          <a:p>
            <a:r>
              <a:rPr lang="en-US" b="1" dirty="0" err="1"/>
              <a:t>Tejas</a:t>
            </a:r>
            <a:r>
              <a:rPr lang="en-US" b="1" dirty="0"/>
              <a:t> Mohan </a:t>
            </a:r>
            <a:r>
              <a:rPr lang="en-US" b="1" dirty="0" err="1"/>
              <a:t>Ayyar</a:t>
            </a:r>
            <a:endParaRPr lang="en-US" b="1" dirty="0"/>
          </a:p>
          <a:p>
            <a:r>
              <a:rPr lang="en-US" b="1" dirty="0"/>
              <a:t>Raj Panchal</a:t>
            </a:r>
          </a:p>
          <a:p>
            <a:r>
              <a:rPr lang="en-US" b="1" dirty="0"/>
              <a:t>Vaidehi Tare</a:t>
            </a:r>
          </a:p>
          <a:p>
            <a:r>
              <a:rPr lang="en-US" b="1" dirty="0"/>
              <a:t>Ruchika </a:t>
            </a:r>
            <a:r>
              <a:rPr lang="en-US" b="1" dirty="0" err="1"/>
              <a:t>Gajeshwar</a:t>
            </a:r>
            <a:endParaRPr lang="en-US" b="1" dirty="0"/>
          </a:p>
          <a:p>
            <a:endParaRPr lang="en-US" dirty="0"/>
          </a:p>
        </p:txBody>
      </p:sp>
      <p:sp>
        <p:nvSpPr>
          <p:cNvPr id="96" name="TextBox 95">
            <a:extLst>
              <a:ext uri="{FF2B5EF4-FFF2-40B4-BE49-F238E27FC236}">
                <a16:creationId xmlns:a16="http://schemas.microsoft.com/office/drawing/2014/main" id="{8E1A6A44-504E-4ED2-81C3-FA4B9E1D120A}"/>
              </a:ext>
            </a:extLst>
          </p:cNvPr>
          <p:cNvSpPr txBox="1"/>
          <p:nvPr/>
        </p:nvSpPr>
        <p:spPr>
          <a:xfrm>
            <a:off x="9523654" y="3275114"/>
            <a:ext cx="2545541" cy="646331"/>
          </a:xfrm>
          <a:prstGeom prst="rect">
            <a:avLst/>
          </a:prstGeom>
          <a:noFill/>
        </p:spPr>
        <p:txBody>
          <a:bodyPr wrap="square">
            <a:spAutoFit/>
          </a:bodyPr>
          <a:lstStyle/>
          <a:p>
            <a:pPr algn="r"/>
            <a:r>
              <a:rPr lang="en-IN" b="1" u="sng" dirty="0">
                <a:effectLst>
                  <a:outerShdw blurRad="38100" dist="38100" dir="2700000" algn="tl">
                    <a:srgbClr val="000000">
                      <a:alpha val="43137"/>
                    </a:srgbClr>
                  </a:outerShdw>
                </a:effectLst>
              </a:rPr>
              <a:t>MENTOR </a:t>
            </a:r>
            <a:r>
              <a:rPr lang="en-IN" b="1" dirty="0"/>
              <a:t>: </a:t>
            </a:r>
          </a:p>
          <a:p>
            <a:pPr algn="r"/>
            <a:r>
              <a:rPr lang="en-IN" b="1" dirty="0"/>
              <a:t>Prof. Vidhya. K</a:t>
            </a:r>
            <a:endParaRPr lang="en-US" sz="1800" b="1" dirty="0"/>
          </a:p>
        </p:txBody>
      </p:sp>
    </p:spTree>
    <p:extLst>
      <p:ext uri="{BB962C8B-B14F-4D97-AF65-F5344CB8AC3E}">
        <p14:creationId xmlns:p14="http://schemas.microsoft.com/office/powerpoint/2010/main" val="956847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1000"/>
                                        <p:tgtEl>
                                          <p:spTgt spid="81"/>
                                        </p:tgtEl>
                                      </p:cBhvr>
                                    </p:animEffect>
                                    <p:anim calcmode="lin" valueType="num">
                                      <p:cBhvr>
                                        <p:cTn id="13" dur="1000" fill="hold"/>
                                        <p:tgtEl>
                                          <p:spTgt spid="81"/>
                                        </p:tgtEl>
                                        <p:attrNameLst>
                                          <p:attrName>ppt_x</p:attrName>
                                        </p:attrNameLst>
                                      </p:cBhvr>
                                      <p:tavLst>
                                        <p:tav tm="0">
                                          <p:val>
                                            <p:strVal val="#ppt_x"/>
                                          </p:val>
                                        </p:tav>
                                        <p:tav tm="100000">
                                          <p:val>
                                            <p:strVal val="#ppt_x"/>
                                          </p:val>
                                        </p:tav>
                                      </p:tavLst>
                                    </p:anim>
                                    <p:anim calcmode="lin" valueType="num">
                                      <p:cBhvr>
                                        <p:cTn id="14" dur="1000" fill="hold"/>
                                        <p:tgtEl>
                                          <p:spTgt spid="8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fade">
                                      <p:cBhvr>
                                        <p:cTn id="17" dur="1000"/>
                                        <p:tgtEl>
                                          <p:spTgt spid="91"/>
                                        </p:tgtEl>
                                      </p:cBhvr>
                                    </p:animEffect>
                                    <p:anim calcmode="lin" valueType="num">
                                      <p:cBhvr>
                                        <p:cTn id="18" dur="1000" fill="hold"/>
                                        <p:tgtEl>
                                          <p:spTgt spid="91"/>
                                        </p:tgtEl>
                                        <p:attrNameLst>
                                          <p:attrName>ppt_x</p:attrName>
                                        </p:attrNameLst>
                                      </p:cBhvr>
                                      <p:tavLst>
                                        <p:tav tm="0">
                                          <p:val>
                                            <p:strVal val="#ppt_x"/>
                                          </p:val>
                                        </p:tav>
                                        <p:tav tm="100000">
                                          <p:val>
                                            <p:strVal val="#ppt_x"/>
                                          </p:val>
                                        </p:tav>
                                      </p:tavLst>
                                    </p:anim>
                                    <p:anim calcmode="lin" valueType="num">
                                      <p:cBhvr>
                                        <p:cTn id="19" dur="1000" fill="hold"/>
                                        <p:tgtEl>
                                          <p:spTgt spid="9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fade">
                                      <p:cBhvr>
                                        <p:cTn id="22" dur="1000"/>
                                        <p:tgtEl>
                                          <p:spTgt spid="85"/>
                                        </p:tgtEl>
                                      </p:cBhvr>
                                    </p:animEffect>
                                    <p:anim calcmode="lin" valueType="num">
                                      <p:cBhvr>
                                        <p:cTn id="23" dur="1000" fill="hold"/>
                                        <p:tgtEl>
                                          <p:spTgt spid="85"/>
                                        </p:tgtEl>
                                        <p:attrNameLst>
                                          <p:attrName>ppt_x</p:attrName>
                                        </p:attrNameLst>
                                      </p:cBhvr>
                                      <p:tavLst>
                                        <p:tav tm="0">
                                          <p:val>
                                            <p:strVal val="#ppt_x"/>
                                          </p:val>
                                        </p:tav>
                                        <p:tav tm="100000">
                                          <p:val>
                                            <p:strVal val="#ppt_x"/>
                                          </p:val>
                                        </p:tav>
                                      </p:tavLst>
                                    </p:anim>
                                    <p:anim calcmode="lin" valueType="num">
                                      <p:cBhvr>
                                        <p:cTn id="24" dur="1000" fill="hold"/>
                                        <p:tgtEl>
                                          <p:spTgt spid="8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fade">
                                      <p:cBhvr>
                                        <p:cTn id="27" dur="1000"/>
                                        <p:tgtEl>
                                          <p:spTgt spid="77"/>
                                        </p:tgtEl>
                                      </p:cBhvr>
                                    </p:animEffect>
                                    <p:anim calcmode="lin" valueType="num">
                                      <p:cBhvr>
                                        <p:cTn id="28" dur="1000" fill="hold"/>
                                        <p:tgtEl>
                                          <p:spTgt spid="77"/>
                                        </p:tgtEl>
                                        <p:attrNameLst>
                                          <p:attrName>ppt_x</p:attrName>
                                        </p:attrNameLst>
                                      </p:cBhvr>
                                      <p:tavLst>
                                        <p:tav tm="0">
                                          <p:val>
                                            <p:strVal val="#ppt_x"/>
                                          </p:val>
                                        </p:tav>
                                        <p:tav tm="100000">
                                          <p:val>
                                            <p:strVal val="#ppt_x"/>
                                          </p:val>
                                        </p:tav>
                                      </p:tavLst>
                                    </p:anim>
                                    <p:anim calcmode="lin" valueType="num">
                                      <p:cBhvr>
                                        <p:cTn id="29"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0A68BF-50FB-421E-9B91-FF994E3E8245}"/>
              </a:ext>
            </a:extLst>
          </p:cNvPr>
          <p:cNvPicPr>
            <a:picLocks noChangeAspect="1"/>
          </p:cNvPicPr>
          <p:nvPr/>
        </p:nvPicPr>
        <p:blipFill rotWithShape="1">
          <a:blip r:embed="rId2"/>
          <a:srcRect l="12185" r="9247"/>
          <a:stretch/>
        </p:blipFill>
        <p:spPr>
          <a:xfrm>
            <a:off x="10055186" y="150204"/>
            <a:ext cx="1852039" cy="511580"/>
          </a:xfrm>
          <a:prstGeom prst="rect">
            <a:avLst/>
          </a:prstGeom>
        </p:spPr>
      </p:pic>
      <p:sp>
        <p:nvSpPr>
          <p:cNvPr id="3" name="Subtitle 5">
            <a:extLst>
              <a:ext uri="{FF2B5EF4-FFF2-40B4-BE49-F238E27FC236}">
                <a16:creationId xmlns:a16="http://schemas.microsoft.com/office/drawing/2014/main" id="{E042E3D5-8177-4941-923A-9FA54253A51B}"/>
              </a:ext>
            </a:extLst>
          </p:cNvPr>
          <p:cNvSpPr>
            <a:spLocks noGrp="1"/>
          </p:cNvSpPr>
          <p:nvPr>
            <p:ph type="subTitle" idx="1"/>
          </p:nvPr>
        </p:nvSpPr>
        <p:spPr>
          <a:xfrm>
            <a:off x="3296991" y="0"/>
            <a:ext cx="5355465" cy="785611"/>
          </a:xfrm>
        </p:spPr>
        <p:txBody>
          <a:bodyPr>
            <a:noAutofit/>
          </a:bodyPr>
          <a:lstStyle/>
          <a:p>
            <a:pPr algn="ctr"/>
            <a:r>
              <a:rPr lang="en-IN" sz="4400" b="1" u="sng" dirty="0">
                <a:effectLst>
                  <a:outerShdw blurRad="38100" dist="38100" dir="2700000" algn="tl">
                    <a:srgbClr val="000000">
                      <a:alpha val="43137"/>
                    </a:srgbClr>
                  </a:outerShdw>
                </a:effectLst>
              </a:rPr>
              <a:t>Clustering</a:t>
            </a:r>
          </a:p>
        </p:txBody>
      </p:sp>
      <p:sp>
        <p:nvSpPr>
          <p:cNvPr id="5" name="TextBox 4">
            <a:extLst>
              <a:ext uri="{FF2B5EF4-FFF2-40B4-BE49-F238E27FC236}">
                <a16:creationId xmlns:a16="http://schemas.microsoft.com/office/drawing/2014/main" id="{3F208380-EDA0-48AE-A38C-4D084426C7D3}"/>
              </a:ext>
            </a:extLst>
          </p:cNvPr>
          <p:cNvSpPr txBox="1"/>
          <p:nvPr/>
        </p:nvSpPr>
        <p:spPr>
          <a:xfrm>
            <a:off x="7116298" y="971058"/>
            <a:ext cx="4951207" cy="1938992"/>
          </a:xfrm>
          <a:prstGeom prst="rect">
            <a:avLst/>
          </a:prstGeom>
          <a:noFill/>
        </p:spPr>
        <p:txBody>
          <a:bodyPr wrap="square">
            <a:spAutoFit/>
          </a:bodyPr>
          <a:lstStyle/>
          <a:p>
            <a:pPr algn="just"/>
            <a:r>
              <a:rPr lang="en-US" sz="2000" b="1" i="0" dirty="0">
                <a:effectLst/>
              </a:rPr>
              <a:t>Clustering</a:t>
            </a:r>
            <a:r>
              <a:rPr lang="en-US" sz="2000" b="0" i="0" dirty="0">
                <a:effectLst/>
              </a:rPr>
              <a:t> is the task of dividing the population or data points into a number of groups such that data points in the same groups are more similar to other data points in the same group and dissimilar to the data points in other groups.</a:t>
            </a:r>
            <a:endParaRPr lang="en-IN" sz="2000" dirty="0"/>
          </a:p>
        </p:txBody>
      </p:sp>
      <p:sp>
        <p:nvSpPr>
          <p:cNvPr id="7" name="TextBox 6">
            <a:extLst>
              <a:ext uri="{FF2B5EF4-FFF2-40B4-BE49-F238E27FC236}">
                <a16:creationId xmlns:a16="http://schemas.microsoft.com/office/drawing/2014/main" id="{85F6791D-B4B9-49EA-800A-7CBEBF88FCDF}"/>
              </a:ext>
            </a:extLst>
          </p:cNvPr>
          <p:cNvSpPr txBox="1"/>
          <p:nvPr/>
        </p:nvSpPr>
        <p:spPr>
          <a:xfrm>
            <a:off x="7173185" y="3095497"/>
            <a:ext cx="4951207" cy="3477875"/>
          </a:xfrm>
          <a:prstGeom prst="rect">
            <a:avLst/>
          </a:prstGeom>
          <a:noFill/>
        </p:spPr>
        <p:txBody>
          <a:bodyPr wrap="square">
            <a:spAutoFit/>
          </a:bodyPr>
          <a:lstStyle/>
          <a:p>
            <a:pPr algn="ctr"/>
            <a:r>
              <a:rPr lang="en-IN" sz="2000" b="1" u="sng" dirty="0">
                <a:effectLst>
                  <a:outerShdw blurRad="38100" dist="38100" dir="2700000" algn="tl">
                    <a:srgbClr val="000000">
                      <a:alpha val="43137"/>
                    </a:srgbClr>
                  </a:outerShdw>
                </a:effectLst>
              </a:rPr>
              <a:t>Types of Clustering we Have used:</a:t>
            </a:r>
          </a:p>
          <a:p>
            <a:pPr algn="ctr"/>
            <a:endParaRPr lang="en-IN" sz="2000" dirty="0"/>
          </a:p>
          <a:p>
            <a:pPr marL="342900" indent="-342900" algn="just">
              <a:buFont typeface="Wingdings" panose="05000000000000000000" pitchFamily="2" charset="2"/>
              <a:buChar char="ü"/>
            </a:pPr>
            <a:r>
              <a:rPr lang="en-IN" sz="2000" b="1" u="sng" dirty="0">
                <a:effectLst>
                  <a:outerShdw blurRad="38100" dist="38100" dir="2700000" algn="tl">
                    <a:srgbClr val="000000">
                      <a:alpha val="43137"/>
                    </a:srgbClr>
                  </a:outerShdw>
                </a:effectLst>
              </a:rPr>
              <a:t>K-Means Clustering:</a:t>
            </a:r>
            <a:r>
              <a:rPr lang="en-IN" sz="2000" dirty="0"/>
              <a:t> </a:t>
            </a:r>
            <a:r>
              <a:rPr lang="en-US" sz="2000" dirty="0">
                <a:latin typeface="urw-din"/>
              </a:rPr>
              <a:t>K</a:t>
            </a:r>
            <a:r>
              <a:rPr lang="en-US" sz="2000" b="0" i="0" dirty="0">
                <a:effectLst/>
                <a:latin typeface="urw-din"/>
              </a:rPr>
              <a:t>-means, using a pre-specified  number of clusters, the method  assigns records to each cluster to  find the mutually exclusive cluster  of spherical shape based on distance.</a:t>
            </a:r>
          </a:p>
          <a:p>
            <a:pPr algn="just"/>
            <a:endParaRPr lang="en-IN" sz="2000" dirty="0"/>
          </a:p>
          <a:p>
            <a:pPr marL="342900" indent="-342900">
              <a:buFont typeface="Wingdings" panose="05000000000000000000" pitchFamily="2" charset="2"/>
              <a:buChar char="ü"/>
            </a:pPr>
            <a:r>
              <a:rPr lang="en-IN" sz="2000" b="1" u="sng" dirty="0">
                <a:effectLst>
                  <a:outerShdw blurRad="38100" dist="38100" dir="2700000" algn="tl">
                    <a:srgbClr val="000000">
                      <a:alpha val="43137"/>
                    </a:srgbClr>
                  </a:outerShdw>
                </a:effectLst>
              </a:rPr>
              <a:t>Hierarchical Clustering: </a:t>
            </a:r>
            <a:r>
              <a:rPr lang="en-IN" sz="2000" dirty="0"/>
              <a:t>  </a:t>
            </a:r>
            <a:r>
              <a:rPr lang="en-US" sz="2000" b="0" i="0" dirty="0">
                <a:effectLst/>
                <a:latin typeface="urw-din"/>
              </a:rPr>
              <a:t>Hierarchical methods can be  either divisive or  agglomerative. </a:t>
            </a:r>
            <a:endParaRPr lang="en-IN" sz="2000" b="1" u="sng" dirty="0">
              <a:effectLst>
                <a:outerShdw blurRad="38100" dist="38100" dir="2700000" algn="tl">
                  <a:srgbClr val="000000">
                    <a:alpha val="43137"/>
                  </a:srgbClr>
                </a:outerShdw>
              </a:effectLst>
            </a:endParaRPr>
          </a:p>
        </p:txBody>
      </p:sp>
      <p:pic>
        <p:nvPicPr>
          <p:cNvPr id="4098" name="Picture 2" descr="Clustering methods for large molecular library screening | Pharmacelera">
            <a:extLst>
              <a:ext uri="{FF2B5EF4-FFF2-40B4-BE49-F238E27FC236}">
                <a16:creationId xmlns:a16="http://schemas.microsoft.com/office/drawing/2014/main" id="{18E53C11-66BC-4B73-A6B5-7F2E68AD82E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884"/>
          <a:stretch/>
        </p:blipFill>
        <p:spPr bwMode="auto">
          <a:xfrm>
            <a:off x="124495" y="1105797"/>
            <a:ext cx="6817218" cy="535246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EC8BC39A-3689-4454-9E42-91E8DB134A7A}"/>
              </a:ext>
            </a:extLst>
          </p:cNvPr>
          <p:cNvSpPr txBox="1"/>
          <p:nvPr/>
        </p:nvSpPr>
        <p:spPr>
          <a:xfrm>
            <a:off x="745002" y="1277584"/>
            <a:ext cx="2640169" cy="369332"/>
          </a:xfrm>
          <a:prstGeom prst="rect">
            <a:avLst/>
          </a:prstGeom>
          <a:noFill/>
        </p:spPr>
        <p:txBody>
          <a:bodyPr wrap="square" rtlCol="0">
            <a:spAutoFit/>
          </a:bodyPr>
          <a:lstStyle/>
          <a:p>
            <a:r>
              <a:rPr lang="en-IN" sz="1800" b="1" u="sng" dirty="0">
                <a:solidFill>
                  <a:schemeClr val="bg1"/>
                </a:solidFill>
              </a:rPr>
              <a:t>Hierarchical Clustering</a:t>
            </a:r>
            <a:endParaRPr lang="en-IN" dirty="0">
              <a:solidFill>
                <a:schemeClr val="bg1"/>
              </a:solidFill>
            </a:endParaRPr>
          </a:p>
        </p:txBody>
      </p:sp>
      <p:sp>
        <p:nvSpPr>
          <p:cNvPr id="17" name="TextBox 16">
            <a:extLst>
              <a:ext uri="{FF2B5EF4-FFF2-40B4-BE49-F238E27FC236}">
                <a16:creationId xmlns:a16="http://schemas.microsoft.com/office/drawing/2014/main" id="{157343EF-5B81-4F32-AF49-CEBCCBB98867}"/>
              </a:ext>
            </a:extLst>
          </p:cNvPr>
          <p:cNvSpPr txBox="1"/>
          <p:nvPr/>
        </p:nvSpPr>
        <p:spPr>
          <a:xfrm>
            <a:off x="4654638" y="1311861"/>
            <a:ext cx="2640169" cy="369332"/>
          </a:xfrm>
          <a:prstGeom prst="rect">
            <a:avLst/>
          </a:prstGeom>
          <a:noFill/>
        </p:spPr>
        <p:txBody>
          <a:bodyPr wrap="square" rtlCol="0">
            <a:spAutoFit/>
          </a:bodyPr>
          <a:lstStyle/>
          <a:p>
            <a:r>
              <a:rPr lang="en-IN" b="1" u="sng" dirty="0">
                <a:solidFill>
                  <a:schemeClr val="bg1"/>
                </a:solidFill>
              </a:rPr>
              <a:t>K-Means Clustering</a:t>
            </a:r>
          </a:p>
        </p:txBody>
      </p:sp>
      <p:pic>
        <p:nvPicPr>
          <p:cNvPr id="6" name="Graphic 5" descr="Network">
            <a:extLst>
              <a:ext uri="{FF2B5EF4-FFF2-40B4-BE49-F238E27FC236}">
                <a16:creationId xmlns:a16="http://schemas.microsoft.com/office/drawing/2014/main" id="{BD3B0E2D-1DE6-48FF-94E4-5DBF50C6BF8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32005" y="-50428"/>
            <a:ext cx="1021486" cy="1021486"/>
          </a:xfrm>
          <a:prstGeom prst="rect">
            <a:avLst/>
          </a:prstGeom>
        </p:spPr>
      </p:pic>
    </p:spTree>
    <p:extLst>
      <p:ext uri="{BB962C8B-B14F-4D97-AF65-F5344CB8AC3E}">
        <p14:creationId xmlns:p14="http://schemas.microsoft.com/office/powerpoint/2010/main" val="2843419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0A68BF-50FB-421E-9B91-FF994E3E8245}"/>
              </a:ext>
            </a:extLst>
          </p:cNvPr>
          <p:cNvPicPr>
            <a:picLocks noChangeAspect="1"/>
          </p:cNvPicPr>
          <p:nvPr/>
        </p:nvPicPr>
        <p:blipFill rotWithShape="1">
          <a:blip r:embed="rId2"/>
          <a:srcRect l="12185" r="9247"/>
          <a:stretch/>
        </p:blipFill>
        <p:spPr>
          <a:xfrm>
            <a:off x="10055186" y="150204"/>
            <a:ext cx="1852039" cy="511580"/>
          </a:xfrm>
          <a:prstGeom prst="rect">
            <a:avLst/>
          </a:prstGeom>
        </p:spPr>
      </p:pic>
      <p:sp>
        <p:nvSpPr>
          <p:cNvPr id="3" name="Subtitle 5">
            <a:extLst>
              <a:ext uri="{FF2B5EF4-FFF2-40B4-BE49-F238E27FC236}">
                <a16:creationId xmlns:a16="http://schemas.microsoft.com/office/drawing/2014/main" id="{E042E3D5-8177-4941-923A-9FA54253A51B}"/>
              </a:ext>
            </a:extLst>
          </p:cNvPr>
          <p:cNvSpPr>
            <a:spLocks noGrp="1"/>
          </p:cNvSpPr>
          <p:nvPr>
            <p:ph type="subTitle" idx="1"/>
          </p:nvPr>
        </p:nvSpPr>
        <p:spPr>
          <a:xfrm>
            <a:off x="3296991" y="0"/>
            <a:ext cx="5355465" cy="785611"/>
          </a:xfrm>
        </p:spPr>
        <p:txBody>
          <a:bodyPr>
            <a:noAutofit/>
          </a:bodyPr>
          <a:lstStyle/>
          <a:p>
            <a:pPr algn="ctr"/>
            <a:r>
              <a:rPr lang="en-IN" sz="4400" b="1" u="sng" dirty="0">
                <a:effectLst>
                  <a:outerShdw blurRad="38100" dist="38100" dir="2700000" algn="tl">
                    <a:srgbClr val="000000">
                      <a:alpha val="43137"/>
                    </a:srgbClr>
                  </a:outerShdw>
                </a:effectLst>
              </a:rPr>
              <a:t>Dimensionality Reduction</a:t>
            </a:r>
          </a:p>
        </p:txBody>
      </p:sp>
      <p:sp>
        <p:nvSpPr>
          <p:cNvPr id="2" name="TextBox 1">
            <a:extLst>
              <a:ext uri="{FF2B5EF4-FFF2-40B4-BE49-F238E27FC236}">
                <a16:creationId xmlns:a16="http://schemas.microsoft.com/office/drawing/2014/main" id="{4059176A-7E64-4E1D-82CD-6E50FFE9E2BD}"/>
              </a:ext>
            </a:extLst>
          </p:cNvPr>
          <p:cNvSpPr txBox="1"/>
          <p:nvPr/>
        </p:nvSpPr>
        <p:spPr>
          <a:xfrm>
            <a:off x="6542467" y="1712890"/>
            <a:ext cx="5808372" cy="369332"/>
          </a:xfrm>
          <a:prstGeom prst="rect">
            <a:avLst/>
          </a:prstGeom>
          <a:noFill/>
        </p:spPr>
        <p:txBody>
          <a:bodyPr wrap="square" rtlCol="0">
            <a:spAutoFit/>
          </a:bodyPr>
          <a:lstStyle/>
          <a:p>
            <a:r>
              <a:rPr lang="en-IN" dirty="0"/>
              <a:t>  </a:t>
            </a:r>
          </a:p>
        </p:txBody>
      </p:sp>
      <p:sp>
        <p:nvSpPr>
          <p:cNvPr id="16" name="TextBox 15">
            <a:extLst>
              <a:ext uri="{FF2B5EF4-FFF2-40B4-BE49-F238E27FC236}">
                <a16:creationId xmlns:a16="http://schemas.microsoft.com/office/drawing/2014/main" id="{172F4C0A-9C3D-4A24-A8A4-AE1D15AD35B9}"/>
              </a:ext>
            </a:extLst>
          </p:cNvPr>
          <p:cNvSpPr txBox="1"/>
          <p:nvPr/>
        </p:nvSpPr>
        <p:spPr>
          <a:xfrm>
            <a:off x="6655158" y="2282788"/>
            <a:ext cx="5355465" cy="2862322"/>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Google Sans"/>
              </a:rPr>
              <a:t>It is a common practice to apply </a:t>
            </a:r>
            <a:r>
              <a:rPr lang="en-US" b="1" i="0" dirty="0">
                <a:effectLst/>
                <a:latin typeface="Google Sans"/>
              </a:rPr>
              <a:t>PCA</a:t>
            </a:r>
            <a:r>
              <a:rPr lang="en-US" b="0" i="0" dirty="0">
                <a:effectLst/>
                <a:latin typeface="Google Sans"/>
              </a:rPr>
              <a:t> (</a:t>
            </a:r>
            <a:r>
              <a:rPr lang="en-US" b="1" i="0" dirty="0">
                <a:effectLst/>
                <a:latin typeface="Google Sans"/>
              </a:rPr>
              <a:t>principal component analysis</a:t>
            </a:r>
            <a:r>
              <a:rPr lang="en-US" b="0" i="0" dirty="0">
                <a:effectLst/>
                <a:latin typeface="Google Sans"/>
              </a:rPr>
              <a:t>) before a </a:t>
            </a:r>
            <a:r>
              <a:rPr lang="en-US" b="1" i="0" dirty="0">
                <a:effectLst/>
                <a:latin typeface="Google Sans"/>
              </a:rPr>
              <a:t>clustering</a:t>
            </a:r>
            <a:r>
              <a:rPr lang="en-US" b="0" i="0" dirty="0">
                <a:effectLst/>
                <a:latin typeface="Google Sans"/>
              </a:rPr>
              <a:t> algorithm (such as k-means). ... So if the dataset consists in N points with T features each, </a:t>
            </a:r>
            <a:r>
              <a:rPr lang="en-US" b="1" i="0" dirty="0">
                <a:effectLst/>
                <a:latin typeface="Google Sans"/>
              </a:rPr>
              <a:t>PCA</a:t>
            </a:r>
            <a:r>
              <a:rPr lang="en-US" b="0" i="0" dirty="0">
                <a:effectLst/>
                <a:latin typeface="Google Sans"/>
              </a:rPr>
              <a:t> aims at compressing the T features whereas </a:t>
            </a:r>
            <a:r>
              <a:rPr lang="en-US" b="1" i="0" dirty="0">
                <a:effectLst/>
                <a:latin typeface="Google Sans"/>
              </a:rPr>
              <a:t>clustering</a:t>
            </a:r>
            <a:r>
              <a:rPr lang="en-US" b="0" i="0" dirty="0">
                <a:effectLst/>
                <a:latin typeface="Google Sans"/>
              </a:rPr>
              <a:t> aims at compressing the N data-points</a:t>
            </a:r>
          </a:p>
          <a:p>
            <a:pPr marL="285750" indent="-285750">
              <a:buFont typeface="Arial" panose="020B0604020202020204" pitchFamily="34" charset="0"/>
              <a:buChar char="•"/>
            </a:pPr>
            <a:endParaRPr lang="en-US" dirty="0">
              <a:latin typeface="Google Sans"/>
            </a:endParaRPr>
          </a:p>
          <a:p>
            <a:pPr marL="285750" indent="-285750">
              <a:buFont typeface="Arial" panose="020B0604020202020204" pitchFamily="34" charset="0"/>
              <a:buChar char="•"/>
            </a:pPr>
            <a:r>
              <a:rPr lang="en-IN" dirty="0"/>
              <a:t>After Applying PCA we found that </a:t>
            </a:r>
            <a:r>
              <a:rPr lang="en-US" altLang="en-US" dirty="0"/>
              <a:t>10 components tends to preserve 95% of variance </a:t>
            </a:r>
          </a:p>
          <a:p>
            <a:endParaRPr lang="en-IN" dirty="0"/>
          </a:p>
        </p:txBody>
      </p:sp>
      <p:pic>
        <p:nvPicPr>
          <p:cNvPr id="5127" name="Picture 7" descr="Principal Component Analysis — A Brief Introduction | by Prateek Karkare |  AI Graduate | Medium">
            <a:extLst>
              <a:ext uri="{FF2B5EF4-FFF2-40B4-BE49-F238E27FC236}">
                <a16:creationId xmlns:a16="http://schemas.microsoft.com/office/drawing/2014/main" id="{5C3E0554-C686-43FA-B62D-7C34BE196F94}"/>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85159" y="1618579"/>
            <a:ext cx="6054278" cy="4669166"/>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DNA">
            <a:extLst>
              <a:ext uri="{FF2B5EF4-FFF2-40B4-BE49-F238E27FC236}">
                <a16:creationId xmlns:a16="http://schemas.microsoft.com/office/drawing/2014/main" id="{A9E682A1-7778-4754-A2B7-A33799CCC8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2204384" y="23951"/>
            <a:ext cx="1092607" cy="1092607"/>
          </a:xfrm>
          <a:prstGeom prst="rect">
            <a:avLst/>
          </a:prstGeom>
        </p:spPr>
      </p:pic>
    </p:spTree>
    <p:extLst>
      <p:ext uri="{BB962C8B-B14F-4D97-AF65-F5344CB8AC3E}">
        <p14:creationId xmlns:p14="http://schemas.microsoft.com/office/powerpoint/2010/main" val="178331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0A68BF-50FB-421E-9B91-FF994E3E8245}"/>
              </a:ext>
            </a:extLst>
          </p:cNvPr>
          <p:cNvPicPr>
            <a:picLocks noChangeAspect="1"/>
          </p:cNvPicPr>
          <p:nvPr/>
        </p:nvPicPr>
        <p:blipFill rotWithShape="1">
          <a:blip r:embed="rId2"/>
          <a:srcRect l="12185" r="9247"/>
          <a:stretch/>
        </p:blipFill>
        <p:spPr>
          <a:xfrm>
            <a:off x="10055186" y="150204"/>
            <a:ext cx="1852039" cy="511580"/>
          </a:xfrm>
          <a:prstGeom prst="rect">
            <a:avLst/>
          </a:prstGeom>
        </p:spPr>
      </p:pic>
      <p:sp>
        <p:nvSpPr>
          <p:cNvPr id="3" name="Subtitle 5">
            <a:extLst>
              <a:ext uri="{FF2B5EF4-FFF2-40B4-BE49-F238E27FC236}">
                <a16:creationId xmlns:a16="http://schemas.microsoft.com/office/drawing/2014/main" id="{D9570CCC-EDEA-43DF-9FC3-9F30552A67CC}"/>
              </a:ext>
            </a:extLst>
          </p:cNvPr>
          <p:cNvSpPr>
            <a:spLocks noGrp="1"/>
          </p:cNvSpPr>
          <p:nvPr>
            <p:ph type="subTitle" idx="1"/>
          </p:nvPr>
        </p:nvSpPr>
        <p:spPr>
          <a:xfrm>
            <a:off x="2865698" y="-27756"/>
            <a:ext cx="6141784" cy="857147"/>
          </a:xfrm>
        </p:spPr>
        <p:txBody>
          <a:bodyPr>
            <a:noAutofit/>
          </a:bodyPr>
          <a:lstStyle/>
          <a:p>
            <a:pPr algn="ctr"/>
            <a:r>
              <a:rPr lang="en-IN" sz="4400" b="1" u="sng" dirty="0">
                <a:effectLst>
                  <a:outerShdw blurRad="38100" dist="38100" dir="2700000" algn="tl">
                    <a:srgbClr val="000000">
                      <a:alpha val="43137"/>
                    </a:srgbClr>
                  </a:outerShdw>
                </a:effectLst>
              </a:rPr>
              <a:t>Optimum clusters</a:t>
            </a:r>
          </a:p>
        </p:txBody>
      </p:sp>
      <p:sp>
        <p:nvSpPr>
          <p:cNvPr id="5" name="TextBox 4">
            <a:extLst>
              <a:ext uri="{FF2B5EF4-FFF2-40B4-BE49-F238E27FC236}">
                <a16:creationId xmlns:a16="http://schemas.microsoft.com/office/drawing/2014/main" id="{A1EFD45B-E972-4DCB-B9B9-90CB449ADA0C}"/>
              </a:ext>
            </a:extLst>
          </p:cNvPr>
          <p:cNvSpPr txBox="1"/>
          <p:nvPr/>
        </p:nvSpPr>
        <p:spPr>
          <a:xfrm>
            <a:off x="7116298" y="3095497"/>
            <a:ext cx="4951207" cy="400110"/>
          </a:xfrm>
          <a:prstGeom prst="rect">
            <a:avLst/>
          </a:prstGeom>
          <a:noFill/>
        </p:spPr>
        <p:txBody>
          <a:bodyPr wrap="square">
            <a:spAutoFit/>
          </a:bodyPr>
          <a:lstStyle/>
          <a:p>
            <a:pPr algn="just"/>
            <a:endParaRPr lang="en-IN" sz="2000" dirty="0"/>
          </a:p>
        </p:txBody>
      </p:sp>
      <p:pic>
        <p:nvPicPr>
          <p:cNvPr id="6146" name="Picture 2">
            <a:extLst>
              <a:ext uri="{FF2B5EF4-FFF2-40B4-BE49-F238E27FC236}">
                <a16:creationId xmlns:a16="http://schemas.microsoft.com/office/drawing/2014/main" id="{9E5D8C52-3FF2-4AFA-BDEF-4F5A7D5B96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5411" y="792360"/>
            <a:ext cx="5754845" cy="31863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148" name="Picture 4">
            <a:extLst>
              <a:ext uri="{FF2B5EF4-FFF2-40B4-BE49-F238E27FC236}">
                <a16:creationId xmlns:a16="http://schemas.microsoft.com/office/drawing/2014/main" id="{A4E0C2AD-6659-4E86-BB4A-9E24E2E868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744" y="3876541"/>
            <a:ext cx="6141783" cy="27690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C08BE12A-90A3-4D40-83E8-346A326AFBE7}"/>
              </a:ext>
            </a:extLst>
          </p:cNvPr>
          <p:cNvSpPr txBox="1"/>
          <p:nvPr/>
        </p:nvSpPr>
        <p:spPr>
          <a:xfrm>
            <a:off x="199989" y="1318788"/>
            <a:ext cx="5786907" cy="2031325"/>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Google Sans"/>
              </a:rPr>
              <a:t>WCV is the variation in the data points that are present in the </a:t>
            </a:r>
            <a:r>
              <a:rPr lang="en-US" i="0" dirty="0">
                <a:effectLst/>
                <a:latin typeface="Google Sans"/>
              </a:rPr>
              <a:t>cluster</a:t>
            </a:r>
            <a:r>
              <a:rPr lang="en-US" dirty="0">
                <a:latin typeface="Google Sans"/>
              </a:rPr>
              <a:t>.</a:t>
            </a:r>
          </a:p>
          <a:p>
            <a:endParaRPr lang="en-IN" dirty="0"/>
          </a:p>
          <a:p>
            <a:pPr marL="285750" indent="-285750">
              <a:buFont typeface="Arial" panose="020B0604020202020204" pitchFamily="34" charset="0"/>
              <a:buChar char="•"/>
            </a:pPr>
            <a:r>
              <a:rPr lang="en-IN" dirty="0"/>
              <a:t>WCV gives us Optimal Clusters Values of 2,3 &amp; 4.</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We have Selected 3 as the Optimal Number of Clusters.</a:t>
            </a:r>
          </a:p>
          <a:p>
            <a:pPr marL="285750" indent="-285750">
              <a:buFont typeface="Arial" panose="020B0604020202020204" pitchFamily="34" charset="0"/>
              <a:buChar char="•"/>
            </a:pPr>
            <a:endParaRPr lang="en-IN" dirty="0"/>
          </a:p>
        </p:txBody>
      </p:sp>
      <p:sp>
        <p:nvSpPr>
          <p:cNvPr id="6" name="TextBox 5">
            <a:extLst>
              <a:ext uri="{FF2B5EF4-FFF2-40B4-BE49-F238E27FC236}">
                <a16:creationId xmlns:a16="http://schemas.microsoft.com/office/drawing/2014/main" id="{759C7E49-EBB0-4E03-BF1D-53BFDC06049B}"/>
              </a:ext>
            </a:extLst>
          </p:cNvPr>
          <p:cNvSpPr txBox="1"/>
          <p:nvPr/>
        </p:nvSpPr>
        <p:spPr>
          <a:xfrm>
            <a:off x="7116298" y="4468065"/>
            <a:ext cx="4622507" cy="2031325"/>
          </a:xfrm>
          <a:prstGeom prst="rect">
            <a:avLst/>
          </a:prstGeom>
          <a:noFill/>
        </p:spPr>
        <p:txBody>
          <a:bodyPr wrap="square" rtlCol="0">
            <a:spAutoFit/>
          </a:bodyPr>
          <a:lstStyle/>
          <a:p>
            <a:pPr marL="285750" indent="-285750">
              <a:buFont typeface="Arial" panose="020B0604020202020204" pitchFamily="34" charset="0"/>
              <a:buChar char="•"/>
            </a:pPr>
            <a:r>
              <a:rPr lang="en-IN" dirty="0"/>
              <a:t>On taking the sample of 35000 data points we found 3 to be the Optimal Numbers of clusters using the dendrogram method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Finally Both methods(WCV &amp; Dendrogram) gives us 3 as the Optimal numbers of Clusters.</a:t>
            </a:r>
          </a:p>
        </p:txBody>
      </p:sp>
      <p:pic>
        <p:nvPicPr>
          <p:cNvPr id="10" name="Graphic 9" descr="Statistics">
            <a:extLst>
              <a:ext uri="{FF2B5EF4-FFF2-40B4-BE49-F238E27FC236}">
                <a16:creationId xmlns:a16="http://schemas.microsoft.com/office/drawing/2014/main" id="{FC456DA1-7312-46B1-B4DA-0252F150B1E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08308" y="-27756"/>
            <a:ext cx="1044329" cy="1044329"/>
          </a:xfrm>
          <a:prstGeom prst="rect">
            <a:avLst/>
          </a:prstGeom>
        </p:spPr>
      </p:pic>
    </p:spTree>
    <p:extLst>
      <p:ext uri="{BB962C8B-B14F-4D97-AF65-F5344CB8AC3E}">
        <p14:creationId xmlns:p14="http://schemas.microsoft.com/office/powerpoint/2010/main" val="401876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0A68BF-50FB-421E-9B91-FF994E3E8245}"/>
              </a:ext>
            </a:extLst>
          </p:cNvPr>
          <p:cNvPicPr>
            <a:picLocks noChangeAspect="1"/>
          </p:cNvPicPr>
          <p:nvPr/>
        </p:nvPicPr>
        <p:blipFill rotWithShape="1">
          <a:blip r:embed="rId2"/>
          <a:srcRect l="12185" r="9247"/>
          <a:stretch/>
        </p:blipFill>
        <p:spPr>
          <a:xfrm>
            <a:off x="10055186" y="150204"/>
            <a:ext cx="1852039" cy="511580"/>
          </a:xfrm>
          <a:prstGeom prst="rect">
            <a:avLst/>
          </a:prstGeom>
        </p:spPr>
      </p:pic>
      <p:sp>
        <p:nvSpPr>
          <p:cNvPr id="3" name="Subtitle 5">
            <a:extLst>
              <a:ext uri="{FF2B5EF4-FFF2-40B4-BE49-F238E27FC236}">
                <a16:creationId xmlns:a16="http://schemas.microsoft.com/office/drawing/2014/main" id="{D9570CCC-EDEA-43DF-9FC3-9F30552A67CC}"/>
              </a:ext>
            </a:extLst>
          </p:cNvPr>
          <p:cNvSpPr>
            <a:spLocks noGrp="1"/>
          </p:cNvSpPr>
          <p:nvPr>
            <p:ph type="subTitle" idx="1"/>
          </p:nvPr>
        </p:nvSpPr>
        <p:spPr>
          <a:xfrm>
            <a:off x="2220532" y="19628"/>
            <a:ext cx="7493358" cy="772732"/>
          </a:xfrm>
        </p:spPr>
        <p:txBody>
          <a:bodyPr>
            <a:noAutofit/>
          </a:bodyPr>
          <a:lstStyle/>
          <a:p>
            <a:pPr algn="ctr"/>
            <a:r>
              <a:rPr lang="en-IN" sz="4400" b="1" u="sng" dirty="0">
                <a:effectLst>
                  <a:outerShdw blurRad="38100" dist="38100" dir="2700000" algn="tl">
                    <a:srgbClr val="000000">
                      <a:alpha val="43137"/>
                    </a:srgbClr>
                  </a:outerShdw>
                </a:effectLst>
              </a:rPr>
              <a:t>Classification With New Target variable</a:t>
            </a:r>
          </a:p>
        </p:txBody>
      </p:sp>
      <p:pic>
        <p:nvPicPr>
          <p:cNvPr id="6" name="Picture 5">
            <a:extLst>
              <a:ext uri="{FF2B5EF4-FFF2-40B4-BE49-F238E27FC236}">
                <a16:creationId xmlns:a16="http://schemas.microsoft.com/office/drawing/2014/main" id="{9E765C8F-3647-4A0A-96B1-659144E49791}"/>
              </a:ext>
            </a:extLst>
          </p:cNvPr>
          <p:cNvPicPr>
            <a:picLocks noChangeAspect="1"/>
          </p:cNvPicPr>
          <p:nvPr/>
        </p:nvPicPr>
        <p:blipFill>
          <a:blip r:embed="rId3"/>
          <a:stretch>
            <a:fillRect/>
          </a:stretch>
        </p:blipFill>
        <p:spPr>
          <a:xfrm>
            <a:off x="517233" y="2271500"/>
            <a:ext cx="6443864" cy="4076119"/>
          </a:xfrm>
          <a:prstGeom prst="rect">
            <a:avLst/>
          </a:prstGeom>
        </p:spPr>
      </p:pic>
      <p:sp>
        <p:nvSpPr>
          <p:cNvPr id="8" name="TextBox 7">
            <a:extLst>
              <a:ext uri="{FF2B5EF4-FFF2-40B4-BE49-F238E27FC236}">
                <a16:creationId xmlns:a16="http://schemas.microsoft.com/office/drawing/2014/main" id="{590471BC-7F3E-4169-A8D1-63761E0048E8}"/>
              </a:ext>
            </a:extLst>
          </p:cNvPr>
          <p:cNvSpPr txBox="1"/>
          <p:nvPr/>
        </p:nvSpPr>
        <p:spPr>
          <a:xfrm>
            <a:off x="7170307" y="3727362"/>
            <a:ext cx="4871435" cy="2246769"/>
          </a:xfrm>
          <a:prstGeom prst="rect">
            <a:avLst/>
          </a:prstGeom>
          <a:noFill/>
        </p:spPr>
        <p:txBody>
          <a:bodyPr wrap="square">
            <a:spAutoFit/>
          </a:bodyPr>
          <a:lstStyle/>
          <a:p>
            <a:pPr algn="just"/>
            <a:r>
              <a:rPr lang="en-US" sz="2000" b="1" i="0" u="sng" dirty="0">
                <a:effectLst>
                  <a:outerShdw blurRad="38100" dist="38100" dir="2700000" algn="tl">
                    <a:srgbClr val="000000">
                      <a:alpha val="43137"/>
                    </a:srgbClr>
                  </a:outerShdw>
                </a:effectLst>
              </a:rPr>
              <a:t>Solution</a:t>
            </a:r>
            <a:r>
              <a:rPr lang="en-US" sz="2000" b="1" i="0" u="sng" dirty="0">
                <a:effectLst>
                  <a:outerShdw blurRad="38100" dist="38100" dir="2700000" algn="tl">
                    <a:srgbClr val="000000">
                      <a:alpha val="43137"/>
                    </a:srgbClr>
                  </a:outerShdw>
                </a:effectLst>
                <a:latin typeface="-apple-system"/>
              </a:rPr>
              <a:t>:</a:t>
            </a:r>
            <a:r>
              <a:rPr lang="en-US" sz="2000" i="0" dirty="0">
                <a:latin typeface="-apple-system"/>
              </a:rPr>
              <a:t>  </a:t>
            </a:r>
            <a:r>
              <a:rPr lang="en-US" sz="2000" b="0" i="0" dirty="0">
                <a:effectLst/>
                <a:latin typeface="-apple-system"/>
              </a:rPr>
              <a:t>We observe that 48874 values in our original target match with our new target variable. % of data matching = 34% approx. This is very low for us to be able to create a highly accurate model from our original target set. This could be a reason for the low accuracy we are seeing in our data</a:t>
            </a:r>
            <a:r>
              <a:rPr lang="en-US" b="0" i="0" dirty="0">
                <a:effectLst/>
                <a:latin typeface="-apple-system"/>
              </a:rPr>
              <a:t>.</a:t>
            </a:r>
            <a:endParaRPr lang="en-IN" dirty="0"/>
          </a:p>
        </p:txBody>
      </p:sp>
      <p:sp>
        <p:nvSpPr>
          <p:cNvPr id="9" name="TextBox 8">
            <a:extLst>
              <a:ext uri="{FF2B5EF4-FFF2-40B4-BE49-F238E27FC236}">
                <a16:creationId xmlns:a16="http://schemas.microsoft.com/office/drawing/2014/main" id="{96A0E9CC-7CED-4790-A39C-6C2B25B5ECDD}"/>
              </a:ext>
            </a:extLst>
          </p:cNvPr>
          <p:cNvSpPr txBox="1"/>
          <p:nvPr/>
        </p:nvSpPr>
        <p:spPr>
          <a:xfrm>
            <a:off x="7622679" y="2476056"/>
            <a:ext cx="3760631" cy="830997"/>
          </a:xfrm>
          <a:prstGeom prst="rect">
            <a:avLst/>
          </a:prstGeom>
          <a:noFill/>
        </p:spPr>
        <p:txBody>
          <a:bodyPr wrap="square" rtlCol="0">
            <a:spAutoFit/>
          </a:bodyPr>
          <a:lstStyle/>
          <a:p>
            <a:r>
              <a:rPr lang="en-IN" sz="2400" b="1" i="1" dirty="0">
                <a:effectLst>
                  <a:outerShdw blurRad="38100" dist="38100" dir="2700000" algn="tl">
                    <a:srgbClr val="000000">
                      <a:alpha val="43137"/>
                    </a:srgbClr>
                  </a:outerShdw>
                </a:effectLst>
              </a:rPr>
              <a:t>Suspected Reason behind the low accuracy before</a:t>
            </a:r>
          </a:p>
        </p:txBody>
      </p:sp>
      <p:pic>
        <p:nvPicPr>
          <p:cNvPr id="5" name="Graphic 4" descr="Bullseye">
            <a:extLst>
              <a:ext uri="{FF2B5EF4-FFF2-40B4-BE49-F238E27FC236}">
                <a16:creationId xmlns:a16="http://schemas.microsoft.com/office/drawing/2014/main" id="{9E5B15BA-96F7-4901-8964-0E922BEF31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21688" y="150204"/>
            <a:ext cx="1115096" cy="1115096"/>
          </a:xfrm>
          <a:prstGeom prst="rect">
            <a:avLst/>
          </a:prstGeom>
        </p:spPr>
      </p:pic>
    </p:spTree>
    <p:extLst>
      <p:ext uri="{BB962C8B-B14F-4D97-AF65-F5344CB8AC3E}">
        <p14:creationId xmlns:p14="http://schemas.microsoft.com/office/powerpoint/2010/main" val="337338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0A68BF-50FB-421E-9B91-FF994E3E8245}"/>
              </a:ext>
            </a:extLst>
          </p:cNvPr>
          <p:cNvPicPr>
            <a:picLocks noChangeAspect="1"/>
          </p:cNvPicPr>
          <p:nvPr/>
        </p:nvPicPr>
        <p:blipFill rotWithShape="1">
          <a:blip r:embed="rId2"/>
          <a:srcRect l="12185" r="9247"/>
          <a:stretch/>
        </p:blipFill>
        <p:spPr>
          <a:xfrm>
            <a:off x="10055186" y="150204"/>
            <a:ext cx="1852039" cy="511580"/>
          </a:xfrm>
          <a:prstGeom prst="rect">
            <a:avLst/>
          </a:prstGeom>
        </p:spPr>
      </p:pic>
      <p:sp>
        <p:nvSpPr>
          <p:cNvPr id="3" name="Subtitle 5">
            <a:extLst>
              <a:ext uri="{FF2B5EF4-FFF2-40B4-BE49-F238E27FC236}">
                <a16:creationId xmlns:a16="http://schemas.microsoft.com/office/drawing/2014/main" id="{D9570CCC-EDEA-43DF-9FC3-9F30552A67CC}"/>
              </a:ext>
            </a:extLst>
          </p:cNvPr>
          <p:cNvSpPr>
            <a:spLocks noGrp="1"/>
          </p:cNvSpPr>
          <p:nvPr>
            <p:ph type="subTitle" idx="1"/>
          </p:nvPr>
        </p:nvSpPr>
        <p:spPr>
          <a:xfrm>
            <a:off x="2220532" y="19628"/>
            <a:ext cx="7493358" cy="772732"/>
          </a:xfrm>
        </p:spPr>
        <p:txBody>
          <a:bodyPr>
            <a:noAutofit/>
          </a:bodyPr>
          <a:lstStyle/>
          <a:p>
            <a:pPr algn="ctr"/>
            <a:r>
              <a:rPr lang="en-IN" sz="4400" b="1" u="sng" dirty="0">
                <a:effectLst>
                  <a:outerShdw blurRad="38100" dist="38100" dir="2700000" algn="tl">
                    <a:srgbClr val="000000">
                      <a:alpha val="43137"/>
                    </a:srgbClr>
                  </a:outerShdw>
                </a:effectLst>
              </a:rPr>
              <a:t>Business application</a:t>
            </a:r>
          </a:p>
        </p:txBody>
      </p:sp>
      <p:sp>
        <p:nvSpPr>
          <p:cNvPr id="5" name="TextBox 4">
            <a:extLst>
              <a:ext uri="{FF2B5EF4-FFF2-40B4-BE49-F238E27FC236}">
                <a16:creationId xmlns:a16="http://schemas.microsoft.com/office/drawing/2014/main" id="{A1EFD45B-E972-4DCB-B9B9-90CB449ADA0C}"/>
              </a:ext>
            </a:extLst>
          </p:cNvPr>
          <p:cNvSpPr txBox="1"/>
          <p:nvPr/>
        </p:nvSpPr>
        <p:spPr>
          <a:xfrm>
            <a:off x="7116298" y="3095497"/>
            <a:ext cx="4951207" cy="400110"/>
          </a:xfrm>
          <a:prstGeom prst="rect">
            <a:avLst/>
          </a:prstGeom>
          <a:noFill/>
        </p:spPr>
        <p:txBody>
          <a:bodyPr wrap="square">
            <a:spAutoFit/>
          </a:bodyPr>
          <a:lstStyle/>
          <a:p>
            <a:pPr algn="just"/>
            <a:endParaRPr lang="en-IN" sz="2000" dirty="0"/>
          </a:p>
        </p:txBody>
      </p:sp>
      <p:sp>
        <p:nvSpPr>
          <p:cNvPr id="7" name="Oval 6">
            <a:extLst>
              <a:ext uri="{FF2B5EF4-FFF2-40B4-BE49-F238E27FC236}">
                <a16:creationId xmlns:a16="http://schemas.microsoft.com/office/drawing/2014/main" id="{69299F55-BBD4-4F66-A93E-A6B37713CBD8}"/>
              </a:ext>
            </a:extLst>
          </p:cNvPr>
          <p:cNvSpPr/>
          <p:nvPr/>
        </p:nvSpPr>
        <p:spPr>
          <a:xfrm>
            <a:off x="417910" y="1318358"/>
            <a:ext cx="924292" cy="924292"/>
          </a:xfrm>
          <a:prstGeom prst="ellipse">
            <a:avLst/>
          </a:prstGeom>
          <a:solidFill>
            <a:schemeClr val="accent3">
              <a:lumMod val="20000"/>
              <a:lumOff val="80000"/>
            </a:schemeClr>
          </a:solidFill>
        </p:spPr>
        <p:style>
          <a:lnRef idx="0">
            <a:schemeClr val="accent2">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8" name="Rectangle 7" descr="User">
            <a:extLst>
              <a:ext uri="{FF2B5EF4-FFF2-40B4-BE49-F238E27FC236}">
                <a16:creationId xmlns:a16="http://schemas.microsoft.com/office/drawing/2014/main" id="{96F6DD5B-0A4C-4D73-91AD-C3056538B3AE}"/>
              </a:ext>
            </a:extLst>
          </p:cNvPr>
          <p:cNvSpPr/>
          <p:nvPr/>
        </p:nvSpPr>
        <p:spPr>
          <a:xfrm>
            <a:off x="614890" y="1515338"/>
            <a:ext cx="530332" cy="530332"/>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9" name="Oval 8">
            <a:extLst>
              <a:ext uri="{FF2B5EF4-FFF2-40B4-BE49-F238E27FC236}">
                <a16:creationId xmlns:a16="http://schemas.microsoft.com/office/drawing/2014/main" id="{A88B387D-9383-4B9E-BEA9-FA407698B166}"/>
              </a:ext>
            </a:extLst>
          </p:cNvPr>
          <p:cNvSpPr/>
          <p:nvPr/>
        </p:nvSpPr>
        <p:spPr>
          <a:xfrm>
            <a:off x="417910" y="2760731"/>
            <a:ext cx="924292" cy="924292"/>
          </a:xfrm>
          <a:prstGeom prst="ellipse">
            <a:avLst/>
          </a:prstGeom>
          <a:solidFill>
            <a:srgbClr val="C00000"/>
          </a:solidFill>
        </p:spPr>
        <p:style>
          <a:lnRef idx="0">
            <a:schemeClr val="accent2">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0" name="Rectangle 9" descr="Radioactive">
            <a:extLst>
              <a:ext uri="{FF2B5EF4-FFF2-40B4-BE49-F238E27FC236}">
                <a16:creationId xmlns:a16="http://schemas.microsoft.com/office/drawing/2014/main" id="{42B267DE-9D59-4FE2-8A43-857B758C5CC2}"/>
              </a:ext>
            </a:extLst>
          </p:cNvPr>
          <p:cNvSpPr/>
          <p:nvPr/>
        </p:nvSpPr>
        <p:spPr>
          <a:xfrm>
            <a:off x="614890" y="2965275"/>
            <a:ext cx="530332" cy="530332"/>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1" name="Oval 10">
            <a:extLst>
              <a:ext uri="{FF2B5EF4-FFF2-40B4-BE49-F238E27FC236}">
                <a16:creationId xmlns:a16="http://schemas.microsoft.com/office/drawing/2014/main" id="{FA689877-9528-4248-8D8A-7C063CDD8655}"/>
              </a:ext>
            </a:extLst>
          </p:cNvPr>
          <p:cNvSpPr/>
          <p:nvPr/>
        </p:nvSpPr>
        <p:spPr>
          <a:xfrm>
            <a:off x="417910" y="4079028"/>
            <a:ext cx="924292" cy="924292"/>
          </a:xfrm>
          <a:prstGeom prst="ellipse">
            <a:avLst/>
          </a:prstGeom>
          <a:solidFill>
            <a:srgbClr val="FFDA65"/>
          </a:solidFill>
        </p:spPr>
        <p:style>
          <a:lnRef idx="0">
            <a:schemeClr val="accent2">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2" name="Rectangle 11" descr="Marketing">
            <a:extLst>
              <a:ext uri="{FF2B5EF4-FFF2-40B4-BE49-F238E27FC236}">
                <a16:creationId xmlns:a16="http://schemas.microsoft.com/office/drawing/2014/main" id="{36833FF9-FBA4-4602-A548-88C02DE5A59C}"/>
              </a:ext>
            </a:extLst>
          </p:cNvPr>
          <p:cNvSpPr/>
          <p:nvPr/>
        </p:nvSpPr>
        <p:spPr>
          <a:xfrm>
            <a:off x="614890" y="4330743"/>
            <a:ext cx="530332" cy="530332"/>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3" name="Oval 12">
            <a:extLst>
              <a:ext uri="{FF2B5EF4-FFF2-40B4-BE49-F238E27FC236}">
                <a16:creationId xmlns:a16="http://schemas.microsoft.com/office/drawing/2014/main" id="{9DFD83E2-65A4-49B5-83FF-2B354BE76B08}"/>
              </a:ext>
            </a:extLst>
          </p:cNvPr>
          <p:cNvSpPr/>
          <p:nvPr/>
        </p:nvSpPr>
        <p:spPr>
          <a:xfrm>
            <a:off x="417910" y="5563956"/>
            <a:ext cx="924292" cy="924292"/>
          </a:xfrm>
          <a:prstGeom prst="ellipse">
            <a:avLst/>
          </a:prstGeom>
          <a:gradFill flip="none" rotWithShape="1">
            <a:gsLst>
              <a:gs pos="0">
                <a:schemeClr val="accent1">
                  <a:lumMod val="0"/>
                  <a:lumOff val="100000"/>
                </a:schemeClr>
              </a:gs>
              <a:gs pos="36000">
                <a:schemeClr val="accent1">
                  <a:lumMod val="0"/>
                  <a:lumOff val="100000"/>
                </a:schemeClr>
              </a:gs>
              <a:gs pos="97000">
                <a:schemeClr val="accent1">
                  <a:lumMod val="100000"/>
                </a:schemeClr>
              </a:gs>
            </a:gsLst>
            <a:path path="circle">
              <a:fillToRect l="50000" t="-80000" r="50000" b="180000"/>
            </a:path>
            <a:tileRect/>
          </a:gradFill>
        </p:spPr>
        <p:style>
          <a:lnRef idx="0">
            <a:schemeClr val="accent2">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4" name="Rectangle 13" descr="Users">
            <a:extLst>
              <a:ext uri="{FF2B5EF4-FFF2-40B4-BE49-F238E27FC236}">
                <a16:creationId xmlns:a16="http://schemas.microsoft.com/office/drawing/2014/main" id="{457435B3-B4EC-4FAD-ABEC-B75C235FB165}"/>
              </a:ext>
            </a:extLst>
          </p:cNvPr>
          <p:cNvSpPr/>
          <p:nvPr/>
        </p:nvSpPr>
        <p:spPr>
          <a:xfrm>
            <a:off x="614890" y="5760936"/>
            <a:ext cx="530332" cy="530332"/>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6" name="Rectangle 15">
            <a:extLst>
              <a:ext uri="{FF2B5EF4-FFF2-40B4-BE49-F238E27FC236}">
                <a16:creationId xmlns:a16="http://schemas.microsoft.com/office/drawing/2014/main" id="{10792B9C-1F02-45E0-8F4E-D5235F959DCC}"/>
              </a:ext>
            </a:extLst>
          </p:cNvPr>
          <p:cNvSpPr/>
          <p:nvPr/>
        </p:nvSpPr>
        <p:spPr>
          <a:xfrm>
            <a:off x="1790163" y="1290444"/>
            <a:ext cx="10277342" cy="102559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b="1" spc="50">
              <a:ln w="0"/>
              <a:solidFill>
                <a:schemeClr val="bg2"/>
              </a:solidFill>
              <a:effectLst>
                <a:innerShdw blurRad="63500" dist="50800" dir="13500000">
                  <a:srgbClr val="000000">
                    <a:alpha val="50000"/>
                  </a:srgbClr>
                </a:innerShdw>
              </a:effectLst>
            </a:endParaRPr>
          </a:p>
        </p:txBody>
      </p:sp>
      <p:sp>
        <p:nvSpPr>
          <p:cNvPr id="17" name="TextBox 16">
            <a:extLst>
              <a:ext uri="{FF2B5EF4-FFF2-40B4-BE49-F238E27FC236}">
                <a16:creationId xmlns:a16="http://schemas.microsoft.com/office/drawing/2014/main" id="{2E618E48-B038-4CEA-9E4D-5FDAF4421491}"/>
              </a:ext>
            </a:extLst>
          </p:cNvPr>
          <p:cNvSpPr txBox="1"/>
          <p:nvPr/>
        </p:nvSpPr>
        <p:spPr>
          <a:xfrm>
            <a:off x="1804468" y="1325920"/>
            <a:ext cx="10253521" cy="923651"/>
          </a:xfrm>
          <a:prstGeom prst="rect">
            <a:avLst/>
          </a:prstGeom>
          <a:noFill/>
        </p:spPr>
        <p:txBody>
          <a:bodyPr wrap="square" rtlCol="0">
            <a:spAutoFit/>
          </a:bodyPr>
          <a:lstStyle/>
          <a:p>
            <a:pPr>
              <a:lnSpc>
                <a:spcPct val="115000"/>
              </a:lnSpc>
              <a:spcAft>
                <a:spcPts val="1000"/>
              </a:spcAft>
            </a:pPr>
            <a:r>
              <a:rPr lang="en-US" sz="1600" b="1" spc="50" dirty="0">
                <a:ln w="0"/>
                <a:solidFill>
                  <a:schemeClr val="bg2"/>
                </a:solidFill>
                <a:effectLst>
                  <a:innerShdw blurRad="63500" dist="50800" dir="13500000">
                    <a:srgbClr val="000000">
                      <a:alpha val="50000"/>
                    </a:srgbClr>
                  </a:innerShdw>
                </a:effectLst>
                <a:latin typeface="Calibri" panose="020F0502020204030204" pitchFamily="34" charset="0"/>
                <a:ea typeface="Franklin Gothic Book" panose="020B0503020102020204" pitchFamily="34" charset="0"/>
                <a:cs typeface="Times New Roman" panose="02020603050405020304" pitchFamily="18" charset="0"/>
              </a:rPr>
              <a:t>Classifying the customer base on their past records we can provide them a rate of interest which they deserve and providing them benefits accordingly. This in turn can be used to improve the firm’s reputation and create a strong loyalty base.</a:t>
            </a:r>
            <a:endParaRPr lang="en-IN" sz="1600" b="1" spc="50" dirty="0">
              <a:ln w="0"/>
              <a:solidFill>
                <a:schemeClr val="bg2"/>
              </a:solidFill>
              <a:effectLst>
                <a:innerShdw blurRad="63500" dist="50800" dir="13500000">
                  <a:srgbClr val="000000">
                    <a:alpha val="50000"/>
                  </a:srgbClr>
                </a:innerShdw>
              </a:effectLst>
              <a:latin typeface="Franklin Gothic Book" panose="020B0503020102020204" pitchFamily="34" charset="0"/>
              <a:ea typeface="Franklin Gothic Book" panose="020B050302010202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87C9FE8F-D507-4D1A-8C60-799EBBEA1E9D}"/>
              </a:ext>
            </a:extLst>
          </p:cNvPr>
          <p:cNvSpPr/>
          <p:nvPr/>
        </p:nvSpPr>
        <p:spPr>
          <a:xfrm>
            <a:off x="1790163" y="2710078"/>
            <a:ext cx="10277342" cy="102559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b="1" spc="50">
              <a:ln w="0"/>
              <a:solidFill>
                <a:schemeClr val="bg2"/>
              </a:solidFill>
              <a:effectLst>
                <a:innerShdw blurRad="63500" dist="50800" dir="13500000">
                  <a:srgbClr val="000000">
                    <a:alpha val="50000"/>
                  </a:srgbClr>
                </a:innerShdw>
              </a:effectLst>
            </a:endParaRPr>
          </a:p>
        </p:txBody>
      </p:sp>
      <p:sp>
        <p:nvSpPr>
          <p:cNvPr id="19" name="Rectangle 18">
            <a:extLst>
              <a:ext uri="{FF2B5EF4-FFF2-40B4-BE49-F238E27FC236}">
                <a16:creationId xmlns:a16="http://schemas.microsoft.com/office/drawing/2014/main" id="{D5794481-5EC7-4BE8-992B-4491544C8555}"/>
              </a:ext>
            </a:extLst>
          </p:cNvPr>
          <p:cNvSpPr/>
          <p:nvPr/>
        </p:nvSpPr>
        <p:spPr>
          <a:xfrm>
            <a:off x="1780647" y="4083110"/>
            <a:ext cx="10277342" cy="102559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b="1" spc="50">
              <a:ln w="0"/>
              <a:solidFill>
                <a:schemeClr val="bg2"/>
              </a:solidFill>
              <a:effectLst>
                <a:innerShdw blurRad="63500" dist="50800" dir="13500000">
                  <a:srgbClr val="000000">
                    <a:alpha val="50000"/>
                  </a:srgbClr>
                </a:innerShdw>
              </a:effectLst>
            </a:endParaRPr>
          </a:p>
        </p:txBody>
      </p:sp>
      <p:sp>
        <p:nvSpPr>
          <p:cNvPr id="20" name="Rectangle 19">
            <a:extLst>
              <a:ext uri="{FF2B5EF4-FFF2-40B4-BE49-F238E27FC236}">
                <a16:creationId xmlns:a16="http://schemas.microsoft.com/office/drawing/2014/main" id="{9E62EA2B-213F-4FBD-B9B1-4522D607B08F}"/>
              </a:ext>
            </a:extLst>
          </p:cNvPr>
          <p:cNvSpPr/>
          <p:nvPr/>
        </p:nvSpPr>
        <p:spPr>
          <a:xfrm>
            <a:off x="1804468" y="5502745"/>
            <a:ext cx="10277342" cy="98550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b="1" spc="50">
              <a:ln w="0"/>
              <a:solidFill>
                <a:schemeClr val="bg2"/>
              </a:solidFill>
              <a:effectLst>
                <a:innerShdw blurRad="63500" dist="50800" dir="13500000">
                  <a:srgbClr val="000000">
                    <a:alpha val="50000"/>
                  </a:srgbClr>
                </a:innerShdw>
              </a:effectLst>
            </a:endParaRPr>
          </a:p>
        </p:txBody>
      </p:sp>
      <p:sp>
        <p:nvSpPr>
          <p:cNvPr id="21" name="TextBox 20">
            <a:extLst>
              <a:ext uri="{FF2B5EF4-FFF2-40B4-BE49-F238E27FC236}">
                <a16:creationId xmlns:a16="http://schemas.microsoft.com/office/drawing/2014/main" id="{C6B6517C-8286-4145-B870-312709BC0F57}"/>
              </a:ext>
            </a:extLst>
          </p:cNvPr>
          <p:cNvSpPr txBox="1"/>
          <p:nvPr/>
        </p:nvSpPr>
        <p:spPr>
          <a:xfrm>
            <a:off x="1790163" y="2688662"/>
            <a:ext cx="10291647" cy="1077218"/>
          </a:xfrm>
          <a:prstGeom prst="rect">
            <a:avLst/>
          </a:prstGeom>
          <a:noFill/>
        </p:spPr>
        <p:txBody>
          <a:bodyPr wrap="square" rtlCol="0">
            <a:spAutoFit/>
          </a:bodyPr>
          <a:lstStyle/>
          <a:p>
            <a:r>
              <a:rPr lang="en-IN" sz="1600" b="1" dirty="0">
                <a:solidFill>
                  <a:srgbClr val="002060"/>
                </a:solidFill>
                <a:latin typeface="Calibri" panose="020F0502020204030204" pitchFamily="34" charset="0"/>
                <a:ea typeface="Franklin Gothic Book" panose="020B0503020102020204" pitchFamily="34" charset="0"/>
              </a:rPr>
              <a:t>Since the global financial crisis, risk management in banks has gained more prominence, and there has been a constant focus around how risks are being detected, measured, reported and managed. With the help of this banks can identify the customers who are good for their business. They can safeguard their interest by appropriate prediction of customers hence reducing the risk</a:t>
            </a:r>
            <a:endParaRPr lang="en-IN" sz="1600" b="1" dirty="0">
              <a:solidFill>
                <a:srgbClr val="002060"/>
              </a:solidFill>
            </a:endParaRPr>
          </a:p>
        </p:txBody>
      </p:sp>
      <p:sp>
        <p:nvSpPr>
          <p:cNvPr id="22" name="TextBox 21">
            <a:extLst>
              <a:ext uri="{FF2B5EF4-FFF2-40B4-BE49-F238E27FC236}">
                <a16:creationId xmlns:a16="http://schemas.microsoft.com/office/drawing/2014/main" id="{A5E50BE5-A3F1-47AB-9546-47CE7BD6279E}"/>
              </a:ext>
            </a:extLst>
          </p:cNvPr>
          <p:cNvSpPr txBox="1"/>
          <p:nvPr/>
        </p:nvSpPr>
        <p:spPr>
          <a:xfrm>
            <a:off x="1804468" y="4114194"/>
            <a:ext cx="10291647" cy="923651"/>
          </a:xfrm>
          <a:prstGeom prst="rect">
            <a:avLst/>
          </a:prstGeom>
          <a:noFill/>
        </p:spPr>
        <p:txBody>
          <a:bodyPr wrap="square" rtlCol="0">
            <a:spAutoFit/>
          </a:bodyPr>
          <a:lstStyle/>
          <a:p>
            <a:pPr>
              <a:lnSpc>
                <a:spcPct val="115000"/>
              </a:lnSpc>
              <a:spcAft>
                <a:spcPts val="1000"/>
              </a:spcAft>
            </a:pPr>
            <a:r>
              <a:rPr lang="en-IN" sz="1600" b="1" dirty="0">
                <a:solidFill>
                  <a:srgbClr val="002060"/>
                </a:solidFill>
                <a:effectLst/>
                <a:latin typeface="Calibri" panose="020F0502020204030204" pitchFamily="34" charset="0"/>
                <a:ea typeface="Franklin Gothic Book" panose="020B0503020102020204" pitchFamily="34" charset="0"/>
                <a:cs typeface="Times New Roman" panose="02020603050405020304" pitchFamily="18" charset="0"/>
              </a:rPr>
              <a:t>Through the depiction of the customer segmentation through machine learning, Marketing team can apply various analysis over it and therefore they can plan there marketing scheme on that basis. For example:- If they observe there category 2 customers are more so then there marketing will be centric to them more compared to that of others.</a:t>
            </a:r>
            <a:endParaRPr lang="en-IN" sz="1600" b="1" dirty="0">
              <a:solidFill>
                <a:srgbClr val="002060"/>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p:txBody>
      </p:sp>
      <p:sp>
        <p:nvSpPr>
          <p:cNvPr id="23" name="TextBox 22">
            <a:extLst>
              <a:ext uri="{FF2B5EF4-FFF2-40B4-BE49-F238E27FC236}">
                <a16:creationId xmlns:a16="http://schemas.microsoft.com/office/drawing/2014/main" id="{C6D39169-C678-467E-9E96-D732E789F33C}"/>
              </a:ext>
            </a:extLst>
          </p:cNvPr>
          <p:cNvSpPr txBox="1"/>
          <p:nvPr/>
        </p:nvSpPr>
        <p:spPr>
          <a:xfrm>
            <a:off x="1777145" y="5502744"/>
            <a:ext cx="10331988" cy="923651"/>
          </a:xfrm>
          <a:prstGeom prst="rect">
            <a:avLst/>
          </a:prstGeom>
          <a:noFill/>
        </p:spPr>
        <p:txBody>
          <a:bodyPr wrap="square" rtlCol="0">
            <a:spAutoFit/>
          </a:bodyPr>
          <a:lstStyle/>
          <a:p>
            <a:pPr>
              <a:lnSpc>
                <a:spcPct val="115000"/>
              </a:lnSpc>
              <a:spcAft>
                <a:spcPts val="1000"/>
              </a:spcAft>
            </a:pPr>
            <a:r>
              <a:rPr lang="en-IN" sz="1600" b="1" dirty="0">
                <a:solidFill>
                  <a:srgbClr val="002060"/>
                </a:solidFill>
                <a:effectLst/>
                <a:latin typeface="Calibri" panose="020F0502020204030204" pitchFamily="34" charset="0"/>
                <a:ea typeface="Franklin Gothic Book" panose="020B0503020102020204" pitchFamily="34" charset="0"/>
                <a:cs typeface="Times New Roman" panose="02020603050405020304" pitchFamily="18" charset="0"/>
              </a:rPr>
              <a:t>In this project we can dividing our customers by assigning them different interest rates. This segmentation customers in 3 clusters will help in focusing on each cluster individually by means of creating policies, schemes and offers according to each specific cluster and in turn we can encourage or discourage shifting of customers from one segment to another.</a:t>
            </a:r>
            <a:endParaRPr lang="en-IN" sz="1600" b="1" dirty="0">
              <a:solidFill>
                <a:srgbClr val="002060"/>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p:txBody>
      </p:sp>
      <p:grpSp>
        <p:nvGrpSpPr>
          <p:cNvPr id="24" name="Group 23">
            <a:extLst>
              <a:ext uri="{FF2B5EF4-FFF2-40B4-BE49-F238E27FC236}">
                <a16:creationId xmlns:a16="http://schemas.microsoft.com/office/drawing/2014/main" id="{1CDC1A2C-49BA-440C-9ACD-67574E43CA5E}"/>
              </a:ext>
            </a:extLst>
          </p:cNvPr>
          <p:cNvGrpSpPr/>
          <p:nvPr/>
        </p:nvGrpSpPr>
        <p:grpSpPr>
          <a:xfrm>
            <a:off x="-312268" y="2327667"/>
            <a:ext cx="2384648" cy="400110"/>
            <a:chOff x="782" y="1244116"/>
            <a:chExt cx="1515234" cy="606093"/>
          </a:xfrm>
        </p:grpSpPr>
        <p:sp>
          <p:nvSpPr>
            <p:cNvPr id="25" name="Rectangle 24">
              <a:extLst>
                <a:ext uri="{FF2B5EF4-FFF2-40B4-BE49-F238E27FC236}">
                  <a16:creationId xmlns:a16="http://schemas.microsoft.com/office/drawing/2014/main" id="{FD563EC5-F405-4C34-9D74-3759CC36E5E3}"/>
                </a:ext>
              </a:extLst>
            </p:cNvPr>
            <p:cNvSpPr/>
            <p:nvPr/>
          </p:nvSpPr>
          <p:spPr>
            <a:xfrm>
              <a:off x="782" y="1244116"/>
              <a:ext cx="1515234" cy="60609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6" name="TextBox 25">
              <a:extLst>
                <a:ext uri="{FF2B5EF4-FFF2-40B4-BE49-F238E27FC236}">
                  <a16:creationId xmlns:a16="http://schemas.microsoft.com/office/drawing/2014/main" id="{112830AC-0591-4352-9F14-7EF1C9891F4E}"/>
                </a:ext>
              </a:extLst>
            </p:cNvPr>
            <p:cNvSpPr txBox="1"/>
            <p:nvPr/>
          </p:nvSpPr>
          <p:spPr>
            <a:xfrm>
              <a:off x="782" y="1244116"/>
              <a:ext cx="1515234" cy="60609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1" u="sng" kern="1200" dirty="0"/>
                <a:t>Customer Care </a:t>
              </a:r>
            </a:p>
          </p:txBody>
        </p:sp>
      </p:grpSp>
      <p:grpSp>
        <p:nvGrpSpPr>
          <p:cNvPr id="36" name="Group 35">
            <a:extLst>
              <a:ext uri="{FF2B5EF4-FFF2-40B4-BE49-F238E27FC236}">
                <a16:creationId xmlns:a16="http://schemas.microsoft.com/office/drawing/2014/main" id="{2D82CEEA-F03A-4C20-9D1A-E30D9A7A4087}"/>
              </a:ext>
            </a:extLst>
          </p:cNvPr>
          <p:cNvGrpSpPr/>
          <p:nvPr/>
        </p:nvGrpSpPr>
        <p:grpSpPr>
          <a:xfrm>
            <a:off x="-305785" y="3780573"/>
            <a:ext cx="2384648" cy="606093"/>
            <a:chOff x="1781182" y="1244116"/>
            <a:chExt cx="1515234" cy="606093"/>
          </a:xfrm>
        </p:grpSpPr>
        <p:sp>
          <p:nvSpPr>
            <p:cNvPr id="37" name="Rectangle 36">
              <a:extLst>
                <a:ext uri="{FF2B5EF4-FFF2-40B4-BE49-F238E27FC236}">
                  <a16:creationId xmlns:a16="http://schemas.microsoft.com/office/drawing/2014/main" id="{7E4D7F7F-FBE2-4E76-8EB4-624B3A21D73C}"/>
                </a:ext>
              </a:extLst>
            </p:cNvPr>
            <p:cNvSpPr/>
            <p:nvPr/>
          </p:nvSpPr>
          <p:spPr>
            <a:xfrm>
              <a:off x="1781182" y="1244116"/>
              <a:ext cx="1515234" cy="60609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8" name="TextBox 37">
              <a:extLst>
                <a:ext uri="{FF2B5EF4-FFF2-40B4-BE49-F238E27FC236}">
                  <a16:creationId xmlns:a16="http://schemas.microsoft.com/office/drawing/2014/main" id="{7DDE6291-E27F-49E7-B0D3-6760F4F5A98E}"/>
                </a:ext>
              </a:extLst>
            </p:cNvPr>
            <p:cNvSpPr txBox="1"/>
            <p:nvPr/>
          </p:nvSpPr>
          <p:spPr>
            <a:xfrm>
              <a:off x="1781182" y="1244116"/>
              <a:ext cx="1515234" cy="60609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1" u="sng" kern="1200" dirty="0"/>
                <a:t>Risk analysis </a:t>
              </a:r>
            </a:p>
          </p:txBody>
        </p:sp>
      </p:grpSp>
      <p:grpSp>
        <p:nvGrpSpPr>
          <p:cNvPr id="39" name="Group 38">
            <a:extLst>
              <a:ext uri="{FF2B5EF4-FFF2-40B4-BE49-F238E27FC236}">
                <a16:creationId xmlns:a16="http://schemas.microsoft.com/office/drawing/2014/main" id="{56FCE0E6-FC72-4435-BF04-D9E45C95852E}"/>
              </a:ext>
            </a:extLst>
          </p:cNvPr>
          <p:cNvGrpSpPr/>
          <p:nvPr/>
        </p:nvGrpSpPr>
        <p:grpSpPr>
          <a:xfrm>
            <a:off x="-241812" y="5068838"/>
            <a:ext cx="2543488" cy="670488"/>
            <a:chOff x="3561583" y="1244116"/>
            <a:chExt cx="1538607" cy="670488"/>
          </a:xfrm>
        </p:grpSpPr>
        <p:sp>
          <p:nvSpPr>
            <p:cNvPr id="40" name="Rectangle 39">
              <a:extLst>
                <a:ext uri="{FF2B5EF4-FFF2-40B4-BE49-F238E27FC236}">
                  <a16:creationId xmlns:a16="http://schemas.microsoft.com/office/drawing/2014/main" id="{D68D795D-D7FB-4596-B316-119F976F29E8}"/>
                </a:ext>
              </a:extLst>
            </p:cNvPr>
            <p:cNvSpPr/>
            <p:nvPr/>
          </p:nvSpPr>
          <p:spPr>
            <a:xfrm>
              <a:off x="3561583" y="1244116"/>
              <a:ext cx="1515234" cy="60609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1" name="TextBox 40">
              <a:extLst>
                <a:ext uri="{FF2B5EF4-FFF2-40B4-BE49-F238E27FC236}">
                  <a16:creationId xmlns:a16="http://schemas.microsoft.com/office/drawing/2014/main" id="{D1CD9A39-6085-4D06-8CC1-B1F84D40140E}"/>
                </a:ext>
              </a:extLst>
            </p:cNvPr>
            <p:cNvSpPr txBox="1"/>
            <p:nvPr/>
          </p:nvSpPr>
          <p:spPr>
            <a:xfrm>
              <a:off x="3584956" y="1308511"/>
              <a:ext cx="1515234" cy="60609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1" u="sng" kern="1200" dirty="0"/>
                <a:t>Marketing strategy </a:t>
              </a:r>
            </a:p>
          </p:txBody>
        </p:sp>
      </p:grpSp>
      <p:grpSp>
        <p:nvGrpSpPr>
          <p:cNvPr id="43" name="Group 42">
            <a:extLst>
              <a:ext uri="{FF2B5EF4-FFF2-40B4-BE49-F238E27FC236}">
                <a16:creationId xmlns:a16="http://schemas.microsoft.com/office/drawing/2014/main" id="{DA821454-3DF4-4C75-AEE3-7EC56F2C0B26}"/>
              </a:ext>
            </a:extLst>
          </p:cNvPr>
          <p:cNvGrpSpPr/>
          <p:nvPr/>
        </p:nvGrpSpPr>
        <p:grpSpPr>
          <a:xfrm>
            <a:off x="-1654967" y="6554953"/>
            <a:ext cx="4539713" cy="606093"/>
            <a:chOff x="5341983" y="1244116"/>
            <a:chExt cx="1515234" cy="606093"/>
          </a:xfrm>
        </p:grpSpPr>
        <p:sp>
          <p:nvSpPr>
            <p:cNvPr id="44" name="Rectangle 43">
              <a:extLst>
                <a:ext uri="{FF2B5EF4-FFF2-40B4-BE49-F238E27FC236}">
                  <a16:creationId xmlns:a16="http://schemas.microsoft.com/office/drawing/2014/main" id="{50F859E9-58DF-4157-A82E-31405E09F5B1}"/>
                </a:ext>
              </a:extLst>
            </p:cNvPr>
            <p:cNvSpPr/>
            <p:nvPr/>
          </p:nvSpPr>
          <p:spPr>
            <a:xfrm>
              <a:off x="5341983" y="1244116"/>
              <a:ext cx="1515234" cy="60609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5" name="TextBox 44">
              <a:extLst>
                <a:ext uri="{FF2B5EF4-FFF2-40B4-BE49-F238E27FC236}">
                  <a16:creationId xmlns:a16="http://schemas.microsoft.com/office/drawing/2014/main" id="{71F163D5-22CA-485F-A649-0CD6099465F4}"/>
                </a:ext>
              </a:extLst>
            </p:cNvPr>
            <p:cNvSpPr txBox="1"/>
            <p:nvPr/>
          </p:nvSpPr>
          <p:spPr>
            <a:xfrm>
              <a:off x="5785886" y="1244116"/>
              <a:ext cx="1071331" cy="30304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1" u="sng" kern="1200" dirty="0"/>
                <a:t>Customer Segmentation</a:t>
              </a:r>
            </a:p>
          </p:txBody>
        </p:sp>
      </p:grpSp>
      <p:pic>
        <p:nvPicPr>
          <p:cNvPr id="47" name="Graphic 46" descr="Business Growth">
            <a:extLst>
              <a:ext uri="{FF2B5EF4-FFF2-40B4-BE49-F238E27FC236}">
                <a16:creationId xmlns:a16="http://schemas.microsoft.com/office/drawing/2014/main" id="{5CCD4470-D8B7-4D24-9E39-00A477E1A72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879236" y="22405"/>
            <a:ext cx="1080278" cy="1080278"/>
          </a:xfrm>
          <a:prstGeom prst="rect">
            <a:avLst/>
          </a:prstGeom>
        </p:spPr>
      </p:pic>
    </p:spTree>
    <p:extLst>
      <p:ext uri="{BB962C8B-B14F-4D97-AF65-F5344CB8AC3E}">
        <p14:creationId xmlns:p14="http://schemas.microsoft.com/office/powerpoint/2010/main" val="83402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arn(inVertical)">
                                      <p:cBhvr>
                                        <p:cTn id="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0A68BF-50FB-421E-9B91-FF994E3E8245}"/>
              </a:ext>
            </a:extLst>
          </p:cNvPr>
          <p:cNvPicPr>
            <a:picLocks noChangeAspect="1"/>
          </p:cNvPicPr>
          <p:nvPr/>
        </p:nvPicPr>
        <p:blipFill rotWithShape="1">
          <a:blip r:embed="rId2"/>
          <a:srcRect l="12185" r="9247"/>
          <a:stretch/>
        </p:blipFill>
        <p:spPr>
          <a:xfrm>
            <a:off x="10055186" y="150204"/>
            <a:ext cx="1852039" cy="511580"/>
          </a:xfrm>
          <a:prstGeom prst="rect">
            <a:avLst/>
          </a:prstGeom>
        </p:spPr>
      </p:pic>
      <p:sp>
        <p:nvSpPr>
          <p:cNvPr id="3" name="Subtitle 5">
            <a:extLst>
              <a:ext uri="{FF2B5EF4-FFF2-40B4-BE49-F238E27FC236}">
                <a16:creationId xmlns:a16="http://schemas.microsoft.com/office/drawing/2014/main" id="{B4FB9C50-CD34-4B86-B740-EE5561CEF13B}"/>
              </a:ext>
            </a:extLst>
          </p:cNvPr>
          <p:cNvSpPr>
            <a:spLocks noGrp="1"/>
          </p:cNvSpPr>
          <p:nvPr>
            <p:ph type="subTitle" idx="1"/>
          </p:nvPr>
        </p:nvSpPr>
        <p:spPr>
          <a:xfrm>
            <a:off x="3541690" y="-25449"/>
            <a:ext cx="4595611" cy="862885"/>
          </a:xfrm>
        </p:spPr>
        <p:txBody>
          <a:bodyPr>
            <a:noAutofit/>
          </a:bodyPr>
          <a:lstStyle/>
          <a:p>
            <a:pPr algn="ctr"/>
            <a:r>
              <a:rPr lang="en-IN" sz="4400" b="1" u="sng" dirty="0">
                <a:effectLst>
                  <a:outerShdw blurRad="38100" dist="38100" dir="2700000" algn="tl">
                    <a:srgbClr val="000000">
                      <a:alpha val="43137"/>
                    </a:srgbClr>
                  </a:outerShdw>
                </a:effectLst>
              </a:rPr>
              <a:t>Conclusion</a:t>
            </a:r>
          </a:p>
        </p:txBody>
      </p:sp>
      <p:sp>
        <p:nvSpPr>
          <p:cNvPr id="5" name="TextBox 4">
            <a:extLst>
              <a:ext uri="{FF2B5EF4-FFF2-40B4-BE49-F238E27FC236}">
                <a16:creationId xmlns:a16="http://schemas.microsoft.com/office/drawing/2014/main" id="{9C0053F6-5828-482C-BBCF-73AD878D310C}"/>
              </a:ext>
            </a:extLst>
          </p:cNvPr>
          <p:cNvSpPr txBox="1"/>
          <p:nvPr/>
        </p:nvSpPr>
        <p:spPr>
          <a:xfrm>
            <a:off x="7116298" y="3095497"/>
            <a:ext cx="4951207" cy="400110"/>
          </a:xfrm>
          <a:prstGeom prst="rect">
            <a:avLst/>
          </a:prstGeom>
          <a:noFill/>
        </p:spPr>
        <p:txBody>
          <a:bodyPr wrap="square">
            <a:spAutoFit/>
          </a:bodyPr>
          <a:lstStyle/>
          <a:p>
            <a:pPr algn="just"/>
            <a:endParaRPr lang="en-IN" sz="2000" dirty="0"/>
          </a:p>
        </p:txBody>
      </p:sp>
      <p:sp>
        <p:nvSpPr>
          <p:cNvPr id="6" name="TextBox 5">
            <a:extLst>
              <a:ext uri="{FF2B5EF4-FFF2-40B4-BE49-F238E27FC236}">
                <a16:creationId xmlns:a16="http://schemas.microsoft.com/office/drawing/2014/main" id="{D628AF56-2203-4D7D-8F72-1E78CDCCAD94}"/>
              </a:ext>
            </a:extLst>
          </p:cNvPr>
          <p:cNvSpPr txBox="1"/>
          <p:nvPr/>
        </p:nvSpPr>
        <p:spPr>
          <a:xfrm>
            <a:off x="514971" y="3635075"/>
            <a:ext cx="11549667" cy="2308324"/>
          </a:xfrm>
          <a:prstGeom prst="rect">
            <a:avLst/>
          </a:prstGeom>
          <a:noFill/>
        </p:spPr>
        <p:txBody>
          <a:bodyPr wrap="square">
            <a:spAutoFit/>
          </a:bodyPr>
          <a:lstStyle/>
          <a:p>
            <a:r>
              <a:rPr lang="en-US" sz="2400" b="1" i="0" dirty="0">
                <a:effectLst/>
              </a:rPr>
              <a:t>For Clustering:</a:t>
            </a:r>
          </a:p>
          <a:p>
            <a:endParaRPr lang="en-US" sz="2400" b="1" i="0" dirty="0">
              <a:effectLst/>
            </a:endParaRPr>
          </a:p>
          <a:p>
            <a:pPr marL="342900" indent="-342900">
              <a:buFont typeface="Wingdings" panose="05000000000000000000" pitchFamily="2" charset="2"/>
              <a:buChar char="v"/>
            </a:pPr>
            <a:r>
              <a:rPr lang="en-US" sz="2400" i="0" dirty="0">
                <a:effectLst/>
              </a:rPr>
              <a:t>After clustering and creating ML models on the new target, we can clearly see a massive improvement in model performance. It seems like there must have been some more parameters that have determined our original target variable that was not provided to us within our dataset.</a:t>
            </a:r>
            <a:endParaRPr lang="en-IN" sz="2400" dirty="0"/>
          </a:p>
        </p:txBody>
      </p:sp>
      <p:sp>
        <p:nvSpPr>
          <p:cNvPr id="7" name="TextBox 6">
            <a:extLst>
              <a:ext uri="{FF2B5EF4-FFF2-40B4-BE49-F238E27FC236}">
                <a16:creationId xmlns:a16="http://schemas.microsoft.com/office/drawing/2014/main" id="{5FF1D0D8-FE2E-4B91-8641-5E8AFF6313DC}"/>
              </a:ext>
            </a:extLst>
          </p:cNvPr>
          <p:cNvSpPr txBox="1"/>
          <p:nvPr/>
        </p:nvSpPr>
        <p:spPr>
          <a:xfrm>
            <a:off x="514972" y="1017037"/>
            <a:ext cx="11549666" cy="1938992"/>
          </a:xfrm>
          <a:prstGeom prst="rect">
            <a:avLst/>
          </a:prstGeom>
          <a:noFill/>
        </p:spPr>
        <p:txBody>
          <a:bodyPr wrap="square" rtlCol="0">
            <a:spAutoFit/>
          </a:bodyPr>
          <a:lstStyle/>
          <a:p>
            <a:r>
              <a:rPr lang="en-IN" sz="2400" b="1" dirty="0">
                <a:effectLst>
                  <a:outerShdw blurRad="38100" dist="38100" dir="2700000" algn="tl">
                    <a:srgbClr val="000000">
                      <a:alpha val="43137"/>
                    </a:srgbClr>
                  </a:outerShdw>
                </a:effectLst>
              </a:rPr>
              <a:t>For Classification:</a:t>
            </a:r>
          </a:p>
          <a:p>
            <a:endParaRPr lang="en-IN" sz="2400" dirty="0"/>
          </a:p>
          <a:p>
            <a:pPr marL="342900" indent="-342900">
              <a:buFont typeface="Wingdings" panose="05000000000000000000" pitchFamily="2" charset="2"/>
              <a:buChar char="v"/>
            </a:pPr>
            <a:r>
              <a:rPr lang="en-US" sz="2400" b="0" i="0" dirty="0">
                <a:effectLst/>
              </a:rPr>
              <a:t>After applying SMOTE on the dataset we see an improvement in our cat boost classifier report with an 8% increase in accuracy. We feel that this is the best score that can be obtained using the original target variable.</a:t>
            </a:r>
            <a:endParaRPr lang="en-IN" sz="2400" dirty="0"/>
          </a:p>
        </p:txBody>
      </p:sp>
      <p:pic>
        <p:nvPicPr>
          <p:cNvPr id="8" name="Graphic 7" descr="Lightbulb and gear">
            <a:extLst>
              <a:ext uri="{FF2B5EF4-FFF2-40B4-BE49-F238E27FC236}">
                <a16:creationId xmlns:a16="http://schemas.microsoft.com/office/drawing/2014/main" id="{D2CE885D-1E0D-4C06-A0A5-202BB90970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66811" y="-41177"/>
            <a:ext cx="1058214" cy="1058214"/>
          </a:xfrm>
          <a:prstGeom prst="rect">
            <a:avLst/>
          </a:prstGeom>
        </p:spPr>
      </p:pic>
    </p:spTree>
    <p:extLst>
      <p:ext uri="{BB962C8B-B14F-4D97-AF65-F5344CB8AC3E}">
        <p14:creationId xmlns:p14="http://schemas.microsoft.com/office/powerpoint/2010/main" val="354988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xit" presetSubtype="16" fill="hold" nodeType="withEffect">
                                  <p:stCondLst>
                                    <p:cond delay="0"/>
                                  </p:stCondLst>
                                  <p:childTnLst>
                                    <p:animEffect transition="out" filter="circle(in)">
                                      <p:cBhvr>
                                        <p:cTn id="6" dur="2000"/>
                                        <p:tgtEl>
                                          <p:spTgt spid="8"/>
                                        </p:tgtEl>
                                      </p:cBhvr>
                                    </p:animEffect>
                                    <p:set>
                                      <p:cBhvr>
                                        <p:cTn id="7"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316BC-FB12-4D9C-8486-55700DF576B0}"/>
              </a:ext>
            </a:extLst>
          </p:cNvPr>
          <p:cNvSpPr>
            <a:spLocks noGrp="1"/>
          </p:cNvSpPr>
          <p:nvPr>
            <p:ph type="title"/>
          </p:nvPr>
        </p:nvSpPr>
        <p:spPr>
          <a:xfrm>
            <a:off x="605285" y="4370231"/>
            <a:ext cx="10431909" cy="2016617"/>
          </a:xfrm>
        </p:spPr>
        <p:txBody>
          <a:bodyPr>
            <a:normAutofit/>
          </a:bodyPr>
          <a:lstStyle/>
          <a:p>
            <a:pPr algn="ctr"/>
            <a:r>
              <a:rPr lang="en-IN" sz="8000" dirty="0">
                <a:latin typeface="Algerian" panose="04020705040A02060702" pitchFamily="82" charset="0"/>
              </a:rPr>
              <a:t>Thank you</a:t>
            </a:r>
          </a:p>
        </p:txBody>
      </p:sp>
      <p:pic>
        <p:nvPicPr>
          <p:cNvPr id="4" name="Graphic 3" descr="Handshake">
            <a:extLst>
              <a:ext uri="{FF2B5EF4-FFF2-40B4-BE49-F238E27FC236}">
                <a16:creationId xmlns:a16="http://schemas.microsoft.com/office/drawing/2014/main" id="{7247010C-7B9B-46BC-BC48-995E18AF658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52421" y="471152"/>
            <a:ext cx="4638542" cy="4638542"/>
          </a:xfrm>
          <a:prstGeom prst="rect">
            <a:avLst/>
          </a:prstGeom>
        </p:spPr>
      </p:pic>
    </p:spTree>
    <p:extLst>
      <p:ext uri="{BB962C8B-B14F-4D97-AF65-F5344CB8AC3E}">
        <p14:creationId xmlns:p14="http://schemas.microsoft.com/office/powerpoint/2010/main" val="7412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Google Shape;484;p27">
            <a:extLst>
              <a:ext uri="{FF2B5EF4-FFF2-40B4-BE49-F238E27FC236}">
                <a16:creationId xmlns:a16="http://schemas.microsoft.com/office/drawing/2014/main" id="{892280D3-DC07-471F-B734-49D7860F906B}"/>
              </a:ext>
            </a:extLst>
          </p:cNvPr>
          <p:cNvCxnSpPr>
            <a:cxnSpLocks/>
          </p:cNvCxnSpPr>
          <p:nvPr/>
        </p:nvCxnSpPr>
        <p:spPr>
          <a:xfrm>
            <a:off x="1431799" y="958289"/>
            <a:ext cx="795994" cy="109957"/>
          </a:xfrm>
          <a:prstGeom prst="bentConnector3">
            <a:avLst>
              <a:gd name="adj1" fmla="val 50000"/>
            </a:avLst>
          </a:prstGeom>
          <a:noFill/>
          <a:ln w="9525" cap="flat" cmpd="sng">
            <a:solidFill>
              <a:schemeClr val="lt1"/>
            </a:solidFill>
            <a:prstDash val="solid"/>
            <a:round/>
            <a:headEnd type="none" w="med" len="med"/>
            <a:tailEnd type="none" w="med" len="med"/>
          </a:ln>
        </p:spPr>
      </p:cxnSp>
      <p:cxnSp>
        <p:nvCxnSpPr>
          <p:cNvPr id="8" name="Google Shape;484;p27">
            <a:extLst>
              <a:ext uri="{FF2B5EF4-FFF2-40B4-BE49-F238E27FC236}">
                <a16:creationId xmlns:a16="http://schemas.microsoft.com/office/drawing/2014/main" id="{3581F145-6453-43B9-94A5-A362BCC716B6}"/>
              </a:ext>
            </a:extLst>
          </p:cNvPr>
          <p:cNvCxnSpPr>
            <a:cxnSpLocks/>
          </p:cNvCxnSpPr>
          <p:nvPr/>
        </p:nvCxnSpPr>
        <p:spPr>
          <a:xfrm>
            <a:off x="1544771" y="3610270"/>
            <a:ext cx="795994" cy="109957"/>
          </a:xfrm>
          <a:prstGeom prst="bentConnector3">
            <a:avLst>
              <a:gd name="adj1" fmla="val 50000"/>
            </a:avLst>
          </a:prstGeom>
          <a:noFill/>
          <a:ln w="9525" cap="flat" cmpd="sng">
            <a:solidFill>
              <a:schemeClr val="lt1"/>
            </a:solidFill>
            <a:prstDash val="solid"/>
            <a:round/>
            <a:headEnd type="none" w="med" len="med"/>
            <a:tailEnd type="none" w="med" len="med"/>
          </a:ln>
        </p:spPr>
      </p:cxnSp>
      <p:cxnSp>
        <p:nvCxnSpPr>
          <p:cNvPr id="9" name="Google Shape;484;p27">
            <a:extLst>
              <a:ext uri="{FF2B5EF4-FFF2-40B4-BE49-F238E27FC236}">
                <a16:creationId xmlns:a16="http://schemas.microsoft.com/office/drawing/2014/main" id="{5EEB17E1-E794-46F2-8569-FDA02AFD8D3C}"/>
              </a:ext>
            </a:extLst>
          </p:cNvPr>
          <p:cNvCxnSpPr>
            <a:cxnSpLocks/>
          </p:cNvCxnSpPr>
          <p:nvPr/>
        </p:nvCxnSpPr>
        <p:spPr>
          <a:xfrm>
            <a:off x="1496192" y="5533511"/>
            <a:ext cx="795994" cy="109957"/>
          </a:xfrm>
          <a:prstGeom prst="bentConnector3">
            <a:avLst>
              <a:gd name="adj1" fmla="val 50000"/>
            </a:avLst>
          </a:prstGeom>
          <a:noFill/>
          <a:ln w="9525" cap="flat" cmpd="sng">
            <a:solidFill>
              <a:schemeClr val="lt1"/>
            </a:solidFill>
            <a:prstDash val="solid"/>
            <a:round/>
            <a:headEnd type="none" w="med" len="med"/>
            <a:tailEnd type="none" w="med" len="med"/>
          </a:ln>
        </p:spPr>
      </p:cxnSp>
      <p:sp>
        <p:nvSpPr>
          <p:cNvPr id="11" name="TextBox 10">
            <a:extLst>
              <a:ext uri="{FF2B5EF4-FFF2-40B4-BE49-F238E27FC236}">
                <a16:creationId xmlns:a16="http://schemas.microsoft.com/office/drawing/2014/main" id="{419AE70A-DBC0-438E-9295-476B54D182AD}"/>
              </a:ext>
            </a:extLst>
          </p:cNvPr>
          <p:cNvSpPr txBox="1"/>
          <p:nvPr/>
        </p:nvSpPr>
        <p:spPr>
          <a:xfrm>
            <a:off x="2133042" y="645067"/>
            <a:ext cx="5048770" cy="769441"/>
          </a:xfrm>
          <a:prstGeom prst="rect">
            <a:avLst/>
          </a:prstGeom>
          <a:noFill/>
        </p:spPr>
        <p:txBody>
          <a:bodyPr wrap="square" rtlCol="0">
            <a:spAutoFit/>
          </a:bodyPr>
          <a:lstStyle/>
          <a:p>
            <a:r>
              <a:rPr lang="en-IN" sz="4400" b="1" u="sng" dirty="0">
                <a:effectLst>
                  <a:outerShdw blurRad="38100" dist="38100" dir="2700000" algn="tl">
                    <a:srgbClr val="000000">
                      <a:alpha val="43137"/>
                    </a:srgbClr>
                  </a:outerShdw>
                </a:effectLst>
              </a:rPr>
              <a:t>Problem Statements </a:t>
            </a:r>
            <a:endParaRPr lang="en-US" sz="4400" b="1" u="sng" dirty="0">
              <a:effectLst>
                <a:outerShdw blurRad="38100" dist="38100" dir="2700000" algn="tl">
                  <a:srgbClr val="000000">
                    <a:alpha val="43137"/>
                  </a:srgbClr>
                </a:outerShdw>
              </a:effectLst>
            </a:endParaRPr>
          </a:p>
        </p:txBody>
      </p:sp>
      <p:sp>
        <p:nvSpPr>
          <p:cNvPr id="12" name="TextBox 11">
            <a:extLst>
              <a:ext uri="{FF2B5EF4-FFF2-40B4-BE49-F238E27FC236}">
                <a16:creationId xmlns:a16="http://schemas.microsoft.com/office/drawing/2014/main" id="{12761242-EDA5-4416-B643-77F5340A5616}"/>
              </a:ext>
            </a:extLst>
          </p:cNvPr>
          <p:cNvSpPr txBox="1"/>
          <p:nvPr/>
        </p:nvSpPr>
        <p:spPr>
          <a:xfrm>
            <a:off x="2214460" y="3232924"/>
            <a:ext cx="3678894" cy="769441"/>
          </a:xfrm>
          <a:prstGeom prst="rect">
            <a:avLst/>
          </a:prstGeom>
          <a:noFill/>
        </p:spPr>
        <p:txBody>
          <a:bodyPr wrap="square" rtlCol="0">
            <a:spAutoFit/>
          </a:bodyPr>
          <a:lstStyle/>
          <a:p>
            <a:r>
              <a:rPr lang="en-IN" sz="4400" b="1" u="sng" dirty="0"/>
              <a:t>Target </a:t>
            </a:r>
            <a:endParaRPr lang="en-US" sz="4400" b="1" u="sng" dirty="0"/>
          </a:p>
        </p:txBody>
      </p:sp>
      <p:sp>
        <p:nvSpPr>
          <p:cNvPr id="13" name="Rectangle 12">
            <a:extLst>
              <a:ext uri="{FF2B5EF4-FFF2-40B4-BE49-F238E27FC236}">
                <a16:creationId xmlns:a16="http://schemas.microsoft.com/office/drawing/2014/main" id="{45B73349-1C85-4EED-BD8F-46034FC829B9}"/>
              </a:ext>
            </a:extLst>
          </p:cNvPr>
          <p:cNvSpPr/>
          <p:nvPr/>
        </p:nvSpPr>
        <p:spPr>
          <a:xfrm>
            <a:off x="2176277" y="5203770"/>
            <a:ext cx="4502231" cy="769441"/>
          </a:xfrm>
          <a:prstGeom prst="rect">
            <a:avLst/>
          </a:prstGeom>
        </p:spPr>
        <p:txBody>
          <a:bodyPr wrap="square">
            <a:spAutoFit/>
          </a:bodyPr>
          <a:lstStyle/>
          <a:p>
            <a:r>
              <a:rPr lang="en-IN" sz="4400" b="1" u="sng" dirty="0">
                <a:effectLst>
                  <a:outerShdw blurRad="38100" dist="38100" dir="2700000" algn="tl">
                    <a:srgbClr val="000000">
                      <a:alpha val="43137"/>
                    </a:srgbClr>
                  </a:outerShdw>
                </a:effectLst>
              </a:rPr>
              <a:t>Technology</a:t>
            </a:r>
            <a:r>
              <a:rPr lang="en-IN" b="1" u="sng" dirty="0">
                <a:effectLst>
                  <a:outerShdw blurRad="38100" dist="38100" dir="2700000" algn="tl">
                    <a:srgbClr val="000000">
                      <a:alpha val="43137"/>
                    </a:srgbClr>
                  </a:outerShdw>
                </a:effectLst>
              </a:rPr>
              <a:t>  </a:t>
            </a:r>
            <a:r>
              <a:rPr lang="en-IN" sz="4400" b="1" u="sng" dirty="0">
                <a:effectLst>
                  <a:outerShdw blurRad="38100" dist="38100" dir="2700000" algn="tl">
                    <a:srgbClr val="000000">
                      <a:alpha val="43137"/>
                    </a:srgbClr>
                  </a:outerShdw>
                </a:effectLst>
              </a:rPr>
              <a:t>used</a:t>
            </a:r>
            <a:endParaRPr lang="en-US" u="sng" dirty="0">
              <a:effectLst>
                <a:outerShdw blurRad="38100" dist="38100" dir="2700000" algn="tl">
                  <a:srgbClr val="000000">
                    <a:alpha val="43137"/>
                  </a:srgbClr>
                </a:outerShdw>
              </a:effectLst>
            </a:endParaRPr>
          </a:p>
        </p:txBody>
      </p:sp>
      <p:pic>
        <p:nvPicPr>
          <p:cNvPr id="14" name="Picture 13">
            <a:extLst>
              <a:ext uri="{FF2B5EF4-FFF2-40B4-BE49-F238E27FC236}">
                <a16:creationId xmlns:a16="http://schemas.microsoft.com/office/drawing/2014/main" id="{812C6E93-CD6C-4112-BB62-5FAE4DD1FA07}"/>
              </a:ext>
            </a:extLst>
          </p:cNvPr>
          <p:cNvPicPr>
            <a:picLocks noChangeAspect="1"/>
          </p:cNvPicPr>
          <p:nvPr/>
        </p:nvPicPr>
        <p:blipFill rotWithShape="1">
          <a:blip r:embed="rId2"/>
          <a:srcRect l="12185" r="9247"/>
          <a:stretch/>
        </p:blipFill>
        <p:spPr>
          <a:xfrm>
            <a:off x="10055186" y="150204"/>
            <a:ext cx="1852039" cy="511580"/>
          </a:xfrm>
          <a:prstGeom prst="rect">
            <a:avLst/>
          </a:prstGeom>
        </p:spPr>
      </p:pic>
      <p:sp>
        <p:nvSpPr>
          <p:cNvPr id="15" name="TextBox 14">
            <a:extLst>
              <a:ext uri="{FF2B5EF4-FFF2-40B4-BE49-F238E27FC236}">
                <a16:creationId xmlns:a16="http://schemas.microsoft.com/office/drawing/2014/main" id="{563E0F03-100B-49EA-B164-22C76136FFF3}"/>
              </a:ext>
            </a:extLst>
          </p:cNvPr>
          <p:cNvSpPr txBox="1"/>
          <p:nvPr/>
        </p:nvSpPr>
        <p:spPr>
          <a:xfrm>
            <a:off x="365683" y="1707031"/>
            <a:ext cx="11766083" cy="1200329"/>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rPr>
              <a:t>Classifying customers into different Loan Interest categories based on their profiles. </a:t>
            </a:r>
          </a:p>
          <a:p>
            <a:pPr marL="285750" indent="-285750">
              <a:buFont typeface="Arial" panose="020B0604020202020204" pitchFamily="34" charset="0"/>
              <a:buChar char="•"/>
            </a:pPr>
            <a:endParaRPr lang="en-US" b="0" i="0" dirty="0">
              <a:effectLst/>
            </a:endParaRPr>
          </a:p>
          <a:p>
            <a:pPr marL="285750" indent="-285750">
              <a:buFont typeface="Arial" panose="020B0604020202020204" pitchFamily="34" charset="0"/>
              <a:buChar char="•"/>
            </a:pPr>
            <a:r>
              <a:rPr lang="en-US" b="0" i="0" dirty="0">
                <a:effectLst/>
              </a:rPr>
              <a:t>To arrive at the segmentation of customers concerning their past data of loans on different parameters. This segmentation will then be used to map different interest rate slabs (1 / 2 / 3) to these customers. </a:t>
            </a:r>
            <a:endParaRPr lang="en-US" dirty="0"/>
          </a:p>
        </p:txBody>
      </p:sp>
      <p:sp>
        <p:nvSpPr>
          <p:cNvPr id="18" name="TextBox 17">
            <a:extLst>
              <a:ext uri="{FF2B5EF4-FFF2-40B4-BE49-F238E27FC236}">
                <a16:creationId xmlns:a16="http://schemas.microsoft.com/office/drawing/2014/main" id="{669C30C5-C698-4638-B4C2-CDE7CC177996}"/>
              </a:ext>
            </a:extLst>
          </p:cNvPr>
          <p:cNvSpPr txBox="1"/>
          <p:nvPr/>
        </p:nvSpPr>
        <p:spPr>
          <a:xfrm>
            <a:off x="375624" y="4294888"/>
            <a:ext cx="6098146" cy="369332"/>
          </a:xfrm>
          <a:prstGeom prst="rect">
            <a:avLst/>
          </a:prstGeom>
          <a:noFill/>
        </p:spPr>
        <p:txBody>
          <a:bodyPr wrap="square">
            <a:spAutoFit/>
          </a:bodyPr>
          <a:lstStyle/>
          <a:p>
            <a:pPr marL="285750" indent="-285750">
              <a:buFont typeface="Arial" panose="020B0604020202020204" pitchFamily="34" charset="0"/>
              <a:buChar char="•"/>
            </a:pPr>
            <a:r>
              <a:rPr lang="en-IN" sz="1800" dirty="0"/>
              <a:t>Interest Rate Predictions for different customers.</a:t>
            </a:r>
            <a:endParaRPr lang="en-US" sz="1800" dirty="0"/>
          </a:p>
        </p:txBody>
      </p:sp>
      <p:sp>
        <p:nvSpPr>
          <p:cNvPr id="19" name="TextBox 18">
            <a:extLst>
              <a:ext uri="{FF2B5EF4-FFF2-40B4-BE49-F238E27FC236}">
                <a16:creationId xmlns:a16="http://schemas.microsoft.com/office/drawing/2014/main" id="{096FC698-606A-457D-B124-7CB18A916643}"/>
              </a:ext>
            </a:extLst>
          </p:cNvPr>
          <p:cNvSpPr txBox="1"/>
          <p:nvPr/>
        </p:nvSpPr>
        <p:spPr>
          <a:xfrm>
            <a:off x="375624" y="6328093"/>
            <a:ext cx="5172100" cy="369332"/>
          </a:xfrm>
          <a:prstGeom prst="rect">
            <a:avLst/>
          </a:prstGeom>
          <a:noFill/>
        </p:spPr>
        <p:txBody>
          <a:bodyPr wrap="square" rtlCol="0">
            <a:spAutoFit/>
          </a:bodyPr>
          <a:lstStyle/>
          <a:p>
            <a:pPr marL="342900" indent="-342900">
              <a:buFont typeface="Arial" panose="020B0604020202020204" pitchFamily="34" charset="0"/>
              <a:buChar char="•"/>
            </a:pPr>
            <a:r>
              <a:rPr lang="en-US" dirty="0"/>
              <a:t>Supervised Learning - Classification</a:t>
            </a:r>
          </a:p>
        </p:txBody>
      </p:sp>
      <p:sp>
        <p:nvSpPr>
          <p:cNvPr id="20" name="TextBox 19">
            <a:extLst>
              <a:ext uri="{FF2B5EF4-FFF2-40B4-BE49-F238E27FC236}">
                <a16:creationId xmlns:a16="http://schemas.microsoft.com/office/drawing/2014/main" id="{750C98A3-B909-4AC7-9A36-4728BD4604A3}"/>
              </a:ext>
            </a:extLst>
          </p:cNvPr>
          <p:cNvSpPr txBox="1"/>
          <p:nvPr/>
        </p:nvSpPr>
        <p:spPr>
          <a:xfrm>
            <a:off x="6473770" y="6328093"/>
            <a:ext cx="5172101" cy="369332"/>
          </a:xfrm>
          <a:prstGeom prst="rect">
            <a:avLst/>
          </a:prstGeom>
          <a:noFill/>
        </p:spPr>
        <p:txBody>
          <a:bodyPr wrap="square" rtlCol="0">
            <a:spAutoFit/>
          </a:bodyPr>
          <a:lstStyle/>
          <a:p>
            <a:pPr marL="342900" indent="-342900">
              <a:buFont typeface="Arial" panose="020B0604020202020204" pitchFamily="34" charset="0"/>
              <a:buChar char="•"/>
            </a:pPr>
            <a:r>
              <a:rPr lang="en-US" dirty="0"/>
              <a:t>Unsupervised Learning - Clustering</a:t>
            </a:r>
          </a:p>
        </p:txBody>
      </p:sp>
      <p:grpSp>
        <p:nvGrpSpPr>
          <p:cNvPr id="21" name="Google Shape;8534;p54">
            <a:extLst>
              <a:ext uri="{FF2B5EF4-FFF2-40B4-BE49-F238E27FC236}">
                <a16:creationId xmlns:a16="http://schemas.microsoft.com/office/drawing/2014/main" id="{BDA41EE9-7FA6-44D7-ACEB-9A993C95B8F2}"/>
              </a:ext>
            </a:extLst>
          </p:cNvPr>
          <p:cNvGrpSpPr/>
          <p:nvPr/>
        </p:nvGrpSpPr>
        <p:grpSpPr>
          <a:xfrm>
            <a:off x="6298648" y="3665248"/>
            <a:ext cx="3083802" cy="1216506"/>
            <a:chOff x="6796238" y="3158297"/>
            <a:chExt cx="1630319" cy="677257"/>
          </a:xfrm>
        </p:grpSpPr>
        <p:cxnSp>
          <p:nvCxnSpPr>
            <p:cNvPr id="22" name="Google Shape;8535;p54">
              <a:extLst>
                <a:ext uri="{FF2B5EF4-FFF2-40B4-BE49-F238E27FC236}">
                  <a16:creationId xmlns:a16="http://schemas.microsoft.com/office/drawing/2014/main" id="{4B74E11D-43C1-4A57-86A6-4122DAA756A4}"/>
                </a:ext>
              </a:extLst>
            </p:cNvPr>
            <p:cNvCxnSpPr/>
            <p:nvPr/>
          </p:nvCxnSpPr>
          <p:spPr>
            <a:xfrm>
              <a:off x="7012244" y="3664854"/>
              <a:ext cx="0" cy="170700"/>
            </a:xfrm>
            <a:prstGeom prst="straightConnector1">
              <a:avLst/>
            </a:prstGeom>
            <a:noFill/>
            <a:ln w="9525" cap="flat" cmpd="sng">
              <a:solidFill>
                <a:srgbClr val="A5B7C6"/>
              </a:solidFill>
              <a:prstDash val="solid"/>
              <a:round/>
              <a:headEnd type="none" w="med" len="med"/>
              <a:tailEnd type="diamond" w="med" len="med"/>
            </a:ln>
          </p:spPr>
        </p:cxnSp>
        <p:cxnSp>
          <p:nvCxnSpPr>
            <p:cNvPr id="23" name="Google Shape;8536;p54">
              <a:extLst>
                <a:ext uri="{FF2B5EF4-FFF2-40B4-BE49-F238E27FC236}">
                  <a16:creationId xmlns:a16="http://schemas.microsoft.com/office/drawing/2014/main" id="{326AC581-FFE0-4B84-8C68-687B9F5ECCDF}"/>
                </a:ext>
              </a:extLst>
            </p:cNvPr>
            <p:cNvCxnSpPr/>
            <p:nvPr/>
          </p:nvCxnSpPr>
          <p:spPr>
            <a:xfrm>
              <a:off x="7810957" y="3664854"/>
              <a:ext cx="0" cy="170700"/>
            </a:xfrm>
            <a:prstGeom prst="straightConnector1">
              <a:avLst/>
            </a:prstGeom>
            <a:noFill/>
            <a:ln w="9525" cap="flat" cmpd="sng">
              <a:solidFill>
                <a:srgbClr val="A5B7C6"/>
              </a:solidFill>
              <a:prstDash val="solid"/>
              <a:round/>
              <a:headEnd type="none" w="med" len="med"/>
              <a:tailEnd type="diamond" w="med" len="med"/>
            </a:ln>
          </p:spPr>
        </p:cxnSp>
        <p:cxnSp>
          <p:nvCxnSpPr>
            <p:cNvPr id="24" name="Google Shape;8537;p54">
              <a:extLst>
                <a:ext uri="{FF2B5EF4-FFF2-40B4-BE49-F238E27FC236}">
                  <a16:creationId xmlns:a16="http://schemas.microsoft.com/office/drawing/2014/main" id="{B1C473B8-0310-4F5A-9AC1-4EE8AD18392E}"/>
                </a:ext>
              </a:extLst>
            </p:cNvPr>
            <p:cNvCxnSpPr/>
            <p:nvPr/>
          </p:nvCxnSpPr>
          <p:spPr>
            <a:xfrm rot="10800000">
              <a:off x="8196652" y="3170826"/>
              <a:ext cx="0" cy="169800"/>
            </a:xfrm>
            <a:prstGeom prst="straightConnector1">
              <a:avLst/>
            </a:prstGeom>
            <a:noFill/>
            <a:ln w="9525" cap="flat" cmpd="sng">
              <a:solidFill>
                <a:srgbClr val="A5B7C6"/>
              </a:solidFill>
              <a:prstDash val="solid"/>
              <a:round/>
              <a:headEnd type="none" w="med" len="med"/>
              <a:tailEnd type="diamond" w="med" len="med"/>
            </a:ln>
          </p:spPr>
        </p:cxnSp>
        <p:cxnSp>
          <p:nvCxnSpPr>
            <p:cNvPr id="25" name="Google Shape;8538;p54">
              <a:extLst>
                <a:ext uri="{FF2B5EF4-FFF2-40B4-BE49-F238E27FC236}">
                  <a16:creationId xmlns:a16="http://schemas.microsoft.com/office/drawing/2014/main" id="{16C21D36-9F08-4207-AD2F-FA043428A45B}"/>
                </a:ext>
              </a:extLst>
            </p:cNvPr>
            <p:cNvCxnSpPr/>
            <p:nvPr/>
          </p:nvCxnSpPr>
          <p:spPr>
            <a:xfrm rot="10800000">
              <a:off x="7411601" y="3158297"/>
              <a:ext cx="0" cy="170700"/>
            </a:xfrm>
            <a:prstGeom prst="straightConnector1">
              <a:avLst/>
            </a:prstGeom>
            <a:noFill/>
            <a:ln w="9525" cap="flat" cmpd="sng">
              <a:solidFill>
                <a:srgbClr val="A5B7C6"/>
              </a:solidFill>
              <a:prstDash val="solid"/>
              <a:round/>
              <a:headEnd type="none" w="med" len="med"/>
              <a:tailEnd type="diamond" w="med" len="med"/>
            </a:ln>
          </p:spPr>
        </p:cxnSp>
        <p:grpSp>
          <p:nvGrpSpPr>
            <p:cNvPr id="26" name="Google Shape;8539;p54">
              <a:extLst>
                <a:ext uri="{FF2B5EF4-FFF2-40B4-BE49-F238E27FC236}">
                  <a16:creationId xmlns:a16="http://schemas.microsoft.com/office/drawing/2014/main" id="{D3CE8297-E58F-41E1-973F-43EA5B2EF993}"/>
                </a:ext>
              </a:extLst>
            </p:cNvPr>
            <p:cNvGrpSpPr/>
            <p:nvPr/>
          </p:nvGrpSpPr>
          <p:grpSpPr>
            <a:xfrm>
              <a:off x="6796238" y="3311904"/>
              <a:ext cx="1630319" cy="377697"/>
              <a:chOff x="6796238" y="3311904"/>
              <a:chExt cx="1630319" cy="377697"/>
            </a:xfrm>
          </p:grpSpPr>
          <p:sp>
            <p:nvSpPr>
              <p:cNvPr id="27" name="Google Shape;8540;p54">
                <a:extLst>
                  <a:ext uri="{FF2B5EF4-FFF2-40B4-BE49-F238E27FC236}">
                    <a16:creationId xmlns:a16="http://schemas.microsoft.com/office/drawing/2014/main" id="{17F1E409-BF29-4BFF-B1C4-E0B333D662F2}"/>
                  </a:ext>
                </a:extLst>
              </p:cNvPr>
              <p:cNvSpPr/>
              <p:nvPr/>
            </p:nvSpPr>
            <p:spPr>
              <a:xfrm>
                <a:off x="6796238" y="3311904"/>
                <a:ext cx="798025" cy="377697"/>
              </a:xfrm>
              <a:custGeom>
                <a:avLst/>
                <a:gdLst/>
                <a:ahLst/>
                <a:cxnLst/>
                <a:rect l="l" t="t" r="r" b="b"/>
                <a:pathLst>
                  <a:path w="34368" h="16266" extrusionOk="0">
                    <a:moveTo>
                      <a:pt x="4679" y="0"/>
                    </a:moveTo>
                    <a:lnTo>
                      <a:pt x="0" y="8133"/>
                    </a:lnTo>
                    <a:lnTo>
                      <a:pt x="4679" y="16265"/>
                    </a:lnTo>
                    <a:lnTo>
                      <a:pt x="14094" y="16265"/>
                    </a:lnTo>
                    <a:lnTo>
                      <a:pt x="17913" y="9590"/>
                    </a:lnTo>
                    <a:lnTo>
                      <a:pt x="22591" y="1458"/>
                    </a:lnTo>
                    <a:lnTo>
                      <a:pt x="30301" y="1458"/>
                    </a:lnTo>
                    <a:lnTo>
                      <a:pt x="33522" y="7098"/>
                    </a:lnTo>
                    <a:lnTo>
                      <a:pt x="34367" y="5640"/>
                    </a:lnTo>
                    <a:lnTo>
                      <a:pt x="33522" y="4183"/>
                    </a:lnTo>
                    <a:lnTo>
                      <a:pt x="31146" y="0"/>
                    </a:lnTo>
                    <a:lnTo>
                      <a:pt x="21746" y="0"/>
                    </a:lnTo>
                    <a:lnTo>
                      <a:pt x="17067" y="8133"/>
                    </a:lnTo>
                    <a:lnTo>
                      <a:pt x="13234" y="14808"/>
                    </a:lnTo>
                    <a:lnTo>
                      <a:pt x="5524" y="14808"/>
                    </a:lnTo>
                    <a:lnTo>
                      <a:pt x="1706" y="8133"/>
                    </a:lnTo>
                    <a:lnTo>
                      <a:pt x="5524" y="1458"/>
                    </a:lnTo>
                    <a:lnTo>
                      <a:pt x="13234" y="1458"/>
                    </a:lnTo>
                    <a:lnTo>
                      <a:pt x="16455" y="7098"/>
                    </a:lnTo>
                    <a:lnTo>
                      <a:pt x="17301" y="5640"/>
                    </a:lnTo>
                    <a:lnTo>
                      <a:pt x="16455" y="4183"/>
                    </a:lnTo>
                    <a:lnTo>
                      <a:pt x="14094" y="0"/>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541;p54">
                <a:extLst>
                  <a:ext uri="{FF2B5EF4-FFF2-40B4-BE49-F238E27FC236}">
                    <a16:creationId xmlns:a16="http://schemas.microsoft.com/office/drawing/2014/main" id="{8E20E38A-B5F6-4A34-AE4D-EA94D30D66B5}"/>
                  </a:ext>
                </a:extLst>
              </p:cNvPr>
              <p:cNvSpPr/>
              <p:nvPr/>
            </p:nvSpPr>
            <p:spPr>
              <a:xfrm>
                <a:off x="7628207" y="3311904"/>
                <a:ext cx="798350" cy="377697"/>
              </a:xfrm>
              <a:custGeom>
                <a:avLst/>
                <a:gdLst/>
                <a:ahLst/>
                <a:cxnLst/>
                <a:rect l="l" t="t" r="r" b="b"/>
                <a:pathLst>
                  <a:path w="34382" h="16266" extrusionOk="0">
                    <a:moveTo>
                      <a:pt x="20288" y="0"/>
                    </a:moveTo>
                    <a:lnTo>
                      <a:pt x="16470" y="6675"/>
                    </a:lnTo>
                    <a:lnTo>
                      <a:pt x="11791" y="14808"/>
                    </a:lnTo>
                    <a:lnTo>
                      <a:pt x="4081" y="14808"/>
                    </a:lnTo>
                    <a:lnTo>
                      <a:pt x="860" y="9167"/>
                    </a:lnTo>
                    <a:lnTo>
                      <a:pt x="0" y="10625"/>
                    </a:lnTo>
                    <a:lnTo>
                      <a:pt x="860" y="12082"/>
                    </a:lnTo>
                    <a:lnTo>
                      <a:pt x="3221" y="16265"/>
                    </a:lnTo>
                    <a:lnTo>
                      <a:pt x="12637" y="16265"/>
                    </a:lnTo>
                    <a:lnTo>
                      <a:pt x="17315" y="8133"/>
                    </a:lnTo>
                    <a:lnTo>
                      <a:pt x="21134" y="1458"/>
                    </a:lnTo>
                    <a:lnTo>
                      <a:pt x="28858" y="1458"/>
                    </a:lnTo>
                    <a:lnTo>
                      <a:pt x="32677" y="8133"/>
                    </a:lnTo>
                    <a:lnTo>
                      <a:pt x="28858" y="14808"/>
                    </a:lnTo>
                    <a:lnTo>
                      <a:pt x="21134" y="14808"/>
                    </a:lnTo>
                    <a:lnTo>
                      <a:pt x="17927" y="9167"/>
                    </a:lnTo>
                    <a:lnTo>
                      <a:pt x="17067" y="10625"/>
                    </a:lnTo>
                    <a:lnTo>
                      <a:pt x="17927" y="12082"/>
                    </a:lnTo>
                    <a:lnTo>
                      <a:pt x="20288" y="16265"/>
                    </a:lnTo>
                    <a:lnTo>
                      <a:pt x="29703" y="16265"/>
                    </a:lnTo>
                    <a:lnTo>
                      <a:pt x="34382" y="8133"/>
                    </a:lnTo>
                    <a:lnTo>
                      <a:pt x="29703" y="0"/>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542;p54">
                <a:extLst>
                  <a:ext uri="{FF2B5EF4-FFF2-40B4-BE49-F238E27FC236}">
                    <a16:creationId xmlns:a16="http://schemas.microsoft.com/office/drawing/2014/main" id="{CCFE6CBF-EFA9-48A8-8036-7C02A86C9E93}"/>
                  </a:ext>
                </a:extLst>
              </p:cNvPr>
              <p:cNvSpPr/>
              <p:nvPr/>
            </p:nvSpPr>
            <p:spPr>
              <a:xfrm>
                <a:off x="7229098" y="3311904"/>
                <a:ext cx="762823" cy="377697"/>
              </a:xfrm>
              <a:custGeom>
                <a:avLst/>
                <a:gdLst/>
                <a:ahLst/>
                <a:cxnLst/>
                <a:rect l="l" t="t" r="r" b="b"/>
                <a:pathLst>
                  <a:path w="32852" h="16266" extrusionOk="0">
                    <a:moveTo>
                      <a:pt x="20347" y="0"/>
                    </a:moveTo>
                    <a:lnTo>
                      <a:pt x="16455" y="6675"/>
                    </a:lnTo>
                    <a:lnTo>
                      <a:pt x="11850" y="14808"/>
                    </a:lnTo>
                    <a:lnTo>
                      <a:pt x="4125" y="14808"/>
                    </a:lnTo>
                    <a:lnTo>
                      <a:pt x="846" y="9167"/>
                    </a:lnTo>
                    <a:lnTo>
                      <a:pt x="0" y="10625"/>
                    </a:lnTo>
                    <a:lnTo>
                      <a:pt x="846" y="12082"/>
                    </a:lnTo>
                    <a:lnTo>
                      <a:pt x="3280" y="16265"/>
                    </a:lnTo>
                    <a:lnTo>
                      <a:pt x="12695" y="16265"/>
                    </a:lnTo>
                    <a:lnTo>
                      <a:pt x="17315" y="8133"/>
                    </a:lnTo>
                    <a:lnTo>
                      <a:pt x="21134" y="1458"/>
                    </a:lnTo>
                    <a:lnTo>
                      <a:pt x="28902" y="1458"/>
                    </a:lnTo>
                    <a:lnTo>
                      <a:pt x="32065" y="6981"/>
                    </a:lnTo>
                    <a:lnTo>
                      <a:pt x="32852" y="5524"/>
                    </a:lnTo>
                    <a:lnTo>
                      <a:pt x="29703" y="0"/>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Graphic 2" descr="Bullseye">
            <a:extLst>
              <a:ext uri="{FF2B5EF4-FFF2-40B4-BE49-F238E27FC236}">
                <a16:creationId xmlns:a16="http://schemas.microsoft.com/office/drawing/2014/main" id="{0862DBDA-4D08-49AC-9278-6940DFB25E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2701" y="3065427"/>
            <a:ext cx="1053116" cy="1053116"/>
          </a:xfrm>
          <a:prstGeom prst="rect">
            <a:avLst/>
          </a:prstGeom>
        </p:spPr>
      </p:pic>
      <p:pic>
        <p:nvPicPr>
          <p:cNvPr id="34" name="Graphic 33" descr="Gears">
            <a:extLst>
              <a:ext uri="{FF2B5EF4-FFF2-40B4-BE49-F238E27FC236}">
                <a16:creationId xmlns:a16="http://schemas.microsoft.com/office/drawing/2014/main" id="{A11E7E64-FF76-4DAC-B49C-FE5950944B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9478" y="4894870"/>
            <a:ext cx="1170685" cy="1170685"/>
          </a:xfrm>
          <a:prstGeom prst="rect">
            <a:avLst/>
          </a:prstGeom>
        </p:spPr>
      </p:pic>
      <p:pic>
        <p:nvPicPr>
          <p:cNvPr id="36" name="Graphic 35" descr="Question mark">
            <a:extLst>
              <a:ext uri="{FF2B5EF4-FFF2-40B4-BE49-F238E27FC236}">
                <a16:creationId xmlns:a16="http://schemas.microsoft.com/office/drawing/2014/main" id="{A34E8E5A-A537-4018-95A2-CCD2B4D7342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18120" y="417217"/>
            <a:ext cx="1059164" cy="1059164"/>
          </a:xfrm>
          <a:prstGeom prst="rect">
            <a:avLst/>
          </a:prstGeom>
        </p:spPr>
      </p:pic>
      <p:pic>
        <p:nvPicPr>
          <p:cNvPr id="37" name="Graphic 36" descr="Question mark">
            <a:extLst>
              <a:ext uri="{FF2B5EF4-FFF2-40B4-BE49-F238E27FC236}">
                <a16:creationId xmlns:a16="http://schemas.microsoft.com/office/drawing/2014/main" id="{52490660-A2CB-471B-8EB5-957CA63A09F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1470" y="345513"/>
            <a:ext cx="1059164" cy="1059164"/>
          </a:xfrm>
          <a:prstGeom prst="rect">
            <a:avLst/>
          </a:prstGeom>
        </p:spPr>
      </p:pic>
    </p:spTree>
    <p:extLst>
      <p:ext uri="{BB962C8B-B14F-4D97-AF65-F5344CB8AC3E}">
        <p14:creationId xmlns:p14="http://schemas.microsoft.com/office/powerpoint/2010/main" val="3312165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28046D-74AC-4D9F-A5CF-8BF5688C4143}"/>
              </a:ext>
            </a:extLst>
          </p:cNvPr>
          <p:cNvPicPr>
            <a:picLocks noChangeAspect="1"/>
          </p:cNvPicPr>
          <p:nvPr/>
        </p:nvPicPr>
        <p:blipFill rotWithShape="1">
          <a:blip r:embed="rId2"/>
          <a:srcRect l="12185" r="9247"/>
          <a:stretch/>
        </p:blipFill>
        <p:spPr>
          <a:xfrm>
            <a:off x="10055186" y="150204"/>
            <a:ext cx="1852039" cy="511580"/>
          </a:xfrm>
          <a:prstGeom prst="rect">
            <a:avLst/>
          </a:prstGeom>
        </p:spPr>
      </p:pic>
      <p:sp>
        <p:nvSpPr>
          <p:cNvPr id="5" name="Rectangle 4">
            <a:extLst>
              <a:ext uri="{FF2B5EF4-FFF2-40B4-BE49-F238E27FC236}">
                <a16:creationId xmlns:a16="http://schemas.microsoft.com/office/drawing/2014/main" id="{88484662-0A5B-4AEF-B848-F6445BBB4556}"/>
              </a:ext>
            </a:extLst>
          </p:cNvPr>
          <p:cNvSpPr/>
          <p:nvPr/>
        </p:nvSpPr>
        <p:spPr>
          <a:xfrm>
            <a:off x="1" y="611980"/>
            <a:ext cx="12192000" cy="769441"/>
          </a:xfrm>
          <a:prstGeom prst="rect">
            <a:avLst/>
          </a:prstGeom>
        </p:spPr>
        <p:txBody>
          <a:bodyPr wrap="square">
            <a:spAutoFit/>
          </a:bodyPr>
          <a:lstStyle/>
          <a:p>
            <a:pPr lvl="0" algn="ctr"/>
            <a:r>
              <a:rPr lang="en-IN" sz="4400" b="1" dirty="0"/>
              <a:t>Our Process</a:t>
            </a:r>
          </a:p>
        </p:txBody>
      </p:sp>
      <p:sp>
        <p:nvSpPr>
          <p:cNvPr id="6" name="Rectangle 5">
            <a:extLst>
              <a:ext uri="{FF2B5EF4-FFF2-40B4-BE49-F238E27FC236}">
                <a16:creationId xmlns:a16="http://schemas.microsoft.com/office/drawing/2014/main" id="{EC66818E-4470-4F21-8118-47AFAA7A508F}"/>
              </a:ext>
            </a:extLst>
          </p:cNvPr>
          <p:cNvSpPr/>
          <p:nvPr/>
        </p:nvSpPr>
        <p:spPr>
          <a:xfrm>
            <a:off x="1" y="611980"/>
            <a:ext cx="12192000" cy="769441"/>
          </a:xfrm>
          <a:prstGeom prst="rect">
            <a:avLst/>
          </a:prstGeom>
        </p:spPr>
        <p:txBody>
          <a:bodyPr wrap="square">
            <a:spAutoFit/>
          </a:bodyPr>
          <a:lstStyle/>
          <a:p>
            <a:pPr lvl="0" algn="ctr"/>
            <a:r>
              <a:rPr lang="en-IN" sz="4400" b="1" u="sng" dirty="0">
                <a:effectLst>
                  <a:outerShdw blurRad="38100" dist="38100" dir="2700000" algn="tl">
                    <a:srgbClr val="000000">
                      <a:alpha val="43137"/>
                    </a:srgbClr>
                  </a:outerShdw>
                </a:effectLst>
              </a:rPr>
              <a:t>Our Process</a:t>
            </a:r>
          </a:p>
        </p:txBody>
      </p:sp>
      <p:sp>
        <p:nvSpPr>
          <p:cNvPr id="7" name="Google Shape;692;p32">
            <a:extLst>
              <a:ext uri="{FF2B5EF4-FFF2-40B4-BE49-F238E27FC236}">
                <a16:creationId xmlns:a16="http://schemas.microsoft.com/office/drawing/2014/main" id="{97F3E9C2-5107-46B4-A20C-3B5EF04C938C}"/>
              </a:ext>
            </a:extLst>
          </p:cNvPr>
          <p:cNvSpPr/>
          <p:nvPr/>
        </p:nvSpPr>
        <p:spPr>
          <a:xfrm flipV="1">
            <a:off x="427489" y="2143282"/>
            <a:ext cx="11112239" cy="180634"/>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91;p32">
            <a:extLst>
              <a:ext uri="{FF2B5EF4-FFF2-40B4-BE49-F238E27FC236}">
                <a16:creationId xmlns:a16="http://schemas.microsoft.com/office/drawing/2014/main" id="{DFC9B69C-0124-40BB-8067-689494E87673}"/>
              </a:ext>
            </a:extLst>
          </p:cNvPr>
          <p:cNvSpPr/>
          <p:nvPr/>
        </p:nvSpPr>
        <p:spPr>
          <a:xfrm>
            <a:off x="8070696" y="10442772"/>
            <a:ext cx="6303671" cy="209775"/>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 name="Google Shape;693;p32">
            <a:extLst>
              <a:ext uri="{FF2B5EF4-FFF2-40B4-BE49-F238E27FC236}">
                <a16:creationId xmlns:a16="http://schemas.microsoft.com/office/drawing/2014/main" id="{1608ABF3-3CC6-4654-9C44-F1B18A121C76}"/>
              </a:ext>
            </a:extLst>
          </p:cNvPr>
          <p:cNvCxnSpPr>
            <a:cxnSpLocks/>
          </p:cNvCxnSpPr>
          <p:nvPr/>
        </p:nvCxnSpPr>
        <p:spPr>
          <a:xfrm>
            <a:off x="711009" y="2323916"/>
            <a:ext cx="0" cy="1315396"/>
          </a:xfrm>
          <a:prstGeom prst="straightConnector1">
            <a:avLst/>
          </a:prstGeom>
          <a:noFill/>
          <a:ln w="73025" cap="flat" cmpd="sng">
            <a:solidFill>
              <a:schemeClr val="accent2"/>
            </a:solidFill>
            <a:prstDash val="solid"/>
            <a:round/>
            <a:headEnd type="none" w="med" len="med"/>
            <a:tailEnd type="none" w="med" len="med"/>
          </a:ln>
        </p:spPr>
      </p:cxnSp>
      <p:sp>
        <p:nvSpPr>
          <p:cNvPr id="10" name="TextBox 9">
            <a:extLst>
              <a:ext uri="{FF2B5EF4-FFF2-40B4-BE49-F238E27FC236}">
                <a16:creationId xmlns:a16="http://schemas.microsoft.com/office/drawing/2014/main" id="{50342A9C-9A33-4B6B-9F38-B91ACDF1E25C}"/>
              </a:ext>
            </a:extLst>
          </p:cNvPr>
          <p:cNvSpPr txBox="1"/>
          <p:nvPr/>
        </p:nvSpPr>
        <p:spPr>
          <a:xfrm>
            <a:off x="427488" y="3877056"/>
            <a:ext cx="1767072" cy="2031325"/>
          </a:xfrm>
          <a:prstGeom prst="rect">
            <a:avLst/>
          </a:prstGeom>
          <a:noFill/>
        </p:spPr>
        <p:txBody>
          <a:bodyPr wrap="square" rtlCol="0">
            <a:spAutoFit/>
          </a:bodyPr>
          <a:lstStyle/>
          <a:p>
            <a:pPr marL="285750" indent="-285750">
              <a:buFont typeface="Arial" panose="020B0604020202020204" pitchFamily="34" charset="0"/>
              <a:buChar char="•"/>
            </a:pPr>
            <a:r>
              <a:rPr lang="en-IN" dirty="0"/>
              <a:t>EDA</a:t>
            </a:r>
          </a:p>
          <a:p>
            <a:pPr marL="285750" indent="-285750">
              <a:buFont typeface="Arial" panose="020B0604020202020204" pitchFamily="34" charset="0"/>
              <a:buChar char="•"/>
            </a:pPr>
            <a:r>
              <a:rPr lang="en-IN" dirty="0"/>
              <a:t>Visualisations</a:t>
            </a:r>
          </a:p>
          <a:p>
            <a:pPr marL="285750" indent="-285750">
              <a:buFont typeface="Arial" panose="020B0604020202020204" pitchFamily="34" charset="0"/>
              <a:buChar char="•"/>
            </a:pPr>
            <a:r>
              <a:rPr lang="en-IN" dirty="0"/>
              <a:t>Missing value imputation</a:t>
            </a:r>
          </a:p>
          <a:p>
            <a:pPr marL="285750" indent="-285750">
              <a:buFont typeface="Arial" panose="020B0604020202020204" pitchFamily="34" charset="0"/>
              <a:buChar char="•"/>
            </a:pPr>
            <a:r>
              <a:rPr lang="en-IN" dirty="0"/>
              <a:t>outlier treatment</a:t>
            </a:r>
          </a:p>
          <a:p>
            <a:endParaRPr lang="en-US" dirty="0"/>
          </a:p>
        </p:txBody>
      </p:sp>
      <p:cxnSp>
        <p:nvCxnSpPr>
          <p:cNvPr id="11" name="Google Shape;693;p32">
            <a:extLst>
              <a:ext uri="{FF2B5EF4-FFF2-40B4-BE49-F238E27FC236}">
                <a16:creationId xmlns:a16="http://schemas.microsoft.com/office/drawing/2014/main" id="{DF707E7C-19B5-4E00-9083-F80D8E3634C1}"/>
              </a:ext>
            </a:extLst>
          </p:cNvPr>
          <p:cNvCxnSpPr>
            <a:cxnSpLocks/>
          </p:cNvCxnSpPr>
          <p:nvPr/>
        </p:nvCxnSpPr>
        <p:spPr>
          <a:xfrm>
            <a:off x="3987858" y="2323916"/>
            <a:ext cx="0" cy="1315396"/>
          </a:xfrm>
          <a:prstGeom prst="straightConnector1">
            <a:avLst/>
          </a:prstGeom>
          <a:noFill/>
          <a:ln w="73025" cap="flat" cmpd="sng">
            <a:solidFill>
              <a:schemeClr val="accent2"/>
            </a:solidFill>
            <a:prstDash val="solid"/>
            <a:round/>
            <a:headEnd type="none" w="med" len="med"/>
            <a:tailEnd type="none" w="med" len="med"/>
          </a:ln>
        </p:spPr>
      </p:cxnSp>
      <p:sp>
        <p:nvSpPr>
          <p:cNvPr id="12" name="TextBox 11">
            <a:extLst>
              <a:ext uri="{FF2B5EF4-FFF2-40B4-BE49-F238E27FC236}">
                <a16:creationId xmlns:a16="http://schemas.microsoft.com/office/drawing/2014/main" id="{F38CB017-CFA5-422F-A11A-EBA2F104C6B0}"/>
              </a:ext>
            </a:extLst>
          </p:cNvPr>
          <p:cNvSpPr txBox="1"/>
          <p:nvPr/>
        </p:nvSpPr>
        <p:spPr>
          <a:xfrm>
            <a:off x="3685572" y="3859288"/>
            <a:ext cx="1592983" cy="1477328"/>
          </a:xfrm>
          <a:prstGeom prst="rect">
            <a:avLst/>
          </a:prstGeom>
          <a:noFill/>
        </p:spPr>
        <p:txBody>
          <a:bodyPr wrap="square" rtlCol="0">
            <a:spAutoFit/>
          </a:bodyPr>
          <a:lstStyle/>
          <a:p>
            <a:pPr marL="285750" indent="-285750">
              <a:buFont typeface="Arial" panose="020B0604020202020204" pitchFamily="34" charset="0"/>
              <a:buChar char="•"/>
            </a:pPr>
            <a:r>
              <a:rPr lang="en-IN" dirty="0"/>
              <a:t>Statistical analysis</a:t>
            </a:r>
            <a:r>
              <a:rPr lang="en-IN" dirty="0">
                <a:effectLst/>
              </a:rPr>
              <a:t> </a:t>
            </a:r>
          </a:p>
          <a:p>
            <a:pPr marL="285750" indent="-285750">
              <a:buFont typeface="Arial" panose="020B0604020202020204" pitchFamily="34" charset="0"/>
              <a:buChar char="•"/>
            </a:pPr>
            <a:r>
              <a:rPr lang="en-IN" dirty="0"/>
              <a:t>Feature selection</a:t>
            </a:r>
          </a:p>
          <a:p>
            <a:pPr marL="285750" indent="-285750">
              <a:buFont typeface="Arial" panose="020B0604020202020204" pitchFamily="34" charset="0"/>
              <a:buChar char="•"/>
            </a:pPr>
            <a:endParaRPr lang="en-US" dirty="0"/>
          </a:p>
        </p:txBody>
      </p:sp>
      <p:grpSp>
        <p:nvGrpSpPr>
          <p:cNvPr id="173" name="Google Shape;1866;p52">
            <a:extLst>
              <a:ext uri="{FF2B5EF4-FFF2-40B4-BE49-F238E27FC236}">
                <a16:creationId xmlns:a16="http://schemas.microsoft.com/office/drawing/2014/main" id="{9A1EEACD-7C61-474C-8183-51862F517D22}"/>
              </a:ext>
            </a:extLst>
          </p:cNvPr>
          <p:cNvGrpSpPr/>
          <p:nvPr/>
        </p:nvGrpSpPr>
        <p:grpSpPr>
          <a:xfrm>
            <a:off x="2404487" y="4404546"/>
            <a:ext cx="789548" cy="500418"/>
            <a:chOff x="4943575" y="2516350"/>
            <a:chExt cx="98675" cy="81700"/>
          </a:xfrm>
          <a:scene3d>
            <a:camera prst="perspectiveFront" fov="2700000">
              <a:rot lat="19086000" lon="19067999" rev="3108000"/>
            </a:camera>
            <a:lightRig rig="threePt" dir="t">
              <a:rot lat="0" lon="0" rev="0"/>
            </a:lightRig>
          </a:scene3d>
        </p:grpSpPr>
        <p:sp>
          <p:nvSpPr>
            <p:cNvPr id="174" name="Google Shape;1867;p52">
              <a:extLst>
                <a:ext uri="{FF2B5EF4-FFF2-40B4-BE49-F238E27FC236}">
                  <a16:creationId xmlns:a16="http://schemas.microsoft.com/office/drawing/2014/main" id="{90720B35-F6F1-437E-A248-7366FAAF0C41}"/>
                </a:ext>
              </a:extLst>
            </p:cNvPr>
            <p:cNvSpPr/>
            <p:nvPr/>
          </p:nvSpPr>
          <p:spPr>
            <a:xfrm>
              <a:off x="5036450" y="2554750"/>
              <a:ext cx="5800" cy="4825"/>
            </a:xfrm>
            <a:custGeom>
              <a:avLst/>
              <a:gdLst/>
              <a:ahLst/>
              <a:cxnLst/>
              <a:rect l="l" t="t" r="r" b="b"/>
              <a:pathLst>
                <a:path w="232" h="193" extrusionOk="0">
                  <a:moveTo>
                    <a:pt x="130" y="0"/>
                  </a:moveTo>
                  <a:cubicBezTo>
                    <a:pt x="51" y="0"/>
                    <a:pt x="0" y="101"/>
                    <a:pt x="65" y="166"/>
                  </a:cubicBezTo>
                  <a:cubicBezTo>
                    <a:pt x="83" y="184"/>
                    <a:pt x="106" y="192"/>
                    <a:pt x="129" y="192"/>
                  </a:cubicBezTo>
                  <a:cubicBezTo>
                    <a:pt x="179" y="192"/>
                    <a:pt x="229" y="153"/>
                    <a:pt x="224" y="94"/>
                  </a:cubicBezTo>
                  <a:cubicBezTo>
                    <a:pt x="231" y="44"/>
                    <a:pt x="188"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868;p52">
              <a:extLst>
                <a:ext uri="{FF2B5EF4-FFF2-40B4-BE49-F238E27FC236}">
                  <a16:creationId xmlns:a16="http://schemas.microsoft.com/office/drawing/2014/main" id="{918555D3-D3D2-4FD6-8814-CE433EFB24E7}"/>
                </a:ext>
              </a:extLst>
            </p:cNvPr>
            <p:cNvSpPr/>
            <p:nvPr/>
          </p:nvSpPr>
          <p:spPr>
            <a:xfrm>
              <a:off x="5028150" y="2547175"/>
              <a:ext cx="5625" cy="4725"/>
            </a:xfrm>
            <a:custGeom>
              <a:avLst/>
              <a:gdLst/>
              <a:ahLst/>
              <a:cxnLst/>
              <a:rect l="l" t="t" r="r" b="b"/>
              <a:pathLst>
                <a:path w="225" h="189" extrusionOk="0">
                  <a:moveTo>
                    <a:pt x="123" y="0"/>
                  </a:moveTo>
                  <a:cubicBezTo>
                    <a:pt x="37" y="0"/>
                    <a:pt x="0" y="101"/>
                    <a:pt x="58"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869;p52">
              <a:extLst>
                <a:ext uri="{FF2B5EF4-FFF2-40B4-BE49-F238E27FC236}">
                  <a16:creationId xmlns:a16="http://schemas.microsoft.com/office/drawing/2014/main" id="{43895853-FC10-4EDB-8C32-095F5921CE1D}"/>
                </a:ext>
              </a:extLst>
            </p:cNvPr>
            <p:cNvSpPr/>
            <p:nvPr/>
          </p:nvSpPr>
          <p:spPr>
            <a:xfrm>
              <a:off x="5028150" y="2554750"/>
              <a:ext cx="5625" cy="4825"/>
            </a:xfrm>
            <a:custGeom>
              <a:avLst/>
              <a:gdLst/>
              <a:ahLst/>
              <a:cxnLst/>
              <a:rect l="l" t="t" r="r" b="b"/>
              <a:pathLst>
                <a:path w="225" h="193" extrusionOk="0">
                  <a:moveTo>
                    <a:pt x="123" y="0"/>
                  </a:moveTo>
                  <a:cubicBezTo>
                    <a:pt x="44" y="0"/>
                    <a:pt x="0" y="101"/>
                    <a:pt x="58" y="166"/>
                  </a:cubicBezTo>
                  <a:cubicBezTo>
                    <a:pt x="76" y="184"/>
                    <a:pt x="99" y="192"/>
                    <a:pt x="123" y="192"/>
                  </a:cubicBezTo>
                  <a:cubicBezTo>
                    <a:pt x="173" y="192"/>
                    <a:pt x="224" y="153"/>
                    <a:pt x="224" y="94"/>
                  </a:cubicBezTo>
                  <a:cubicBezTo>
                    <a:pt x="224" y="44"/>
                    <a:pt x="181" y="0"/>
                    <a:pt x="123"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870;p52">
              <a:extLst>
                <a:ext uri="{FF2B5EF4-FFF2-40B4-BE49-F238E27FC236}">
                  <a16:creationId xmlns:a16="http://schemas.microsoft.com/office/drawing/2014/main" id="{8F737001-B27A-4805-B802-A799AE36DB6C}"/>
                </a:ext>
              </a:extLst>
            </p:cNvPr>
            <p:cNvSpPr/>
            <p:nvPr/>
          </p:nvSpPr>
          <p:spPr>
            <a:xfrm>
              <a:off x="5028150" y="2562500"/>
              <a:ext cx="5625" cy="4800"/>
            </a:xfrm>
            <a:custGeom>
              <a:avLst/>
              <a:gdLst/>
              <a:ahLst/>
              <a:cxnLst/>
              <a:rect l="l" t="t" r="r" b="b"/>
              <a:pathLst>
                <a:path w="225" h="192" extrusionOk="0">
                  <a:moveTo>
                    <a:pt x="123" y="0"/>
                  </a:moveTo>
                  <a:cubicBezTo>
                    <a:pt x="37" y="0"/>
                    <a:pt x="0" y="101"/>
                    <a:pt x="58" y="166"/>
                  </a:cubicBezTo>
                  <a:cubicBezTo>
                    <a:pt x="77" y="183"/>
                    <a:pt x="100" y="191"/>
                    <a:pt x="122" y="191"/>
                  </a:cubicBezTo>
                  <a:cubicBezTo>
                    <a:pt x="174" y="191"/>
                    <a:pt x="224" y="148"/>
                    <a:pt x="224" y="87"/>
                  </a:cubicBezTo>
                  <a:cubicBezTo>
                    <a:pt x="217" y="37"/>
                    <a:pt x="181" y="0"/>
                    <a:pt x="123"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871;p52">
              <a:extLst>
                <a:ext uri="{FF2B5EF4-FFF2-40B4-BE49-F238E27FC236}">
                  <a16:creationId xmlns:a16="http://schemas.microsoft.com/office/drawing/2014/main" id="{F2A16FBE-DF20-434B-9833-667FD3B08ABA}"/>
                </a:ext>
              </a:extLst>
            </p:cNvPr>
            <p:cNvSpPr/>
            <p:nvPr/>
          </p:nvSpPr>
          <p:spPr>
            <a:xfrm>
              <a:off x="501972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872;p52">
              <a:extLst>
                <a:ext uri="{FF2B5EF4-FFF2-40B4-BE49-F238E27FC236}">
                  <a16:creationId xmlns:a16="http://schemas.microsoft.com/office/drawing/2014/main" id="{5BA53F31-2888-49BE-8FB9-925644EA5A3D}"/>
                </a:ext>
              </a:extLst>
            </p:cNvPr>
            <p:cNvSpPr/>
            <p:nvPr/>
          </p:nvSpPr>
          <p:spPr>
            <a:xfrm>
              <a:off x="5019675" y="2547175"/>
              <a:ext cx="5625" cy="4725"/>
            </a:xfrm>
            <a:custGeom>
              <a:avLst/>
              <a:gdLst/>
              <a:ahLst/>
              <a:cxnLst/>
              <a:rect l="l" t="t" r="r" b="b"/>
              <a:pathLst>
                <a:path w="225" h="189" extrusionOk="0">
                  <a:moveTo>
                    <a:pt x="130" y="0"/>
                  </a:moveTo>
                  <a:cubicBezTo>
                    <a:pt x="44" y="0"/>
                    <a:pt x="0" y="101"/>
                    <a:pt x="58" y="159"/>
                  </a:cubicBezTo>
                  <a:cubicBezTo>
                    <a:pt x="79" y="180"/>
                    <a:pt x="103" y="189"/>
                    <a:pt x="126" y="189"/>
                  </a:cubicBezTo>
                  <a:cubicBezTo>
                    <a:pt x="177" y="189"/>
                    <a:pt x="224" y="146"/>
                    <a:pt x="224" y="87"/>
                  </a:cubicBezTo>
                  <a:cubicBezTo>
                    <a:pt x="217" y="36"/>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73;p52">
              <a:extLst>
                <a:ext uri="{FF2B5EF4-FFF2-40B4-BE49-F238E27FC236}">
                  <a16:creationId xmlns:a16="http://schemas.microsoft.com/office/drawing/2014/main" id="{1F0492B1-A5C9-4097-A80B-AF8432A1CAF3}"/>
                </a:ext>
              </a:extLst>
            </p:cNvPr>
            <p:cNvSpPr/>
            <p:nvPr/>
          </p:nvSpPr>
          <p:spPr>
            <a:xfrm>
              <a:off x="5019675" y="2554750"/>
              <a:ext cx="5625" cy="4825"/>
            </a:xfrm>
            <a:custGeom>
              <a:avLst/>
              <a:gdLst/>
              <a:ahLst/>
              <a:cxnLst/>
              <a:rect l="l" t="t" r="r" b="b"/>
              <a:pathLst>
                <a:path w="225" h="193" extrusionOk="0">
                  <a:moveTo>
                    <a:pt x="130" y="0"/>
                  </a:moveTo>
                  <a:cubicBezTo>
                    <a:pt x="44" y="0"/>
                    <a:pt x="0" y="101"/>
                    <a:pt x="58" y="166"/>
                  </a:cubicBezTo>
                  <a:cubicBezTo>
                    <a:pt x="79" y="184"/>
                    <a:pt x="102" y="192"/>
                    <a:pt x="126" y="192"/>
                  </a:cubicBezTo>
                  <a:cubicBezTo>
                    <a:pt x="177" y="192"/>
                    <a:pt x="224" y="153"/>
                    <a:pt x="224" y="94"/>
                  </a:cubicBezTo>
                  <a:cubicBezTo>
                    <a:pt x="224" y="44"/>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74;p52">
              <a:extLst>
                <a:ext uri="{FF2B5EF4-FFF2-40B4-BE49-F238E27FC236}">
                  <a16:creationId xmlns:a16="http://schemas.microsoft.com/office/drawing/2014/main" id="{D9AB785B-998A-4989-A1C5-3C8B0FF650BB}"/>
                </a:ext>
              </a:extLst>
            </p:cNvPr>
            <p:cNvSpPr/>
            <p:nvPr/>
          </p:nvSpPr>
          <p:spPr>
            <a:xfrm>
              <a:off x="5019675" y="2562500"/>
              <a:ext cx="5625" cy="4800"/>
            </a:xfrm>
            <a:custGeom>
              <a:avLst/>
              <a:gdLst/>
              <a:ahLst/>
              <a:cxnLst/>
              <a:rect l="l" t="t" r="r" b="b"/>
              <a:pathLst>
                <a:path w="225" h="192" extrusionOk="0">
                  <a:moveTo>
                    <a:pt x="130" y="0"/>
                  </a:moveTo>
                  <a:cubicBezTo>
                    <a:pt x="44" y="0"/>
                    <a:pt x="0" y="101"/>
                    <a:pt x="58" y="166"/>
                  </a:cubicBezTo>
                  <a:cubicBezTo>
                    <a:pt x="77" y="183"/>
                    <a:pt x="100" y="191"/>
                    <a:pt x="122" y="191"/>
                  </a:cubicBezTo>
                  <a:cubicBezTo>
                    <a:pt x="174" y="191"/>
                    <a:pt x="224" y="148"/>
                    <a:pt x="224" y="87"/>
                  </a:cubicBezTo>
                  <a:cubicBezTo>
                    <a:pt x="217" y="37"/>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75;p52">
              <a:extLst>
                <a:ext uri="{FF2B5EF4-FFF2-40B4-BE49-F238E27FC236}">
                  <a16:creationId xmlns:a16="http://schemas.microsoft.com/office/drawing/2014/main" id="{6330BF9F-A2DB-4F79-90F2-C27C6FC31B6B}"/>
                </a:ext>
              </a:extLst>
            </p:cNvPr>
            <p:cNvSpPr/>
            <p:nvPr/>
          </p:nvSpPr>
          <p:spPr>
            <a:xfrm>
              <a:off x="5019725" y="2570225"/>
              <a:ext cx="5575" cy="4750"/>
            </a:xfrm>
            <a:custGeom>
              <a:avLst/>
              <a:gdLst/>
              <a:ahLst/>
              <a:cxnLst/>
              <a:rect l="l" t="t" r="r" b="b"/>
              <a:pathLst>
                <a:path w="223" h="190" extrusionOk="0">
                  <a:moveTo>
                    <a:pt x="139" y="1"/>
                  </a:moveTo>
                  <a:cubicBezTo>
                    <a:pt x="136" y="1"/>
                    <a:pt x="132" y="1"/>
                    <a:pt x="128" y="2"/>
                  </a:cubicBezTo>
                  <a:cubicBezTo>
                    <a:pt x="126" y="1"/>
                    <a:pt x="123" y="1"/>
                    <a:pt x="120" y="1"/>
                  </a:cubicBezTo>
                  <a:cubicBezTo>
                    <a:pt x="39" y="1"/>
                    <a:pt x="0" y="104"/>
                    <a:pt x="56" y="160"/>
                  </a:cubicBezTo>
                  <a:cubicBezTo>
                    <a:pt x="77" y="181"/>
                    <a:pt x="101" y="190"/>
                    <a:pt x="124" y="190"/>
                  </a:cubicBezTo>
                  <a:cubicBezTo>
                    <a:pt x="175" y="190"/>
                    <a:pt x="222" y="147"/>
                    <a:pt x="222" y="88"/>
                  </a:cubicBezTo>
                  <a:cubicBezTo>
                    <a:pt x="215" y="41"/>
                    <a:pt x="184" y="1"/>
                    <a:pt x="139"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76;p52">
              <a:extLst>
                <a:ext uri="{FF2B5EF4-FFF2-40B4-BE49-F238E27FC236}">
                  <a16:creationId xmlns:a16="http://schemas.microsoft.com/office/drawing/2014/main" id="{E6B36251-F23D-423F-8B84-C8FC8594724C}"/>
                </a:ext>
              </a:extLst>
            </p:cNvPr>
            <p:cNvSpPr/>
            <p:nvPr/>
          </p:nvSpPr>
          <p:spPr>
            <a:xfrm>
              <a:off x="501120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77;p52">
              <a:extLst>
                <a:ext uri="{FF2B5EF4-FFF2-40B4-BE49-F238E27FC236}">
                  <a16:creationId xmlns:a16="http://schemas.microsoft.com/office/drawing/2014/main" id="{F4EECD83-DA48-4BFD-9DCA-B432165B0A18}"/>
                </a:ext>
              </a:extLst>
            </p:cNvPr>
            <p:cNvSpPr/>
            <p:nvPr/>
          </p:nvSpPr>
          <p:spPr>
            <a:xfrm>
              <a:off x="5011250"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78;p52">
              <a:extLst>
                <a:ext uri="{FF2B5EF4-FFF2-40B4-BE49-F238E27FC236}">
                  <a16:creationId xmlns:a16="http://schemas.microsoft.com/office/drawing/2014/main" id="{57004F3A-59E2-432C-8947-2F7047A3238D}"/>
                </a:ext>
              </a:extLst>
            </p:cNvPr>
            <p:cNvSpPr/>
            <p:nvPr/>
          </p:nvSpPr>
          <p:spPr>
            <a:xfrm>
              <a:off x="501120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79;p52">
              <a:extLst>
                <a:ext uri="{FF2B5EF4-FFF2-40B4-BE49-F238E27FC236}">
                  <a16:creationId xmlns:a16="http://schemas.microsoft.com/office/drawing/2014/main" id="{DDD79DCF-00D3-44F1-B9FA-0609063EAD79}"/>
                </a:ext>
              </a:extLst>
            </p:cNvPr>
            <p:cNvSpPr/>
            <p:nvPr/>
          </p:nvSpPr>
          <p:spPr>
            <a:xfrm>
              <a:off x="5011200"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80;p52">
              <a:extLst>
                <a:ext uri="{FF2B5EF4-FFF2-40B4-BE49-F238E27FC236}">
                  <a16:creationId xmlns:a16="http://schemas.microsoft.com/office/drawing/2014/main" id="{25E08A1C-84BC-40B2-BAE3-A25176160EF7}"/>
                </a:ext>
              </a:extLst>
            </p:cNvPr>
            <p:cNvSpPr/>
            <p:nvPr/>
          </p:nvSpPr>
          <p:spPr>
            <a:xfrm>
              <a:off x="5011200" y="2562500"/>
              <a:ext cx="5750" cy="4800"/>
            </a:xfrm>
            <a:custGeom>
              <a:avLst/>
              <a:gdLst/>
              <a:ahLst/>
              <a:cxnLst/>
              <a:rect l="l" t="t" r="r" b="b"/>
              <a:pathLst>
                <a:path w="230" h="192" extrusionOk="0">
                  <a:moveTo>
                    <a:pt x="130" y="0"/>
                  </a:moveTo>
                  <a:cubicBezTo>
                    <a:pt x="44" y="0"/>
                    <a:pt x="1" y="101"/>
                    <a:pt x="65" y="166"/>
                  </a:cubicBezTo>
                  <a:cubicBezTo>
                    <a:pt x="82" y="183"/>
                    <a:pt x="104" y="191"/>
                    <a:pt x="126" y="191"/>
                  </a:cubicBezTo>
                  <a:cubicBezTo>
                    <a:pt x="177" y="191"/>
                    <a:pt x="229" y="148"/>
                    <a:pt x="224" y="87"/>
                  </a:cubicBezTo>
                  <a:cubicBezTo>
                    <a:pt x="224" y="37"/>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1;p52">
              <a:extLst>
                <a:ext uri="{FF2B5EF4-FFF2-40B4-BE49-F238E27FC236}">
                  <a16:creationId xmlns:a16="http://schemas.microsoft.com/office/drawing/2014/main" id="{83092E75-12E1-4EBD-9162-15076DDCABE4}"/>
                </a:ext>
              </a:extLst>
            </p:cNvPr>
            <p:cNvSpPr/>
            <p:nvPr/>
          </p:nvSpPr>
          <p:spPr>
            <a:xfrm>
              <a:off x="50112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82;p52">
              <a:extLst>
                <a:ext uri="{FF2B5EF4-FFF2-40B4-BE49-F238E27FC236}">
                  <a16:creationId xmlns:a16="http://schemas.microsoft.com/office/drawing/2014/main" id="{C3D7A7E8-68D9-4B01-AFD5-9231ED925A0E}"/>
                </a:ext>
              </a:extLst>
            </p:cNvPr>
            <p:cNvSpPr/>
            <p:nvPr/>
          </p:nvSpPr>
          <p:spPr>
            <a:xfrm>
              <a:off x="5011200"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883;p52">
              <a:extLst>
                <a:ext uri="{FF2B5EF4-FFF2-40B4-BE49-F238E27FC236}">
                  <a16:creationId xmlns:a16="http://schemas.microsoft.com/office/drawing/2014/main" id="{24C0E9D5-DBEA-4122-A85F-5DF0B1B44138}"/>
                </a:ext>
              </a:extLst>
            </p:cNvPr>
            <p:cNvSpPr/>
            <p:nvPr/>
          </p:nvSpPr>
          <p:spPr>
            <a:xfrm>
              <a:off x="5002725"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884;p52">
              <a:extLst>
                <a:ext uri="{FF2B5EF4-FFF2-40B4-BE49-F238E27FC236}">
                  <a16:creationId xmlns:a16="http://schemas.microsoft.com/office/drawing/2014/main" id="{22462E55-B8A9-42C4-90CB-FF14BB09D338}"/>
                </a:ext>
              </a:extLst>
            </p:cNvPr>
            <p:cNvSpPr/>
            <p:nvPr/>
          </p:nvSpPr>
          <p:spPr>
            <a:xfrm>
              <a:off x="5002725"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885;p52">
              <a:extLst>
                <a:ext uri="{FF2B5EF4-FFF2-40B4-BE49-F238E27FC236}">
                  <a16:creationId xmlns:a16="http://schemas.microsoft.com/office/drawing/2014/main" id="{298B3061-E366-4D8B-B310-C872DA72B24D}"/>
                </a:ext>
              </a:extLst>
            </p:cNvPr>
            <p:cNvSpPr/>
            <p:nvPr/>
          </p:nvSpPr>
          <p:spPr>
            <a:xfrm>
              <a:off x="500277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886;p52">
              <a:extLst>
                <a:ext uri="{FF2B5EF4-FFF2-40B4-BE49-F238E27FC236}">
                  <a16:creationId xmlns:a16="http://schemas.microsoft.com/office/drawing/2014/main" id="{23B32DEF-DAAA-4878-AF6B-EEC03012174C}"/>
                </a:ext>
              </a:extLst>
            </p:cNvPr>
            <p:cNvSpPr/>
            <p:nvPr/>
          </p:nvSpPr>
          <p:spPr>
            <a:xfrm>
              <a:off x="5002725"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887;p52">
              <a:extLst>
                <a:ext uri="{FF2B5EF4-FFF2-40B4-BE49-F238E27FC236}">
                  <a16:creationId xmlns:a16="http://schemas.microsoft.com/office/drawing/2014/main" id="{449717DC-6C46-458A-874F-BAE847C57DC9}"/>
                </a:ext>
              </a:extLst>
            </p:cNvPr>
            <p:cNvSpPr/>
            <p:nvPr/>
          </p:nvSpPr>
          <p:spPr>
            <a:xfrm>
              <a:off x="5002725"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888;p52">
              <a:extLst>
                <a:ext uri="{FF2B5EF4-FFF2-40B4-BE49-F238E27FC236}">
                  <a16:creationId xmlns:a16="http://schemas.microsoft.com/office/drawing/2014/main" id="{3AF82626-7148-49C2-B531-02E17E8AED93}"/>
                </a:ext>
              </a:extLst>
            </p:cNvPr>
            <p:cNvSpPr/>
            <p:nvPr/>
          </p:nvSpPr>
          <p:spPr>
            <a:xfrm>
              <a:off x="5002725"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889;p52">
              <a:extLst>
                <a:ext uri="{FF2B5EF4-FFF2-40B4-BE49-F238E27FC236}">
                  <a16:creationId xmlns:a16="http://schemas.microsoft.com/office/drawing/2014/main" id="{4214B986-2270-4149-99DB-C5DB708FF15F}"/>
                </a:ext>
              </a:extLst>
            </p:cNvPr>
            <p:cNvSpPr/>
            <p:nvPr/>
          </p:nvSpPr>
          <p:spPr>
            <a:xfrm>
              <a:off x="50027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890;p52">
              <a:extLst>
                <a:ext uri="{FF2B5EF4-FFF2-40B4-BE49-F238E27FC236}">
                  <a16:creationId xmlns:a16="http://schemas.microsoft.com/office/drawing/2014/main" id="{A12F1DF3-F115-4FF9-A3E1-62422F4DF6DB}"/>
                </a:ext>
              </a:extLst>
            </p:cNvPr>
            <p:cNvSpPr/>
            <p:nvPr/>
          </p:nvSpPr>
          <p:spPr>
            <a:xfrm>
              <a:off x="5002725"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891;p52">
              <a:extLst>
                <a:ext uri="{FF2B5EF4-FFF2-40B4-BE49-F238E27FC236}">
                  <a16:creationId xmlns:a16="http://schemas.microsoft.com/office/drawing/2014/main" id="{CE3EA88C-8E68-441D-A5CA-9EFDB02FA2BB}"/>
                </a:ext>
              </a:extLst>
            </p:cNvPr>
            <p:cNvSpPr/>
            <p:nvPr/>
          </p:nvSpPr>
          <p:spPr>
            <a:xfrm>
              <a:off x="5002725"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892;p52">
              <a:extLst>
                <a:ext uri="{FF2B5EF4-FFF2-40B4-BE49-F238E27FC236}">
                  <a16:creationId xmlns:a16="http://schemas.microsoft.com/office/drawing/2014/main" id="{33D55580-C431-4134-B310-7747A72A4247}"/>
                </a:ext>
              </a:extLst>
            </p:cNvPr>
            <p:cNvSpPr/>
            <p:nvPr/>
          </p:nvSpPr>
          <p:spPr>
            <a:xfrm>
              <a:off x="4994250" y="25163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3"/>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893;p52">
              <a:extLst>
                <a:ext uri="{FF2B5EF4-FFF2-40B4-BE49-F238E27FC236}">
                  <a16:creationId xmlns:a16="http://schemas.microsoft.com/office/drawing/2014/main" id="{7AF22E66-A833-422C-ABC9-BFCDB71FE3A6}"/>
                </a:ext>
              </a:extLst>
            </p:cNvPr>
            <p:cNvSpPr/>
            <p:nvPr/>
          </p:nvSpPr>
          <p:spPr>
            <a:xfrm>
              <a:off x="4994250"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894;p52">
              <a:extLst>
                <a:ext uri="{FF2B5EF4-FFF2-40B4-BE49-F238E27FC236}">
                  <a16:creationId xmlns:a16="http://schemas.microsoft.com/office/drawing/2014/main" id="{6D40C9B3-2B50-441D-B69B-11BA23DCAF0D}"/>
                </a:ext>
              </a:extLst>
            </p:cNvPr>
            <p:cNvSpPr/>
            <p:nvPr/>
          </p:nvSpPr>
          <p:spPr>
            <a:xfrm>
              <a:off x="499425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895;p52">
              <a:extLst>
                <a:ext uri="{FF2B5EF4-FFF2-40B4-BE49-F238E27FC236}">
                  <a16:creationId xmlns:a16="http://schemas.microsoft.com/office/drawing/2014/main" id="{5BF7ADA9-AB47-4E7E-BDAA-182B5962A808}"/>
                </a:ext>
              </a:extLst>
            </p:cNvPr>
            <p:cNvSpPr/>
            <p:nvPr/>
          </p:nvSpPr>
          <p:spPr>
            <a:xfrm>
              <a:off x="499430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896;p52">
              <a:extLst>
                <a:ext uri="{FF2B5EF4-FFF2-40B4-BE49-F238E27FC236}">
                  <a16:creationId xmlns:a16="http://schemas.microsoft.com/office/drawing/2014/main" id="{AF0A789F-8C83-4D0F-A876-6868A0C6D838}"/>
                </a:ext>
              </a:extLst>
            </p:cNvPr>
            <p:cNvSpPr/>
            <p:nvPr/>
          </p:nvSpPr>
          <p:spPr>
            <a:xfrm>
              <a:off x="499425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897;p52">
              <a:extLst>
                <a:ext uri="{FF2B5EF4-FFF2-40B4-BE49-F238E27FC236}">
                  <a16:creationId xmlns:a16="http://schemas.microsoft.com/office/drawing/2014/main" id="{42B32EF7-4394-45BB-9CDA-3C499444440F}"/>
                </a:ext>
              </a:extLst>
            </p:cNvPr>
            <p:cNvSpPr/>
            <p:nvPr/>
          </p:nvSpPr>
          <p:spPr>
            <a:xfrm>
              <a:off x="499425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898;p52">
              <a:extLst>
                <a:ext uri="{FF2B5EF4-FFF2-40B4-BE49-F238E27FC236}">
                  <a16:creationId xmlns:a16="http://schemas.microsoft.com/office/drawing/2014/main" id="{18F13C20-4BE3-4744-BCB9-E4451C8E2A7A}"/>
                </a:ext>
              </a:extLst>
            </p:cNvPr>
            <p:cNvSpPr/>
            <p:nvPr/>
          </p:nvSpPr>
          <p:spPr>
            <a:xfrm>
              <a:off x="4994250"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899;p52">
              <a:extLst>
                <a:ext uri="{FF2B5EF4-FFF2-40B4-BE49-F238E27FC236}">
                  <a16:creationId xmlns:a16="http://schemas.microsoft.com/office/drawing/2014/main" id="{AC5D127D-C54B-462A-A492-F999A16C1B7A}"/>
                </a:ext>
              </a:extLst>
            </p:cNvPr>
            <p:cNvSpPr/>
            <p:nvPr/>
          </p:nvSpPr>
          <p:spPr>
            <a:xfrm>
              <a:off x="499430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900;p52">
              <a:extLst>
                <a:ext uri="{FF2B5EF4-FFF2-40B4-BE49-F238E27FC236}">
                  <a16:creationId xmlns:a16="http://schemas.microsoft.com/office/drawing/2014/main" id="{40F7756D-8225-4C7A-82B8-829140AD00A8}"/>
                </a:ext>
              </a:extLst>
            </p:cNvPr>
            <p:cNvSpPr/>
            <p:nvPr/>
          </p:nvSpPr>
          <p:spPr>
            <a:xfrm>
              <a:off x="499425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901;p52">
              <a:extLst>
                <a:ext uri="{FF2B5EF4-FFF2-40B4-BE49-F238E27FC236}">
                  <a16:creationId xmlns:a16="http://schemas.microsoft.com/office/drawing/2014/main" id="{F0943202-6AB7-467B-AE25-BD0DF77C061F}"/>
                </a:ext>
              </a:extLst>
            </p:cNvPr>
            <p:cNvSpPr/>
            <p:nvPr/>
          </p:nvSpPr>
          <p:spPr>
            <a:xfrm>
              <a:off x="4994250"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902;p52">
              <a:extLst>
                <a:ext uri="{FF2B5EF4-FFF2-40B4-BE49-F238E27FC236}">
                  <a16:creationId xmlns:a16="http://schemas.microsoft.com/office/drawing/2014/main" id="{E1C4159C-7B37-493D-A8AB-6E7EDFDB8637}"/>
                </a:ext>
              </a:extLst>
            </p:cNvPr>
            <p:cNvSpPr/>
            <p:nvPr/>
          </p:nvSpPr>
          <p:spPr>
            <a:xfrm>
              <a:off x="4994250" y="2593150"/>
              <a:ext cx="5750" cy="4900"/>
            </a:xfrm>
            <a:custGeom>
              <a:avLst/>
              <a:gdLst/>
              <a:ahLst/>
              <a:cxnLst/>
              <a:rect l="l" t="t" r="r" b="b"/>
              <a:pathLst>
                <a:path w="230" h="196" extrusionOk="0">
                  <a:moveTo>
                    <a:pt x="130" y="1"/>
                  </a:moveTo>
                  <a:cubicBezTo>
                    <a:pt x="44" y="1"/>
                    <a:pt x="1" y="109"/>
                    <a:pt x="65" y="166"/>
                  </a:cubicBezTo>
                  <a:cubicBezTo>
                    <a:pt x="84" y="187"/>
                    <a:pt x="107" y="196"/>
                    <a:pt x="130" y="196"/>
                  </a:cubicBezTo>
                  <a:cubicBezTo>
                    <a:pt x="180" y="196"/>
                    <a:pt x="229" y="154"/>
                    <a:pt x="224" y="94"/>
                  </a:cubicBezTo>
                  <a:cubicBezTo>
                    <a:pt x="224" y="44"/>
                    <a:pt x="181" y="1"/>
                    <a:pt x="13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903;p52">
              <a:extLst>
                <a:ext uri="{FF2B5EF4-FFF2-40B4-BE49-F238E27FC236}">
                  <a16:creationId xmlns:a16="http://schemas.microsoft.com/office/drawing/2014/main" id="{3C03F2E5-475B-4C1C-9A14-1F87984F68FB}"/>
                </a:ext>
              </a:extLst>
            </p:cNvPr>
            <p:cNvSpPr/>
            <p:nvPr/>
          </p:nvSpPr>
          <p:spPr>
            <a:xfrm>
              <a:off x="4985775"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904;p52">
              <a:extLst>
                <a:ext uri="{FF2B5EF4-FFF2-40B4-BE49-F238E27FC236}">
                  <a16:creationId xmlns:a16="http://schemas.microsoft.com/office/drawing/2014/main" id="{3077DCAB-E2A9-4BFF-9170-5784D78EEE4A}"/>
                </a:ext>
              </a:extLst>
            </p:cNvPr>
            <p:cNvSpPr/>
            <p:nvPr/>
          </p:nvSpPr>
          <p:spPr>
            <a:xfrm>
              <a:off x="4985825"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905;p52">
              <a:extLst>
                <a:ext uri="{FF2B5EF4-FFF2-40B4-BE49-F238E27FC236}">
                  <a16:creationId xmlns:a16="http://schemas.microsoft.com/office/drawing/2014/main" id="{CC1DC933-8585-4A8A-84EE-3C6047085CF5}"/>
                </a:ext>
              </a:extLst>
            </p:cNvPr>
            <p:cNvSpPr/>
            <p:nvPr/>
          </p:nvSpPr>
          <p:spPr>
            <a:xfrm>
              <a:off x="4985775"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906;p52">
              <a:extLst>
                <a:ext uri="{FF2B5EF4-FFF2-40B4-BE49-F238E27FC236}">
                  <a16:creationId xmlns:a16="http://schemas.microsoft.com/office/drawing/2014/main" id="{9E3716CB-BB47-4B3A-B7FD-BB8FBDD9AC42}"/>
                </a:ext>
              </a:extLst>
            </p:cNvPr>
            <p:cNvSpPr/>
            <p:nvPr/>
          </p:nvSpPr>
          <p:spPr>
            <a:xfrm>
              <a:off x="4985775"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907;p52">
              <a:extLst>
                <a:ext uri="{FF2B5EF4-FFF2-40B4-BE49-F238E27FC236}">
                  <a16:creationId xmlns:a16="http://schemas.microsoft.com/office/drawing/2014/main" id="{18F5847E-0641-4624-90C1-1E6D379811B8}"/>
                </a:ext>
              </a:extLst>
            </p:cNvPr>
            <p:cNvSpPr/>
            <p:nvPr/>
          </p:nvSpPr>
          <p:spPr>
            <a:xfrm>
              <a:off x="4985775"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908;p52">
              <a:extLst>
                <a:ext uri="{FF2B5EF4-FFF2-40B4-BE49-F238E27FC236}">
                  <a16:creationId xmlns:a16="http://schemas.microsoft.com/office/drawing/2014/main" id="{3D133657-30CF-4E9C-B09A-9023C6CB2A6C}"/>
                </a:ext>
              </a:extLst>
            </p:cNvPr>
            <p:cNvSpPr/>
            <p:nvPr/>
          </p:nvSpPr>
          <p:spPr>
            <a:xfrm>
              <a:off x="498582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909;p52">
              <a:extLst>
                <a:ext uri="{FF2B5EF4-FFF2-40B4-BE49-F238E27FC236}">
                  <a16:creationId xmlns:a16="http://schemas.microsoft.com/office/drawing/2014/main" id="{12D9AEA4-F97B-46C2-92F9-92F89F506EA6}"/>
                </a:ext>
              </a:extLst>
            </p:cNvPr>
            <p:cNvSpPr/>
            <p:nvPr/>
          </p:nvSpPr>
          <p:spPr>
            <a:xfrm>
              <a:off x="4985775"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1910;p52">
              <a:extLst>
                <a:ext uri="{FF2B5EF4-FFF2-40B4-BE49-F238E27FC236}">
                  <a16:creationId xmlns:a16="http://schemas.microsoft.com/office/drawing/2014/main" id="{DEB9330B-F03F-4C77-A06C-A09435B54357}"/>
                </a:ext>
              </a:extLst>
            </p:cNvPr>
            <p:cNvSpPr/>
            <p:nvPr/>
          </p:nvSpPr>
          <p:spPr>
            <a:xfrm>
              <a:off x="4977300"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911;p52">
              <a:extLst>
                <a:ext uri="{FF2B5EF4-FFF2-40B4-BE49-F238E27FC236}">
                  <a16:creationId xmlns:a16="http://schemas.microsoft.com/office/drawing/2014/main" id="{51B01C1C-C808-4076-BEA8-9BA779DD863C}"/>
                </a:ext>
              </a:extLst>
            </p:cNvPr>
            <p:cNvSpPr/>
            <p:nvPr/>
          </p:nvSpPr>
          <p:spPr>
            <a:xfrm>
              <a:off x="497735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912;p52">
              <a:extLst>
                <a:ext uri="{FF2B5EF4-FFF2-40B4-BE49-F238E27FC236}">
                  <a16:creationId xmlns:a16="http://schemas.microsoft.com/office/drawing/2014/main" id="{50F11280-79F1-479C-8751-26316323038B}"/>
                </a:ext>
              </a:extLst>
            </p:cNvPr>
            <p:cNvSpPr/>
            <p:nvPr/>
          </p:nvSpPr>
          <p:spPr>
            <a:xfrm>
              <a:off x="4977300"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913;p52">
              <a:extLst>
                <a:ext uri="{FF2B5EF4-FFF2-40B4-BE49-F238E27FC236}">
                  <a16:creationId xmlns:a16="http://schemas.microsoft.com/office/drawing/2014/main" id="{1CE80F3E-4E56-4ECD-AB76-34B7917452D2}"/>
                </a:ext>
              </a:extLst>
            </p:cNvPr>
            <p:cNvSpPr/>
            <p:nvPr/>
          </p:nvSpPr>
          <p:spPr>
            <a:xfrm>
              <a:off x="497730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914;p52">
              <a:extLst>
                <a:ext uri="{FF2B5EF4-FFF2-40B4-BE49-F238E27FC236}">
                  <a16:creationId xmlns:a16="http://schemas.microsoft.com/office/drawing/2014/main" id="{87235115-7B8C-4C56-8E41-935FEAF1A43B}"/>
                </a:ext>
              </a:extLst>
            </p:cNvPr>
            <p:cNvSpPr/>
            <p:nvPr/>
          </p:nvSpPr>
          <p:spPr>
            <a:xfrm>
              <a:off x="4977300"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915;p52">
              <a:extLst>
                <a:ext uri="{FF2B5EF4-FFF2-40B4-BE49-F238E27FC236}">
                  <a16:creationId xmlns:a16="http://schemas.microsoft.com/office/drawing/2014/main" id="{C5BBD9A4-C33B-45B8-B3AF-711FDE6DBE2C}"/>
                </a:ext>
              </a:extLst>
            </p:cNvPr>
            <p:cNvSpPr/>
            <p:nvPr/>
          </p:nvSpPr>
          <p:spPr>
            <a:xfrm>
              <a:off x="49773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916;p52">
              <a:extLst>
                <a:ext uri="{FF2B5EF4-FFF2-40B4-BE49-F238E27FC236}">
                  <a16:creationId xmlns:a16="http://schemas.microsoft.com/office/drawing/2014/main" id="{493D7D3E-18F6-4431-B7AA-735E13F634F4}"/>
                </a:ext>
              </a:extLst>
            </p:cNvPr>
            <p:cNvSpPr/>
            <p:nvPr/>
          </p:nvSpPr>
          <p:spPr>
            <a:xfrm>
              <a:off x="497730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917;p52">
              <a:extLst>
                <a:ext uri="{FF2B5EF4-FFF2-40B4-BE49-F238E27FC236}">
                  <a16:creationId xmlns:a16="http://schemas.microsoft.com/office/drawing/2014/main" id="{AE5A29EC-70B5-4933-9EFA-416E23A8601C}"/>
                </a:ext>
              </a:extLst>
            </p:cNvPr>
            <p:cNvSpPr/>
            <p:nvPr/>
          </p:nvSpPr>
          <p:spPr>
            <a:xfrm>
              <a:off x="4968825" y="2531675"/>
              <a:ext cx="5750" cy="4900"/>
            </a:xfrm>
            <a:custGeom>
              <a:avLst/>
              <a:gdLst/>
              <a:ahLst/>
              <a:cxnLst/>
              <a:rect l="l" t="t" r="r" b="b"/>
              <a:pathLst>
                <a:path w="230" h="196" extrusionOk="0">
                  <a:moveTo>
                    <a:pt x="130" y="0"/>
                  </a:moveTo>
                  <a:cubicBezTo>
                    <a:pt x="44" y="0"/>
                    <a:pt x="1" y="108"/>
                    <a:pt x="66"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918;p52">
              <a:extLst>
                <a:ext uri="{FF2B5EF4-FFF2-40B4-BE49-F238E27FC236}">
                  <a16:creationId xmlns:a16="http://schemas.microsoft.com/office/drawing/2014/main" id="{E5791710-9F55-4653-BCEA-92D5AC05D23A}"/>
                </a:ext>
              </a:extLst>
            </p:cNvPr>
            <p:cNvSpPr/>
            <p:nvPr/>
          </p:nvSpPr>
          <p:spPr>
            <a:xfrm>
              <a:off x="4968875" y="2539400"/>
              <a:ext cx="5700" cy="4750"/>
            </a:xfrm>
            <a:custGeom>
              <a:avLst/>
              <a:gdLst/>
              <a:ahLst/>
              <a:cxnLst/>
              <a:rect l="l" t="t" r="r" b="b"/>
              <a:pathLst>
                <a:path w="228" h="190" extrusionOk="0">
                  <a:moveTo>
                    <a:pt x="121" y="1"/>
                  </a:moveTo>
                  <a:cubicBezTo>
                    <a:pt x="46" y="1"/>
                    <a:pt x="1" y="104"/>
                    <a:pt x="64" y="160"/>
                  </a:cubicBezTo>
                  <a:cubicBezTo>
                    <a:pt x="82" y="181"/>
                    <a:pt x="106" y="190"/>
                    <a:pt x="129" y="190"/>
                  </a:cubicBezTo>
                  <a:cubicBezTo>
                    <a:pt x="179" y="190"/>
                    <a:pt x="227" y="149"/>
                    <a:pt x="222" y="95"/>
                  </a:cubicBezTo>
                  <a:cubicBezTo>
                    <a:pt x="222" y="37"/>
                    <a:pt x="186" y="1"/>
                    <a:pt x="128" y="1"/>
                  </a:cubicBezTo>
                  <a:cubicBezTo>
                    <a:pt x="126" y="1"/>
                    <a:pt x="123" y="1"/>
                    <a:pt x="121"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919;p52">
              <a:extLst>
                <a:ext uri="{FF2B5EF4-FFF2-40B4-BE49-F238E27FC236}">
                  <a16:creationId xmlns:a16="http://schemas.microsoft.com/office/drawing/2014/main" id="{8DC11FA0-0DC2-45FE-A3E8-C982C3C14D4D}"/>
                </a:ext>
              </a:extLst>
            </p:cNvPr>
            <p:cNvSpPr/>
            <p:nvPr/>
          </p:nvSpPr>
          <p:spPr>
            <a:xfrm>
              <a:off x="4968825" y="2547175"/>
              <a:ext cx="5750" cy="4725"/>
            </a:xfrm>
            <a:custGeom>
              <a:avLst/>
              <a:gdLst/>
              <a:ahLst/>
              <a:cxnLst/>
              <a:rect l="l" t="t" r="r" b="b"/>
              <a:pathLst>
                <a:path w="230" h="189" extrusionOk="0">
                  <a:moveTo>
                    <a:pt x="130" y="0"/>
                  </a:moveTo>
                  <a:cubicBezTo>
                    <a:pt x="44" y="0"/>
                    <a:pt x="1" y="101"/>
                    <a:pt x="66"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920;p52">
              <a:extLst>
                <a:ext uri="{FF2B5EF4-FFF2-40B4-BE49-F238E27FC236}">
                  <a16:creationId xmlns:a16="http://schemas.microsoft.com/office/drawing/2014/main" id="{5C0878D6-0C4E-431A-8792-523DBC8DB7DC}"/>
                </a:ext>
              </a:extLst>
            </p:cNvPr>
            <p:cNvSpPr/>
            <p:nvPr/>
          </p:nvSpPr>
          <p:spPr>
            <a:xfrm>
              <a:off x="4968825" y="2554750"/>
              <a:ext cx="5800" cy="4825"/>
            </a:xfrm>
            <a:custGeom>
              <a:avLst/>
              <a:gdLst/>
              <a:ahLst/>
              <a:cxnLst/>
              <a:rect l="l" t="t" r="r" b="b"/>
              <a:pathLst>
                <a:path w="232" h="193" extrusionOk="0">
                  <a:moveTo>
                    <a:pt x="130" y="0"/>
                  </a:moveTo>
                  <a:cubicBezTo>
                    <a:pt x="51" y="0"/>
                    <a:pt x="1" y="101"/>
                    <a:pt x="66" y="166"/>
                  </a:cubicBezTo>
                  <a:cubicBezTo>
                    <a:pt x="84" y="184"/>
                    <a:pt x="107" y="192"/>
                    <a:pt x="130" y="192"/>
                  </a:cubicBezTo>
                  <a:cubicBezTo>
                    <a:pt x="180" y="192"/>
                    <a:pt x="229" y="153"/>
                    <a:pt x="224" y="94"/>
                  </a:cubicBezTo>
                  <a:cubicBezTo>
                    <a:pt x="231" y="44"/>
                    <a:pt x="188"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921;p52">
              <a:extLst>
                <a:ext uri="{FF2B5EF4-FFF2-40B4-BE49-F238E27FC236}">
                  <a16:creationId xmlns:a16="http://schemas.microsoft.com/office/drawing/2014/main" id="{EE202FFD-3B10-4CE7-8712-464F07CFD375}"/>
                </a:ext>
              </a:extLst>
            </p:cNvPr>
            <p:cNvSpPr/>
            <p:nvPr/>
          </p:nvSpPr>
          <p:spPr>
            <a:xfrm>
              <a:off x="4968825" y="2562500"/>
              <a:ext cx="5750" cy="4800"/>
            </a:xfrm>
            <a:custGeom>
              <a:avLst/>
              <a:gdLst/>
              <a:ahLst/>
              <a:cxnLst/>
              <a:rect l="l" t="t" r="r" b="b"/>
              <a:pathLst>
                <a:path w="230" h="192" extrusionOk="0">
                  <a:moveTo>
                    <a:pt x="130" y="0"/>
                  </a:moveTo>
                  <a:cubicBezTo>
                    <a:pt x="44" y="0"/>
                    <a:pt x="1" y="101"/>
                    <a:pt x="66"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922;p52">
              <a:extLst>
                <a:ext uri="{FF2B5EF4-FFF2-40B4-BE49-F238E27FC236}">
                  <a16:creationId xmlns:a16="http://schemas.microsoft.com/office/drawing/2014/main" id="{B1C72551-AE01-40DF-AF74-178960415443}"/>
                </a:ext>
              </a:extLst>
            </p:cNvPr>
            <p:cNvSpPr/>
            <p:nvPr/>
          </p:nvSpPr>
          <p:spPr>
            <a:xfrm>
              <a:off x="49688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4"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923;p52">
              <a:extLst>
                <a:ext uri="{FF2B5EF4-FFF2-40B4-BE49-F238E27FC236}">
                  <a16:creationId xmlns:a16="http://schemas.microsoft.com/office/drawing/2014/main" id="{74609A4D-8224-4EBB-BD23-DADCF589EFE3}"/>
                </a:ext>
              </a:extLst>
            </p:cNvPr>
            <p:cNvSpPr/>
            <p:nvPr/>
          </p:nvSpPr>
          <p:spPr>
            <a:xfrm>
              <a:off x="4968825" y="2577825"/>
              <a:ext cx="5800" cy="4825"/>
            </a:xfrm>
            <a:custGeom>
              <a:avLst/>
              <a:gdLst/>
              <a:ahLst/>
              <a:cxnLst/>
              <a:rect l="l" t="t" r="r" b="b"/>
              <a:pathLst>
                <a:path w="232" h="193" extrusionOk="0">
                  <a:moveTo>
                    <a:pt x="130" y="1"/>
                  </a:moveTo>
                  <a:cubicBezTo>
                    <a:pt x="51" y="1"/>
                    <a:pt x="1" y="101"/>
                    <a:pt x="66" y="166"/>
                  </a:cubicBezTo>
                  <a:cubicBezTo>
                    <a:pt x="84" y="185"/>
                    <a:pt x="107" y="193"/>
                    <a:pt x="130" y="193"/>
                  </a:cubicBezTo>
                  <a:cubicBezTo>
                    <a:pt x="180" y="193"/>
                    <a:pt x="229" y="154"/>
                    <a:pt x="224" y="94"/>
                  </a:cubicBezTo>
                  <a:cubicBezTo>
                    <a:pt x="231" y="44"/>
                    <a:pt x="188" y="1"/>
                    <a:pt x="13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924;p52">
              <a:extLst>
                <a:ext uri="{FF2B5EF4-FFF2-40B4-BE49-F238E27FC236}">
                  <a16:creationId xmlns:a16="http://schemas.microsoft.com/office/drawing/2014/main" id="{FD528B2D-7404-462B-B060-6E1C4EADA78C}"/>
                </a:ext>
              </a:extLst>
            </p:cNvPr>
            <p:cNvSpPr/>
            <p:nvPr/>
          </p:nvSpPr>
          <p:spPr>
            <a:xfrm>
              <a:off x="4960525" y="2531675"/>
              <a:ext cx="5625" cy="4900"/>
            </a:xfrm>
            <a:custGeom>
              <a:avLst/>
              <a:gdLst/>
              <a:ahLst/>
              <a:cxnLst/>
              <a:rect l="l" t="t" r="r" b="b"/>
              <a:pathLst>
                <a:path w="225" h="196" extrusionOk="0">
                  <a:moveTo>
                    <a:pt x="123" y="0"/>
                  </a:moveTo>
                  <a:cubicBezTo>
                    <a:pt x="37" y="0"/>
                    <a:pt x="1" y="108"/>
                    <a:pt x="59" y="166"/>
                  </a:cubicBezTo>
                  <a:cubicBezTo>
                    <a:pt x="79" y="187"/>
                    <a:pt x="103" y="195"/>
                    <a:pt x="126" y="195"/>
                  </a:cubicBezTo>
                  <a:cubicBezTo>
                    <a:pt x="177" y="195"/>
                    <a:pt x="224" y="153"/>
                    <a:pt x="224" y="94"/>
                  </a:cubicBezTo>
                  <a:cubicBezTo>
                    <a:pt x="217" y="43"/>
                    <a:pt x="181" y="0"/>
                    <a:pt x="123"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925;p52">
              <a:extLst>
                <a:ext uri="{FF2B5EF4-FFF2-40B4-BE49-F238E27FC236}">
                  <a16:creationId xmlns:a16="http://schemas.microsoft.com/office/drawing/2014/main" id="{52D1EE7B-AA68-44B6-B9C3-2F079903AAA6}"/>
                </a:ext>
              </a:extLst>
            </p:cNvPr>
            <p:cNvSpPr/>
            <p:nvPr/>
          </p:nvSpPr>
          <p:spPr>
            <a:xfrm>
              <a:off x="4960575" y="2539400"/>
              <a:ext cx="5575" cy="4750"/>
            </a:xfrm>
            <a:custGeom>
              <a:avLst/>
              <a:gdLst/>
              <a:ahLst/>
              <a:cxnLst/>
              <a:rect l="l" t="t" r="r" b="b"/>
              <a:pathLst>
                <a:path w="223" h="190" extrusionOk="0">
                  <a:moveTo>
                    <a:pt x="114" y="1"/>
                  </a:moveTo>
                  <a:cubicBezTo>
                    <a:pt x="39" y="1"/>
                    <a:pt x="1" y="104"/>
                    <a:pt x="57" y="160"/>
                  </a:cubicBezTo>
                  <a:cubicBezTo>
                    <a:pt x="75" y="181"/>
                    <a:pt x="99" y="190"/>
                    <a:pt x="122" y="190"/>
                  </a:cubicBezTo>
                  <a:cubicBezTo>
                    <a:pt x="172" y="190"/>
                    <a:pt x="222" y="149"/>
                    <a:pt x="222" y="95"/>
                  </a:cubicBezTo>
                  <a:cubicBezTo>
                    <a:pt x="222" y="37"/>
                    <a:pt x="179" y="1"/>
                    <a:pt x="121" y="1"/>
                  </a:cubicBezTo>
                  <a:cubicBezTo>
                    <a:pt x="119" y="1"/>
                    <a:pt x="116" y="1"/>
                    <a:pt x="114"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926;p52">
              <a:extLst>
                <a:ext uri="{FF2B5EF4-FFF2-40B4-BE49-F238E27FC236}">
                  <a16:creationId xmlns:a16="http://schemas.microsoft.com/office/drawing/2014/main" id="{3ED373A6-9678-4105-AFFB-27D81A214E4D}"/>
                </a:ext>
              </a:extLst>
            </p:cNvPr>
            <p:cNvSpPr/>
            <p:nvPr/>
          </p:nvSpPr>
          <p:spPr>
            <a:xfrm>
              <a:off x="4960525" y="2547175"/>
              <a:ext cx="5625" cy="4725"/>
            </a:xfrm>
            <a:custGeom>
              <a:avLst/>
              <a:gdLst/>
              <a:ahLst/>
              <a:cxnLst/>
              <a:rect l="l" t="t" r="r" b="b"/>
              <a:pathLst>
                <a:path w="225" h="189" extrusionOk="0">
                  <a:moveTo>
                    <a:pt x="123" y="0"/>
                  </a:moveTo>
                  <a:cubicBezTo>
                    <a:pt x="37" y="0"/>
                    <a:pt x="1" y="101"/>
                    <a:pt x="59"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927;p52">
              <a:extLst>
                <a:ext uri="{FF2B5EF4-FFF2-40B4-BE49-F238E27FC236}">
                  <a16:creationId xmlns:a16="http://schemas.microsoft.com/office/drawing/2014/main" id="{258CE7A0-B3EA-4B91-A37E-1FAE8F5DF07B}"/>
                </a:ext>
              </a:extLst>
            </p:cNvPr>
            <p:cNvSpPr/>
            <p:nvPr/>
          </p:nvSpPr>
          <p:spPr>
            <a:xfrm>
              <a:off x="4960525" y="2554750"/>
              <a:ext cx="5625" cy="4825"/>
            </a:xfrm>
            <a:custGeom>
              <a:avLst/>
              <a:gdLst/>
              <a:ahLst/>
              <a:cxnLst/>
              <a:rect l="l" t="t" r="r" b="b"/>
              <a:pathLst>
                <a:path w="225" h="193" extrusionOk="0">
                  <a:moveTo>
                    <a:pt x="123" y="0"/>
                  </a:moveTo>
                  <a:cubicBezTo>
                    <a:pt x="44" y="0"/>
                    <a:pt x="1" y="101"/>
                    <a:pt x="59" y="166"/>
                  </a:cubicBezTo>
                  <a:cubicBezTo>
                    <a:pt x="77" y="184"/>
                    <a:pt x="100" y="192"/>
                    <a:pt x="123" y="192"/>
                  </a:cubicBezTo>
                  <a:cubicBezTo>
                    <a:pt x="173" y="192"/>
                    <a:pt x="224" y="153"/>
                    <a:pt x="224" y="94"/>
                  </a:cubicBezTo>
                  <a:cubicBezTo>
                    <a:pt x="224" y="44"/>
                    <a:pt x="181" y="0"/>
                    <a:pt x="123"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928;p52">
              <a:extLst>
                <a:ext uri="{FF2B5EF4-FFF2-40B4-BE49-F238E27FC236}">
                  <a16:creationId xmlns:a16="http://schemas.microsoft.com/office/drawing/2014/main" id="{C11439B5-E8B0-4ECE-8A11-B1369EBCC2B5}"/>
                </a:ext>
              </a:extLst>
            </p:cNvPr>
            <p:cNvSpPr/>
            <p:nvPr/>
          </p:nvSpPr>
          <p:spPr>
            <a:xfrm>
              <a:off x="4960525" y="2562500"/>
              <a:ext cx="5625" cy="4800"/>
            </a:xfrm>
            <a:custGeom>
              <a:avLst/>
              <a:gdLst/>
              <a:ahLst/>
              <a:cxnLst/>
              <a:rect l="l" t="t" r="r" b="b"/>
              <a:pathLst>
                <a:path w="225" h="192" extrusionOk="0">
                  <a:moveTo>
                    <a:pt x="123" y="0"/>
                  </a:moveTo>
                  <a:cubicBezTo>
                    <a:pt x="37" y="0"/>
                    <a:pt x="1" y="101"/>
                    <a:pt x="59" y="166"/>
                  </a:cubicBezTo>
                  <a:cubicBezTo>
                    <a:pt x="78" y="183"/>
                    <a:pt x="100" y="191"/>
                    <a:pt x="122" y="191"/>
                  </a:cubicBezTo>
                  <a:cubicBezTo>
                    <a:pt x="174" y="191"/>
                    <a:pt x="224" y="148"/>
                    <a:pt x="224" y="87"/>
                  </a:cubicBezTo>
                  <a:cubicBezTo>
                    <a:pt x="217" y="37"/>
                    <a:pt x="181" y="0"/>
                    <a:pt x="123"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929;p52">
              <a:extLst>
                <a:ext uri="{FF2B5EF4-FFF2-40B4-BE49-F238E27FC236}">
                  <a16:creationId xmlns:a16="http://schemas.microsoft.com/office/drawing/2014/main" id="{814B5DB2-BEBC-4CCC-8B74-EA87151976D1}"/>
                </a:ext>
              </a:extLst>
            </p:cNvPr>
            <p:cNvSpPr/>
            <p:nvPr/>
          </p:nvSpPr>
          <p:spPr>
            <a:xfrm>
              <a:off x="4960575" y="2570225"/>
              <a:ext cx="5575" cy="4750"/>
            </a:xfrm>
            <a:custGeom>
              <a:avLst/>
              <a:gdLst/>
              <a:ahLst/>
              <a:cxnLst/>
              <a:rect l="l" t="t" r="r" b="b"/>
              <a:pathLst>
                <a:path w="223" h="190" extrusionOk="0">
                  <a:moveTo>
                    <a:pt x="134" y="1"/>
                  </a:moveTo>
                  <a:cubicBezTo>
                    <a:pt x="130" y="1"/>
                    <a:pt x="126" y="1"/>
                    <a:pt x="121" y="2"/>
                  </a:cubicBezTo>
                  <a:cubicBezTo>
                    <a:pt x="119" y="1"/>
                    <a:pt x="116" y="1"/>
                    <a:pt x="113" y="1"/>
                  </a:cubicBezTo>
                  <a:cubicBezTo>
                    <a:pt x="33" y="1"/>
                    <a:pt x="1" y="104"/>
                    <a:pt x="57" y="160"/>
                  </a:cubicBezTo>
                  <a:cubicBezTo>
                    <a:pt x="77" y="181"/>
                    <a:pt x="101" y="190"/>
                    <a:pt x="124" y="190"/>
                  </a:cubicBezTo>
                  <a:cubicBezTo>
                    <a:pt x="175" y="190"/>
                    <a:pt x="222" y="147"/>
                    <a:pt x="222" y="88"/>
                  </a:cubicBezTo>
                  <a:cubicBezTo>
                    <a:pt x="216" y="41"/>
                    <a:pt x="184" y="1"/>
                    <a:pt x="134"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930;p52">
              <a:extLst>
                <a:ext uri="{FF2B5EF4-FFF2-40B4-BE49-F238E27FC236}">
                  <a16:creationId xmlns:a16="http://schemas.microsoft.com/office/drawing/2014/main" id="{9F58E27E-E6CB-408D-9C87-EB3271EAAF56}"/>
                </a:ext>
              </a:extLst>
            </p:cNvPr>
            <p:cNvSpPr/>
            <p:nvPr/>
          </p:nvSpPr>
          <p:spPr>
            <a:xfrm>
              <a:off x="4960525" y="2577825"/>
              <a:ext cx="5625" cy="4825"/>
            </a:xfrm>
            <a:custGeom>
              <a:avLst/>
              <a:gdLst/>
              <a:ahLst/>
              <a:cxnLst/>
              <a:rect l="l" t="t" r="r" b="b"/>
              <a:pathLst>
                <a:path w="225" h="193" extrusionOk="0">
                  <a:moveTo>
                    <a:pt x="123" y="1"/>
                  </a:moveTo>
                  <a:cubicBezTo>
                    <a:pt x="44" y="1"/>
                    <a:pt x="1" y="101"/>
                    <a:pt x="59" y="166"/>
                  </a:cubicBezTo>
                  <a:cubicBezTo>
                    <a:pt x="77" y="185"/>
                    <a:pt x="100" y="193"/>
                    <a:pt x="123" y="193"/>
                  </a:cubicBezTo>
                  <a:cubicBezTo>
                    <a:pt x="173" y="193"/>
                    <a:pt x="224" y="154"/>
                    <a:pt x="224" y="94"/>
                  </a:cubicBezTo>
                  <a:cubicBezTo>
                    <a:pt x="224" y="44"/>
                    <a:pt x="181" y="1"/>
                    <a:pt x="123"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931;p52">
              <a:extLst>
                <a:ext uri="{FF2B5EF4-FFF2-40B4-BE49-F238E27FC236}">
                  <a16:creationId xmlns:a16="http://schemas.microsoft.com/office/drawing/2014/main" id="{B2DD9DF1-79C8-42BF-B33B-A58C1D30CE78}"/>
                </a:ext>
              </a:extLst>
            </p:cNvPr>
            <p:cNvSpPr/>
            <p:nvPr/>
          </p:nvSpPr>
          <p:spPr>
            <a:xfrm>
              <a:off x="4952050" y="2531675"/>
              <a:ext cx="5625" cy="4900"/>
            </a:xfrm>
            <a:custGeom>
              <a:avLst/>
              <a:gdLst/>
              <a:ahLst/>
              <a:cxnLst/>
              <a:rect l="l" t="t" r="r" b="b"/>
              <a:pathLst>
                <a:path w="225" h="196" extrusionOk="0">
                  <a:moveTo>
                    <a:pt x="131" y="0"/>
                  </a:moveTo>
                  <a:cubicBezTo>
                    <a:pt x="44" y="0"/>
                    <a:pt x="1" y="108"/>
                    <a:pt x="59" y="166"/>
                  </a:cubicBezTo>
                  <a:cubicBezTo>
                    <a:pt x="79" y="187"/>
                    <a:pt x="103" y="195"/>
                    <a:pt x="126" y="195"/>
                  </a:cubicBezTo>
                  <a:cubicBezTo>
                    <a:pt x="177" y="195"/>
                    <a:pt x="224" y="153"/>
                    <a:pt x="224" y="94"/>
                  </a:cubicBezTo>
                  <a:cubicBezTo>
                    <a:pt x="217" y="43"/>
                    <a:pt x="181" y="0"/>
                    <a:pt x="131"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932;p52">
              <a:extLst>
                <a:ext uri="{FF2B5EF4-FFF2-40B4-BE49-F238E27FC236}">
                  <a16:creationId xmlns:a16="http://schemas.microsoft.com/office/drawing/2014/main" id="{54C2E59F-320D-44CD-8EBB-51903AA733AD}"/>
                </a:ext>
              </a:extLst>
            </p:cNvPr>
            <p:cNvSpPr/>
            <p:nvPr/>
          </p:nvSpPr>
          <p:spPr>
            <a:xfrm>
              <a:off x="4952100" y="2539400"/>
              <a:ext cx="5575" cy="4750"/>
            </a:xfrm>
            <a:custGeom>
              <a:avLst/>
              <a:gdLst/>
              <a:ahLst/>
              <a:cxnLst/>
              <a:rect l="l" t="t" r="r" b="b"/>
              <a:pathLst>
                <a:path w="223" h="190" extrusionOk="0">
                  <a:moveTo>
                    <a:pt x="120"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933;p52">
              <a:extLst>
                <a:ext uri="{FF2B5EF4-FFF2-40B4-BE49-F238E27FC236}">
                  <a16:creationId xmlns:a16="http://schemas.microsoft.com/office/drawing/2014/main" id="{DA77B1BF-99B3-4399-8136-1F6267F38137}"/>
                </a:ext>
              </a:extLst>
            </p:cNvPr>
            <p:cNvSpPr/>
            <p:nvPr/>
          </p:nvSpPr>
          <p:spPr>
            <a:xfrm>
              <a:off x="4952050" y="2547175"/>
              <a:ext cx="5625" cy="4725"/>
            </a:xfrm>
            <a:custGeom>
              <a:avLst/>
              <a:gdLst/>
              <a:ahLst/>
              <a:cxnLst/>
              <a:rect l="l" t="t" r="r" b="b"/>
              <a:pathLst>
                <a:path w="225" h="189" extrusionOk="0">
                  <a:moveTo>
                    <a:pt x="131" y="0"/>
                  </a:moveTo>
                  <a:cubicBezTo>
                    <a:pt x="44" y="0"/>
                    <a:pt x="1" y="101"/>
                    <a:pt x="59" y="159"/>
                  </a:cubicBezTo>
                  <a:cubicBezTo>
                    <a:pt x="79" y="180"/>
                    <a:pt x="103" y="189"/>
                    <a:pt x="126" y="189"/>
                  </a:cubicBezTo>
                  <a:cubicBezTo>
                    <a:pt x="177" y="189"/>
                    <a:pt x="224" y="146"/>
                    <a:pt x="224" y="87"/>
                  </a:cubicBezTo>
                  <a:cubicBezTo>
                    <a:pt x="217" y="36"/>
                    <a:pt x="181" y="0"/>
                    <a:pt x="131"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934;p52">
              <a:extLst>
                <a:ext uri="{FF2B5EF4-FFF2-40B4-BE49-F238E27FC236}">
                  <a16:creationId xmlns:a16="http://schemas.microsoft.com/office/drawing/2014/main" id="{74F7B9CF-6E41-4BA6-9CF8-10ECE79A3D25}"/>
                </a:ext>
              </a:extLst>
            </p:cNvPr>
            <p:cNvSpPr/>
            <p:nvPr/>
          </p:nvSpPr>
          <p:spPr>
            <a:xfrm>
              <a:off x="4952050"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935;p52">
              <a:extLst>
                <a:ext uri="{FF2B5EF4-FFF2-40B4-BE49-F238E27FC236}">
                  <a16:creationId xmlns:a16="http://schemas.microsoft.com/office/drawing/2014/main" id="{7949AE3B-5808-47DE-B69B-B66606D6A018}"/>
                </a:ext>
              </a:extLst>
            </p:cNvPr>
            <p:cNvSpPr/>
            <p:nvPr/>
          </p:nvSpPr>
          <p:spPr>
            <a:xfrm>
              <a:off x="4952050" y="2562500"/>
              <a:ext cx="5625" cy="4800"/>
            </a:xfrm>
            <a:custGeom>
              <a:avLst/>
              <a:gdLst/>
              <a:ahLst/>
              <a:cxnLst/>
              <a:rect l="l" t="t" r="r" b="b"/>
              <a:pathLst>
                <a:path w="225" h="192" extrusionOk="0">
                  <a:moveTo>
                    <a:pt x="131" y="0"/>
                  </a:moveTo>
                  <a:cubicBezTo>
                    <a:pt x="44" y="0"/>
                    <a:pt x="1" y="101"/>
                    <a:pt x="59" y="166"/>
                  </a:cubicBezTo>
                  <a:cubicBezTo>
                    <a:pt x="78" y="183"/>
                    <a:pt x="100" y="191"/>
                    <a:pt x="122" y="191"/>
                  </a:cubicBezTo>
                  <a:cubicBezTo>
                    <a:pt x="174" y="191"/>
                    <a:pt x="224" y="148"/>
                    <a:pt x="224" y="87"/>
                  </a:cubicBezTo>
                  <a:cubicBezTo>
                    <a:pt x="217" y="37"/>
                    <a:pt x="181" y="0"/>
                    <a:pt x="131"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936;p52">
              <a:extLst>
                <a:ext uri="{FF2B5EF4-FFF2-40B4-BE49-F238E27FC236}">
                  <a16:creationId xmlns:a16="http://schemas.microsoft.com/office/drawing/2014/main" id="{59AC5B9A-65EF-495F-B7D9-F6F8BF270222}"/>
                </a:ext>
              </a:extLst>
            </p:cNvPr>
            <p:cNvSpPr/>
            <p:nvPr/>
          </p:nvSpPr>
          <p:spPr>
            <a:xfrm>
              <a:off x="4952100" y="2570225"/>
              <a:ext cx="5575" cy="4750"/>
            </a:xfrm>
            <a:custGeom>
              <a:avLst/>
              <a:gdLst/>
              <a:ahLst/>
              <a:cxnLst/>
              <a:rect l="l" t="t" r="r" b="b"/>
              <a:pathLst>
                <a:path w="223" h="190" extrusionOk="0">
                  <a:moveTo>
                    <a:pt x="140" y="1"/>
                  </a:moveTo>
                  <a:cubicBezTo>
                    <a:pt x="136" y="1"/>
                    <a:pt x="132" y="1"/>
                    <a:pt x="129" y="2"/>
                  </a:cubicBezTo>
                  <a:cubicBezTo>
                    <a:pt x="126" y="1"/>
                    <a:pt x="123" y="1"/>
                    <a:pt x="120" y="1"/>
                  </a:cubicBezTo>
                  <a:cubicBezTo>
                    <a:pt x="39" y="1"/>
                    <a:pt x="1" y="104"/>
                    <a:pt x="57" y="160"/>
                  </a:cubicBezTo>
                  <a:cubicBezTo>
                    <a:pt x="77" y="181"/>
                    <a:pt x="101" y="190"/>
                    <a:pt x="124" y="190"/>
                  </a:cubicBezTo>
                  <a:cubicBezTo>
                    <a:pt x="175" y="190"/>
                    <a:pt x="222" y="147"/>
                    <a:pt x="222" y="88"/>
                  </a:cubicBezTo>
                  <a:cubicBezTo>
                    <a:pt x="216" y="41"/>
                    <a:pt x="184" y="1"/>
                    <a:pt x="14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937;p52">
              <a:extLst>
                <a:ext uri="{FF2B5EF4-FFF2-40B4-BE49-F238E27FC236}">
                  <a16:creationId xmlns:a16="http://schemas.microsoft.com/office/drawing/2014/main" id="{6AEA38FF-EC00-4B55-B881-A2EE89AEB696}"/>
                </a:ext>
              </a:extLst>
            </p:cNvPr>
            <p:cNvSpPr/>
            <p:nvPr/>
          </p:nvSpPr>
          <p:spPr>
            <a:xfrm>
              <a:off x="4952050"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938;p52">
              <a:extLst>
                <a:ext uri="{FF2B5EF4-FFF2-40B4-BE49-F238E27FC236}">
                  <a16:creationId xmlns:a16="http://schemas.microsoft.com/office/drawing/2014/main" id="{00EA54CE-1F36-47F9-91A0-8AE68D1459A4}"/>
                </a:ext>
              </a:extLst>
            </p:cNvPr>
            <p:cNvSpPr/>
            <p:nvPr/>
          </p:nvSpPr>
          <p:spPr>
            <a:xfrm>
              <a:off x="4943575" y="2531675"/>
              <a:ext cx="5750" cy="4900"/>
            </a:xfrm>
            <a:custGeom>
              <a:avLst/>
              <a:gdLst/>
              <a:ahLst/>
              <a:cxnLst/>
              <a:rect l="l" t="t" r="r" b="b"/>
              <a:pathLst>
                <a:path w="230" h="196" extrusionOk="0">
                  <a:moveTo>
                    <a:pt x="131" y="0"/>
                  </a:moveTo>
                  <a:cubicBezTo>
                    <a:pt x="44" y="0"/>
                    <a:pt x="1" y="108"/>
                    <a:pt x="66" y="166"/>
                  </a:cubicBezTo>
                  <a:cubicBezTo>
                    <a:pt x="84" y="187"/>
                    <a:pt x="107" y="195"/>
                    <a:pt x="130" y="195"/>
                  </a:cubicBezTo>
                  <a:cubicBezTo>
                    <a:pt x="180" y="195"/>
                    <a:pt x="229" y="153"/>
                    <a:pt x="224" y="94"/>
                  </a:cubicBezTo>
                  <a:cubicBezTo>
                    <a:pt x="224" y="43"/>
                    <a:pt x="181" y="0"/>
                    <a:pt x="131"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939;p52">
              <a:extLst>
                <a:ext uri="{FF2B5EF4-FFF2-40B4-BE49-F238E27FC236}">
                  <a16:creationId xmlns:a16="http://schemas.microsoft.com/office/drawing/2014/main" id="{9D0B6B25-A7EF-4B0C-A55E-C37E43EB7417}"/>
                </a:ext>
              </a:extLst>
            </p:cNvPr>
            <p:cNvSpPr/>
            <p:nvPr/>
          </p:nvSpPr>
          <p:spPr>
            <a:xfrm>
              <a:off x="4943625" y="2539400"/>
              <a:ext cx="5575" cy="4750"/>
            </a:xfrm>
            <a:custGeom>
              <a:avLst/>
              <a:gdLst/>
              <a:ahLst/>
              <a:cxnLst/>
              <a:rect l="l" t="t" r="r" b="b"/>
              <a:pathLst>
                <a:path w="223" h="190" extrusionOk="0">
                  <a:moveTo>
                    <a:pt x="121"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1"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940;p52">
              <a:extLst>
                <a:ext uri="{FF2B5EF4-FFF2-40B4-BE49-F238E27FC236}">
                  <a16:creationId xmlns:a16="http://schemas.microsoft.com/office/drawing/2014/main" id="{E557F35E-2610-4ABE-9410-5A3D9C3FE331}"/>
                </a:ext>
              </a:extLst>
            </p:cNvPr>
            <p:cNvSpPr/>
            <p:nvPr/>
          </p:nvSpPr>
          <p:spPr>
            <a:xfrm>
              <a:off x="4943575" y="2547175"/>
              <a:ext cx="5750" cy="4725"/>
            </a:xfrm>
            <a:custGeom>
              <a:avLst/>
              <a:gdLst/>
              <a:ahLst/>
              <a:cxnLst/>
              <a:rect l="l" t="t" r="r" b="b"/>
              <a:pathLst>
                <a:path w="230" h="189" extrusionOk="0">
                  <a:moveTo>
                    <a:pt x="131" y="0"/>
                  </a:moveTo>
                  <a:cubicBezTo>
                    <a:pt x="44" y="0"/>
                    <a:pt x="1" y="101"/>
                    <a:pt x="66" y="159"/>
                  </a:cubicBezTo>
                  <a:cubicBezTo>
                    <a:pt x="84" y="180"/>
                    <a:pt x="107" y="189"/>
                    <a:pt x="130" y="189"/>
                  </a:cubicBezTo>
                  <a:cubicBezTo>
                    <a:pt x="180" y="189"/>
                    <a:pt x="229" y="146"/>
                    <a:pt x="224" y="87"/>
                  </a:cubicBezTo>
                  <a:cubicBezTo>
                    <a:pt x="224" y="36"/>
                    <a:pt x="181" y="0"/>
                    <a:pt x="131"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941;p52">
              <a:extLst>
                <a:ext uri="{FF2B5EF4-FFF2-40B4-BE49-F238E27FC236}">
                  <a16:creationId xmlns:a16="http://schemas.microsoft.com/office/drawing/2014/main" id="{62274DE8-8632-4C8C-AECE-2AFF1DB95D42}"/>
                </a:ext>
              </a:extLst>
            </p:cNvPr>
            <p:cNvSpPr/>
            <p:nvPr/>
          </p:nvSpPr>
          <p:spPr>
            <a:xfrm>
              <a:off x="4943575"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942;p52">
              <a:extLst>
                <a:ext uri="{FF2B5EF4-FFF2-40B4-BE49-F238E27FC236}">
                  <a16:creationId xmlns:a16="http://schemas.microsoft.com/office/drawing/2014/main" id="{64A78659-A3C8-42D1-B13E-5276C73E4A17}"/>
                </a:ext>
              </a:extLst>
            </p:cNvPr>
            <p:cNvSpPr/>
            <p:nvPr/>
          </p:nvSpPr>
          <p:spPr>
            <a:xfrm>
              <a:off x="4943575" y="2562500"/>
              <a:ext cx="5750" cy="4800"/>
            </a:xfrm>
            <a:custGeom>
              <a:avLst/>
              <a:gdLst/>
              <a:ahLst/>
              <a:cxnLst/>
              <a:rect l="l" t="t" r="r" b="b"/>
              <a:pathLst>
                <a:path w="230" h="192" extrusionOk="0">
                  <a:moveTo>
                    <a:pt x="131" y="0"/>
                  </a:moveTo>
                  <a:cubicBezTo>
                    <a:pt x="44" y="0"/>
                    <a:pt x="1" y="101"/>
                    <a:pt x="66" y="166"/>
                  </a:cubicBezTo>
                  <a:cubicBezTo>
                    <a:pt x="83" y="183"/>
                    <a:pt x="104" y="191"/>
                    <a:pt x="126" y="191"/>
                  </a:cubicBezTo>
                  <a:cubicBezTo>
                    <a:pt x="177" y="191"/>
                    <a:pt x="230" y="148"/>
                    <a:pt x="224" y="87"/>
                  </a:cubicBezTo>
                  <a:cubicBezTo>
                    <a:pt x="224" y="37"/>
                    <a:pt x="181" y="0"/>
                    <a:pt x="131"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943;p52">
              <a:extLst>
                <a:ext uri="{FF2B5EF4-FFF2-40B4-BE49-F238E27FC236}">
                  <a16:creationId xmlns:a16="http://schemas.microsoft.com/office/drawing/2014/main" id="{519042EC-5D36-44B0-BAFD-8AA4DCC1351A}"/>
                </a:ext>
              </a:extLst>
            </p:cNvPr>
            <p:cNvSpPr/>
            <p:nvPr/>
          </p:nvSpPr>
          <p:spPr>
            <a:xfrm>
              <a:off x="4943625" y="2570225"/>
              <a:ext cx="5700" cy="4750"/>
            </a:xfrm>
            <a:custGeom>
              <a:avLst/>
              <a:gdLst/>
              <a:ahLst/>
              <a:cxnLst/>
              <a:rect l="l" t="t" r="r" b="b"/>
              <a:pathLst>
                <a:path w="228" h="190" extrusionOk="0">
                  <a:moveTo>
                    <a:pt x="140" y="1"/>
                  </a:moveTo>
                  <a:cubicBezTo>
                    <a:pt x="136" y="1"/>
                    <a:pt x="132" y="1"/>
                    <a:pt x="129" y="2"/>
                  </a:cubicBezTo>
                  <a:cubicBezTo>
                    <a:pt x="126" y="1"/>
                    <a:pt x="123" y="1"/>
                    <a:pt x="121" y="1"/>
                  </a:cubicBezTo>
                  <a:cubicBezTo>
                    <a:pt x="39" y="1"/>
                    <a:pt x="1" y="104"/>
                    <a:pt x="64" y="160"/>
                  </a:cubicBezTo>
                  <a:cubicBezTo>
                    <a:pt x="82" y="181"/>
                    <a:pt x="105" y="190"/>
                    <a:pt x="128" y="190"/>
                  </a:cubicBezTo>
                  <a:cubicBezTo>
                    <a:pt x="178" y="190"/>
                    <a:pt x="227" y="147"/>
                    <a:pt x="222" y="88"/>
                  </a:cubicBezTo>
                  <a:cubicBezTo>
                    <a:pt x="222" y="41"/>
                    <a:pt x="185" y="1"/>
                    <a:pt x="14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944;p52">
              <a:extLst>
                <a:ext uri="{FF2B5EF4-FFF2-40B4-BE49-F238E27FC236}">
                  <a16:creationId xmlns:a16="http://schemas.microsoft.com/office/drawing/2014/main" id="{D1D8B361-647D-4488-AE30-CC8B5ACD0498}"/>
                </a:ext>
              </a:extLst>
            </p:cNvPr>
            <p:cNvSpPr/>
            <p:nvPr/>
          </p:nvSpPr>
          <p:spPr>
            <a:xfrm>
              <a:off x="4943575"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2" name="Google Shape;693;p32">
            <a:extLst>
              <a:ext uri="{FF2B5EF4-FFF2-40B4-BE49-F238E27FC236}">
                <a16:creationId xmlns:a16="http://schemas.microsoft.com/office/drawing/2014/main" id="{9E532914-97FA-4A4C-9C2D-CC1CB0713DBA}"/>
              </a:ext>
            </a:extLst>
          </p:cNvPr>
          <p:cNvCxnSpPr>
            <a:cxnSpLocks/>
          </p:cNvCxnSpPr>
          <p:nvPr/>
        </p:nvCxnSpPr>
        <p:spPr>
          <a:xfrm>
            <a:off x="7727669" y="2323916"/>
            <a:ext cx="0" cy="1315396"/>
          </a:xfrm>
          <a:prstGeom prst="straightConnector1">
            <a:avLst/>
          </a:prstGeom>
          <a:noFill/>
          <a:ln w="73025" cap="flat" cmpd="sng">
            <a:solidFill>
              <a:schemeClr val="accent2"/>
            </a:solidFill>
            <a:prstDash val="solid"/>
            <a:round/>
            <a:headEnd type="none" w="med" len="med"/>
            <a:tailEnd type="none" w="med" len="med"/>
          </a:ln>
        </p:spPr>
      </p:cxnSp>
      <p:sp>
        <p:nvSpPr>
          <p:cNvPr id="253" name="TextBox 252">
            <a:extLst>
              <a:ext uri="{FF2B5EF4-FFF2-40B4-BE49-F238E27FC236}">
                <a16:creationId xmlns:a16="http://schemas.microsoft.com/office/drawing/2014/main" id="{1E757830-A733-4B46-8D45-DC6FBAC399F6}"/>
              </a:ext>
            </a:extLst>
          </p:cNvPr>
          <p:cNvSpPr txBox="1"/>
          <p:nvPr/>
        </p:nvSpPr>
        <p:spPr>
          <a:xfrm>
            <a:off x="7294411" y="3880073"/>
            <a:ext cx="1933402" cy="1754326"/>
          </a:xfrm>
          <a:prstGeom prst="rect">
            <a:avLst/>
          </a:prstGeom>
          <a:noFill/>
        </p:spPr>
        <p:txBody>
          <a:bodyPr wrap="square" rtlCol="0">
            <a:spAutoFit/>
          </a:bodyPr>
          <a:lstStyle/>
          <a:p>
            <a:pPr marL="285750" indent="-285750">
              <a:buFont typeface="Arial" panose="020B0604020202020204" pitchFamily="34" charset="0"/>
              <a:buChar char="•"/>
            </a:pPr>
            <a:r>
              <a:rPr lang="en-IN" dirty="0"/>
              <a:t>Base model - evaluation</a:t>
            </a:r>
          </a:p>
          <a:p>
            <a:pPr marL="285750" indent="-285750">
              <a:buFont typeface="Arial" panose="020B0604020202020204" pitchFamily="34" charset="0"/>
              <a:buChar char="•"/>
            </a:pPr>
            <a:r>
              <a:rPr lang="en-IN" dirty="0"/>
              <a:t>Testing various models and evaluating</a:t>
            </a:r>
          </a:p>
          <a:p>
            <a:endParaRPr lang="en-US" dirty="0"/>
          </a:p>
        </p:txBody>
      </p:sp>
      <p:cxnSp>
        <p:nvCxnSpPr>
          <p:cNvPr id="254" name="Google Shape;693;p32">
            <a:extLst>
              <a:ext uri="{FF2B5EF4-FFF2-40B4-BE49-F238E27FC236}">
                <a16:creationId xmlns:a16="http://schemas.microsoft.com/office/drawing/2014/main" id="{15CCF6F4-0C37-4215-A943-66C964A961B4}"/>
              </a:ext>
            </a:extLst>
          </p:cNvPr>
          <p:cNvCxnSpPr>
            <a:cxnSpLocks/>
          </p:cNvCxnSpPr>
          <p:nvPr/>
        </p:nvCxnSpPr>
        <p:spPr>
          <a:xfrm>
            <a:off x="10780896" y="2323916"/>
            <a:ext cx="0" cy="1315396"/>
          </a:xfrm>
          <a:prstGeom prst="straightConnector1">
            <a:avLst/>
          </a:prstGeom>
          <a:noFill/>
          <a:ln w="73025" cap="flat" cmpd="sng">
            <a:solidFill>
              <a:schemeClr val="accent2"/>
            </a:solidFill>
            <a:prstDash val="solid"/>
            <a:round/>
            <a:headEnd type="none" w="med" len="med"/>
            <a:tailEnd type="none" w="med" len="med"/>
          </a:ln>
        </p:spPr>
      </p:cxnSp>
      <p:sp>
        <p:nvSpPr>
          <p:cNvPr id="334" name="TextBox 333">
            <a:extLst>
              <a:ext uri="{FF2B5EF4-FFF2-40B4-BE49-F238E27FC236}">
                <a16:creationId xmlns:a16="http://schemas.microsoft.com/office/drawing/2014/main" id="{C66BCA1A-B53D-4A65-A77B-C2822B7AF687}"/>
              </a:ext>
            </a:extLst>
          </p:cNvPr>
          <p:cNvSpPr txBox="1"/>
          <p:nvPr/>
        </p:nvSpPr>
        <p:spPr>
          <a:xfrm>
            <a:off x="10189475" y="3878646"/>
            <a:ext cx="1550505" cy="1477328"/>
          </a:xfrm>
          <a:prstGeom prst="rect">
            <a:avLst/>
          </a:prstGeom>
          <a:noFill/>
        </p:spPr>
        <p:txBody>
          <a:bodyPr wrap="square" rtlCol="0">
            <a:spAutoFit/>
          </a:bodyPr>
          <a:lstStyle/>
          <a:p>
            <a:pPr marL="285750" indent="-285750">
              <a:buFont typeface="Arial" panose="020B0604020202020204" pitchFamily="34" charset="0"/>
              <a:buChar char="•"/>
            </a:pPr>
            <a:r>
              <a:rPr lang="en-IN" dirty="0"/>
              <a:t>Hyper Parameter Tuning of the best Model </a:t>
            </a:r>
            <a:endParaRPr lang="en-US" dirty="0"/>
          </a:p>
        </p:txBody>
      </p:sp>
      <p:sp>
        <p:nvSpPr>
          <p:cNvPr id="339" name="TextBox 338">
            <a:extLst>
              <a:ext uri="{FF2B5EF4-FFF2-40B4-BE49-F238E27FC236}">
                <a16:creationId xmlns:a16="http://schemas.microsoft.com/office/drawing/2014/main" id="{8D3BE0A3-D053-4E52-9CAE-CA43DEA02324}"/>
              </a:ext>
            </a:extLst>
          </p:cNvPr>
          <p:cNvSpPr txBox="1"/>
          <p:nvPr/>
        </p:nvSpPr>
        <p:spPr>
          <a:xfrm>
            <a:off x="4258294" y="2558278"/>
            <a:ext cx="539862" cy="923330"/>
          </a:xfrm>
          <a:prstGeom prst="rect">
            <a:avLst/>
          </a:prstGeom>
          <a:noFill/>
        </p:spPr>
        <p:txBody>
          <a:bodyPr wrap="square" rtlCol="0">
            <a:spAutoFit/>
          </a:bodyPr>
          <a:lstStyle/>
          <a:p>
            <a:r>
              <a:rPr lang="en-US" sz="5400" dirty="0"/>
              <a:t>2</a:t>
            </a:r>
          </a:p>
        </p:txBody>
      </p:sp>
      <p:sp>
        <p:nvSpPr>
          <p:cNvPr id="341" name="TextBox 340">
            <a:extLst>
              <a:ext uri="{FF2B5EF4-FFF2-40B4-BE49-F238E27FC236}">
                <a16:creationId xmlns:a16="http://schemas.microsoft.com/office/drawing/2014/main" id="{E3C518C0-20B2-4B55-B6D1-D1F699DF5FF4}"/>
              </a:ext>
            </a:extLst>
          </p:cNvPr>
          <p:cNvSpPr txBox="1"/>
          <p:nvPr/>
        </p:nvSpPr>
        <p:spPr>
          <a:xfrm>
            <a:off x="8046459" y="2558278"/>
            <a:ext cx="573980" cy="923330"/>
          </a:xfrm>
          <a:prstGeom prst="rect">
            <a:avLst/>
          </a:prstGeom>
          <a:noFill/>
        </p:spPr>
        <p:txBody>
          <a:bodyPr wrap="square" rtlCol="0">
            <a:spAutoFit/>
          </a:bodyPr>
          <a:lstStyle/>
          <a:p>
            <a:r>
              <a:rPr lang="en-US" sz="5400" dirty="0"/>
              <a:t>3</a:t>
            </a:r>
          </a:p>
        </p:txBody>
      </p:sp>
      <p:sp>
        <p:nvSpPr>
          <p:cNvPr id="342" name="TextBox 341">
            <a:extLst>
              <a:ext uri="{FF2B5EF4-FFF2-40B4-BE49-F238E27FC236}">
                <a16:creationId xmlns:a16="http://schemas.microsoft.com/office/drawing/2014/main" id="{63913D9F-03A6-44A2-A9D2-E75B82F86231}"/>
              </a:ext>
            </a:extLst>
          </p:cNvPr>
          <p:cNvSpPr txBox="1"/>
          <p:nvPr/>
        </p:nvSpPr>
        <p:spPr>
          <a:xfrm>
            <a:off x="10994399" y="2571541"/>
            <a:ext cx="575001" cy="923330"/>
          </a:xfrm>
          <a:prstGeom prst="rect">
            <a:avLst/>
          </a:prstGeom>
          <a:noFill/>
        </p:spPr>
        <p:txBody>
          <a:bodyPr wrap="square" rtlCol="0">
            <a:spAutoFit/>
          </a:bodyPr>
          <a:lstStyle/>
          <a:p>
            <a:r>
              <a:rPr lang="en-US" sz="5400" dirty="0"/>
              <a:t>4</a:t>
            </a:r>
          </a:p>
        </p:txBody>
      </p:sp>
      <p:grpSp>
        <p:nvGrpSpPr>
          <p:cNvPr id="343" name="Google Shape;1090;p38">
            <a:extLst>
              <a:ext uri="{FF2B5EF4-FFF2-40B4-BE49-F238E27FC236}">
                <a16:creationId xmlns:a16="http://schemas.microsoft.com/office/drawing/2014/main" id="{CAA383B0-BE0D-48FF-AA22-2B3BBF008092}"/>
              </a:ext>
            </a:extLst>
          </p:cNvPr>
          <p:cNvGrpSpPr/>
          <p:nvPr/>
        </p:nvGrpSpPr>
        <p:grpSpPr>
          <a:xfrm>
            <a:off x="510074" y="3493407"/>
            <a:ext cx="373500" cy="373500"/>
            <a:chOff x="1372725" y="1912500"/>
            <a:chExt cx="373500" cy="373500"/>
          </a:xfrm>
        </p:grpSpPr>
        <p:sp>
          <p:nvSpPr>
            <p:cNvPr id="344" name="Google Shape;1091;p38">
              <a:extLst>
                <a:ext uri="{FF2B5EF4-FFF2-40B4-BE49-F238E27FC236}">
                  <a16:creationId xmlns:a16="http://schemas.microsoft.com/office/drawing/2014/main" id="{A50CB30F-949F-484C-BD6C-B92729617D99}"/>
                </a:ext>
              </a:extLst>
            </p:cNvPr>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092;p38">
              <a:extLst>
                <a:ext uri="{FF2B5EF4-FFF2-40B4-BE49-F238E27FC236}">
                  <a16:creationId xmlns:a16="http://schemas.microsoft.com/office/drawing/2014/main" id="{89569C26-3BEC-4D50-9ED9-CA6BFB18CCEC}"/>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1090;p38">
            <a:extLst>
              <a:ext uri="{FF2B5EF4-FFF2-40B4-BE49-F238E27FC236}">
                <a16:creationId xmlns:a16="http://schemas.microsoft.com/office/drawing/2014/main" id="{E9BA667F-F394-4F34-8373-F324F033BC45}"/>
              </a:ext>
            </a:extLst>
          </p:cNvPr>
          <p:cNvGrpSpPr/>
          <p:nvPr/>
        </p:nvGrpSpPr>
        <p:grpSpPr>
          <a:xfrm>
            <a:off x="3795595" y="3518894"/>
            <a:ext cx="373500" cy="373500"/>
            <a:chOff x="1372725" y="1912500"/>
            <a:chExt cx="373500" cy="373500"/>
          </a:xfrm>
        </p:grpSpPr>
        <p:sp>
          <p:nvSpPr>
            <p:cNvPr id="350" name="Google Shape;1091;p38">
              <a:extLst>
                <a:ext uri="{FF2B5EF4-FFF2-40B4-BE49-F238E27FC236}">
                  <a16:creationId xmlns:a16="http://schemas.microsoft.com/office/drawing/2014/main" id="{AE8DF934-6B7A-45FC-8AEA-6104BA87B8BC}"/>
                </a:ext>
              </a:extLst>
            </p:cNvPr>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092;p38">
              <a:extLst>
                <a:ext uri="{FF2B5EF4-FFF2-40B4-BE49-F238E27FC236}">
                  <a16:creationId xmlns:a16="http://schemas.microsoft.com/office/drawing/2014/main" id="{F75F5DC4-1DF6-46B9-A4DB-04AE7128B727}"/>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1090;p38">
            <a:extLst>
              <a:ext uri="{FF2B5EF4-FFF2-40B4-BE49-F238E27FC236}">
                <a16:creationId xmlns:a16="http://schemas.microsoft.com/office/drawing/2014/main" id="{43D59489-08DB-43C9-9412-22EB537FD418}"/>
              </a:ext>
            </a:extLst>
          </p:cNvPr>
          <p:cNvGrpSpPr/>
          <p:nvPr/>
        </p:nvGrpSpPr>
        <p:grpSpPr>
          <a:xfrm>
            <a:off x="10577746" y="3490309"/>
            <a:ext cx="373500" cy="373500"/>
            <a:chOff x="1372725" y="1912500"/>
            <a:chExt cx="373500" cy="373500"/>
          </a:xfrm>
        </p:grpSpPr>
        <p:sp>
          <p:nvSpPr>
            <p:cNvPr id="353" name="Google Shape;1091;p38">
              <a:extLst>
                <a:ext uri="{FF2B5EF4-FFF2-40B4-BE49-F238E27FC236}">
                  <a16:creationId xmlns:a16="http://schemas.microsoft.com/office/drawing/2014/main" id="{BC52A5DD-93AA-46B8-9F29-FDB4AD6FF71C}"/>
                </a:ext>
              </a:extLst>
            </p:cNvPr>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092;p38">
              <a:extLst>
                <a:ext uri="{FF2B5EF4-FFF2-40B4-BE49-F238E27FC236}">
                  <a16:creationId xmlns:a16="http://schemas.microsoft.com/office/drawing/2014/main" id="{1D0F730B-19F6-456D-9272-77A88E150F87}"/>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1090;p38">
            <a:extLst>
              <a:ext uri="{FF2B5EF4-FFF2-40B4-BE49-F238E27FC236}">
                <a16:creationId xmlns:a16="http://schemas.microsoft.com/office/drawing/2014/main" id="{A344EFD9-E0F9-46C5-B2B4-40D0806FA30D}"/>
              </a:ext>
            </a:extLst>
          </p:cNvPr>
          <p:cNvGrpSpPr/>
          <p:nvPr/>
        </p:nvGrpSpPr>
        <p:grpSpPr>
          <a:xfrm>
            <a:off x="7540610" y="3503556"/>
            <a:ext cx="373500" cy="373500"/>
            <a:chOff x="1372725" y="1912500"/>
            <a:chExt cx="373500" cy="373500"/>
          </a:xfrm>
        </p:grpSpPr>
        <p:sp>
          <p:nvSpPr>
            <p:cNvPr id="356" name="Google Shape;1091;p38">
              <a:extLst>
                <a:ext uri="{FF2B5EF4-FFF2-40B4-BE49-F238E27FC236}">
                  <a16:creationId xmlns:a16="http://schemas.microsoft.com/office/drawing/2014/main" id="{70835064-F0EA-4650-8525-8E6F4E725340}"/>
                </a:ext>
              </a:extLst>
            </p:cNvPr>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092;p38">
              <a:extLst>
                <a:ext uri="{FF2B5EF4-FFF2-40B4-BE49-F238E27FC236}">
                  <a16:creationId xmlns:a16="http://schemas.microsoft.com/office/drawing/2014/main" id="{48B5DDFA-3AF9-4398-95D6-843941BC2433}"/>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9434;p56">
            <a:extLst>
              <a:ext uri="{FF2B5EF4-FFF2-40B4-BE49-F238E27FC236}">
                <a16:creationId xmlns:a16="http://schemas.microsoft.com/office/drawing/2014/main" id="{D3F53649-01ED-4C88-8AD3-55D9CB62A102}"/>
              </a:ext>
            </a:extLst>
          </p:cNvPr>
          <p:cNvGrpSpPr/>
          <p:nvPr/>
        </p:nvGrpSpPr>
        <p:grpSpPr>
          <a:xfrm>
            <a:off x="5351875" y="5831709"/>
            <a:ext cx="1452955" cy="621360"/>
            <a:chOff x="732422" y="2990152"/>
            <a:chExt cx="1337773" cy="572102"/>
          </a:xfrm>
        </p:grpSpPr>
        <p:sp>
          <p:nvSpPr>
            <p:cNvPr id="359" name="Google Shape;9435;p56">
              <a:extLst>
                <a:ext uri="{FF2B5EF4-FFF2-40B4-BE49-F238E27FC236}">
                  <a16:creationId xmlns:a16="http://schemas.microsoft.com/office/drawing/2014/main" id="{63350FC2-CB9F-4DC1-891C-7222DC5D463F}"/>
                </a:ext>
              </a:extLst>
            </p:cNvPr>
            <p:cNvSpPr/>
            <p:nvPr/>
          </p:nvSpPr>
          <p:spPr>
            <a:xfrm>
              <a:off x="923705" y="3182595"/>
              <a:ext cx="380762" cy="379464"/>
            </a:xfrm>
            <a:custGeom>
              <a:avLst/>
              <a:gdLst/>
              <a:ahLst/>
              <a:cxnLst/>
              <a:rect l="l" t="t" r="r" b="b"/>
              <a:pathLst>
                <a:path w="33153" h="33040" extrusionOk="0">
                  <a:moveTo>
                    <a:pt x="16576" y="1"/>
                  </a:moveTo>
                  <a:cubicBezTo>
                    <a:pt x="16428" y="1"/>
                    <a:pt x="16280" y="57"/>
                    <a:pt x="16167" y="170"/>
                  </a:cubicBezTo>
                  <a:lnTo>
                    <a:pt x="9658" y="6680"/>
                  </a:lnTo>
                  <a:cubicBezTo>
                    <a:pt x="9434" y="6906"/>
                    <a:pt x="9434" y="7272"/>
                    <a:pt x="9658" y="7495"/>
                  </a:cubicBezTo>
                  <a:lnTo>
                    <a:pt x="9729" y="7566"/>
                  </a:lnTo>
                  <a:cubicBezTo>
                    <a:pt x="9955" y="7789"/>
                    <a:pt x="10395" y="8000"/>
                    <a:pt x="10712" y="8032"/>
                  </a:cubicBezTo>
                  <a:cubicBezTo>
                    <a:pt x="10712" y="8032"/>
                    <a:pt x="11595" y="8116"/>
                    <a:pt x="12145" y="8663"/>
                  </a:cubicBezTo>
                  <a:cubicBezTo>
                    <a:pt x="13090" y="9608"/>
                    <a:pt x="13090" y="11141"/>
                    <a:pt x="12142" y="12089"/>
                  </a:cubicBezTo>
                  <a:cubicBezTo>
                    <a:pt x="11670" y="12562"/>
                    <a:pt x="11050" y="12798"/>
                    <a:pt x="10431" y="12798"/>
                  </a:cubicBezTo>
                  <a:cubicBezTo>
                    <a:pt x="9811" y="12798"/>
                    <a:pt x="9192" y="12562"/>
                    <a:pt x="8719" y="12089"/>
                  </a:cubicBezTo>
                  <a:cubicBezTo>
                    <a:pt x="8173" y="11539"/>
                    <a:pt x="8085" y="10656"/>
                    <a:pt x="8085" y="10656"/>
                  </a:cubicBezTo>
                  <a:cubicBezTo>
                    <a:pt x="8053" y="10339"/>
                    <a:pt x="7846" y="9899"/>
                    <a:pt x="7623" y="9672"/>
                  </a:cubicBezTo>
                  <a:lnTo>
                    <a:pt x="7551" y="9604"/>
                  </a:lnTo>
                  <a:cubicBezTo>
                    <a:pt x="7438" y="9491"/>
                    <a:pt x="7290" y="9435"/>
                    <a:pt x="7143" y="9435"/>
                  </a:cubicBezTo>
                  <a:cubicBezTo>
                    <a:pt x="6995" y="9435"/>
                    <a:pt x="6848" y="9491"/>
                    <a:pt x="6736" y="9604"/>
                  </a:cubicBezTo>
                  <a:lnTo>
                    <a:pt x="223" y="16111"/>
                  </a:lnTo>
                  <a:cubicBezTo>
                    <a:pt x="0" y="16337"/>
                    <a:pt x="0" y="16703"/>
                    <a:pt x="223" y="16929"/>
                  </a:cubicBezTo>
                  <a:lnTo>
                    <a:pt x="6733" y="23439"/>
                  </a:lnTo>
                  <a:cubicBezTo>
                    <a:pt x="6846" y="23550"/>
                    <a:pt x="6994" y="23606"/>
                    <a:pt x="7142" y="23606"/>
                  </a:cubicBezTo>
                  <a:cubicBezTo>
                    <a:pt x="7290" y="23606"/>
                    <a:pt x="7438" y="23550"/>
                    <a:pt x="7551" y="23439"/>
                  </a:cubicBezTo>
                  <a:lnTo>
                    <a:pt x="7623" y="23364"/>
                  </a:lnTo>
                  <a:cubicBezTo>
                    <a:pt x="7849" y="23141"/>
                    <a:pt x="8056" y="22698"/>
                    <a:pt x="8088" y="22381"/>
                  </a:cubicBezTo>
                  <a:cubicBezTo>
                    <a:pt x="8088" y="22381"/>
                    <a:pt x="8173" y="21497"/>
                    <a:pt x="8719" y="20951"/>
                  </a:cubicBezTo>
                  <a:cubicBezTo>
                    <a:pt x="9194" y="20469"/>
                    <a:pt x="9820" y="20228"/>
                    <a:pt x="10446" y="20228"/>
                  </a:cubicBezTo>
                  <a:cubicBezTo>
                    <a:pt x="11066" y="20228"/>
                    <a:pt x="11685" y="20465"/>
                    <a:pt x="12158" y="20938"/>
                  </a:cubicBezTo>
                  <a:cubicBezTo>
                    <a:pt x="13110" y="21889"/>
                    <a:pt x="13103" y="23432"/>
                    <a:pt x="12145" y="24374"/>
                  </a:cubicBezTo>
                  <a:cubicBezTo>
                    <a:pt x="11599" y="24924"/>
                    <a:pt x="10715" y="25008"/>
                    <a:pt x="10715" y="25008"/>
                  </a:cubicBezTo>
                  <a:cubicBezTo>
                    <a:pt x="10398" y="25040"/>
                    <a:pt x="9955" y="25250"/>
                    <a:pt x="9732" y="25474"/>
                  </a:cubicBezTo>
                  <a:lnTo>
                    <a:pt x="9658" y="25545"/>
                  </a:lnTo>
                  <a:cubicBezTo>
                    <a:pt x="9434" y="25771"/>
                    <a:pt x="9434" y="26137"/>
                    <a:pt x="9658" y="26363"/>
                  </a:cubicBezTo>
                  <a:lnTo>
                    <a:pt x="16167" y="32869"/>
                  </a:lnTo>
                  <a:cubicBezTo>
                    <a:pt x="16280" y="32983"/>
                    <a:pt x="16428" y="33039"/>
                    <a:pt x="16576" y="33039"/>
                  </a:cubicBezTo>
                  <a:cubicBezTo>
                    <a:pt x="16724" y="33039"/>
                    <a:pt x="16872" y="32983"/>
                    <a:pt x="16985" y="32869"/>
                  </a:cubicBezTo>
                  <a:lnTo>
                    <a:pt x="23492" y="26363"/>
                  </a:lnTo>
                  <a:cubicBezTo>
                    <a:pt x="23605" y="26252"/>
                    <a:pt x="23753" y="26196"/>
                    <a:pt x="23901" y="26196"/>
                  </a:cubicBezTo>
                  <a:cubicBezTo>
                    <a:pt x="24049" y="26196"/>
                    <a:pt x="24197" y="26252"/>
                    <a:pt x="24310" y="26363"/>
                  </a:cubicBezTo>
                  <a:lnTo>
                    <a:pt x="24313" y="26370"/>
                  </a:lnTo>
                  <a:cubicBezTo>
                    <a:pt x="24540" y="26593"/>
                    <a:pt x="24750" y="27036"/>
                    <a:pt x="24779" y="27353"/>
                  </a:cubicBezTo>
                  <a:cubicBezTo>
                    <a:pt x="24779" y="27353"/>
                    <a:pt x="24867" y="28237"/>
                    <a:pt x="25413" y="28783"/>
                  </a:cubicBezTo>
                  <a:cubicBezTo>
                    <a:pt x="25888" y="29265"/>
                    <a:pt x="26514" y="29506"/>
                    <a:pt x="27140" y="29506"/>
                  </a:cubicBezTo>
                  <a:cubicBezTo>
                    <a:pt x="27759" y="29506"/>
                    <a:pt x="28378" y="29269"/>
                    <a:pt x="28849" y="28796"/>
                  </a:cubicBezTo>
                  <a:cubicBezTo>
                    <a:pt x="29800" y="27845"/>
                    <a:pt x="29797" y="26302"/>
                    <a:pt x="28840" y="25357"/>
                  </a:cubicBezTo>
                  <a:cubicBezTo>
                    <a:pt x="28290" y="24810"/>
                    <a:pt x="27406" y="24726"/>
                    <a:pt x="27406" y="24726"/>
                  </a:cubicBezTo>
                  <a:cubicBezTo>
                    <a:pt x="27089" y="24694"/>
                    <a:pt x="26646" y="24487"/>
                    <a:pt x="26423" y="24260"/>
                  </a:cubicBezTo>
                  <a:lnTo>
                    <a:pt x="26420" y="24257"/>
                  </a:lnTo>
                  <a:cubicBezTo>
                    <a:pt x="26193" y="24031"/>
                    <a:pt x="26193" y="23665"/>
                    <a:pt x="26420" y="23439"/>
                  </a:cubicBezTo>
                  <a:lnTo>
                    <a:pt x="32926" y="16929"/>
                  </a:lnTo>
                  <a:cubicBezTo>
                    <a:pt x="33152" y="16703"/>
                    <a:pt x="33152" y="16337"/>
                    <a:pt x="32926" y="16111"/>
                  </a:cubicBezTo>
                  <a:lnTo>
                    <a:pt x="26420" y="9604"/>
                  </a:lnTo>
                  <a:cubicBezTo>
                    <a:pt x="26193" y="9378"/>
                    <a:pt x="26193" y="9012"/>
                    <a:pt x="26420" y="8786"/>
                  </a:cubicBezTo>
                  <a:lnTo>
                    <a:pt x="26533" y="8669"/>
                  </a:lnTo>
                  <a:cubicBezTo>
                    <a:pt x="26759" y="8446"/>
                    <a:pt x="27202" y="8236"/>
                    <a:pt x="27516" y="8207"/>
                  </a:cubicBezTo>
                  <a:cubicBezTo>
                    <a:pt x="27516" y="8207"/>
                    <a:pt x="28403" y="8119"/>
                    <a:pt x="28950" y="7573"/>
                  </a:cubicBezTo>
                  <a:cubicBezTo>
                    <a:pt x="29894" y="6628"/>
                    <a:pt x="29894" y="5094"/>
                    <a:pt x="28950" y="4147"/>
                  </a:cubicBezTo>
                  <a:cubicBezTo>
                    <a:pt x="28477" y="3674"/>
                    <a:pt x="27858" y="3438"/>
                    <a:pt x="27238" y="3438"/>
                  </a:cubicBezTo>
                  <a:cubicBezTo>
                    <a:pt x="26618" y="3438"/>
                    <a:pt x="25997" y="3674"/>
                    <a:pt x="25523" y="4147"/>
                  </a:cubicBezTo>
                  <a:cubicBezTo>
                    <a:pt x="24977" y="4697"/>
                    <a:pt x="24892" y="5580"/>
                    <a:pt x="24892" y="5580"/>
                  </a:cubicBezTo>
                  <a:cubicBezTo>
                    <a:pt x="24860" y="5894"/>
                    <a:pt x="24650" y="6337"/>
                    <a:pt x="24427" y="6563"/>
                  </a:cubicBezTo>
                  <a:lnTo>
                    <a:pt x="24310" y="6680"/>
                  </a:lnTo>
                  <a:cubicBezTo>
                    <a:pt x="24197" y="6791"/>
                    <a:pt x="24049" y="6847"/>
                    <a:pt x="23901" y="6847"/>
                  </a:cubicBezTo>
                  <a:cubicBezTo>
                    <a:pt x="23753" y="6847"/>
                    <a:pt x="23605" y="6791"/>
                    <a:pt x="23492" y="6680"/>
                  </a:cubicBezTo>
                  <a:lnTo>
                    <a:pt x="16985" y="170"/>
                  </a:lnTo>
                  <a:cubicBezTo>
                    <a:pt x="16872" y="57"/>
                    <a:pt x="16724" y="1"/>
                    <a:pt x="16576" y="1"/>
                  </a:cubicBezTo>
                  <a:close/>
                </a:path>
              </a:pathLst>
            </a:custGeom>
            <a:noFill/>
            <a:ln w="9525" cap="flat" cmpd="sng">
              <a:solidFill>
                <a:srgbClr val="D6DB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9436;p56">
              <a:extLst>
                <a:ext uri="{FF2B5EF4-FFF2-40B4-BE49-F238E27FC236}">
                  <a16:creationId xmlns:a16="http://schemas.microsoft.com/office/drawing/2014/main" id="{F3DEECDD-393F-4ADE-B63D-389BFC1644C2}"/>
                </a:ext>
              </a:extLst>
            </p:cNvPr>
            <p:cNvSpPr/>
            <p:nvPr/>
          </p:nvSpPr>
          <p:spPr>
            <a:xfrm>
              <a:off x="1309210" y="3183709"/>
              <a:ext cx="378534" cy="377248"/>
            </a:xfrm>
            <a:custGeom>
              <a:avLst/>
              <a:gdLst/>
              <a:ahLst/>
              <a:cxnLst/>
              <a:rect l="l" t="t" r="r" b="b"/>
              <a:pathLst>
                <a:path w="32959" h="32847" extrusionOk="0">
                  <a:moveTo>
                    <a:pt x="16480" y="1"/>
                  </a:moveTo>
                  <a:cubicBezTo>
                    <a:pt x="16334" y="1"/>
                    <a:pt x="16186" y="57"/>
                    <a:pt x="16073" y="170"/>
                  </a:cubicBezTo>
                  <a:lnTo>
                    <a:pt x="9603" y="6641"/>
                  </a:lnTo>
                  <a:cubicBezTo>
                    <a:pt x="9491" y="6753"/>
                    <a:pt x="9345" y="6808"/>
                    <a:pt x="9198" y="6808"/>
                  </a:cubicBezTo>
                  <a:cubicBezTo>
                    <a:pt x="9051" y="6808"/>
                    <a:pt x="8904" y="6753"/>
                    <a:pt x="8791" y="6641"/>
                  </a:cubicBezTo>
                  <a:lnTo>
                    <a:pt x="8677" y="6525"/>
                  </a:lnTo>
                  <a:cubicBezTo>
                    <a:pt x="8454" y="6301"/>
                    <a:pt x="8244" y="5861"/>
                    <a:pt x="8215" y="5547"/>
                  </a:cubicBezTo>
                  <a:cubicBezTo>
                    <a:pt x="8215" y="5547"/>
                    <a:pt x="8127" y="4667"/>
                    <a:pt x="7584" y="4124"/>
                  </a:cubicBezTo>
                  <a:cubicBezTo>
                    <a:pt x="7113" y="3653"/>
                    <a:pt x="6497" y="3418"/>
                    <a:pt x="5880" y="3418"/>
                  </a:cubicBezTo>
                  <a:cubicBezTo>
                    <a:pt x="5264" y="3418"/>
                    <a:pt x="4648" y="3653"/>
                    <a:pt x="4177" y="4124"/>
                  </a:cubicBezTo>
                  <a:cubicBezTo>
                    <a:pt x="3236" y="5065"/>
                    <a:pt x="3236" y="6589"/>
                    <a:pt x="4177" y="7531"/>
                  </a:cubicBezTo>
                  <a:cubicBezTo>
                    <a:pt x="4721" y="8074"/>
                    <a:pt x="5601" y="8158"/>
                    <a:pt x="5601" y="8158"/>
                  </a:cubicBezTo>
                  <a:cubicBezTo>
                    <a:pt x="5914" y="8191"/>
                    <a:pt x="6354" y="8398"/>
                    <a:pt x="6578" y="8621"/>
                  </a:cubicBezTo>
                  <a:lnTo>
                    <a:pt x="6694" y="8737"/>
                  </a:lnTo>
                  <a:cubicBezTo>
                    <a:pt x="6917" y="8961"/>
                    <a:pt x="6917" y="9323"/>
                    <a:pt x="6694" y="9550"/>
                  </a:cubicBezTo>
                  <a:lnTo>
                    <a:pt x="223" y="16020"/>
                  </a:lnTo>
                  <a:cubicBezTo>
                    <a:pt x="0" y="16243"/>
                    <a:pt x="0" y="16606"/>
                    <a:pt x="223" y="16832"/>
                  </a:cubicBezTo>
                  <a:lnTo>
                    <a:pt x="6694" y="23300"/>
                  </a:lnTo>
                  <a:cubicBezTo>
                    <a:pt x="6807" y="23411"/>
                    <a:pt x="6954" y="23467"/>
                    <a:pt x="7102" y="23467"/>
                  </a:cubicBezTo>
                  <a:cubicBezTo>
                    <a:pt x="7249" y="23467"/>
                    <a:pt x="7396" y="23411"/>
                    <a:pt x="7509" y="23300"/>
                  </a:cubicBezTo>
                  <a:lnTo>
                    <a:pt x="7577" y="23232"/>
                  </a:lnTo>
                  <a:cubicBezTo>
                    <a:pt x="7801" y="23008"/>
                    <a:pt x="8008" y="22568"/>
                    <a:pt x="8040" y="22255"/>
                  </a:cubicBezTo>
                  <a:cubicBezTo>
                    <a:pt x="8040" y="22255"/>
                    <a:pt x="8124" y="21375"/>
                    <a:pt x="8668" y="20831"/>
                  </a:cubicBezTo>
                  <a:cubicBezTo>
                    <a:pt x="9138" y="20360"/>
                    <a:pt x="9755" y="20125"/>
                    <a:pt x="10371" y="20125"/>
                  </a:cubicBezTo>
                  <a:cubicBezTo>
                    <a:pt x="10987" y="20125"/>
                    <a:pt x="11604" y="20360"/>
                    <a:pt x="12074" y="20831"/>
                  </a:cubicBezTo>
                  <a:cubicBezTo>
                    <a:pt x="13013" y="21769"/>
                    <a:pt x="13013" y="23296"/>
                    <a:pt x="12074" y="24235"/>
                  </a:cubicBezTo>
                  <a:cubicBezTo>
                    <a:pt x="11528" y="24781"/>
                    <a:pt x="10651" y="24865"/>
                    <a:pt x="10651" y="24865"/>
                  </a:cubicBezTo>
                  <a:cubicBezTo>
                    <a:pt x="10337" y="24895"/>
                    <a:pt x="9897" y="25105"/>
                    <a:pt x="9674" y="25328"/>
                  </a:cubicBezTo>
                  <a:lnTo>
                    <a:pt x="9603" y="25396"/>
                  </a:lnTo>
                  <a:cubicBezTo>
                    <a:pt x="9379" y="25619"/>
                    <a:pt x="9379" y="25985"/>
                    <a:pt x="9603" y="26208"/>
                  </a:cubicBezTo>
                  <a:lnTo>
                    <a:pt x="16073" y="32679"/>
                  </a:lnTo>
                  <a:cubicBezTo>
                    <a:pt x="16186" y="32790"/>
                    <a:pt x="16334" y="32846"/>
                    <a:pt x="16480" y="32846"/>
                  </a:cubicBezTo>
                  <a:cubicBezTo>
                    <a:pt x="16627" y="32846"/>
                    <a:pt x="16774" y="32790"/>
                    <a:pt x="16885" y="32679"/>
                  </a:cubicBezTo>
                  <a:lnTo>
                    <a:pt x="23356" y="26208"/>
                  </a:lnTo>
                  <a:cubicBezTo>
                    <a:pt x="23582" y="25985"/>
                    <a:pt x="23582" y="25619"/>
                    <a:pt x="23356" y="25396"/>
                  </a:cubicBezTo>
                  <a:lnTo>
                    <a:pt x="23285" y="25325"/>
                  </a:lnTo>
                  <a:cubicBezTo>
                    <a:pt x="23061" y="25102"/>
                    <a:pt x="22621" y="24895"/>
                    <a:pt x="22308" y="24862"/>
                  </a:cubicBezTo>
                  <a:cubicBezTo>
                    <a:pt x="22308" y="24862"/>
                    <a:pt x="21428" y="24778"/>
                    <a:pt x="20884" y="24235"/>
                  </a:cubicBezTo>
                  <a:cubicBezTo>
                    <a:pt x="19962" y="23290"/>
                    <a:pt x="19972" y="21779"/>
                    <a:pt x="20903" y="20847"/>
                  </a:cubicBezTo>
                  <a:cubicBezTo>
                    <a:pt x="21375" y="20378"/>
                    <a:pt x="21991" y="20142"/>
                    <a:pt x="22608" y="20142"/>
                  </a:cubicBezTo>
                  <a:cubicBezTo>
                    <a:pt x="23215" y="20142"/>
                    <a:pt x="23822" y="20370"/>
                    <a:pt x="24291" y="20828"/>
                  </a:cubicBezTo>
                  <a:cubicBezTo>
                    <a:pt x="24834" y="21371"/>
                    <a:pt x="24918" y="22251"/>
                    <a:pt x="24918" y="22251"/>
                  </a:cubicBezTo>
                  <a:cubicBezTo>
                    <a:pt x="24951" y="22565"/>
                    <a:pt x="25158" y="23005"/>
                    <a:pt x="25381" y="23228"/>
                  </a:cubicBezTo>
                  <a:lnTo>
                    <a:pt x="25452" y="23300"/>
                  </a:lnTo>
                  <a:cubicBezTo>
                    <a:pt x="25565" y="23411"/>
                    <a:pt x="25713" y="23467"/>
                    <a:pt x="25859" y="23467"/>
                  </a:cubicBezTo>
                  <a:cubicBezTo>
                    <a:pt x="26006" y="23467"/>
                    <a:pt x="26153" y="23411"/>
                    <a:pt x="26264" y="23300"/>
                  </a:cubicBezTo>
                  <a:lnTo>
                    <a:pt x="32735" y="16829"/>
                  </a:lnTo>
                  <a:cubicBezTo>
                    <a:pt x="32958" y="16606"/>
                    <a:pt x="32958" y="16243"/>
                    <a:pt x="32735" y="16017"/>
                  </a:cubicBezTo>
                  <a:lnTo>
                    <a:pt x="26264" y="9546"/>
                  </a:lnTo>
                  <a:cubicBezTo>
                    <a:pt x="26041" y="9323"/>
                    <a:pt x="26041" y="8961"/>
                    <a:pt x="26264" y="8734"/>
                  </a:cubicBezTo>
                  <a:lnTo>
                    <a:pt x="26271" y="8731"/>
                  </a:lnTo>
                  <a:cubicBezTo>
                    <a:pt x="26494" y="8508"/>
                    <a:pt x="26934" y="8301"/>
                    <a:pt x="27248" y="8268"/>
                  </a:cubicBezTo>
                  <a:cubicBezTo>
                    <a:pt x="27248" y="8268"/>
                    <a:pt x="28125" y="8184"/>
                    <a:pt x="28671" y="7641"/>
                  </a:cubicBezTo>
                  <a:cubicBezTo>
                    <a:pt x="29593" y="6696"/>
                    <a:pt x="29584" y="5185"/>
                    <a:pt x="28652" y="4253"/>
                  </a:cubicBezTo>
                  <a:cubicBezTo>
                    <a:pt x="28181" y="3784"/>
                    <a:pt x="27564" y="3548"/>
                    <a:pt x="26947" y="3548"/>
                  </a:cubicBezTo>
                  <a:cubicBezTo>
                    <a:pt x="26340" y="3548"/>
                    <a:pt x="25733" y="3777"/>
                    <a:pt x="25265" y="4234"/>
                  </a:cubicBezTo>
                  <a:cubicBezTo>
                    <a:pt x="24721" y="4777"/>
                    <a:pt x="24637" y="5657"/>
                    <a:pt x="24637" y="5657"/>
                  </a:cubicBezTo>
                  <a:cubicBezTo>
                    <a:pt x="24605" y="5971"/>
                    <a:pt x="24398" y="6411"/>
                    <a:pt x="24174" y="6635"/>
                  </a:cubicBezTo>
                  <a:lnTo>
                    <a:pt x="24168" y="6641"/>
                  </a:lnTo>
                  <a:cubicBezTo>
                    <a:pt x="24056" y="6753"/>
                    <a:pt x="23910" y="6808"/>
                    <a:pt x="23763" y="6808"/>
                  </a:cubicBezTo>
                  <a:cubicBezTo>
                    <a:pt x="23616" y="6808"/>
                    <a:pt x="23469" y="6753"/>
                    <a:pt x="23356" y="6641"/>
                  </a:cubicBezTo>
                  <a:lnTo>
                    <a:pt x="16885" y="170"/>
                  </a:lnTo>
                  <a:cubicBezTo>
                    <a:pt x="16774" y="57"/>
                    <a:pt x="16627" y="1"/>
                    <a:pt x="16480" y="1"/>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9437;p56">
              <a:extLst>
                <a:ext uri="{FF2B5EF4-FFF2-40B4-BE49-F238E27FC236}">
                  <a16:creationId xmlns:a16="http://schemas.microsoft.com/office/drawing/2014/main" id="{E1D597F4-8B43-498A-9D0F-336F5C37F7CB}"/>
                </a:ext>
              </a:extLst>
            </p:cNvPr>
            <p:cNvSpPr/>
            <p:nvPr/>
          </p:nvSpPr>
          <p:spPr>
            <a:xfrm>
              <a:off x="732422" y="2990152"/>
              <a:ext cx="380716" cy="379441"/>
            </a:xfrm>
            <a:custGeom>
              <a:avLst/>
              <a:gdLst/>
              <a:ahLst/>
              <a:cxnLst/>
              <a:rect l="l" t="t" r="r" b="b"/>
              <a:pathLst>
                <a:path w="33149" h="33038" extrusionOk="0">
                  <a:moveTo>
                    <a:pt x="16573" y="0"/>
                  </a:moveTo>
                  <a:cubicBezTo>
                    <a:pt x="16426" y="0"/>
                    <a:pt x="16278" y="56"/>
                    <a:pt x="16167" y="168"/>
                  </a:cubicBezTo>
                  <a:lnTo>
                    <a:pt x="9657" y="6677"/>
                  </a:lnTo>
                  <a:cubicBezTo>
                    <a:pt x="9431" y="6903"/>
                    <a:pt x="9431" y="7269"/>
                    <a:pt x="9657" y="7492"/>
                  </a:cubicBezTo>
                  <a:lnTo>
                    <a:pt x="9725" y="7563"/>
                  </a:lnTo>
                  <a:cubicBezTo>
                    <a:pt x="9952" y="7787"/>
                    <a:pt x="10395" y="7997"/>
                    <a:pt x="10709" y="8026"/>
                  </a:cubicBezTo>
                  <a:cubicBezTo>
                    <a:pt x="10709" y="8026"/>
                    <a:pt x="11592" y="8113"/>
                    <a:pt x="12142" y="8660"/>
                  </a:cubicBezTo>
                  <a:cubicBezTo>
                    <a:pt x="13087" y="9605"/>
                    <a:pt x="13087" y="11142"/>
                    <a:pt x="12142" y="12086"/>
                  </a:cubicBezTo>
                  <a:cubicBezTo>
                    <a:pt x="11669" y="12561"/>
                    <a:pt x="11049" y="12798"/>
                    <a:pt x="10429" y="12798"/>
                  </a:cubicBezTo>
                  <a:cubicBezTo>
                    <a:pt x="9809" y="12798"/>
                    <a:pt x="9189" y="12562"/>
                    <a:pt x="8716" y="12090"/>
                  </a:cubicBezTo>
                  <a:cubicBezTo>
                    <a:pt x="8169" y="11540"/>
                    <a:pt x="8082" y="10656"/>
                    <a:pt x="8082" y="10656"/>
                  </a:cubicBezTo>
                  <a:cubicBezTo>
                    <a:pt x="8053" y="10339"/>
                    <a:pt x="7842" y="9899"/>
                    <a:pt x="7619" y="9673"/>
                  </a:cubicBezTo>
                  <a:lnTo>
                    <a:pt x="7548" y="9605"/>
                  </a:lnTo>
                  <a:cubicBezTo>
                    <a:pt x="7435" y="9492"/>
                    <a:pt x="7287" y="9435"/>
                    <a:pt x="7140" y="9435"/>
                  </a:cubicBezTo>
                  <a:cubicBezTo>
                    <a:pt x="6993" y="9435"/>
                    <a:pt x="6846" y="9492"/>
                    <a:pt x="6733" y="9605"/>
                  </a:cubicBezTo>
                  <a:lnTo>
                    <a:pt x="223" y="16111"/>
                  </a:lnTo>
                  <a:cubicBezTo>
                    <a:pt x="0" y="16338"/>
                    <a:pt x="0" y="16700"/>
                    <a:pt x="223" y="16926"/>
                  </a:cubicBezTo>
                  <a:lnTo>
                    <a:pt x="6733" y="23436"/>
                  </a:lnTo>
                  <a:cubicBezTo>
                    <a:pt x="6956" y="23662"/>
                    <a:pt x="6956" y="24028"/>
                    <a:pt x="6733" y="24254"/>
                  </a:cubicBezTo>
                  <a:lnTo>
                    <a:pt x="6616" y="24368"/>
                  </a:lnTo>
                  <a:cubicBezTo>
                    <a:pt x="6390" y="24594"/>
                    <a:pt x="5950" y="24804"/>
                    <a:pt x="5633" y="24833"/>
                  </a:cubicBezTo>
                  <a:cubicBezTo>
                    <a:pt x="5633" y="24833"/>
                    <a:pt x="4749" y="24921"/>
                    <a:pt x="4199" y="25468"/>
                  </a:cubicBezTo>
                  <a:cubicBezTo>
                    <a:pt x="3255" y="26412"/>
                    <a:pt x="3255" y="27946"/>
                    <a:pt x="4199" y="28890"/>
                  </a:cubicBezTo>
                  <a:cubicBezTo>
                    <a:pt x="4673" y="29364"/>
                    <a:pt x="5294" y="29601"/>
                    <a:pt x="5914" y="29601"/>
                  </a:cubicBezTo>
                  <a:cubicBezTo>
                    <a:pt x="6534" y="29601"/>
                    <a:pt x="7153" y="29364"/>
                    <a:pt x="7626" y="28890"/>
                  </a:cubicBezTo>
                  <a:cubicBezTo>
                    <a:pt x="8172" y="28344"/>
                    <a:pt x="8260" y="27460"/>
                    <a:pt x="8260" y="27460"/>
                  </a:cubicBezTo>
                  <a:cubicBezTo>
                    <a:pt x="8289" y="27143"/>
                    <a:pt x="8499" y="26700"/>
                    <a:pt x="8726" y="26477"/>
                  </a:cubicBezTo>
                  <a:lnTo>
                    <a:pt x="8839" y="26360"/>
                  </a:lnTo>
                  <a:cubicBezTo>
                    <a:pt x="8952" y="26249"/>
                    <a:pt x="9100" y="26193"/>
                    <a:pt x="9248" y="26193"/>
                  </a:cubicBezTo>
                  <a:cubicBezTo>
                    <a:pt x="9396" y="26193"/>
                    <a:pt x="9544" y="26249"/>
                    <a:pt x="9657" y="26360"/>
                  </a:cubicBezTo>
                  <a:lnTo>
                    <a:pt x="16167" y="32870"/>
                  </a:lnTo>
                  <a:cubicBezTo>
                    <a:pt x="16278" y="32982"/>
                    <a:pt x="16426" y="33037"/>
                    <a:pt x="16573" y="33037"/>
                  </a:cubicBezTo>
                  <a:cubicBezTo>
                    <a:pt x="16721" y="33037"/>
                    <a:pt x="16869" y="32982"/>
                    <a:pt x="16982" y="32870"/>
                  </a:cubicBezTo>
                  <a:lnTo>
                    <a:pt x="23491" y="26360"/>
                  </a:lnTo>
                  <a:cubicBezTo>
                    <a:pt x="23605" y="26247"/>
                    <a:pt x="23752" y="26191"/>
                    <a:pt x="23899" y="26191"/>
                  </a:cubicBezTo>
                  <a:cubicBezTo>
                    <a:pt x="24046" y="26191"/>
                    <a:pt x="24193" y="26247"/>
                    <a:pt x="24307" y="26360"/>
                  </a:cubicBezTo>
                  <a:lnTo>
                    <a:pt x="24313" y="26364"/>
                  </a:lnTo>
                  <a:cubicBezTo>
                    <a:pt x="24536" y="26590"/>
                    <a:pt x="24747" y="27033"/>
                    <a:pt x="24776" y="27350"/>
                  </a:cubicBezTo>
                  <a:cubicBezTo>
                    <a:pt x="24776" y="27350"/>
                    <a:pt x="24863" y="28234"/>
                    <a:pt x="25410" y="28780"/>
                  </a:cubicBezTo>
                  <a:cubicBezTo>
                    <a:pt x="25885" y="29262"/>
                    <a:pt x="26511" y="29503"/>
                    <a:pt x="27137" y="29503"/>
                  </a:cubicBezTo>
                  <a:cubicBezTo>
                    <a:pt x="27756" y="29503"/>
                    <a:pt x="28376" y="29267"/>
                    <a:pt x="28849" y="28793"/>
                  </a:cubicBezTo>
                  <a:cubicBezTo>
                    <a:pt x="29800" y="27842"/>
                    <a:pt x="29794" y="26299"/>
                    <a:pt x="28836" y="25354"/>
                  </a:cubicBezTo>
                  <a:cubicBezTo>
                    <a:pt x="28289" y="24808"/>
                    <a:pt x="27403" y="24720"/>
                    <a:pt x="27403" y="24720"/>
                  </a:cubicBezTo>
                  <a:cubicBezTo>
                    <a:pt x="27089" y="24691"/>
                    <a:pt x="26646" y="24484"/>
                    <a:pt x="26419" y="24258"/>
                  </a:cubicBezTo>
                  <a:lnTo>
                    <a:pt x="26416" y="24254"/>
                  </a:lnTo>
                  <a:cubicBezTo>
                    <a:pt x="26190" y="24028"/>
                    <a:pt x="26190" y="23662"/>
                    <a:pt x="26416" y="23436"/>
                  </a:cubicBezTo>
                  <a:lnTo>
                    <a:pt x="32925" y="16926"/>
                  </a:lnTo>
                  <a:cubicBezTo>
                    <a:pt x="33149" y="16700"/>
                    <a:pt x="33149" y="16338"/>
                    <a:pt x="32925" y="16111"/>
                  </a:cubicBezTo>
                  <a:lnTo>
                    <a:pt x="26416" y="9602"/>
                  </a:lnTo>
                  <a:cubicBezTo>
                    <a:pt x="26303" y="9490"/>
                    <a:pt x="26155" y="9434"/>
                    <a:pt x="26007" y="9434"/>
                  </a:cubicBezTo>
                  <a:cubicBezTo>
                    <a:pt x="25859" y="9434"/>
                    <a:pt x="25711" y="9490"/>
                    <a:pt x="25598" y="9602"/>
                  </a:cubicBezTo>
                  <a:lnTo>
                    <a:pt x="25526" y="9673"/>
                  </a:lnTo>
                  <a:cubicBezTo>
                    <a:pt x="25303" y="9899"/>
                    <a:pt x="25093" y="10339"/>
                    <a:pt x="25064" y="10656"/>
                  </a:cubicBezTo>
                  <a:cubicBezTo>
                    <a:pt x="25064" y="10656"/>
                    <a:pt x="24976" y="11540"/>
                    <a:pt x="24430" y="12090"/>
                  </a:cubicBezTo>
                  <a:cubicBezTo>
                    <a:pt x="23953" y="12577"/>
                    <a:pt x="23323" y="12822"/>
                    <a:pt x="22693" y="12822"/>
                  </a:cubicBezTo>
                  <a:cubicBezTo>
                    <a:pt x="22073" y="12822"/>
                    <a:pt x="21454" y="12585"/>
                    <a:pt x="20981" y="12112"/>
                  </a:cubicBezTo>
                  <a:cubicBezTo>
                    <a:pt x="20026" y="11158"/>
                    <a:pt x="20036" y="9605"/>
                    <a:pt x="21003" y="8663"/>
                  </a:cubicBezTo>
                  <a:cubicBezTo>
                    <a:pt x="21550" y="8117"/>
                    <a:pt x="22437" y="8029"/>
                    <a:pt x="22437" y="8029"/>
                  </a:cubicBezTo>
                  <a:cubicBezTo>
                    <a:pt x="22750" y="8000"/>
                    <a:pt x="23194" y="7790"/>
                    <a:pt x="23420" y="7567"/>
                  </a:cubicBezTo>
                  <a:lnTo>
                    <a:pt x="23491" y="7492"/>
                  </a:lnTo>
                  <a:cubicBezTo>
                    <a:pt x="23715" y="7269"/>
                    <a:pt x="23715" y="6903"/>
                    <a:pt x="23491" y="6677"/>
                  </a:cubicBezTo>
                  <a:lnTo>
                    <a:pt x="16982" y="168"/>
                  </a:lnTo>
                  <a:cubicBezTo>
                    <a:pt x="16869" y="56"/>
                    <a:pt x="16721" y="0"/>
                    <a:pt x="16573" y="0"/>
                  </a:cubicBez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9438;p56">
              <a:extLst>
                <a:ext uri="{FF2B5EF4-FFF2-40B4-BE49-F238E27FC236}">
                  <a16:creationId xmlns:a16="http://schemas.microsoft.com/office/drawing/2014/main" id="{D8FF9BED-96DD-4C7F-88B2-1DA496B960FD}"/>
                </a:ext>
              </a:extLst>
            </p:cNvPr>
            <p:cNvSpPr/>
            <p:nvPr/>
          </p:nvSpPr>
          <p:spPr>
            <a:xfrm>
              <a:off x="1115837" y="2990152"/>
              <a:ext cx="380728" cy="379430"/>
            </a:xfrm>
            <a:custGeom>
              <a:avLst/>
              <a:gdLst/>
              <a:ahLst/>
              <a:cxnLst/>
              <a:rect l="l" t="t" r="r" b="b"/>
              <a:pathLst>
                <a:path w="33150" h="33037" extrusionOk="0">
                  <a:moveTo>
                    <a:pt x="16576" y="0"/>
                  </a:moveTo>
                  <a:cubicBezTo>
                    <a:pt x="16429" y="0"/>
                    <a:pt x="16281" y="56"/>
                    <a:pt x="16168" y="168"/>
                  </a:cubicBezTo>
                  <a:lnTo>
                    <a:pt x="9661" y="6677"/>
                  </a:lnTo>
                  <a:cubicBezTo>
                    <a:pt x="9548" y="6789"/>
                    <a:pt x="9400" y="6844"/>
                    <a:pt x="9252" y="6844"/>
                  </a:cubicBezTo>
                  <a:cubicBezTo>
                    <a:pt x="9104" y="6844"/>
                    <a:pt x="8956" y="6789"/>
                    <a:pt x="8843" y="6677"/>
                  </a:cubicBezTo>
                  <a:lnTo>
                    <a:pt x="8836" y="6670"/>
                  </a:lnTo>
                  <a:cubicBezTo>
                    <a:pt x="8613" y="6447"/>
                    <a:pt x="8403" y="6004"/>
                    <a:pt x="8374" y="5687"/>
                  </a:cubicBezTo>
                  <a:cubicBezTo>
                    <a:pt x="8374" y="5687"/>
                    <a:pt x="8286" y="4804"/>
                    <a:pt x="7740" y="4257"/>
                  </a:cubicBezTo>
                  <a:cubicBezTo>
                    <a:pt x="7263" y="3757"/>
                    <a:pt x="6626" y="3507"/>
                    <a:pt x="5987" y="3507"/>
                  </a:cubicBezTo>
                  <a:cubicBezTo>
                    <a:pt x="5368" y="3507"/>
                    <a:pt x="4749" y="3742"/>
                    <a:pt x="4275" y="4215"/>
                  </a:cubicBezTo>
                  <a:cubicBezTo>
                    <a:pt x="3314" y="5176"/>
                    <a:pt x="3330" y="6742"/>
                    <a:pt x="4313" y="7680"/>
                  </a:cubicBezTo>
                  <a:cubicBezTo>
                    <a:pt x="4860" y="8227"/>
                    <a:pt x="5747" y="8314"/>
                    <a:pt x="5747" y="8314"/>
                  </a:cubicBezTo>
                  <a:cubicBezTo>
                    <a:pt x="6061" y="8343"/>
                    <a:pt x="6504" y="8553"/>
                    <a:pt x="6730" y="8777"/>
                  </a:cubicBezTo>
                  <a:lnTo>
                    <a:pt x="6733" y="8783"/>
                  </a:lnTo>
                  <a:cubicBezTo>
                    <a:pt x="6960" y="9010"/>
                    <a:pt x="6960" y="9372"/>
                    <a:pt x="6733" y="9598"/>
                  </a:cubicBezTo>
                  <a:lnTo>
                    <a:pt x="224" y="16111"/>
                  </a:lnTo>
                  <a:cubicBezTo>
                    <a:pt x="1" y="16338"/>
                    <a:pt x="1" y="16700"/>
                    <a:pt x="224" y="16926"/>
                  </a:cubicBezTo>
                  <a:lnTo>
                    <a:pt x="6733" y="23436"/>
                  </a:lnTo>
                  <a:cubicBezTo>
                    <a:pt x="6847" y="23547"/>
                    <a:pt x="6995" y="23603"/>
                    <a:pt x="7143" y="23603"/>
                  </a:cubicBezTo>
                  <a:cubicBezTo>
                    <a:pt x="7291" y="23603"/>
                    <a:pt x="7439" y="23547"/>
                    <a:pt x="7552" y="23436"/>
                  </a:cubicBezTo>
                  <a:lnTo>
                    <a:pt x="7623" y="23365"/>
                  </a:lnTo>
                  <a:cubicBezTo>
                    <a:pt x="7846" y="23138"/>
                    <a:pt x="8057" y="22698"/>
                    <a:pt x="8086" y="22381"/>
                  </a:cubicBezTo>
                  <a:cubicBezTo>
                    <a:pt x="8086" y="22381"/>
                    <a:pt x="8173" y="21498"/>
                    <a:pt x="8720" y="20948"/>
                  </a:cubicBezTo>
                  <a:cubicBezTo>
                    <a:pt x="9195" y="20467"/>
                    <a:pt x="9821" y="20226"/>
                    <a:pt x="10447" y="20226"/>
                  </a:cubicBezTo>
                  <a:cubicBezTo>
                    <a:pt x="11066" y="20226"/>
                    <a:pt x="11686" y="20462"/>
                    <a:pt x="12159" y="20935"/>
                  </a:cubicBezTo>
                  <a:cubicBezTo>
                    <a:pt x="13110" y="21886"/>
                    <a:pt x="13104" y="23429"/>
                    <a:pt x="12146" y="24374"/>
                  </a:cubicBezTo>
                  <a:cubicBezTo>
                    <a:pt x="11599" y="24921"/>
                    <a:pt x="10716" y="25008"/>
                    <a:pt x="10716" y="25008"/>
                  </a:cubicBezTo>
                  <a:cubicBezTo>
                    <a:pt x="10399" y="25037"/>
                    <a:pt x="9956" y="25248"/>
                    <a:pt x="9733" y="25471"/>
                  </a:cubicBezTo>
                  <a:lnTo>
                    <a:pt x="9658" y="25542"/>
                  </a:lnTo>
                  <a:cubicBezTo>
                    <a:pt x="9435" y="25768"/>
                    <a:pt x="9435" y="26134"/>
                    <a:pt x="9658" y="26360"/>
                  </a:cubicBezTo>
                  <a:lnTo>
                    <a:pt x="16168" y="32867"/>
                  </a:lnTo>
                  <a:cubicBezTo>
                    <a:pt x="16281" y="32980"/>
                    <a:pt x="16429" y="33037"/>
                    <a:pt x="16577" y="33037"/>
                  </a:cubicBezTo>
                  <a:cubicBezTo>
                    <a:pt x="16725" y="33037"/>
                    <a:pt x="16873" y="32980"/>
                    <a:pt x="16986" y="32867"/>
                  </a:cubicBezTo>
                  <a:lnTo>
                    <a:pt x="23492" y="26360"/>
                  </a:lnTo>
                  <a:cubicBezTo>
                    <a:pt x="23715" y="26134"/>
                    <a:pt x="23715" y="25768"/>
                    <a:pt x="23492" y="25542"/>
                  </a:cubicBezTo>
                  <a:lnTo>
                    <a:pt x="23421" y="25474"/>
                  </a:lnTo>
                  <a:cubicBezTo>
                    <a:pt x="23198" y="25251"/>
                    <a:pt x="22755" y="25040"/>
                    <a:pt x="22438" y="25011"/>
                  </a:cubicBezTo>
                  <a:cubicBezTo>
                    <a:pt x="22438" y="25011"/>
                    <a:pt x="21554" y="24924"/>
                    <a:pt x="21004" y="24377"/>
                  </a:cubicBezTo>
                  <a:cubicBezTo>
                    <a:pt x="20073" y="23429"/>
                    <a:pt x="20076" y="21905"/>
                    <a:pt x="21017" y="20964"/>
                  </a:cubicBezTo>
                  <a:cubicBezTo>
                    <a:pt x="21490" y="20491"/>
                    <a:pt x="22111" y="20254"/>
                    <a:pt x="22731" y="20254"/>
                  </a:cubicBezTo>
                  <a:cubicBezTo>
                    <a:pt x="23345" y="20254"/>
                    <a:pt x="23959" y="20486"/>
                    <a:pt x="24430" y="20951"/>
                  </a:cubicBezTo>
                  <a:cubicBezTo>
                    <a:pt x="24977" y="21498"/>
                    <a:pt x="25065" y="22381"/>
                    <a:pt x="25065" y="22381"/>
                  </a:cubicBezTo>
                  <a:cubicBezTo>
                    <a:pt x="25097" y="22698"/>
                    <a:pt x="25304" y="23141"/>
                    <a:pt x="25530" y="23365"/>
                  </a:cubicBezTo>
                  <a:lnTo>
                    <a:pt x="25598" y="23436"/>
                  </a:lnTo>
                  <a:cubicBezTo>
                    <a:pt x="25712" y="23547"/>
                    <a:pt x="25860" y="23603"/>
                    <a:pt x="26007" y="23603"/>
                  </a:cubicBezTo>
                  <a:cubicBezTo>
                    <a:pt x="26155" y="23603"/>
                    <a:pt x="26302" y="23547"/>
                    <a:pt x="26414" y="23436"/>
                  </a:cubicBezTo>
                  <a:lnTo>
                    <a:pt x="32923" y="16926"/>
                  </a:lnTo>
                  <a:cubicBezTo>
                    <a:pt x="33150" y="16700"/>
                    <a:pt x="33150" y="16338"/>
                    <a:pt x="32923" y="16111"/>
                  </a:cubicBezTo>
                  <a:lnTo>
                    <a:pt x="26417" y="9602"/>
                  </a:lnTo>
                  <a:cubicBezTo>
                    <a:pt x="26194" y="9375"/>
                    <a:pt x="26194" y="9010"/>
                    <a:pt x="26417" y="8783"/>
                  </a:cubicBezTo>
                  <a:lnTo>
                    <a:pt x="26533" y="8670"/>
                  </a:lnTo>
                  <a:cubicBezTo>
                    <a:pt x="26760" y="8443"/>
                    <a:pt x="27203" y="8233"/>
                    <a:pt x="27517" y="8204"/>
                  </a:cubicBezTo>
                  <a:cubicBezTo>
                    <a:pt x="27517" y="8204"/>
                    <a:pt x="28400" y="8117"/>
                    <a:pt x="28950" y="7570"/>
                  </a:cubicBezTo>
                  <a:cubicBezTo>
                    <a:pt x="29918" y="6628"/>
                    <a:pt x="29927" y="5079"/>
                    <a:pt x="28973" y="4124"/>
                  </a:cubicBezTo>
                  <a:cubicBezTo>
                    <a:pt x="28500" y="3650"/>
                    <a:pt x="27879" y="3413"/>
                    <a:pt x="27259" y="3413"/>
                  </a:cubicBezTo>
                  <a:cubicBezTo>
                    <a:pt x="26629" y="3413"/>
                    <a:pt x="25999" y="3658"/>
                    <a:pt x="25524" y="4144"/>
                  </a:cubicBezTo>
                  <a:lnTo>
                    <a:pt x="25524" y="4147"/>
                  </a:lnTo>
                  <a:cubicBezTo>
                    <a:pt x="24977" y="4694"/>
                    <a:pt x="24890" y="5577"/>
                    <a:pt x="24890" y="5577"/>
                  </a:cubicBezTo>
                  <a:cubicBezTo>
                    <a:pt x="24861" y="5894"/>
                    <a:pt x="24650" y="6337"/>
                    <a:pt x="24427" y="6560"/>
                  </a:cubicBezTo>
                  <a:lnTo>
                    <a:pt x="24311" y="6677"/>
                  </a:lnTo>
                  <a:cubicBezTo>
                    <a:pt x="24198" y="6789"/>
                    <a:pt x="24050" y="6844"/>
                    <a:pt x="23901" y="6844"/>
                  </a:cubicBezTo>
                  <a:cubicBezTo>
                    <a:pt x="23753" y="6844"/>
                    <a:pt x="23605" y="6789"/>
                    <a:pt x="23492" y="6677"/>
                  </a:cubicBezTo>
                  <a:lnTo>
                    <a:pt x="16983" y="168"/>
                  </a:lnTo>
                  <a:cubicBezTo>
                    <a:pt x="16871" y="56"/>
                    <a:pt x="16724" y="0"/>
                    <a:pt x="16576" y="0"/>
                  </a:cubicBezTo>
                  <a:close/>
                </a:path>
              </a:pathLst>
            </a:custGeom>
            <a:noFill/>
            <a:ln w="9525" cap="flat" cmpd="sng">
              <a:solidFill>
                <a:srgbClr val="B3C3C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9439;p56">
              <a:extLst>
                <a:ext uri="{FF2B5EF4-FFF2-40B4-BE49-F238E27FC236}">
                  <a16:creationId xmlns:a16="http://schemas.microsoft.com/office/drawing/2014/main" id="{F5236A7C-55E8-4203-A5D2-7C68A033C560}"/>
                </a:ext>
              </a:extLst>
            </p:cNvPr>
            <p:cNvSpPr/>
            <p:nvPr/>
          </p:nvSpPr>
          <p:spPr>
            <a:xfrm>
              <a:off x="1691707" y="3184996"/>
              <a:ext cx="378488" cy="377259"/>
            </a:xfrm>
            <a:custGeom>
              <a:avLst/>
              <a:gdLst/>
              <a:ahLst/>
              <a:cxnLst/>
              <a:rect l="l" t="t" r="r" b="b"/>
              <a:pathLst>
                <a:path w="32955" h="32848" extrusionOk="0">
                  <a:moveTo>
                    <a:pt x="16478" y="1"/>
                  </a:moveTo>
                  <a:cubicBezTo>
                    <a:pt x="16331" y="1"/>
                    <a:pt x="16185" y="57"/>
                    <a:pt x="16073" y="168"/>
                  </a:cubicBezTo>
                  <a:lnTo>
                    <a:pt x="9603" y="6639"/>
                  </a:lnTo>
                  <a:cubicBezTo>
                    <a:pt x="9489" y="6752"/>
                    <a:pt x="9342" y="6809"/>
                    <a:pt x="9195" y="6809"/>
                  </a:cubicBezTo>
                  <a:cubicBezTo>
                    <a:pt x="9048" y="6809"/>
                    <a:pt x="8900" y="6752"/>
                    <a:pt x="8787" y="6639"/>
                  </a:cubicBezTo>
                  <a:lnTo>
                    <a:pt x="8674" y="6526"/>
                  </a:lnTo>
                  <a:cubicBezTo>
                    <a:pt x="8451" y="6303"/>
                    <a:pt x="8244" y="5863"/>
                    <a:pt x="8211" y="5545"/>
                  </a:cubicBezTo>
                  <a:cubicBezTo>
                    <a:pt x="8211" y="5545"/>
                    <a:pt x="8127" y="4669"/>
                    <a:pt x="7581" y="4125"/>
                  </a:cubicBezTo>
                  <a:cubicBezTo>
                    <a:pt x="7109" y="3646"/>
                    <a:pt x="6488" y="3407"/>
                    <a:pt x="5867" y="3407"/>
                  </a:cubicBezTo>
                  <a:cubicBezTo>
                    <a:pt x="5251" y="3407"/>
                    <a:pt x="4634" y="3642"/>
                    <a:pt x="4164" y="4112"/>
                  </a:cubicBezTo>
                  <a:cubicBezTo>
                    <a:pt x="3219" y="5057"/>
                    <a:pt x="3226" y="6590"/>
                    <a:pt x="4177" y="7529"/>
                  </a:cubicBezTo>
                  <a:cubicBezTo>
                    <a:pt x="4721" y="8075"/>
                    <a:pt x="5601" y="8160"/>
                    <a:pt x="5601" y="8160"/>
                  </a:cubicBezTo>
                  <a:cubicBezTo>
                    <a:pt x="5914" y="8189"/>
                    <a:pt x="6354" y="8399"/>
                    <a:pt x="6578" y="8622"/>
                  </a:cubicBezTo>
                  <a:lnTo>
                    <a:pt x="6694" y="8735"/>
                  </a:lnTo>
                  <a:cubicBezTo>
                    <a:pt x="6914" y="8962"/>
                    <a:pt x="6914" y="9324"/>
                    <a:pt x="6694" y="9548"/>
                  </a:cubicBezTo>
                  <a:lnTo>
                    <a:pt x="223" y="16018"/>
                  </a:lnTo>
                  <a:cubicBezTo>
                    <a:pt x="0" y="16245"/>
                    <a:pt x="0" y="16607"/>
                    <a:pt x="223" y="16830"/>
                  </a:cubicBezTo>
                  <a:lnTo>
                    <a:pt x="6694" y="23301"/>
                  </a:lnTo>
                  <a:cubicBezTo>
                    <a:pt x="6917" y="23527"/>
                    <a:pt x="6917" y="23890"/>
                    <a:pt x="6694" y="24113"/>
                  </a:cubicBezTo>
                  <a:lnTo>
                    <a:pt x="6688" y="24119"/>
                  </a:lnTo>
                  <a:cubicBezTo>
                    <a:pt x="6464" y="24343"/>
                    <a:pt x="6024" y="24550"/>
                    <a:pt x="5711" y="24579"/>
                  </a:cubicBezTo>
                  <a:cubicBezTo>
                    <a:pt x="5711" y="24579"/>
                    <a:pt x="4831" y="24666"/>
                    <a:pt x="4287" y="25210"/>
                  </a:cubicBezTo>
                  <a:cubicBezTo>
                    <a:pt x="3346" y="26151"/>
                    <a:pt x="3346" y="27675"/>
                    <a:pt x="4287" y="28616"/>
                  </a:cubicBezTo>
                  <a:cubicBezTo>
                    <a:pt x="4756" y="29085"/>
                    <a:pt x="5372" y="29320"/>
                    <a:pt x="5989" y="29320"/>
                  </a:cubicBezTo>
                  <a:cubicBezTo>
                    <a:pt x="6605" y="29320"/>
                    <a:pt x="7221" y="29085"/>
                    <a:pt x="7691" y="28616"/>
                  </a:cubicBezTo>
                  <a:cubicBezTo>
                    <a:pt x="8237" y="28070"/>
                    <a:pt x="8321" y="27193"/>
                    <a:pt x="8321" y="27193"/>
                  </a:cubicBezTo>
                  <a:cubicBezTo>
                    <a:pt x="8354" y="26876"/>
                    <a:pt x="8561" y="26436"/>
                    <a:pt x="8784" y="26213"/>
                  </a:cubicBezTo>
                  <a:lnTo>
                    <a:pt x="8787" y="26209"/>
                  </a:lnTo>
                  <a:cubicBezTo>
                    <a:pt x="8900" y="26098"/>
                    <a:pt x="9048" y="26042"/>
                    <a:pt x="9195" y="26042"/>
                  </a:cubicBezTo>
                  <a:cubicBezTo>
                    <a:pt x="9341" y="26042"/>
                    <a:pt x="9488" y="26098"/>
                    <a:pt x="9599" y="26209"/>
                  </a:cubicBezTo>
                  <a:lnTo>
                    <a:pt x="16070" y="32680"/>
                  </a:lnTo>
                  <a:cubicBezTo>
                    <a:pt x="16183" y="32792"/>
                    <a:pt x="16330" y="32847"/>
                    <a:pt x="16478" y="32847"/>
                  </a:cubicBezTo>
                  <a:cubicBezTo>
                    <a:pt x="16625" y="32847"/>
                    <a:pt x="16772" y="32792"/>
                    <a:pt x="16885" y="32680"/>
                  </a:cubicBezTo>
                  <a:lnTo>
                    <a:pt x="23356" y="26209"/>
                  </a:lnTo>
                  <a:cubicBezTo>
                    <a:pt x="23579" y="25983"/>
                    <a:pt x="23579" y="25620"/>
                    <a:pt x="23356" y="25397"/>
                  </a:cubicBezTo>
                  <a:lnTo>
                    <a:pt x="23281" y="25326"/>
                  </a:lnTo>
                  <a:cubicBezTo>
                    <a:pt x="23058" y="25103"/>
                    <a:pt x="22618" y="24893"/>
                    <a:pt x="22304" y="24863"/>
                  </a:cubicBezTo>
                  <a:cubicBezTo>
                    <a:pt x="22304" y="24863"/>
                    <a:pt x="21428" y="24779"/>
                    <a:pt x="20881" y="24233"/>
                  </a:cubicBezTo>
                  <a:cubicBezTo>
                    <a:pt x="19939" y="23294"/>
                    <a:pt x="19943" y="21767"/>
                    <a:pt x="20881" y="20829"/>
                  </a:cubicBezTo>
                  <a:cubicBezTo>
                    <a:pt x="21351" y="20358"/>
                    <a:pt x="21968" y="20123"/>
                    <a:pt x="22584" y="20123"/>
                  </a:cubicBezTo>
                  <a:cubicBezTo>
                    <a:pt x="23200" y="20123"/>
                    <a:pt x="23817" y="20358"/>
                    <a:pt x="24287" y="20829"/>
                  </a:cubicBezTo>
                  <a:cubicBezTo>
                    <a:pt x="24831" y="21373"/>
                    <a:pt x="24918" y="22253"/>
                    <a:pt x="24918" y="22253"/>
                  </a:cubicBezTo>
                  <a:cubicBezTo>
                    <a:pt x="24947" y="22566"/>
                    <a:pt x="25155" y="23006"/>
                    <a:pt x="25378" y="23230"/>
                  </a:cubicBezTo>
                  <a:lnTo>
                    <a:pt x="25449" y="23301"/>
                  </a:lnTo>
                  <a:cubicBezTo>
                    <a:pt x="25562" y="23412"/>
                    <a:pt x="25709" y="23468"/>
                    <a:pt x="25856" y="23468"/>
                  </a:cubicBezTo>
                  <a:cubicBezTo>
                    <a:pt x="26003" y="23468"/>
                    <a:pt x="26149" y="23412"/>
                    <a:pt x="26261" y="23301"/>
                  </a:cubicBezTo>
                  <a:lnTo>
                    <a:pt x="32732" y="16830"/>
                  </a:lnTo>
                  <a:cubicBezTo>
                    <a:pt x="32955" y="16607"/>
                    <a:pt x="32955" y="16245"/>
                    <a:pt x="32732" y="16018"/>
                  </a:cubicBezTo>
                  <a:lnTo>
                    <a:pt x="26261" y="9548"/>
                  </a:lnTo>
                  <a:cubicBezTo>
                    <a:pt x="26149" y="9436"/>
                    <a:pt x="26003" y="9380"/>
                    <a:pt x="25856" y="9380"/>
                  </a:cubicBezTo>
                  <a:cubicBezTo>
                    <a:pt x="25709" y="9380"/>
                    <a:pt x="25562" y="9436"/>
                    <a:pt x="25449" y="9548"/>
                  </a:cubicBezTo>
                  <a:lnTo>
                    <a:pt x="25381" y="9615"/>
                  </a:lnTo>
                  <a:cubicBezTo>
                    <a:pt x="25158" y="9839"/>
                    <a:pt x="24951" y="10279"/>
                    <a:pt x="24918" y="10596"/>
                  </a:cubicBezTo>
                  <a:cubicBezTo>
                    <a:pt x="24918" y="10596"/>
                    <a:pt x="24834" y="11473"/>
                    <a:pt x="24291" y="12019"/>
                  </a:cubicBezTo>
                  <a:cubicBezTo>
                    <a:pt x="23820" y="12488"/>
                    <a:pt x="23204" y="12723"/>
                    <a:pt x="22587" y="12723"/>
                  </a:cubicBezTo>
                  <a:cubicBezTo>
                    <a:pt x="21971" y="12723"/>
                    <a:pt x="21355" y="12488"/>
                    <a:pt x="20884" y="12019"/>
                  </a:cubicBezTo>
                  <a:cubicBezTo>
                    <a:pt x="19946" y="11078"/>
                    <a:pt x="19946" y="9554"/>
                    <a:pt x="20884" y="8613"/>
                  </a:cubicBezTo>
                  <a:cubicBezTo>
                    <a:pt x="21428" y="8069"/>
                    <a:pt x="22308" y="7985"/>
                    <a:pt x="22308" y="7985"/>
                  </a:cubicBezTo>
                  <a:cubicBezTo>
                    <a:pt x="22621" y="7953"/>
                    <a:pt x="23061" y="7745"/>
                    <a:pt x="23285" y="7522"/>
                  </a:cubicBezTo>
                  <a:lnTo>
                    <a:pt x="23356" y="7454"/>
                  </a:lnTo>
                  <a:cubicBezTo>
                    <a:pt x="23579" y="7228"/>
                    <a:pt x="23579" y="6865"/>
                    <a:pt x="23356" y="6639"/>
                  </a:cubicBezTo>
                  <a:lnTo>
                    <a:pt x="16885" y="168"/>
                  </a:lnTo>
                  <a:cubicBezTo>
                    <a:pt x="16772" y="57"/>
                    <a:pt x="16625" y="1"/>
                    <a:pt x="16478"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9440;p56">
              <a:extLst>
                <a:ext uri="{FF2B5EF4-FFF2-40B4-BE49-F238E27FC236}">
                  <a16:creationId xmlns:a16="http://schemas.microsoft.com/office/drawing/2014/main" id="{DDF5BA3A-9A5E-44DE-B306-A04E9985C464}"/>
                </a:ext>
              </a:extLst>
            </p:cNvPr>
            <p:cNvSpPr/>
            <p:nvPr/>
          </p:nvSpPr>
          <p:spPr>
            <a:xfrm>
              <a:off x="1499792" y="2993162"/>
              <a:ext cx="378523" cy="377213"/>
            </a:xfrm>
            <a:custGeom>
              <a:avLst/>
              <a:gdLst/>
              <a:ahLst/>
              <a:cxnLst/>
              <a:rect l="l" t="t" r="r" b="b"/>
              <a:pathLst>
                <a:path w="32958" h="32844" extrusionOk="0">
                  <a:moveTo>
                    <a:pt x="16479" y="0"/>
                  </a:moveTo>
                  <a:cubicBezTo>
                    <a:pt x="16332" y="0"/>
                    <a:pt x="16185" y="56"/>
                    <a:pt x="16073" y="168"/>
                  </a:cubicBezTo>
                  <a:lnTo>
                    <a:pt x="9602" y="6638"/>
                  </a:lnTo>
                  <a:cubicBezTo>
                    <a:pt x="9489" y="6750"/>
                    <a:pt x="9342" y="6806"/>
                    <a:pt x="9195" y="6806"/>
                  </a:cubicBezTo>
                  <a:cubicBezTo>
                    <a:pt x="9048" y="6806"/>
                    <a:pt x="8902" y="6750"/>
                    <a:pt x="8790" y="6638"/>
                  </a:cubicBezTo>
                  <a:lnTo>
                    <a:pt x="8784" y="6632"/>
                  </a:lnTo>
                  <a:cubicBezTo>
                    <a:pt x="8561" y="6408"/>
                    <a:pt x="8354" y="5968"/>
                    <a:pt x="8324" y="5655"/>
                  </a:cubicBezTo>
                  <a:cubicBezTo>
                    <a:pt x="8324" y="5655"/>
                    <a:pt x="8237" y="4775"/>
                    <a:pt x="7694" y="4231"/>
                  </a:cubicBezTo>
                  <a:cubicBezTo>
                    <a:pt x="7222" y="3753"/>
                    <a:pt x="6600" y="3514"/>
                    <a:pt x="5978" y="3514"/>
                  </a:cubicBezTo>
                  <a:cubicBezTo>
                    <a:pt x="5362" y="3514"/>
                    <a:pt x="4745" y="3748"/>
                    <a:pt x="4274" y="4218"/>
                  </a:cubicBezTo>
                  <a:cubicBezTo>
                    <a:pt x="3329" y="5163"/>
                    <a:pt x="3336" y="6696"/>
                    <a:pt x="4287" y="7635"/>
                  </a:cubicBezTo>
                  <a:cubicBezTo>
                    <a:pt x="4834" y="8181"/>
                    <a:pt x="5710" y="8269"/>
                    <a:pt x="5710" y="8269"/>
                  </a:cubicBezTo>
                  <a:cubicBezTo>
                    <a:pt x="6024" y="8298"/>
                    <a:pt x="6464" y="8505"/>
                    <a:pt x="6687" y="8728"/>
                  </a:cubicBezTo>
                  <a:lnTo>
                    <a:pt x="6694" y="8735"/>
                  </a:lnTo>
                  <a:cubicBezTo>
                    <a:pt x="6917" y="8958"/>
                    <a:pt x="6917" y="9320"/>
                    <a:pt x="6694" y="9547"/>
                  </a:cubicBezTo>
                  <a:lnTo>
                    <a:pt x="223" y="16017"/>
                  </a:lnTo>
                  <a:cubicBezTo>
                    <a:pt x="0" y="16241"/>
                    <a:pt x="0" y="16603"/>
                    <a:pt x="223" y="16829"/>
                  </a:cubicBezTo>
                  <a:lnTo>
                    <a:pt x="6694" y="23300"/>
                  </a:lnTo>
                  <a:cubicBezTo>
                    <a:pt x="6805" y="23412"/>
                    <a:pt x="6952" y="23467"/>
                    <a:pt x="7099" y="23467"/>
                  </a:cubicBezTo>
                  <a:cubicBezTo>
                    <a:pt x="7245" y="23467"/>
                    <a:pt x="7393" y="23412"/>
                    <a:pt x="7506" y="23300"/>
                  </a:cubicBezTo>
                  <a:lnTo>
                    <a:pt x="7577" y="23229"/>
                  </a:lnTo>
                  <a:cubicBezTo>
                    <a:pt x="7800" y="23006"/>
                    <a:pt x="8007" y="22566"/>
                    <a:pt x="8040" y="22248"/>
                  </a:cubicBezTo>
                  <a:cubicBezTo>
                    <a:pt x="8040" y="22248"/>
                    <a:pt x="8124" y="21372"/>
                    <a:pt x="8667" y="20825"/>
                  </a:cubicBezTo>
                  <a:cubicBezTo>
                    <a:pt x="9138" y="20347"/>
                    <a:pt x="9760" y="20108"/>
                    <a:pt x="10383" y="20108"/>
                  </a:cubicBezTo>
                  <a:cubicBezTo>
                    <a:pt x="11000" y="20108"/>
                    <a:pt x="11617" y="20343"/>
                    <a:pt x="12087" y="20815"/>
                  </a:cubicBezTo>
                  <a:cubicBezTo>
                    <a:pt x="13032" y="21760"/>
                    <a:pt x="13025" y="23293"/>
                    <a:pt x="12074" y="24232"/>
                  </a:cubicBezTo>
                  <a:cubicBezTo>
                    <a:pt x="11531" y="24775"/>
                    <a:pt x="10651" y="24863"/>
                    <a:pt x="10651" y="24863"/>
                  </a:cubicBezTo>
                  <a:cubicBezTo>
                    <a:pt x="10337" y="24892"/>
                    <a:pt x="9897" y="25099"/>
                    <a:pt x="9674" y="25322"/>
                  </a:cubicBezTo>
                  <a:lnTo>
                    <a:pt x="9602" y="25393"/>
                  </a:lnTo>
                  <a:cubicBezTo>
                    <a:pt x="9376" y="25620"/>
                    <a:pt x="9376" y="25982"/>
                    <a:pt x="9602" y="26205"/>
                  </a:cubicBezTo>
                  <a:lnTo>
                    <a:pt x="16073" y="32676"/>
                  </a:lnTo>
                  <a:cubicBezTo>
                    <a:pt x="16185" y="32787"/>
                    <a:pt x="16331" y="32843"/>
                    <a:pt x="16478" y="32843"/>
                  </a:cubicBezTo>
                  <a:cubicBezTo>
                    <a:pt x="16625" y="32843"/>
                    <a:pt x="16772" y="32787"/>
                    <a:pt x="16885" y="32676"/>
                  </a:cubicBezTo>
                  <a:lnTo>
                    <a:pt x="23356" y="26205"/>
                  </a:lnTo>
                  <a:cubicBezTo>
                    <a:pt x="23579" y="25982"/>
                    <a:pt x="23579" y="25620"/>
                    <a:pt x="23356" y="25393"/>
                  </a:cubicBezTo>
                  <a:lnTo>
                    <a:pt x="23288" y="25325"/>
                  </a:lnTo>
                  <a:cubicBezTo>
                    <a:pt x="23061" y="25102"/>
                    <a:pt x="22621" y="24895"/>
                    <a:pt x="22307" y="24866"/>
                  </a:cubicBezTo>
                  <a:cubicBezTo>
                    <a:pt x="22307" y="24866"/>
                    <a:pt x="21431" y="24778"/>
                    <a:pt x="20884" y="24235"/>
                  </a:cubicBezTo>
                  <a:cubicBezTo>
                    <a:pt x="19942" y="23293"/>
                    <a:pt x="19942" y="21770"/>
                    <a:pt x="20884" y="20828"/>
                  </a:cubicBezTo>
                  <a:cubicBezTo>
                    <a:pt x="21354" y="20359"/>
                    <a:pt x="21971" y="20125"/>
                    <a:pt x="22587" y="20125"/>
                  </a:cubicBezTo>
                  <a:cubicBezTo>
                    <a:pt x="23203" y="20125"/>
                    <a:pt x="23820" y="20359"/>
                    <a:pt x="24291" y="20828"/>
                  </a:cubicBezTo>
                  <a:cubicBezTo>
                    <a:pt x="24834" y="21372"/>
                    <a:pt x="24918" y="22252"/>
                    <a:pt x="24918" y="22252"/>
                  </a:cubicBezTo>
                  <a:cubicBezTo>
                    <a:pt x="24951" y="22566"/>
                    <a:pt x="25158" y="23006"/>
                    <a:pt x="25381" y="23229"/>
                  </a:cubicBezTo>
                  <a:lnTo>
                    <a:pt x="25452" y="23300"/>
                  </a:lnTo>
                  <a:cubicBezTo>
                    <a:pt x="25564" y="23412"/>
                    <a:pt x="25710" y="23467"/>
                    <a:pt x="25857" y="23467"/>
                  </a:cubicBezTo>
                  <a:cubicBezTo>
                    <a:pt x="26004" y="23467"/>
                    <a:pt x="26151" y="23412"/>
                    <a:pt x="26264" y="23300"/>
                  </a:cubicBezTo>
                  <a:lnTo>
                    <a:pt x="32735" y="16829"/>
                  </a:lnTo>
                  <a:cubicBezTo>
                    <a:pt x="32958" y="16603"/>
                    <a:pt x="32958" y="16241"/>
                    <a:pt x="32735" y="16017"/>
                  </a:cubicBezTo>
                  <a:lnTo>
                    <a:pt x="26264" y="9547"/>
                  </a:lnTo>
                  <a:cubicBezTo>
                    <a:pt x="26041" y="9320"/>
                    <a:pt x="26041" y="8958"/>
                    <a:pt x="26264" y="8735"/>
                  </a:cubicBezTo>
                  <a:lnTo>
                    <a:pt x="26377" y="8618"/>
                  </a:lnTo>
                  <a:cubicBezTo>
                    <a:pt x="26600" y="8395"/>
                    <a:pt x="27044" y="8188"/>
                    <a:pt x="27358" y="8156"/>
                  </a:cubicBezTo>
                  <a:cubicBezTo>
                    <a:pt x="27358" y="8156"/>
                    <a:pt x="28234" y="8071"/>
                    <a:pt x="28781" y="7528"/>
                  </a:cubicBezTo>
                  <a:cubicBezTo>
                    <a:pt x="29732" y="6590"/>
                    <a:pt x="29739" y="5056"/>
                    <a:pt x="28791" y="4108"/>
                  </a:cubicBezTo>
                  <a:cubicBezTo>
                    <a:pt x="28321" y="3638"/>
                    <a:pt x="27705" y="3404"/>
                    <a:pt x="27090" y="3404"/>
                  </a:cubicBezTo>
                  <a:cubicBezTo>
                    <a:pt x="26468" y="3404"/>
                    <a:pt x="25846" y="3643"/>
                    <a:pt x="25374" y="4121"/>
                  </a:cubicBezTo>
                  <a:cubicBezTo>
                    <a:pt x="24831" y="4665"/>
                    <a:pt x="24743" y="5545"/>
                    <a:pt x="24743" y="5545"/>
                  </a:cubicBezTo>
                  <a:cubicBezTo>
                    <a:pt x="24714" y="5858"/>
                    <a:pt x="24507" y="6298"/>
                    <a:pt x="24284" y="6522"/>
                  </a:cubicBezTo>
                  <a:lnTo>
                    <a:pt x="24168" y="6638"/>
                  </a:lnTo>
                  <a:cubicBezTo>
                    <a:pt x="24056" y="6750"/>
                    <a:pt x="23909" y="6806"/>
                    <a:pt x="23762" y="6806"/>
                  </a:cubicBezTo>
                  <a:cubicBezTo>
                    <a:pt x="23614" y="6806"/>
                    <a:pt x="23467" y="6750"/>
                    <a:pt x="23356" y="6638"/>
                  </a:cubicBezTo>
                  <a:lnTo>
                    <a:pt x="16885" y="168"/>
                  </a:lnTo>
                  <a:cubicBezTo>
                    <a:pt x="16773" y="56"/>
                    <a:pt x="16626" y="0"/>
                    <a:pt x="16479"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6" name="TextBox 365">
            <a:extLst>
              <a:ext uri="{FF2B5EF4-FFF2-40B4-BE49-F238E27FC236}">
                <a16:creationId xmlns:a16="http://schemas.microsoft.com/office/drawing/2014/main" id="{392A7EDE-E8A1-4817-A1F0-309639575A36}"/>
              </a:ext>
            </a:extLst>
          </p:cNvPr>
          <p:cNvSpPr txBox="1"/>
          <p:nvPr/>
        </p:nvSpPr>
        <p:spPr>
          <a:xfrm>
            <a:off x="1025240" y="2559860"/>
            <a:ext cx="539862" cy="923330"/>
          </a:xfrm>
          <a:prstGeom prst="rect">
            <a:avLst/>
          </a:prstGeom>
          <a:noFill/>
        </p:spPr>
        <p:txBody>
          <a:bodyPr wrap="square" rtlCol="0">
            <a:spAutoFit/>
          </a:bodyPr>
          <a:lstStyle/>
          <a:p>
            <a:r>
              <a:rPr lang="en-US" sz="5400" dirty="0"/>
              <a:t>1</a:t>
            </a:r>
          </a:p>
        </p:txBody>
      </p:sp>
      <p:grpSp>
        <p:nvGrpSpPr>
          <p:cNvPr id="377" name="Google Shape;1866;p52">
            <a:extLst>
              <a:ext uri="{FF2B5EF4-FFF2-40B4-BE49-F238E27FC236}">
                <a16:creationId xmlns:a16="http://schemas.microsoft.com/office/drawing/2014/main" id="{DA1D5CBF-FFAB-468E-BE58-0615551D91EB}"/>
              </a:ext>
            </a:extLst>
          </p:cNvPr>
          <p:cNvGrpSpPr/>
          <p:nvPr/>
        </p:nvGrpSpPr>
        <p:grpSpPr>
          <a:xfrm>
            <a:off x="5666335" y="4374532"/>
            <a:ext cx="789548" cy="500418"/>
            <a:chOff x="4943575" y="2516350"/>
            <a:chExt cx="98675" cy="81700"/>
          </a:xfrm>
          <a:scene3d>
            <a:camera prst="perspectiveFront" fov="2700000">
              <a:rot lat="19086000" lon="19067999" rev="3108000"/>
            </a:camera>
            <a:lightRig rig="threePt" dir="t">
              <a:rot lat="0" lon="0" rev="0"/>
            </a:lightRig>
          </a:scene3d>
        </p:grpSpPr>
        <p:sp>
          <p:nvSpPr>
            <p:cNvPr id="378" name="Google Shape;1867;p52">
              <a:extLst>
                <a:ext uri="{FF2B5EF4-FFF2-40B4-BE49-F238E27FC236}">
                  <a16:creationId xmlns:a16="http://schemas.microsoft.com/office/drawing/2014/main" id="{E8B8D522-7019-477C-A22E-9C3863BF48EC}"/>
                </a:ext>
              </a:extLst>
            </p:cNvPr>
            <p:cNvSpPr/>
            <p:nvPr/>
          </p:nvSpPr>
          <p:spPr>
            <a:xfrm>
              <a:off x="5036450" y="2554750"/>
              <a:ext cx="5800" cy="4825"/>
            </a:xfrm>
            <a:custGeom>
              <a:avLst/>
              <a:gdLst/>
              <a:ahLst/>
              <a:cxnLst/>
              <a:rect l="l" t="t" r="r" b="b"/>
              <a:pathLst>
                <a:path w="232" h="193" extrusionOk="0">
                  <a:moveTo>
                    <a:pt x="130" y="0"/>
                  </a:moveTo>
                  <a:cubicBezTo>
                    <a:pt x="51" y="0"/>
                    <a:pt x="0" y="101"/>
                    <a:pt x="65" y="166"/>
                  </a:cubicBezTo>
                  <a:cubicBezTo>
                    <a:pt x="83" y="184"/>
                    <a:pt x="106" y="192"/>
                    <a:pt x="129" y="192"/>
                  </a:cubicBezTo>
                  <a:cubicBezTo>
                    <a:pt x="179" y="192"/>
                    <a:pt x="229" y="153"/>
                    <a:pt x="224" y="94"/>
                  </a:cubicBezTo>
                  <a:cubicBezTo>
                    <a:pt x="231" y="44"/>
                    <a:pt x="188"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1868;p52">
              <a:extLst>
                <a:ext uri="{FF2B5EF4-FFF2-40B4-BE49-F238E27FC236}">
                  <a16:creationId xmlns:a16="http://schemas.microsoft.com/office/drawing/2014/main" id="{6FF853EC-A530-4E47-98EE-6F338C4D5107}"/>
                </a:ext>
              </a:extLst>
            </p:cNvPr>
            <p:cNvSpPr/>
            <p:nvPr/>
          </p:nvSpPr>
          <p:spPr>
            <a:xfrm>
              <a:off x="5028150" y="2547175"/>
              <a:ext cx="5625" cy="4725"/>
            </a:xfrm>
            <a:custGeom>
              <a:avLst/>
              <a:gdLst/>
              <a:ahLst/>
              <a:cxnLst/>
              <a:rect l="l" t="t" r="r" b="b"/>
              <a:pathLst>
                <a:path w="225" h="189" extrusionOk="0">
                  <a:moveTo>
                    <a:pt x="123" y="0"/>
                  </a:moveTo>
                  <a:cubicBezTo>
                    <a:pt x="37" y="0"/>
                    <a:pt x="0" y="101"/>
                    <a:pt x="58"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1869;p52">
              <a:extLst>
                <a:ext uri="{FF2B5EF4-FFF2-40B4-BE49-F238E27FC236}">
                  <a16:creationId xmlns:a16="http://schemas.microsoft.com/office/drawing/2014/main" id="{296B7C18-3B1F-4FFE-86BB-8FD2DD5C0D5F}"/>
                </a:ext>
              </a:extLst>
            </p:cNvPr>
            <p:cNvSpPr/>
            <p:nvPr/>
          </p:nvSpPr>
          <p:spPr>
            <a:xfrm>
              <a:off x="5028150" y="2554750"/>
              <a:ext cx="5625" cy="4825"/>
            </a:xfrm>
            <a:custGeom>
              <a:avLst/>
              <a:gdLst/>
              <a:ahLst/>
              <a:cxnLst/>
              <a:rect l="l" t="t" r="r" b="b"/>
              <a:pathLst>
                <a:path w="225" h="193" extrusionOk="0">
                  <a:moveTo>
                    <a:pt x="123" y="0"/>
                  </a:moveTo>
                  <a:cubicBezTo>
                    <a:pt x="44" y="0"/>
                    <a:pt x="0" y="101"/>
                    <a:pt x="58" y="166"/>
                  </a:cubicBezTo>
                  <a:cubicBezTo>
                    <a:pt x="76" y="184"/>
                    <a:pt x="99" y="192"/>
                    <a:pt x="123" y="192"/>
                  </a:cubicBezTo>
                  <a:cubicBezTo>
                    <a:pt x="173" y="192"/>
                    <a:pt x="224" y="153"/>
                    <a:pt x="224" y="94"/>
                  </a:cubicBezTo>
                  <a:cubicBezTo>
                    <a:pt x="224" y="44"/>
                    <a:pt x="181" y="0"/>
                    <a:pt x="123"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1870;p52">
              <a:extLst>
                <a:ext uri="{FF2B5EF4-FFF2-40B4-BE49-F238E27FC236}">
                  <a16:creationId xmlns:a16="http://schemas.microsoft.com/office/drawing/2014/main" id="{5B9308A0-0D71-41D9-B60A-616B264727C0}"/>
                </a:ext>
              </a:extLst>
            </p:cNvPr>
            <p:cNvSpPr/>
            <p:nvPr/>
          </p:nvSpPr>
          <p:spPr>
            <a:xfrm>
              <a:off x="5028150" y="2562500"/>
              <a:ext cx="5625" cy="4800"/>
            </a:xfrm>
            <a:custGeom>
              <a:avLst/>
              <a:gdLst/>
              <a:ahLst/>
              <a:cxnLst/>
              <a:rect l="l" t="t" r="r" b="b"/>
              <a:pathLst>
                <a:path w="225" h="192" extrusionOk="0">
                  <a:moveTo>
                    <a:pt x="123" y="0"/>
                  </a:moveTo>
                  <a:cubicBezTo>
                    <a:pt x="37" y="0"/>
                    <a:pt x="0" y="101"/>
                    <a:pt x="58" y="166"/>
                  </a:cubicBezTo>
                  <a:cubicBezTo>
                    <a:pt x="77" y="183"/>
                    <a:pt x="100" y="191"/>
                    <a:pt x="122" y="191"/>
                  </a:cubicBezTo>
                  <a:cubicBezTo>
                    <a:pt x="174" y="191"/>
                    <a:pt x="224" y="148"/>
                    <a:pt x="224" y="87"/>
                  </a:cubicBezTo>
                  <a:cubicBezTo>
                    <a:pt x="217" y="37"/>
                    <a:pt x="181" y="0"/>
                    <a:pt x="123"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1871;p52">
              <a:extLst>
                <a:ext uri="{FF2B5EF4-FFF2-40B4-BE49-F238E27FC236}">
                  <a16:creationId xmlns:a16="http://schemas.microsoft.com/office/drawing/2014/main" id="{C45390AF-0652-4EC5-81D7-9567BE0F1C97}"/>
                </a:ext>
              </a:extLst>
            </p:cNvPr>
            <p:cNvSpPr/>
            <p:nvPr/>
          </p:nvSpPr>
          <p:spPr>
            <a:xfrm>
              <a:off x="501972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1872;p52">
              <a:extLst>
                <a:ext uri="{FF2B5EF4-FFF2-40B4-BE49-F238E27FC236}">
                  <a16:creationId xmlns:a16="http://schemas.microsoft.com/office/drawing/2014/main" id="{540C812C-A097-43E1-BFC0-E7D08640771F}"/>
                </a:ext>
              </a:extLst>
            </p:cNvPr>
            <p:cNvSpPr/>
            <p:nvPr/>
          </p:nvSpPr>
          <p:spPr>
            <a:xfrm>
              <a:off x="5019675" y="2547175"/>
              <a:ext cx="5625" cy="4725"/>
            </a:xfrm>
            <a:custGeom>
              <a:avLst/>
              <a:gdLst/>
              <a:ahLst/>
              <a:cxnLst/>
              <a:rect l="l" t="t" r="r" b="b"/>
              <a:pathLst>
                <a:path w="225" h="189" extrusionOk="0">
                  <a:moveTo>
                    <a:pt x="130" y="0"/>
                  </a:moveTo>
                  <a:cubicBezTo>
                    <a:pt x="44" y="0"/>
                    <a:pt x="0" y="101"/>
                    <a:pt x="58" y="159"/>
                  </a:cubicBezTo>
                  <a:cubicBezTo>
                    <a:pt x="79" y="180"/>
                    <a:pt x="103" y="189"/>
                    <a:pt x="126" y="189"/>
                  </a:cubicBezTo>
                  <a:cubicBezTo>
                    <a:pt x="177" y="189"/>
                    <a:pt x="224" y="146"/>
                    <a:pt x="224" y="87"/>
                  </a:cubicBezTo>
                  <a:cubicBezTo>
                    <a:pt x="217" y="36"/>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1873;p52">
              <a:extLst>
                <a:ext uri="{FF2B5EF4-FFF2-40B4-BE49-F238E27FC236}">
                  <a16:creationId xmlns:a16="http://schemas.microsoft.com/office/drawing/2014/main" id="{3934DDDD-39B5-447D-A005-48F76400CE7A}"/>
                </a:ext>
              </a:extLst>
            </p:cNvPr>
            <p:cNvSpPr/>
            <p:nvPr/>
          </p:nvSpPr>
          <p:spPr>
            <a:xfrm>
              <a:off x="5019675" y="2554750"/>
              <a:ext cx="5625" cy="4825"/>
            </a:xfrm>
            <a:custGeom>
              <a:avLst/>
              <a:gdLst/>
              <a:ahLst/>
              <a:cxnLst/>
              <a:rect l="l" t="t" r="r" b="b"/>
              <a:pathLst>
                <a:path w="225" h="193" extrusionOk="0">
                  <a:moveTo>
                    <a:pt x="130" y="0"/>
                  </a:moveTo>
                  <a:cubicBezTo>
                    <a:pt x="44" y="0"/>
                    <a:pt x="0" y="101"/>
                    <a:pt x="58" y="166"/>
                  </a:cubicBezTo>
                  <a:cubicBezTo>
                    <a:pt x="79" y="184"/>
                    <a:pt x="102" y="192"/>
                    <a:pt x="126" y="192"/>
                  </a:cubicBezTo>
                  <a:cubicBezTo>
                    <a:pt x="177" y="192"/>
                    <a:pt x="224" y="153"/>
                    <a:pt x="224" y="94"/>
                  </a:cubicBezTo>
                  <a:cubicBezTo>
                    <a:pt x="224" y="44"/>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1874;p52">
              <a:extLst>
                <a:ext uri="{FF2B5EF4-FFF2-40B4-BE49-F238E27FC236}">
                  <a16:creationId xmlns:a16="http://schemas.microsoft.com/office/drawing/2014/main" id="{C9A248F5-629E-46C7-905F-2ABC7C73C7F4}"/>
                </a:ext>
              </a:extLst>
            </p:cNvPr>
            <p:cNvSpPr/>
            <p:nvPr/>
          </p:nvSpPr>
          <p:spPr>
            <a:xfrm>
              <a:off x="5019675" y="2562500"/>
              <a:ext cx="5625" cy="4800"/>
            </a:xfrm>
            <a:custGeom>
              <a:avLst/>
              <a:gdLst/>
              <a:ahLst/>
              <a:cxnLst/>
              <a:rect l="l" t="t" r="r" b="b"/>
              <a:pathLst>
                <a:path w="225" h="192" extrusionOk="0">
                  <a:moveTo>
                    <a:pt x="130" y="0"/>
                  </a:moveTo>
                  <a:cubicBezTo>
                    <a:pt x="44" y="0"/>
                    <a:pt x="0" y="101"/>
                    <a:pt x="58" y="166"/>
                  </a:cubicBezTo>
                  <a:cubicBezTo>
                    <a:pt x="77" y="183"/>
                    <a:pt x="100" y="191"/>
                    <a:pt x="122" y="191"/>
                  </a:cubicBezTo>
                  <a:cubicBezTo>
                    <a:pt x="174" y="191"/>
                    <a:pt x="224" y="148"/>
                    <a:pt x="224" y="87"/>
                  </a:cubicBezTo>
                  <a:cubicBezTo>
                    <a:pt x="217" y="37"/>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1875;p52">
              <a:extLst>
                <a:ext uri="{FF2B5EF4-FFF2-40B4-BE49-F238E27FC236}">
                  <a16:creationId xmlns:a16="http://schemas.microsoft.com/office/drawing/2014/main" id="{CEFB620C-9E7B-4BCA-A0A3-E773F7144DE5}"/>
                </a:ext>
              </a:extLst>
            </p:cNvPr>
            <p:cNvSpPr/>
            <p:nvPr/>
          </p:nvSpPr>
          <p:spPr>
            <a:xfrm>
              <a:off x="5019725" y="2570225"/>
              <a:ext cx="5575" cy="4750"/>
            </a:xfrm>
            <a:custGeom>
              <a:avLst/>
              <a:gdLst/>
              <a:ahLst/>
              <a:cxnLst/>
              <a:rect l="l" t="t" r="r" b="b"/>
              <a:pathLst>
                <a:path w="223" h="190" extrusionOk="0">
                  <a:moveTo>
                    <a:pt x="139" y="1"/>
                  </a:moveTo>
                  <a:cubicBezTo>
                    <a:pt x="136" y="1"/>
                    <a:pt x="132" y="1"/>
                    <a:pt x="128" y="2"/>
                  </a:cubicBezTo>
                  <a:cubicBezTo>
                    <a:pt x="126" y="1"/>
                    <a:pt x="123" y="1"/>
                    <a:pt x="120" y="1"/>
                  </a:cubicBezTo>
                  <a:cubicBezTo>
                    <a:pt x="39" y="1"/>
                    <a:pt x="0" y="104"/>
                    <a:pt x="56" y="160"/>
                  </a:cubicBezTo>
                  <a:cubicBezTo>
                    <a:pt x="77" y="181"/>
                    <a:pt x="101" y="190"/>
                    <a:pt x="124" y="190"/>
                  </a:cubicBezTo>
                  <a:cubicBezTo>
                    <a:pt x="175" y="190"/>
                    <a:pt x="222" y="147"/>
                    <a:pt x="222" y="88"/>
                  </a:cubicBezTo>
                  <a:cubicBezTo>
                    <a:pt x="215" y="41"/>
                    <a:pt x="184" y="1"/>
                    <a:pt x="139"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1876;p52">
              <a:extLst>
                <a:ext uri="{FF2B5EF4-FFF2-40B4-BE49-F238E27FC236}">
                  <a16:creationId xmlns:a16="http://schemas.microsoft.com/office/drawing/2014/main" id="{C8C0C606-D0B7-45EA-A9DA-AE036B1A8A99}"/>
                </a:ext>
              </a:extLst>
            </p:cNvPr>
            <p:cNvSpPr/>
            <p:nvPr/>
          </p:nvSpPr>
          <p:spPr>
            <a:xfrm>
              <a:off x="501120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1877;p52">
              <a:extLst>
                <a:ext uri="{FF2B5EF4-FFF2-40B4-BE49-F238E27FC236}">
                  <a16:creationId xmlns:a16="http://schemas.microsoft.com/office/drawing/2014/main" id="{69745B62-8D7C-4B91-AF19-60CAB8598047}"/>
                </a:ext>
              </a:extLst>
            </p:cNvPr>
            <p:cNvSpPr/>
            <p:nvPr/>
          </p:nvSpPr>
          <p:spPr>
            <a:xfrm>
              <a:off x="5011250"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1878;p52">
              <a:extLst>
                <a:ext uri="{FF2B5EF4-FFF2-40B4-BE49-F238E27FC236}">
                  <a16:creationId xmlns:a16="http://schemas.microsoft.com/office/drawing/2014/main" id="{88B09818-148F-4604-99B7-DCA4132F3D7F}"/>
                </a:ext>
              </a:extLst>
            </p:cNvPr>
            <p:cNvSpPr/>
            <p:nvPr/>
          </p:nvSpPr>
          <p:spPr>
            <a:xfrm>
              <a:off x="501120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1879;p52">
              <a:extLst>
                <a:ext uri="{FF2B5EF4-FFF2-40B4-BE49-F238E27FC236}">
                  <a16:creationId xmlns:a16="http://schemas.microsoft.com/office/drawing/2014/main" id="{19D2D3EC-8E6C-48BB-8E26-B0113CC7C268}"/>
                </a:ext>
              </a:extLst>
            </p:cNvPr>
            <p:cNvSpPr/>
            <p:nvPr/>
          </p:nvSpPr>
          <p:spPr>
            <a:xfrm>
              <a:off x="5011200"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1880;p52">
              <a:extLst>
                <a:ext uri="{FF2B5EF4-FFF2-40B4-BE49-F238E27FC236}">
                  <a16:creationId xmlns:a16="http://schemas.microsoft.com/office/drawing/2014/main" id="{F3C852DD-3FA1-4BD2-9C17-1775223AE43F}"/>
                </a:ext>
              </a:extLst>
            </p:cNvPr>
            <p:cNvSpPr/>
            <p:nvPr/>
          </p:nvSpPr>
          <p:spPr>
            <a:xfrm>
              <a:off x="5011200" y="2562500"/>
              <a:ext cx="5750" cy="4800"/>
            </a:xfrm>
            <a:custGeom>
              <a:avLst/>
              <a:gdLst/>
              <a:ahLst/>
              <a:cxnLst/>
              <a:rect l="l" t="t" r="r" b="b"/>
              <a:pathLst>
                <a:path w="230" h="192" extrusionOk="0">
                  <a:moveTo>
                    <a:pt x="130" y="0"/>
                  </a:moveTo>
                  <a:cubicBezTo>
                    <a:pt x="44" y="0"/>
                    <a:pt x="1" y="101"/>
                    <a:pt x="65" y="166"/>
                  </a:cubicBezTo>
                  <a:cubicBezTo>
                    <a:pt x="82" y="183"/>
                    <a:pt x="104" y="191"/>
                    <a:pt x="126" y="191"/>
                  </a:cubicBezTo>
                  <a:cubicBezTo>
                    <a:pt x="177" y="191"/>
                    <a:pt x="229" y="148"/>
                    <a:pt x="224" y="87"/>
                  </a:cubicBezTo>
                  <a:cubicBezTo>
                    <a:pt x="224" y="37"/>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1881;p52">
              <a:extLst>
                <a:ext uri="{FF2B5EF4-FFF2-40B4-BE49-F238E27FC236}">
                  <a16:creationId xmlns:a16="http://schemas.microsoft.com/office/drawing/2014/main" id="{4411E50F-DC80-4E86-A2CD-AC0D2E039A8D}"/>
                </a:ext>
              </a:extLst>
            </p:cNvPr>
            <p:cNvSpPr/>
            <p:nvPr/>
          </p:nvSpPr>
          <p:spPr>
            <a:xfrm>
              <a:off x="50112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1882;p52">
              <a:extLst>
                <a:ext uri="{FF2B5EF4-FFF2-40B4-BE49-F238E27FC236}">
                  <a16:creationId xmlns:a16="http://schemas.microsoft.com/office/drawing/2014/main" id="{B21643E3-E12F-44E8-AFB6-BF051CCA507A}"/>
                </a:ext>
              </a:extLst>
            </p:cNvPr>
            <p:cNvSpPr/>
            <p:nvPr/>
          </p:nvSpPr>
          <p:spPr>
            <a:xfrm>
              <a:off x="5011200"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1883;p52">
              <a:extLst>
                <a:ext uri="{FF2B5EF4-FFF2-40B4-BE49-F238E27FC236}">
                  <a16:creationId xmlns:a16="http://schemas.microsoft.com/office/drawing/2014/main" id="{114ACDB7-5B8C-42A6-A994-97C84C8E7B4B}"/>
                </a:ext>
              </a:extLst>
            </p:cNvPr>
            <p:cNvSpPr/>
            <p:nvPr/>
          </p:nvSpPr>
          <p:spPr>
            <a:xfrm>
              <a:off x="5002725"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1884;p52">
              <a:extLst>
                <a:ext uri="{FF2B5EF4-FFF2-40B4-BE49-F238E27FC236}">
                  <a16:creationId xmlns:a16="http://schemas.microsoft.com/office/drawing/2014/main" id="{FCA9AFE3-69B2-494A-834F-4AF0AC04DE72}"/>
                </a:ext>
              </a:extLst>
            </p:cNvPr>
            <p:cNvSpPr/>
            <p:nvPr/>
          </p:nvSpPr>
          <p:spPr>
            <a:xfrm>
              <a:off x="5002725"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1885;p52">
              <a:extLst>
                <a:ext uri="{FF2B5EF4-FFF2-40B4-BE49-F238E27FC236}">
                  <a16:creationId xmlns:a16="http://schemas.microsoft.com/office/drawing/2014/main" id="{2343EF6A-80E5-47DF-95D4-E1C585EA2156}"/>
                </a:ext>
              </a:extLst>
            </p:cNvPr>
            <p:cNvSpPr/>
            <p:nvPr/>
          </p:nvSpPr>
          <p:spPr>
            <a:xfrm>
              <a:off x="500277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1886;p52">
              <a:extLst>
                <a:ext uri="{FF2B5EF4-FFF2-40B4-BE49-F238E27FC236}">
                  <a16:creationId xmlns:a16="http://schemas.microsoft.com/office/drawing/2014/main" id="{61F9FF34-AABD-458B-BD25-E21620E3E69D}"/>
                </a:ext>
              </a:extLst>
            </p:cNvPr>
            <p:cNvSpPr/>
            <p:nvPr/>
          </p:nvSpPr>
          <p:spPr>
            <a:xfrm>
              <a:off x="5002725"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1887;p52">
              <a:extLst>
                <a:ext uri="{FF2B5EF4-FFF2-40B4-BE49-F238E27FC236}">
                  <a16:creationId xmlns:a16="http://schemas.microsoft.com/office/drawing/2014/main" id="{9543C161-53E9-4BE9-A80A-577FF270D7A2}"/>
                </a:ext>
              </a:extLst>
            </p:cNvPr>
            <p:cNvSpPr/>
            <p:nvPr/>
          </p:nvSpPr>
          <p:spPr>
            <a:xfrm>
              <a:off x="5002725"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1888;p52">
              <a:extLst>
                <a:ext uri="{FF2B5EF4-FFF2-40B4-BE49-F238E27FC236}">
                  <a16:creationId xmlns:a16="http://schemas.microsoft.com/office/drawing/2014/main" id="{A3D3B3F8-B60C-4362-BD42-B62D6A723D56}"/>
                </a:ext>
              </a:extLst>
            </p:cNvPr>
            <p:cNvSpPr/>
            <p:nvPr/>
          </p:nvSpPr>
          <p:spPr>
            <a:xfrm>
              <a:off x="5002725"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1889;p52">
              <a:extLst>
                <a:ext uri="{FF2B5EF4-FFF2-40B4-BE49-F238E27FC236}">
                  <a16:creationId xmlns:a16="http://schemas.microsoft.com/office/drawing/2014/main" id="{FFD1A428-B8E6-40EA-9289-73CFF1DD13A1}"/>
                </a:ext>
              </a:extLst>
            </p:cNvPr>
            <p:cNvSpPr/>
            <p:nvPr/>
          </p:nvSpPr>
          <p:spPr>
            <a:xfrm>
              <a:off x="50027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1890;p52">
              <a:extLst>
                <a:ext uri="{FF2B5EF4-FFF2-40B4-BE49-F238E27FC236}">
                  <a16:creationId xmlns:a16="http://schemas.microsoft.com/office/drawing/2014/main" id="{84E404B1-C580-43B2-A792-608E88E01FBF}"/>
                </a:ext>
              </a:extLst>
            </p:cNvPr>
            <p:cNvSpPr/>
            <p:nvPr/>
          </p:nvSpPr>
          <p:spPr>
            <a:xfrm>
              <a:off x="5002725"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1891;p52">
              <a:extLst>
                <a:ext uri="{FF2B5EF4-FFF2-40B4-BE49-F238E27FC236}">
                  <a16:creationId xmlns:a16="http://schemas.microsoft.com/office/drawing/2014/main" id="{E74F96B1-D46E-4C8B-AD9B-003667BD9515}"/>
                </a:ext>
              </a:extLst>
            </p:cNvPr>
            <p:cNvSpPr/>
            <p:nvPr/>
          </p:nvSpPr>
          <p:spPr>
            <a:xfrm>
              <a:off x="5002725"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1892;p52">
              <a:extLst>
                <a:ext uri="{FF2B5EF4-FFF2-40B4-BE49-F238E27FC236}">
                  <a16:creationId xmlns:a16="http://schemas.microsoft.com/office/drawing/2014/main" id="{EAE80DF6-6D58-48F2-A75B-8EAB571864F6}"/>
                </a:ext>
              </a:extLst>
            </p:cNvPr>
            <p:cNvSpPr/>
            <p:nvPr/>
          </p:nvSpPr>
          <p:spPr>
            <a:xfrm>
              <a:off x="4994250" y="25163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3"/>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1893;p52">
              <a:extLst>
                <a:ext uri="{FF2B5EF4-FFF2-40B4-BE49-F238E27FC236}">
                  <a16:creationId xmlns:a16="http://schemas.microsoft.com/office/drawing/2014/main" id="{6C253837-A46E-48DC-9696-1FD0DB8D7E08}"/>
                </a:ext>
              </a:extLst>
            </p:cNvPr>
            <p:cNvSpPr/>
            <p:nvPr/>
          </p:nvSpPr>
          <p:spPr>
            <a:xfrm>
              <a:off x="4994250"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1894;p52">
              <a:extLst>
                <a:ext uri="{FF2B5EF4-FFF2-40B4-BE49-F238E27FC236}">
                  <a16:creationId xmlns:a16="http://schemas.microsoft.com/office/drawing/2014/main" id="{CF2EB6D4-C5A4-4BF1-B898-3B5B59A21CC9}"/>
                </a:ext>
              </a:extLst>
            </p:cNvPr>
            <p:cNvSpPr/>
            <p:nvPr/>
          </p:nvSpPr>
          <p:spPr>
            <a:xfrm>
              <a:off x="499425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1895;p52">
              <a:extLst>
                <a:ext uri="{FF2B5EF4-FFF2-40B4-BE49-F238E27FC236}">
                  <a16:creationId xmlns:a16="http://schemas.microsoft.com/office/drawing/2014/main" id="{716CB5AB-864B-4B96-B58D-58D70D7589DA}"/>
                </a:ext>
              </a:extLst>
            </p:cNvPr>
            <p:cNvSpPr/>
            <p:nvPr/>
          </p:nvSpPr>
          <p:spPr>
            <a:xfrm>
              <a:off x="499430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1896;p52">
              <a:extLst>
                <a:ext uri="{FF2B5EF4-FFF2-40B4-BE49-F238E27FC236}">
                  <a16:creationId xmlns:a16="http://schemas.microsoft.com/office/drawing/2014/main" id="{5E26A158-4968-494D-89E8-889318B2A605}"/>
                </a:ext>
              </a:extLst>
            </p:cNvPr>
            <p:cNvSpPr/>
            <p:nvPr/>
          </p:nvSpPr>
          <p:spPr>
            <a:xfrm>
              <a:off x="499425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1897;p52">
              <a:extLst>
                <a:ext uri="{FF2B5EF4-FFF2-40B4-BE49-F238E27FC236}">
                  <a16:creationId xmlns:a16="http://schemas.microsoft.com/office/drawing/2014/main" id="{2510947B-1FD3-456A-8239-6EAD8D369C64}"/>
                </a:ext>
              </a:extLst>
            </p:cNvPr>
            <p:cNvSpPr/>
            <p:nvPr/>
          </p:nvSpPr>
          <p:spPr>
            <a:xfrm>
              <a:off x="499425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1898;p52">
              <a:extLst>
                <a:ext uri="{FF2B5EF4-FFF2-40B4-BE49-F238E27FC236}">
                  <a16:creationId xmlns:a16="http://schemas.microsoft.com/office/drawing/2014/main" id="{6193AC45-4B08-4777-8373-096297131168}"/>
                </a:ext>
              </a:extLst>
            </p:cNvPr>
            <p:cNvSpPr/>
            <p:nvPr/>
          </p:nvSpPr>
          <p:spPr>
            <a:xfrm>
              <a:off x="4994250"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1899;p52">
              <a:extLst>
                <a:ext uri="{FF2B5EF4-FFF2-40B4-BE49-F238E27FC236}">
                  <a16:creationId xmlns:a16="http://schemas.microsoft.com/office/drawing/2014/main" id="{AA8B8D90-AB69-4940-BF2F-44C0E5D59B72}"/>
                </a:ext>
              </a:extLst>
            </p:cNvPr>
            <p:cNvSpPr/>
            <p:nvPr/>
          </p:nvSpPr>
          <p:spPr>
            <a:xfrm>
              <a:off x="499430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1900;p52">
              <a:extLst>
                <a:ext uri="{FF2B5EF4-FFF2-40B4-BE49-F238E27FC236}">
                  <a16:creationId xmlns:a16="http://schemas.microsoft.com/office/drawing/2014/main" id="{5C0A8B1D-F0B1-4E27-9EBF-A7DCF4F8369A}"/>
                </a:ext>
              </a:extLst>
            </p:cNvPr>
            <p:cNvSpPr/>
            <p:nvPr/>
          </p:nvSpPr>
          <p:spPr>
            <a:xfrm>
              <a:off x="499425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1901;p52">
              <a:extLst>
                <a:ext uri="{FF2B5EF4-FFF2-40B4-BE49-F238E27FC236}">
                  <a16:creationId xmlns:a16="http://schemas.microsoft.com/office/drawing/2014/main" id="{B48B9CAE-2226-4C6E-B1B2-42C61D85E1DB}"/>
                </a:ext>
              </a:extLst>
            </p:cNvPr>
            <p:cNvSpPr/>
            <p:nvPr/>
          </p:nvSpPr>
          <p:spPr>
            <a:xfrm>
              <a:off x="4994250"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1902;p52">
              <a:extLst>
                <a:ext uri="{FF2B5EF4-FFF2-40B4-BE49-F238E27FC236}">
                  <a16:creationId xmlns:a16="http://schemas.microsoft.com/office/drawing/2014/main" id="{3D12E5B5-0AEB-4F3C-8063-7F0B5E42F035}"/>
                </a:ext>
              </a:extLst>
            </p:cNvPr>
            <p:cNvSpPr/>
            <p:nvPr/>
          </p:nvSpPr>
          <p:spPr>
            <a:xfrm>
              <a:off x="4994250" y="2593150"/>
              <a:ext cx="5750" cy="4900"/>
            </a:xfrm>
            <a:custGeom>
              <a:avLst/>
              <a:gdLst/>
              <a:ahLst/>
              <a:cxnLst/>
              <a:rect l="l" t="t" r="r" b="b"/>
              <a:pathLst>
                <a:path w="230" h="196" extrusionOk="0">
                  <a:moveTo>
                    <a:pt x="130" y="1"/>
                  </a:moveTo>
                  <a:cubicBezTo>
                    <a:pt x="44" y="1"/>
                    <a:pt x="1" y="109"/>
                    <a:pt x="65" y="166"/>
                  </a:cubicBezTo>
                  <a:cubicBezTo>
                    <a:pt x="84" y="187"/>
                    <a:pt x="107" y="196"/>
                    <a:pt x="130" y="196"/>
                  </a:cubicBezTo>
                  <a:cubicBezTo>
                    <a:pt x="180" y="196"/>
                    <a:pt x="229" y="154"/>
                    <a:pt x="224" y="94"/>
                  </a:cubicBezTo>
                  <a:cubicBezTo>
                    <a:pt x="224" y="44"/>
                    <a:pt x="181" y="1"/>
                    <a:pt x="13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1903;p52">
              <a:extLst>
                <a:ext uri="{FF2B5EF4-FFF2-40B4-BE49-F238E27FC236}">
                  <a16:creationId xmlns:a16="http://schemas.microsoft.com/office/drawing/2014/main" id="{93DBFA09-177B-4905-8F4B-FAEADB106BA5}"/>
                </a:ext>
              </a:extLst>
            </p:cNvPr>
            <p:cNvSpPr/>
            <p:nvPr/>
          </p:nvSpPr>
          <p:spPr>
            <a:xfrm>
              <a:off x="4985775"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1904;p52">
              <a:extLst>
                <a:ext uri="{FF2B5EF4-FFF2-40B4-BE49-F238E27FC236}">
                  <a16:creationId xmlns:a16="http://schemas.microsoft.com/office/drawing/2014/main" id="{29458F3A-C782-4DF2-A4FC-9E07F4EB4BE1}"/>
                </a:ext>
              </a:extLst>
            </p:cNvPr>
            <p:cNvSpPr/>
            <p:nvPr/>
          </p:nvSpPr>
          <p:spPr>
            <a:xfrm>
              <a:off x="4985825"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1905;p52">
              <a:extLst>
                <a:ext uri="{FF2B5EF4-FFF2-40B4-BE49-F238E27FC236}">
                  <a16:creationId xmlns:a16="http://schemas.microsoft.com/office/drawing/2014/main" id="{2A332A17-817B-41D5-ABB1-BC89F7BA2545}"/>
                </a:ext>
              </a:extLst>
            </p:cNvPr>
            <p:cNvSpPr/>
            <p:nvPr/>
          </p:nvSpPr>
          <p:spPr>
            <a:xfrm>
              <a:off x="4985775"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1906;p52">
              <a:extLst>
                <a:ext uri="{FF2B5EF4-FFF2-40B4-BE49-F238E27FC236}">
                  <a16:creationId xmlns:a16="http://schemas.microsoft.com/office/drawing/2014/main" id="{8CCA75B7-99D5-4437-AA85-B70371C0146D}"/>
                </a:ext>
              </a:extLst>
            </p:cNvPr>
            <p:cNvSpPr/>
            <p:nvPr/>
          </p:nvSpPr>
          <p:spPr>
            <a:xfrm>
              <a:off x="4985775"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1907;p52">
              <a:extLst>
                <a:ext uri="{FF2B5EF4-FFF2-40B4-BE49-F238E27FC236}">
                  <a16:creationId xmlns:a16="http://schemas.microsoft.com/office/drawing/2014/main" id="{48E13E46-0781-46D8-8158-5508E5CFBC0C}"/>
                </a:ext>
              </a:extLst>
            </p:cNvPr>
            <p:cNvSpPr/>
            <p:nvPr/>
          </p:nvSpPr>
          <p:spPr>
            <a:xfrm>
              <a:off x="4985775"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1908;p52">
              <a:extLst>
                <a:ext uri="{FF2B5EF4-FFF2-40B4-BE49-F238E27FC236}">
                  <a16:creationId xmlns:a16="http://schemas.microsoft.com/office/drawing/2014/main" id="{FA6D6C54-7B92-42FA-A3A9-02CCAB4BC381}"/>
                </a:ext>
              </a:extLst>
            </p:cNvPr>
            <p:cNvSpPr/>
            <p:nvPr/>
          </p:nvSpPr>
          <p:spPr>
            <a:xfrm>
              <a:off x="498582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1909;p52">
              <a:extLst>
                <a:ext uri="{FF2B5EF4-FFF2-40B4-BE49-F238E27FC236}">
                  <a16:creationId xmlns:a16="http://schemas.microsoft.com/office/drawing/2014/main" id="{1706918F-5FB6-45C4-91E8-BDFDFFBE199F}"/>
                </a:ext>
              </a:extLst>
            </p:cNvPr>
            <p:cNvSpPr/>
            <p:nvPr/>
          </p:nvSpPr>
          <p:spPr>
            <a:xfrm>
              <a:off x="4985775"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1910;p52">
              <a:extLst>
                <a:ext uri="{FF2B5EF4-FFF2-40B4-BE49-F238E27FC236}">
                  <a16:creationId xmlns:a16="http://schemas.microsoft.com/office/drawing/2014/main" id="{FD17FFDE-108E-42E9-8959-4436CA3FB4AB}"/>
                </a:ext>
              </a:extLst>
            </p:cNvPr>
            <p:cNvSpPr/>
            <p:nvPr/>
          </p:nvSpPr>
          <p:spPr>
            <a:xfrm>
              <a:off x="4977300"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1911;p52">
              <a:extLst>
                <a:ext uri="{FF2B5EF4-FFF2-40B4-BE49-F238E27FC236}">
                  <a16:creationId xmlns:a16="http://schemas.microsoft.com/office/drawing/2014/main" id="{6738268E-9454-4440-B27E-0C24FF6E54F1}"/>
                </a:ext>
              </a:extLst>
            </p:cNvPr>
            <p:cNvSpPr/>
            <p:nvPr/>
          </p:nvSpPr>
          <p:spPr>
            <a:xfrm>
              <a:off x="497735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1912;p52">
              <a:extLst>
                <a:ext uri="{FF2B5EF4-FFF2-40B4-BE49-F238E27FC236}">
                  <a16:creationId xmlns:a16="http://schemas.microsoft.com/office/drawing/2014/main" id="{A6734C33-EE45-49DE-9E1A-0AFC748FF1D1}"/>
                </a:ext>
              </a:extLst>
            </p:cNvPr>
            <p:cNvSpPr/>
            <p:nvPr/>
          </p:nvSpPr>
          <p:spPr>
            <a:xfrm>
              <a:off x="4977300"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1913;p52">
              <a:extLst>
                <a:ext uri="{FF2B5EF4-FFF2-40B4-BE49-F238E27FC236}">
                  <a16:creationId xmlns:a16="http://schemas.microsoft.com/office/drawing/2014/main" id="{9FD19C39-D723-446A-955C-4B5841A45F1F}"/>
                </a:ext>
              </a:extLst>
            </p:cNvPr>
            <p:cNvSpPr/>
            <p:nvPr/>
          </p:nvSpPr>
          <p:spPr>
            <a:xfrm>
              <a:off x="497730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1914;p52">
              <a:extLst>
                <a:ext uri="{FF2B5EF4-FFF2-40B4-BE49-F238E27FC236}">
                  <a16:creationId xmlns:a16="http://schemas.microsoft.com/office/drawing/2014/main" id="{873880DE-4215-459A-BD06-7CD6D4294ABD}"/>
                </a:ext>
              </a:extLst>
            </p:cNvPr>
            <p:cNvSpPr/>
            <p:nvPr/>
          </p:nvSpPr>
          <p:spPr>
            <a:xfrm>
              <a:off x="4977300"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1915;p52">
              <a:extLst>
                <a:ext uri="{FF2B5EF4-FFF2-40B4-BE49-F238E27FC236}">
                  <a16:creationId xmlns:a16="http://schemas.microsoft.com/office/drawing/2014/main" id="{5539BBF7-5BD4-41AC-92BD-E00831B8D452}"/>
                </a:ext>
              </a:extLst>
            </p:cNvPr>
            <p:cNvSpPr/>
            <p:nvPr/>
          </p:nvSpPr>
          <p:spPr>
            <a:xfrm>
              <a:off x="49773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1916;p52">
              <a:extLst>
                <a:ext uri="{FF2B5EF4-FFF2-40B4-BE49-F238E27FC236}">
                  <a16:creationId xmlns:a16="http://schemas.microsoft.com/office/drawing/2014/main" id="{68DA1843-5AF0-4AD6-B3A8-034EE4734E42}"/>
                </a:ext>
              </a:extLst>
            </p:cNvPr>
            <p:cNvSpPr/>
            <p:nvPr/>
          </p:nvSpPr>
          <p:spPr>
            <a:xfrm>
              <a:off x="497730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1917;p52">
              <a:extLst>
                <a:ext uri="{FF2B5EF4-FFF2-40B4-BE49-F238E27FC236}">
                  <a16:creationId xmlns:a16="http://schemas.microsoft.com/office/drawing/2014/main" id="{DAA5D37E-D720-4F83-B6B5-2DBFCC68710A}"/>
                </a:ext>
              </a:extLst>
            </p:cNvPr>
            <p:cNvSpPr/>
            <p:nvPr/>
          </p:nvSpPr>
          <p:spPr>
            <a:xfrm>
              <a:off x="4968825" y="2531675"/>
              <a:ext cx="5750" cy="4900"/>
            </a:xfrm>
            <a:custGeom>
              <a:avLst/>
              <a:gdLst/>
              <a:ahLst/>
              <a:cxnLst/>
              <a:rect l="l" t="t" r="r" b="b"/>
              <a:pathLst>
                <a:path w="230" h="196" extrusionOk="0">
                  <a:moveTo>
                    <a:pt x="130" y="0"/>
                  </a:moveTo>
                  <a:cubicBezTo>
                    <a:pt x="44" y="0"/>
                    <a:pt x="1" y="108"/>
                    <a:pt x="66"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1918;p52">
              <a:extLst>
                <a:ext uri="{FF2B5EF4-FFF2-40B4-BE49-F238E27FC236}">
                  <a16:creationId xmlns:a16="http://schemas.microsoft.com/office/drawing/2014/main" id="{F54A7DDB-22E8-4E3D-B595-0B1F6D6B9607}"/>
                </a:ext>
              </a:extLst>
            </p:cNvPr>
            <p:cNvSpPr/>
            <p:nvPr/>
          </p:nvSpPr>
          <p:spPr>
            <a:xfrm>
              <a:off x="4968875" y="2539400"/>
              <a:ext cx="5700" cy="4750"/>
            </a:xfrm>
            <a:custGeom>
              <a:avLst/>
              <a:gdLst/>
              <a:ahLst/>
              <a:cxnLst/>
              <a:rect l="l" t="t" r="r" b="b"/>
              <a:pathLst>
                <a:path w="228" h="190" extrusionOk="0">
                  <a:moveTo>
                    <a:pt x="121" y="1"/>
                  </a:moveTo>
                  <a:cubicBezTo>
                    <a:pt x="46" y="1"/>
                    <a:pt x="1" y="104"/>
                    <a:pt x="64" y="160"/>
                  </a:cubicBezTo>
                  <a:cubicBezTo>
                    <a:pt x="82" y="181"/>
                    <a:pt x="106" y="190"/>
                    <a:pt x="129" y="190"/>
                  </a:cubicBezTo>
                  <a:cubicBezTo>
                    <a:pt x="179" y="190"/>
                    <a:pt x="227" y="149"/>
                    <a:pt x="222" y="95"/>
                  </a:cubicBezTo>
                  <a:cubicBezTo>
                    <a:pt x="222" y="37"/>
                    <a:pt x="186" y="1"/>
                    <a:pt x="128" y="1"/>
                  </a:cubicBezTo>
                  <a:cubicBezTo>
                    <a:pt x="126" y="1"/>
                    <a:pt x="123" y="1"/>
                    <a:pt x="121"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1919;p52">
              <a:extLst>
                <a:ext uri="{FF2B5EF4-FFF2-40B4-BE49-F238E27FC236}">
                  <a16:creationId xmlns:a16="http://schemas.microsoft.com/office/drawing/2014/main" id="{D52F21C1-B842-4EAB-A78E-0D8862CAC05A}"/>
                </a:ext>
              </a:extLst>
            </p:cNvPr>
            <p:cNvSpPr/>
            <p:nvPr/>
          </p:nvSpPr>
          <p:spPr>
            <a:xfrm>
              <a:off x="4968825" y="2547175"/>
              <a:ext cx="5750" cy="4725"/>
            </a:xfrm>
            <a:custGeom>
              <a:avLst/>
              <a:gdLst/>
              <a:ahLst/>
              <a:cxnLst/>
              <a:rect l="l" t="t" r="r" b="b"/>
              <a:pathLst>
                <a:path w="230" h="189" extrusionOk="0">
                  <a:moveTo>
                    <a:pt x="130" y="0"/>
                  </a:moveTo>
                  <a:cubicBezTo>
                    <a:pt x="44" y="0"/>
                    <a:pt x="1" y="101"/>
                    <a:pt x="66"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1920;p52">
              <a:extLst>
                <a:ext uri="{FF2B5EF4-FFF2-40B4-BE49-F238E27FC236}">
                  <a16:creationId xmlns:a16="http://schemas.microsoft.com/office/drawing/2014/main" id="{8CB5295D-C1F4-4FD8-8FC0-41B1D9B13B0B}"/>
                </a:ext>
              </a:extLst>
            </p:cNvPr>
            <p:cNvSpPr/>
            <p:nvPr/>
          </p:nvSpPr>
          <p:spPr>
            <a:xfrm>
              <a:off x="4968825" y="2554750"/>
              <a:ext cx="5800" cy="4825"/>
            </a:xfrm>
            <a:custGeom>
              <a:avLst/>
              <a:gdLst/>
              <a:ahLst/>
              <a:cxnLst/>
              <a:rect l="l" t="t" r="r" b="b"/>
              <a:pathLst>
                <a:path w="232" h="193" extrusionOk="0">
                  <a:moveTo>
                    <a:pt x="130" y="0"/>
                  </a:moveTo>
                  <a:cubicBezTo>
                    <a:pt x="51" y="0"/>
                    <a:pt x="1" y="101"/>
                    <a:pt x="66" y="166"/>
                  </a:cubicBezTo>
                  <a:cubicBezTo>
                    <a:pt x="84" y="184"/>
                    <a:pt x="107" y="192"/>
                    <a:pt x="130" y="192"/>
                  </a:cubicBezTo>
                  <a:cubicBezTo>
                    <a:pt x="180" y="192"/>
                    <a:pt x="229" y="153"/>
                    <a:pt x="224" y="94"/>
                  </a:cubicBezTo>
                  <a:cubicBezTo>
                    <a:pt x="231" y="44"/>
                    <a:pt x="188"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1921;p52">
              <a:extLst>
                <a:ext uri="{FF2B5EF4-FFF2-40B4-BE49-F238E27FC236}">
                  <a16:creationId xmlns:a16="http://schemas.microsoft.com/office/drawing/2014/main" id="{DD1511D6-4669-4AFD-8517-B230FA69D268}"/>
                </a:ext>
              </a:extLst>
            </p:cNvPr>
            <p:cNvSpPr/>
            <p:nvPr/>
          </p:nvSpPr>
          <p:spPr>
            <a:xfrm>
              <a:off x="4968825" y="2562500"/>
              <a:ext cx="5750" cy="4800"/>
            </a:xfrm>
            <a:custGeom>
              <a:avLst/>
              <a:gdLst/>
              <a:ahLst/>
              <a:cxnLst/>
              <a:rect l="l" t="t" r="r" b="b"/>
              <a:pathLst>
                <a:path w="230" h="192" extrusionOk="0">
                  <a:moveTo>
                    <a:pt x="130" y="0"/>
                  </a:moveTo>
                  <a:cubicBezTo>
                    <a:pt x="44" y="0"/>
                    <a:pt x="1" y="101"/>
                    <a:pt x="66"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1922;p52">
              <a:extLst>
                <a:ext uri="{FF2B5EF4-FFF2-40B4-BE49-F238E27FC236}">
                  <a16:creationId xmlns:a16="http://schemas.microsoft.com/office/drawing/2014/main" id="{E801CC13-07DB-45C3-9D4E-616E9CDDACFD}"/>
                </a:ext>
              </a:extLst>
            </p:cNvPr>
            <p:cNvSpPr/>
            <p:nvPr/>
          </p:nvSpPr>
          <p:spPr>
            <a:xfrm>
              <a:off x="49688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4"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1923;p52">
              <a:extLst>
                <a:ext uri="{FF2B5EF4-FFF2-40B4-BE49-F238E27FC236}">
                  <a16:creationId xmlns:a16="http://schemas.microsoft.com/office/drawing/2014/main" id="{6726189F-284A-4D25-8ED9-D7D3981CEB7E}"/>
                </a:ext>
              </a:extLst>
            </p:cNvPr>
            <p:cNvSpPr/>
            <p:nvPr/>
          </p:nvSpPr>
          <p:spPr>
            <a:xfrm>
              <a:off x="4968825" y="2577825"/>
              <a:ext cx="5800" cy="4825"/>
            </a:xfrm>
            <a:custGeom>
              <a:avLst/>
              <a:gdLst/>
              <a:ahLst/>
              <a:cxnLst/>
              <a:rect l="l" t="t" r="r" b="b"/>
              <a:pathLst>
                <a:path w="232" h="193" extrusionOk="0">
                  <a:moveTo>
                    <a:pt x="130" y="1"/>
                  </a:moveTo>
                  <a:cubicBezTo>
                    <a:pt x="51" y="1"/>
                    <a:pt x="1" y="101"/>
                    <a:pt x="66" y="166"/>
                  </a:cubicBezTo>
                  <a:cubicBezTo>
                    <a:pt x="84" y="185"/>
                    <a:pt x="107" y="193"/>
                    <a:pt x="130" y="193"/>
                  </a:cubicBezTo>
                  <a:cubicBezTo>
                    <a:pt x="180" y="193"/>
                    <a:pt x="229" y="154"/>
                    <a:pt x="224" y="94"/>
                  </a:cubicBezTo>
                  <a:cubicBezTo>
                    <a:pt x="231" y="44"/>
                    <a:pt x="188" y="1"/>
                    <a:pt x="13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1924;p52">
              <a:extLst>
                <a:ext uri="{FF2B5EF4-FFF2-40B4-BE49-F238E27FC236}">
                  <a16:creationId xmlns:a16="http://schemas.microsoft.com/office/drawing/2014/main" id="{1D77E158-597C-4B00-8270-3A429813DDD6}"/>
                </a:ext>
              </a:extLst>
            </p:cNvPr>
            <p:cNvSpPr/>
            <p:nvPr/>
          </p:nvSpPr>
          <p:spPr>
            <a:xfrm>
              <a:off x="4960525" y="2531675"/>
              <a:ext cx="5625" cy="4900"/>
            </a:xfrm>
            <a:custGeom>
              <a:avLst/>
              <a:gdLst/>
              <a:ahLst/>
              <a:cxnLst/>
              <a:rect l="l" t="t" r="r" b="b"/>
              <a:pathLst>
                <a:path w="225" h="196" extrusionOk="0">
                  <a:moveTo>
                    <a:pt x="123" y="0"/>
                  </a:moveTo>
                  <a:cubicBezTo>
                    <a:pt x="37" y="0"/>
                    <a:pt x="1" y="108"/>
                    <a:pt x="59" y="166"/>
                  </a:cubicBezTo>
                  <a:cubicBezTo>
                    <a:pt x="79" y="187"/>
                    <a:pt x="103" y="195"/>
                    <a:pt x="126" y="195"/>
                  </a:cubicBezTo>
                  <a:cubicBezTo>
                    <a:pt x="177" y="195"/>
                    <a:pt x="224" y="153"/>
                    <a:pt x="224" y="94"/>
                  </a:cubicBezTo>
                  <a:cubicBezTo>
                    <a:pt x="217" y="43"/>
                    <a:pt x="181" y="0"/>
                    <a:pt x="123"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1925;p52">
              <a:extLst>
                <a:ext uri="{FF2B5EF4-FFF2-40B4-BE49-F238E27FC236}">
                  <a16:creationId xmlns:a16="http://schemas.microsoft.com/office/drawing/2014/main" id="{1DCFB38A-EE35-4487-B082-438E3C609669}"/>
                </a:ext>
              </a:extLst>
            </p:cNvPr>
            <p:cNvSpPr/>
            <p:nvPr/>
          </p:nvSpPr>
          <p:spPr>
            <a:xfrm>
              <a:off x="4960575" y="2539400"/>
              <a:ext cx="5575" cy="4750"/>
            </a:xfrm>
            <a:custGeom>
              <a:avLst/>
              <a:gdLst/>
              <a:ahLst/>
              <a:cxnLst/>
              <a:rect l="l" t="t" r="r" b="b"/>
              <a:pathLst>
                <a:path w="223" h="190" extrusionOk="0">
                  <a:moveTo>
                    <a:pt x="114" y="1"/>
                  </a:moveTo>
                  <a:cubicBezTo>
                    <a:pt x="39" y="1"/>
                    <a:pt x="1" y="104"/>
                    <a:pt x="57" y="160"/>
                  </a:cubicBezTo>
                  <a:cubicBezTo>
                    <a:pt x="75" y="181"/>
                    <a:pt x="99" y="190"/>
                    <a:pt x="122" y="190"/>
                  </a:cubicBezTo>
                  <a:cubicBezTo>
                    <a:pt x="172" y="190"/>
                    <a:pt x="222" y="149"/>
                    <a:pt x="222" y="95"/>
                  </a:cubicBezTo>
                  <a:cubicBezTo>
                    <a:pt x="222" y="37"/>
                    <a:pt x="179" y="1"/>
                    <a:pt x="121" y="1"/>
                  </a:cubicBezTo>
                  <a:cubicBezTo>
                    <a:pt x="119" y="1"/>
                    <a:pt x="116" y="1"/>
                    <a:pt x="114"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1926;p52">
              <a:extLst>
                <a:ext uri="{FF2B5EF4-FFF2-40B4-BE49-F238E27FC236}">
                  <a16:creationId xmlns:a16="http://schemas.microsoft.com/office/drawing/2014/main" id="{A7F6CFFB-CCB1-4A0D-92AB-85D78F86A981}"/>
                </a:ext>
              </a:extLst>
            </p:cNvPr>
            <p:cNvSpPr/>
            <p:nvPr/>
          </p:nvSpPr>
          <p:spPr>
            <a:xfrm>
              <a:off x="4960525" y="2547175"/>
              <a:ext cx="5625" cy="4725"/>
            </a:xfrm>
            <a:custGeom>
              <a:avLst/>
              <a:gdLst/>
              <a:ahLst/>
              <a:cxnLst/>
              <a:rect l="l" t="t" r="r" b="b"/>
              <a:pathLst>
                <a:path w="225" h="189" extrusionOk="0">
                  <a:moveTo>
                    <a:pt x="123" y="0"/>
                  </a:moveTo>
                  <a:cubicBezTo>
                    <a:pt x="37" y="0"/>
                    <a:pt x="1" y="101"/>
                    <a:pt x="59"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1927;p52">
              <a:extLst>
                <a:ext uri="{FF2B5EF4-FFF2-40B4-BE49-F238E27FC236}">
                  <a16:creationId xmlns:a16="http://schemas.microsoft.com/office/drawing/2014/main" id="{CFA24040-BA79-4C4F-8458-AA229FF8F6B9}"/>
                </a:ext>
              </a:extLst>
            </p:cNvPr>
            <p:cNvSpPr/>
            <p:nvPr/>
          </p:nvSpPr>
          <p:spPr>
            <a:xfrm>
              <a:off x="4960525" y="2554750"/>
              <a:ext cx="5625" cy="4825"/>
            </a:xfrm>
            <a:custGeom>
              <a:avLst/>
              <a:gdLst/>
              <a:ahLst/>
              <a:cxnLst/>
              <a:rect l="l" t="t" r="r" b="b"/>
              <a:pathLst>
                <a:path w="225" h="193" extrusionOk="0">
                  <a:moveTo>
                    <a:pt x="123" y="0"/>
                  </a:moveTo>
                  <a:cubicBezTo>
                    <a:pt x="44" y="0"/>
                    <a:pt x="1" y="101"/>
                    <a:pt x="59" y="166"/>
                  </a:cubicBezTo>
                  <a:cubicBezTo>
                    <a:pt x="77" y="184"/>
                    <a:pt x="100" y="192"/>
                    <a:pt x="123" y="192"/>
                  </a:cubicBezTo>
                  <a:cubicBezTo>
                    <a:pt x="173" y="192"/>
                    <a:pt x="224" y="153"/>
                    <a:pt x="224" y="94"/>
                  </a:cubicBezTo>
                  <a:cubicBezTo>
                    <a:pt x="224" y="44"/>
                    <a:pt x="181" y="0"/>
                    <a:pt x="123"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1928;p52">
              <a:extLst>
                <a:ext uri="{FF2B5EF4-FFF2-40B4-BE49-F238E27FC236}">
                  <a16:creationId xmlns:a16="http://schemas.microsoft.com/office/drawing/2014/main" id="{3E552742-7CFB-456F-971B-FB95C8ABDDF7}"/>
                </a:ext>
              </a:extLst>
            </p:cNvPr>
            <p:cNvSpPr/>
            <p:nvPr/>
          </p:nvSpPr>
          <p:spPr>
            <a:xfrm>
              <a:off x="4960525" y="2562500"/>
              <a:ext cx="5625" cy="4800"/>
            </a:xfrm>
            <a:custGeom>
              <a:avLst/>
              <a:gdLst/>
              <a:ahLst/>
              <a:cxnLst/>
              <a:rect l="l" t="t" r="r" b="b"/>
              <a:pathLst>
                <a:path w="225" h="192" extrusionOk="0">
                  <a:moveTo>
                    <a:pt x="123" y="0"/>
                  </a:moveTo>
                  <a:cubicBezTo>
                    <a:pt x="37" y="0"/>
                    <a:pt x="1" y="101"/>
                    <a:pt x="59" y="166"/>
                  </a:cubicBezTo>
                  <a:cubicBezTo>
                    <a:pt x="78" y="183"/>
                    <a:pt x="100" y="191"/>
                    <a:pt x="122" y="191"/>
                  </a:cubicBezTo>
                  <a:cubicBezTo>
                    <a:pt x="174" y="191"/>
                    <a:pt x="224" y="148"/>
                    <a:pt x="224" y="87"/>
                  </a:cubicBezTo>
                  <a:cubicBezTo>
                    <a:pt x="217" y="37"/>
                    <a:pt x="181" y="0"/>
                    <a:pt x="123"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1929;p52">
              <a:extLst>
                <a:ext uri="{FF2B5EF4-FFF2-40B4-BE49-F238E27FC236}">
                  <a16:creationId xmlns:a16="http://schemas.microsoft.com/office/drawing/2014/main" id="{1CEAED82-A854-481F-9236-B2F754774294}"/>
                </a:ext>
              </a:extLst>
            </p:cNvPr>
            <p:cNvSpPr/>
            <p:nvPr/>
          </p:nvSpPr>
          <p:spPr>
            <a:xfrm>
              <a:off x="4960575" y="2570225"/>
              <a:ext cx="5575" cy="4750"/>
            </a:xfrm>
            <a:custGeom>
              <a:avLst/>
              <a:gdLst/>
              <a:ahLst/>
              <a:cxnLst/>
              <a:rect l="l" t="t" r="r" b="b"/>
              <a:pathLst>
                <a:path w="223" h="190" extrusionOk="0">
                  <a:moveTo>
                    <a:pt x="134" y="1"/>
                  </a:moveTo>
                  <a:cubicBezTo>
                    <a:pt x="130" y="1"/>
                    <a:pt x="126" y="1"/>
                    <a:pt x="121" y="2"/>
                  </a:cubicBezTo>
                  <a:cubicBezTo>
                    <a:pt x="119" y="1"/>
                    <a:pt x="116" y="1"/>
                    <a:pt x="113" y="1"/>
                  </a:cubicBezTo>
                  <a:cubicBezTo>
                    <a:pt x="33" y="1"/>
                    <a:pt x="1" y="104"/>
                    <a:pt x="57" y="160"/>
                  </a:cubicBezTo>
                  <a:cubicBezTo>
                    <a:pt x="77" y="181"/>
                    <a:pt x="101" y="190"/>
                    <a:pt x="124" y="190"/>
                  </a:cubicBezTo>
                  <a:cubicBezTo>
                    <a:pt x="175" y="190"/>
                    <a:pt x="222" y="147"/>
                    <a:pt x="222" y="88"/>
                  </a:cubicBezTo>
                  <a:cubicBezTo>
                    <a:pt x="216" y="41"/>
                    <a:pt x="184" y="1"/>
                    <a:pt x="134"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1930;p52">
              <a:extLst>
                <a:ext uri="{FF2B5EF4-FFF2-40B4-BE49-F238E27FC236}">
                  <a16:creationId xmlns:a16="http://schemas.microsoft.com/office/drawing/2014/main" id="{5DAF22AB-49B6-4A1C-871D-A3E5D93607CF}"/>
                </a:ext>
              </a:extLst>
            </p:cNvPr>
            <p:cNvSpPr/>
            <p:nvPr/>
          </p:nvSpPr>
          <p:spPr>
            <a:xfrm>
              <a:off x="4960525" y="2577825"/>
              <a:ext cx="5625" cy="4825"/>
            </a:xfrm>
            <a:custGeom>
              <a:avLst/>
              <a:gdLst/>
              <a:ahLst/>
              <a:cxnLst/>
              <a:rect l="l" t="t" r="r" b="b"/>
              <a:pathLst>
                <a:path w="225" h="193" extrusionOk="0">
                  <a:moveTo>
                    <a:pt x="123" y="1"/>
                  </a:moveTo>
                  <a:cubicBezTo>
                    <a:pt x="44" y="1"/>
                    <a:pt x="1" y="101"/>
                    <a:pt x="59" y="166"/>
                  </a:cubicBezTo>
                  <a:cubicBezTo>
                    <a:pt x="77" y="185"/>
                    <a:pt x="100" y="193"/>
                    <a:pt x="123" y="193"/>
                  </a:cubicBezTo>
                  <a:cubicBezTo>
                    <a:pt x="173" y="193"/>
                    <a:pt x="224" y="154"/>
                    <a:pt x="224" y="94"/>
                  </a:cubicBezTo>
                  <a:cubicBezTo>
                    <a:pt x="224" y="44"/>
                    <a:pt x="181" y="1"/>
                    <a:pt x="123"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1931;p52">
              <a:extLst>
                <a:ext uri="{FF2B5EF4-FFF2-40B4-BE49-F238E27FC236}">
                  <a16:creationId xmlns:a16="http://schemas.microsoft.com/office/drawing/2014/main" id="{13F929B5-ED5F-4D50-A885-0603C20AB4EC}"/>
                </a:ext>
              </a:extLst>
            </p:cNvPr>
            <p:cNvSpPr/>
            <p:nvPr/>
          </p:nvSpPr>
          <p:spPr>
            <a:xfrm>
              <a:off x="4952050" y="2531675"/>
              <a:ext cx="5625" cy="4900"/>
            </a:xfrm>
            <a:custGeom>
              <a:avLst/>
              <a:gdLst/>
              <a:ahLst/>
              <a:cxnLst/>
              <a:rect l="l" t="t" r="r" b="b"/>
              <a:pathLst>
                <a:path w="225" h="196" extrusionOk="0">
                  <a:moveTo>
                    <a:pt x="131" y="0"/>
                  </a:moveTo>
                  <a:cubicBezTo>
                    <a:pt x="44" y="0"/>
                    <a:pt x="1" y="108"/>
                    <a:pt x="59" y="166"/>
                  </a:cubicBezTo>
                  <a:cubicBezTo>
                    <a:pt x="79" y="187"/>
                    <a:pt x="103" y="195"/>
                    <a:pt x="126" y="195"/>
                  </a:cubicBezTo>
                  <a:cubicBezTo>
                    <a:pt x="177" y="195"/>
                    <a:pt x="224" y="153"/>
                    <a:pt x="224" y="94"/>
                  </a:cubicBezTo>
                  <a:cubicBezTo>
                    <a:pt x="217" y="43"/>
                    <a:pt x="181" y="0"/>
                    <a:pt x="131"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1932;p52">
              <a:extLst>
                <a:ext uri="{FF2B5EF4-FFF2-40B4-BE49-F238E27FC236}">
                  <a16:creationId xmlns:a16="http://schemas.microsoft.com/office/drawing/2014/main" id="{E972DBDA-090B-4543-9E8A-65DC0579B9E7}"/>
                </a:ext>
              </a:extLst>
            </p:cNvPr>
            <p:cNvSpPr/>
            <p:nvPr/>
          </p:nvSpPr>
          <p:spPr>
            <a:xfrm>
              <a:off x="4952100" y="2539400"/>
              <a:ext cx="5575" cy="4750"/>
            </a:xfrm>
            <a:custGeom>
              <a:avLst/>
              <a:gdLst/>
              <a:ahLst/>
              <a:cxnLst/>
              <a:rect l="l" t="t" r="r" b="b"/>
              <a:pathLst>
                <a:path w="223" h="190" extrusionOk="0">
                  <a:moveTo>
                    <a:pt x="120"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1933;p52">
              <a:extLst>
                <a:ext uri="{FF2B5EF4-FFF2-40B4-BE49-F238E27FC236}">
                  <a16:creationId xmlns:a16="http://schemas.microsoft.com/office/drawing/2014/main" id="{97265852-EF9A-41CF-88CC-EB6B46B3FDE4}"/>
                </a:ext>
              </a:extLst>
            </p:cNvPr>
            <p:cNvSpPr/>
            <p:nvPr/>
          </p:nvSpPr>
          <p:spPr>
            <a:xfrm>
              <a:off x="4952050" y="2547175"/>
              <a:ext cx="5625" cy="4725"/>
            </a:xfrm>
            <a:custGeom>
              <a:avLst/>
              <a:gdLst/>
              <a:ahLst/>
              <a:cxnLst/>
              <a:rect l="l" t="t" r="r" b="b"/>
              <a:pathLst>
                <a:path w="225" h="189" extrusionOk="0">
                  <a:moveTo>
                    <a:pt x="131" y="0"/>
                  </a:moveTo>
                  <a:cubicBezTo>
                    <a:pt x="44" y="0"/>
                    <a:pt x="1" y="101"/>
                    <a:pt x="59" y="159"/>
                  </a:cubicBezTo>
                  <a:cubicBezTo>
                    <a:pt x="79" y="180"/>
                    <a:pt x="103" y="189"/>
                    <a:pt x="126" y="189"/>
                  </a:cubicBezTo>
                  <a:cubicBezTo>
                    <a:pt x="177" y="189"/>
                    <a:pt x="224" y="146"/>
                    <a:pt x="224" y="87"/>
                  </a:cubicBezTo>
                  <a:cubicBezTo>
                    <a:pt x="217" y="36"/>
                    <a:pt x="181" y="0"/>
                    <a:pt x="131"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1934;p52">
              <a:extLst>
                <a:ext uri="{FF2B5EF4-FFF2-40B4-BE49-F238E27FC236}">
                  <a16:creationId xmlns:a16="http://schemas.microsoft.com/office/drawing/2014/main" id="{825CA8A5-9A50-4156-A9FA-F71FFE9875E7}"/>
                </a:ext>
              </a:extLst>
            </p:cNvPr>
            <p:cNvSpPr/>
            <p:nvPr/>
          </p:nvSpPr>
          <p:spPr>
            <a:xfrm>
              <a:off x="4952050"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1935;p52">
              <a:extLst>
                <a:ext uri="{FF2B5EF4-FFF2-40B4-BE49-F238E27FC236}">
                  <a16:creationId xmlns:a16="http://schemas.microsoft.com/office/drawing/2014/main" id="{0F646467-A4DD-4801-BC8E-98825F8162B8}"/>
                </a:ext>
              </a:extLst>
            </p:cNvPr>
            <p:cNvSpPr/>
            <p:nvPr/>
          </p:nvSpPr>
          <p:spPr>
            <a:xfrm>
              <a:off x="4952050" y="2562500"/>
              <a:ext cx="5625" cy="4800"/>
            </a:xfrm>
            <a:custGeom>
              <a:avLst/>
              <a:gdLst/>
              <a:ahLst/>
              <a:cxnLst/>
              <a:rect l="l" t="t" r="r" b="b"/>
              <a:pathLst>
                <a:path w="225" h="192" extrusionOk="0">
                  <a:moveTo>
                    <a:pt x="131" y="0"/>
                  </a:moveTo>
                  <a:cubicBezTo>
                    <a:pt x="44" y="0"/>
                    <a:pt x="1" y="101"/>
                    <a:pt x="59" y="166"/>
                  </a:cubicBezTo>
                  <a:cubicBezTo>
                    <a:pt x="78" y="183"/>
                    <a:pt x="100" y="191"/>
                    <a:pt x="122" y="191"/>
                  </a:cubicBezTo>
                  <a:cubicBezTo>
                    <a:pt x="174" y="191"/>
                    <a:pt x="224" y="148"/>
                    <a:pt x="224" y="87"/>
                  </a:cubicBezTo>
                  <a:cubicBezTo>
                    <a:pt x="217" y="37"/>
                    <a:pt x="181" y="0"/>
                    <a:pt x="131"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1936;p52">
              <a:extLst>
                <a:ext uri="{FF2B5EF4-FFF2-40B4-BE49-F238E27FC236}">
                  <a16:creationId xmlns:a16="http://schemas.microsoft.com/office/drawing/2014/main" id="{01F85251-BB5D-4360-A539-09A7778101DD}"/>
                </a:ext>
              </a:extLst>
            </p:cNvPr>
            <p:cNvSpPr/>
            <p:nvPr/>
          </p:nvSpPr>
          <p:spPr>
            <a:xfrm>
              <a:off x="4952100" y="2570225"/>
              <a:ext cx="5575" cy="4750"/>
            </a:xfrm>
            <a:custGeom>
              <a:avLst/>
              <a:gdLst/>
              <a:ahLst/>
              <a:cxnLst/>
              <a:rect l="l" t="t" r="r" b="b"/>
              <a:pathLst>
                <a:path w="223" h="190" extrusionOk="0">
                  <a:moveTo>
                    <a:pt x="140" y="1"/>
                  </a:moveTo>
                  <a:cubicBezTo>
                    <a:pt x="136" y="1"/>
                    <a:pt x="132" y="1"/>
                    <a:pt x="129" y="2"/>
                  </a:cubicBezTo>
                  <a:cubicBezTo>
                    <a:pt x="126" y="1"/>
                    <a:pt x="123" y="1"/>
                    <a:pt x="120" y="1"/>
                  </a:cubicBezTo>
                  <a:cubicBezTo>
                    <a:pt x="39" y="1"/>
                    <a:pt x="1" y="104"/>
                    <a:pt x="57" y="160"/>
                  </a:cubicBezTo>
                  <a:cubicBezTo>
                    <a:pt x="77" y="181"/>
                    <a:pt x="101" y="190"/>
                    <a:pt x="124" y="190"/>
                  </a:cubicBezTo>
                  <a:cubicBezTo>
                    <a:pt x="175" y="190"/>
                    <a:pt x="222" y="147"/>
                    <a:pt x="222" y="88"/>
                  </a:cubicBezTo>
                  <a:cubicBezTo>
                    <a:pt x="216" y="41"/>
                    <a:pt x="184" y="1"/>
                    <a:pt x="14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937;p52">
              <a:extLst>
                <a:ext uri="{FF2B5EF4-FFF2-40B4-BE49-F238E27FC236}">
                  <a16:creationId xmlns:a16="http://schemas.microsoft.com/office/drawing/2014/main" id="{E605A966-12A2-4218-80C9-D730AD7CF051}"/>
                </a:ext>
              </a:extLst>
            </p:cNvPr>
            <p:cNvSpPr/>
            <p:nvPr/>
          </p:nvSpPr>
          <p:spPr>
            <a:xfrm>
              <a:off x="4952050"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938;p52">
              <a:extLst>
                <a:ext uri="{FF2B5EF4-FFF2-40B4-BE49-F238E27FC236}">
                  <a16:creationId xmlns:a16="http://schemas.microsoft.com/office/drawing/2014/main" id="{A6492A06-612D-43E7-A351-1337B3781D98}"/>
                </a:ext>
              </a:extLst>
            </p:cNvPr>
            <p:cNvSpPr/>
            <p:nvPr/>
          </p:nvSpPr>
          <p:spPr>
            <a:xfrm>
              <a:off x="4943575" y="2531675"/>
              <a:ext cx="5750" cy="4900"/>
            </a:xfrm>
            <a:custGeom>
              <a:avLst/>
              <a:gdLst/>
              <a:ahLst/>
              <a:cxnLst/>
              <a:rect l="l" t="t" r="r" b="b"/>
              <a:pathLst>
                <a:path w="230" h="196" extrusionOk="0">
                  <a:moveTo>
                    <a:pt x="131" y="0"/>
                  </a:moveTo>
                  <a:cubicBezTo>
                    <a:pt x="44" y="0"/>
                    <a:pt x="1" y="108"/>
                    <a:pt x="66" y="166"/>
                  </a:cubicBezTo>
                  <a:cubicBezTo>
                    <a:pt x="84" y="187"/>
                    <a:pt x="107" y="195"/>
                    <a:pt x="130" y="195"/>
                  </a:cubicBezTo>
                  <a:cubicBezTo>
                    <a:pt x="180" y="195"/>
                    <a:pt x="229" y="153"/>
                    <a:pt x="224" y="94"/>
                  </a:cubicBezTo>
                  <a:cubicBezTo>
                    <a:pt x="224" y="43"/>
                    <a:pt x="181" y="0"/>
                    <a:pt x="131"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939;p52">
              <a:extLst>
                <a:ext uri="{FF2B5EF4-FFF2-40B4-BE49-F238E27FC236}">
                  <a16:creationId xmlns:a16="http://schemas.microsoft.com/office/drawing/2014/main" id="{4679B328-4DEF-4568-A088-888A596D2AF1}"/>
                </a:ext>
              </a:extLst>
            </p:cNvPr>
            <p:cNvSpPr/>
            <p:nvPr/>
          </p:nvSpPr>
          <p:spPr>
            <a:xfrm>
              <a:off x="4943625" y="2539400"/>
              <a:ext cx="5575" cy="4750"/>
            </a:xfrm>
            <a:custGeom>
              <a:avLst/>
              <a:gdLst/>
              <a:ahLst/>
              <a:cxnLst/>
              <a:rect l="l" t="t" r="r" b="b"/>
              <a:pathLst>
                <a:path w="223" h="190" extrusionOk="0">
                  <a:moveTo>
                    <a:pt x="121"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1"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940;p52">
              <a:extLst>
                <a:ext uri="{FF2B5EF4-FFF2-40B4-BE49-F238E27FC236}">
                  <a16:creationId xmlns:a16="http://schemas.microsoft.com/office/drawing/2014/main" id="{291DACB8-D0B3-48B5-A79F-1A77C92A125F}"/>
                </a:ext>
              </a:extLst>
            </p:cNvPr>
            <p:cNvSpPr/>
            <p:nvPr/>
          </p:nvSpPr>
          <p:spPr>
            <a:xfrm>
              <a:off x="4943575" y="2547175"/>
              <a:ext cx="5750" cy="4725"/>
            </a:xfrm>
            <a:custGeom>
              <a:avLst/>
              <a:gdLst/>
              <a:ahLst/>
              <a:cxnLst/>
              <a:rect l="l" t="t" r="r" b="b"/>
              <a:pathLst>
                <a:path w="230" h="189" extrusionOk="0">
                  <a:moveTo>
                    <a:pt x="131" y="0"/>
                  </a:moveTo>
                  <a:cubicBezTo>
                    <a:pt x="44" y="0"/>
                    <a:pt x="1" y="101"/>
                    <a:pt x="66" y="159"/>
                  </a:cubicBezTo>
                  <a:cubicBezTo>
                    <a:pt x="84" y="180"/>
                    <a:pt x="107" y="189"/>
                    <a:pt x="130" y="189"/>
                  </a:cubicBezTo>
                  <a:cubicBezTo>
                    <a:pt x="180" y="189"/>
                    <a:pt x="229" y="146"/>
                    <a:pt x="224" y="87"/>
                  </a:cubicBezTo>
                  <a:cubicBezTo>
                    <a:pt x="224" y="36"/>
                    <a:pt x="181" y="0"/>
                    <a:pt x="131"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941;p52">
              <a:extLst>
                <a:ext uri="{FF2B5EF4-FFF2-40B4-BE49-F238E27FC236}">
                  <a16:creationId xmlns:a16="http://schemas.microsoft.com/office/drawing/2014/main" id="{4077A185-90A4-435E-B629-7C687780F9F3}"/>
                </a:ext>
              </a:extLst>
            </p:cNvPr>
            <p:cNvSpPr/>
            <p:nvPr/>
          </p:nvSpPr>
          <p:spPr>
            <a:xfrm>
              <a:off x="4943575"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942;p52">
              <a:extLst>
                <a:ext uri="{FF2B5EF4-FFF2-40B4-BE49-F238E27FC236}">
                  <a16:creationId xmlns:a16="http://schemas.microsoft.com/office/drawing/2014/main" id="{E70339AA-234B-425A-8092-07B903705133}"/>
                </a:ext>
              </a:extLst>
            </p:cNvPr>
            <p:cNvSpPr/>
            <p:nvPr/>
          </p:nvSpPr>
          <p:spPr>
            <a:xfrm>
              <a:off x="4943575" y="2562500"/>
              <a:ext cx="5750" cy="4800"/>
            </a:xfrm>
            <a:custGeom>
              <a:avLst/>
              <a:gdLst/>
              <a:ahLst/>
              <a:cxnLst/>
              <a:rect l="l" t="t" r="r" b="b"/>
              <a:pathLst>
                <a:path w="230" h="192" extrusionOk="0">
                  <a:moveTo>
                    <a:pt x="131" y="0"/>
                  </a:moveTo>
                  <a:cubicBezTo>
                    <a:pt x="44" y="0"/>
                    <a:pt x="1" y="101"/>
                    <a:pt x="66" y="166"/>
                  </a:cubicBezTo>
                  <a:cubicBezTo>
                    <a:pt x="83" y="183"/>
                    <a:pt x="104" y="191"/>
                    <a:pt x="126" y="191"/>
                  </a:cubicBezTo>
                  <a:cubicBezTo>
                    <a:pt x="177" y="191"/>
                    <a:pt x="230" y="148"/>
                    <a:pt x="224" y="87"/>
                  </a:cubicBezTo>
                  <a:cubicBezTo>
                    <a:pt x="224" y="37"/>
                    <a:pt x="181" y="0"/>
                    <a:pt x="131"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943;p52">
              <a:extLst>
                <a:ext uri="{FF2B5EF4-FFF2-40B4-BE49-F238E27FC236}">
                  <a16:creationId xmlns:a16="http://schemas.microsoft.com/office/drawing/2014/main" id="{7D728BF3-FBA7-468D-AB37-D141768EA992}"/>
                </a:ext>
              </a:extLst>
            </p:cNvPr>
            <p:cNvSpPr/>
            <p:nvPr/>
          </p:nvSpPr>
          <p:spPr>
            <a:xfrm>
              <a:off x="4943625" y="2570225"/>
              <a:ext cx="5700" cy="4750"/>
            </a:xfrm>
            <a:custGeom>
              <a:avLst/>
              <a:gdLst/>
              <a:ahLst/>
              <a:cxnLst/>
              <a:rect l="l" t="t" r="r" b="b"/>
              <a:pathLst>
                <a:path w="228" h="190" extrusionOk="0">
                  <a:moveTo>
                    <a:pt x="140" y="1"/>
                  </a:moveTo>
                  <a:cubicBezTo>
                    <a:pt x="136" y="1"/>
                    <a:pt x="132" y="1"/>
                    <a:pt x="129" y="2"/>
                  </a:cubicBezTo>
                  <a:cubicBezTo>
                    <a:pt x="126" y="1"/>
                    <a:pt x="123" y="1"/>
                    <a:pt x="121" y="1"/>
                  </a:cubicBezTo>
                  <a:cubicBezTo>
                    <a:pt x="39" y="1"/>
                    <a:pt x="1" y="104"/>
                    <a:pt x="64" y="160"/>
                  </a:cubicBezTo>
                  <a:cubicBezTo>
                    <a:pt x="82" y="181"/>
                    <a:pt x="105" y="190"/>
                    <a:pt x="128" y="190"/>
                  </a:cubicBezTo>
                  <a:cubicBezTo>
                    <a:pt x="178" y="190"/>
                    <a:pt x="227" y="147"/>
                    <a:pt x="222" y="88"/>
                  </a:cubicBezTo>
                  <a:cubicBezTo>
                    <a:pt x="222" y="41"/>
                    <a:pt x="185" y="1"/>
                    <a:pt x="14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944;p52">
              <a:extLst>
                <a:ext uri="{FF2B5EF4-FFF2-40B4-BE49-F238E27FC236}">
                  <a16:creationId xmlns:a16="http://schemas.microsoft.com/office/drawing/2014/main" id="{7ED8E009-8F3E-40B7-A14D-5D0EB291C971}"/>
                </a:ext>
              </a:extLst>
            </p:cNvPr>
            <p:cNvSpPr/>
            <p:nvPr/>
          </p:nvSpPr>
          <p:spPr>
            <a:xfrm>
              <a:off x="4943575"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1866;p52">
            <a:extLst>
              <a:ext uri="{FF2B5EF4-FFF2-40B4-BE49-F238E27FC236}">
                <a16:creationId xmlns:a16="http://schemas.microsoft.com/office/drawing/2014/main" id="{6F9EBC06-103F-42D8-B891-D1CAC029A922}"/>
              </a:ext>
            </a:extLst>
          </p:cNvPr>
          <p:cNvGrpSpPr/>
          <p:nvPr/>
        </p:nvGrpSpPr>
        <p:grpSpPr>
          <a:xfrm>
            <a:off x="9412419" y="4389539"/>
            <a:ext cx="789548" cy="500418"/>
            <a:chOff x="4943575" y="2516350"/>
            <a:chExt cx="98675" cy="81700"/>
          </a:xfrm>
          <a:scene3d>
            <a:camera prst="perspectiveFront" fov="2700000">
              <a:rot lat="19086000" lon="19067999" rev="3108000"/>
            </a:camera>
            <a:lightRig rig="threePt" dir="t">
              <a:rot lat="0" lon="0" rev="0"/>
            </a:lightRig>
          </a:scene3d>
        </p:grpSpPr>
        <p:sp>
          <p:nvSpPr>
            <p:cNvPr id="536" name="Google Shape;1867;p52">
              <a:extLst>
                <a:ext uri="{FF2B5EF4-FFF2-40B4-BE49-F238E27FC236}">
                  <a16:creationId xmlns:a16="http://schemas.microsoft.com/office/drawing/2014/main" id="{E32A78CB-1730-4823-82FB-99E948C0221B}"/>
                </a:ext>
              </a:extLst>
            </p:cNvPr>
            <p:cNvSpPr/>
            <p:nvPr/>
          </p:nvSpPr>
          <p:spPr>
            <a:xfrm>
              <a:off x="5036450" y="2554750"/>
              <a:ext cx="5800" cy="4825"/>
            </a:xfrm>
            <a:custGeom>
              <a:avLst/>
              <a:gdLst/>
              <a:ahLst/>
              <a:cxnLst/>
              <a:rect l="l" t="t" r="r" b="b"/>
              <a:pathLst>
                <a:path w="232" h="193" extrusionOk="0">
                  <a:moveTo>
                    <a:pt x="130" y="0"/>
                  </a:moveTo>
                  <a:cubicBezTo>
                    <a:pt x="51" y="0"/>
                    <a:pt x="0" y="101"/>
                    <a:pt x="65" y="166"/>
                  </a:cubicBezTo>
                  <a:cubicBezTo>
                    <a:pt x="83" y="184"/>
                    <a:pt x="106" y="192"/>
                    <a:pt x="129" y="192"/>
                  </a:cubicBezTo>
                  <a:cubicBezTo>
                    <a:pt x="179" y="192"/>
                    <a:pt x="229" y="153"/>
                    <a:pt x="224" y="94"/>
                  </a:cubicBezTo>
                  <a:cubicBezTo>
                    <a:pt x="231" y="44"/>
                    <a:pt x="188"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1868;p52">
              <a:extLst>
                <a:ext uri="{FF2B5EF4-FFF2-40B4-BE49-F238E27FC236}">
                  <a16:creationId xmlns:a16="http://schemas.microsoft.com/office/drawing/2014/main" id="{4C1F7589-246C-42BE-9F53-80057E0A0B78}"/>
                </a:ext>
              </a:extLst>
            </p:cNvPr>
            <p:cNvSpPr/>
            <p:nvPr/>
          </p:nvSpPr>
          <p:spPr>
            <a:xfrm>
              <a:off x="5028150" y="2547175"/>
              <a:ext cx="5625" cy="4725"/>
            </a:xfrm>
            <a:custGeom>
              <a:avLst/>
              <a:gdLst/>
              <a:ahLst/>
              <a:cxnLst/>
              <a:rect l="l" t="t" r="r" b="b"/>
              <a:pathLst>
                <a:path w="225" h="189" extrusionOk="0">
                  <a:moveTo>
                    <a:pt x="123" y="0"/>
                  </a:moveTo>
                  <a:cubicBezTo>
                    <a:pt x="37" y="0"/>
                    <a:pt x="0" y="101"/>
                    <a:pt x="58"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1869;p52">
              <a:extLst>
                <a:ext uri="{FF2B5EF4-FFF2-40B4-BE49-F238E27FC236}">
                  <a16:creationId xmlns:a16="http://schemas.microsoft.com/office/drawing/2014/main" id="{A3D9A8EE-7713-4BD4-865B-EBF01F13E68A}"/>
                </a:ext>
              </a:extLst>
            </p:cNvPr>
            <p:cNvSpPr/>
            <p:nvPr/>
          </p:nvSpPr>
          <p:spPr>
            <a:xfrm>
              <a:off x="5028150" y="2554750"/>
              <a:ext cx="5625" cy="4825"/>
            </a:xfrm>
            <a:custGeom>
              <a:avLst/>
              <a:gdLst/>
              <a:ahLst/>
              <a:cxnLst/>
              <a:rect l="l" t="t" r="r" b="b"/>
              <a:pathLst>
                <a:path w="225" h="193" extrusionOk="0">
                  <a:moveTo>
                    <a:pt x="123" y="0"/>
                  </a:moveTo>
                  <a:cubicBezTo>
                    <a:pt x="44" y="0"/>
                    <a:pt x="0" y="101"/>
                    <a:pt x="58" y="166"/>
                  </a:cubicBezTo>
                  <a:cubicBezTo>
                    <a:pt x="76" y="184"/>
                    <a:pt x="99" y="192"/>
                    <a:pt x="123" y="192"/>
                  </a:cubicBezTo>
                  <a:cubicBezTo>
                    <a:pt x="173" y="192"/>
                    <a:pt x="224" y="153"/>
                    <a:pt x="224" y="94"/>
                  </a:cubicBezTo>
                  <a:cubicBezTo>
                    <a:pt x="224" y="44"/>
                    <a:pt x="181" y="0"/>
                    <a:pt x="123"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1870;p52">
              <a:extLst>
                <a:ext uri="{FF2B5EF4-FFF2-40B4-BE49-F238E27FC236}">
                  <a16:creationId xmlns:a16="http://schemas.microsoft.com/office/drawing/2014/main" id="{D6ACA1A9-F697-4024-9EB6-3B7C833AC433}"/>
                </a:ext>
              </a:extLst>
            </p:cNvPr>
            <p:cNvSpPr/>
            <p:nvPr/>
          </p:nvSpPr>
          <p:spPr>
            <a:xfrm>
              <a:off x="5028150" y="2562500"/>
              <a:ext cx="5625" cy="4800"/>
            </a:xfrm>
            <a:custGeom>
              <a:avLst/>
              <a:gdLst/>
              <a:ahLst/>
              <a:cxnLst/>
              <a:rect l="l" t="t" r="r" b="b"/>
              <a:pathLst>
                <a:path w="225" h="192" extrusionOk="0">
                  <a:moveTo>
                    <a:pt x="123" y="0"/>
                  </a:moveTo>
                  <a:cubicBezTo>
                    <a:pt x="37" y="0"/>
                    <a:pt x="0" y="101"/>
                    <a:pt x="58" y="166"/>
                  </a:cubicBezTo>
                  <a:cubicBezTo>
                    <a:pt x="77" y="183"/>
                    <a:pt x="100" y="191"/>
                    <a:pt x="122" y="191"/>
                  </a:cubicBezTo>
                  <a:cubicBezTo>
                    <a:pt x="174" y="191"/>
                    <a:pt x="224" y="148"/>
                    <a:pt x="224" y="87"/>
                  </a:cubicBezTo>
                  <a:cubicBezTo>
                    <a:pt x="217" y="37"/>
                    <a:pt x="181" y="0"/>
                    <a:pt x="123"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1871;p52">
              <a:extLst>
                <a:ext uri="{FF2B5EF4-FFF2-40B4-BE49-F238E27FC236}">
                  <a16:creationId xmlns:a16="http://schemas.microsoft.com/office/drawing/2014/main" id="{9DD39D8A-87D8-4F1C-8E1E-8DB6169E3842}"/>
                </a:ext>
              </a:extLst>
            </p:cNvPr>
            <p:cNvSpPr/>
            <p:nvPr/>
          </p:nvSpPr>
          <p:spPr>
            <a:xfrm>
              <a:off x="501972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1872;p52">
              <a:extLst>
                <a:ext uri="{FF2B5EF4-FFF2-40B4-BE49-F238E27FC236}">
                  <a16:creationId xmlns:a16="http://schemas.microsoft.com/office/drawing/2014/main" id="{E630F593-444B-4A67-B042-BC26BF52CC67}"/>
                </a:ext>
              </a:extLst>
            </p:cNvPr>
            <p:cNvSpPr/>
            <p:nvPr/>
          </p:nvSpPr>
          <p:spPr>
            <a:xfrm>
              <a:off x="5019675" y="2547175"/>
              <a:ext cx="5625" cy="4725"/>
            </a:xfrm>
            <a:custGeom>
              <a:avLst/>
              <a:gdLst/>
              <a:ahLst/>
              <a:cxnLst/>
              <a:rect l="l" t="t" r="r" b="b"/>
              <a:pathLst>
                <a:path w="225" h="189" extrusionOk="0">
                  <a:moveTo>
                    <a:pt x="130" y="0"/>
                  </a:moveTo>
                  <a:cubicBezTo>
                    <a:pt x="44" y="0"/>
                    <a:pt x="0" y="101"/>
                    <a:pt x="58" y="159"/>
                  </a:cubicBezTo>
                  <a:cubicBezTo>
                    <a:pt x="79" y="180"/>
                    <a:pt x="103" y="189"/>
                    <a:pt x="126" y="189"/>
                  </a:cubicBezTo>
                  <a:cubicBezTo>
                    <a:pt x="177" y="189"/>
                    <a:pt x="224" y="146"/>
                    <a:pt x="224" y="87"/>
                  </a:cubicBezTo>
                  <a:cubicBezTo>
                    <a:pt x="217" y="36"/>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1873;p52">
              <a:extLst>
                <a:ext uri="{FF2B5EF4-FFF2-40B4-BE49-F238E27FC236}">
                  <a16:creationId xmlns:a16="http://schemas.microsoft.com/office/drawing/2014/main" id="{14F3F6B6-EB2C-45B6-B92D-45E3F2357EBB}"/>
                </a:ext>
              </a:extLst>
            </p:cNvPr>
            <p:cNvSpPr/>
            <p:nvPr/>
          </p:nvSpPr>
          <p:spPr>
            <a:xfrm>
              <a:off x="5019675" y="2554750"/>
              <a:ext cx="5625" cy="4825"/>
            </a:xfrm>
            <a:custGeom>
              <a:avLst/>
              <a:gdLst/>
              <a:ahLst/>
              <a:cxnLst/>
              <a:rect l="l" t="t" r="r" b="b"/>
              <a:pathLst>
                <a:path w="225" h="193" extrusionOk="0">
                  <a:moveTo>
                    <a:pt x="130" y="0"/>
                  </a:moveTo>
                  <a:cubicBezTo>
                    <a:pt x="44" y="0"/>
                    <a:pt x="0" y="101"/>
                    <a:pt x="58" y="166"/>
                  </a:cubicBezTo>
                  <a:cubicBezTo>
                    <a:pt x="79" y="184"/>
                    <a:pt x="102" y="192"/>
                    <a:pt x="126" y="192"/>
                  </a:cubicBezTo>
                  <a:cubicBezTo>
                    <a:pt x="177" y="192"/>
                    <a:pt x="224" y="153"/>
                    <a:pt x="224" y="94"/>
                  </a:cubicBezTo>
                  <a:cubicBezTo>
                    <a:pt x="224" y="44"/>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1874;p52">
              <a:extLst>
                <a:ext uri="{FF2B5EF4-FFF2-40B4-BE49-F238E27FC236}">
                  <a16:creationId xmlns:a16="http://schemas.microsoft.com/office/drawing/2014/main" id="{5EB39B57-7652-4A01-9345-3305BA89C2C4}"/>
                </a:ext>
              </a:extLst>
            </p:cNvPr>
            <p:cNvSpPr/>
            <p:nvPr/>
          </p:nvSpPr>
          <p:spPr>
            <a:xfrm>
              <a:off x="5019675" y="2562500"/>
              <a:ext cx="5625" cy="4800"/>
            </a:xfrm>
            <a:custGeom>
              <a:avLst/>
              <a:gdLst/>
              <a:ahLst/>
              <a:cxnLst/>
              <a:rect l="l" t="t" r="r" b="b"/>
              <a:pathLst>
                <a:path w="225" h="192" extrusionOk="0">
                  <a:moveTo>
                    <a:pt x="130" y="0"/>
                  </a:moveTo>
                  <a:cubicBezTo>
                    <a:pt x="44" y="0"/>
                    <a:pt x="0" y="101"/>
                    <a:pt x="58" y="166"/>
                  </a:cubicBezTo>
                  <a:cubicBezTo>
                    <a:pt x="77" y="183"/>
                    <a:pt x="100" y="191"/>
                    <a:pt x="122" y="191"/>
                  </a:cubicBezTo>
                  <a:cubicBezTo>
                    <a:pt x="174" y="191"/>
                    <a:pt x="224" y="148"/>
                    <a:pt x="224" y="87"/>
                  </a:cubicBezTo>
                  <a:cubicBezTo>
                    <a:pt x="217" y="37"/>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1875;p52">
              <a:extLst>
                <a:ext uri="{FF2B5EF4-FFF2-40B4-BE49-F238E27FC236}">
                  <a16:creationId xmlns:a16="http://schemas.microsoft.com/office/drawing/2014/main" id="{7B432CB0-4436-490F-A836-8BABD0867115}"/>
                </a:ext>
              </a:extLst>
            </p:cNvPr>
            <p:cNvSpPr/>
            <p:nvPr/>
          </p:nvSpPr>
          <p:spPr>
            <a:xfrm>
              <a:off x="5019725" y="2570225"/>
              <a:ext cx="5575" cy="4750"/>
            </a:xfrm>
            <a:custGeom>
              <a:avLst/>
              <a:gdLst/>
              <a:ahLst/>
              <a:cxnLst/>
              <a:rect l="l" t="t" r="r" b="b"/>
              <a:pathLst>
                <a:path w="223" h="190" extrusionOk="0">
                  <a:moveTo>
                    <a:pt x="139" y="1"/>
                  </a:moveTo>
                  <a:cubicBezTo>
                    <a:pt x="136" y="1"/>
                    <a:pt x="132" y="1"/>
                    <a:pt x="128" y="2"/>
                  </a:cubicBezTo>
                  <a:cubicBezTo>
                    <a:pt x="126" y="1"/>
                    <a:pt x="123" y="1"/>
                    <a:pt x="120" y="1"/>
                  </a:cubicBezTo>
                  <a:cubicBezTo>
                    <a:pt x="39" y="1"/>
                    <a:pt x="0" y="104"/>
                    <a:pt x="56" y="160"/>
                  </a:cubicBezTo>
                  <a:cubicBezTo>
                    <a:pt x="77" y="181"/>
                    <a:pt x="101" y="190"/>
                    <a:pt x="124" y="190"/>
                  </a:cubicBezTo>
                  <a:cubicBezTo>
                    <a:pt x="175" y="190"/>
                    <a:pt x="222" y="147"/>
                    <a:pt x="222" y="88"/>
                  </a:cubicBezTo>
                  <a:cubicBezTo>
                    <a:pt x="215" y="41"/>
                    <a:pt x="184" y="1"/>
                    <a:pt x="139"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1876;p52">
              <a:extLst>
                <a:ext uri="{FF2B5EF4-FFF2-40B4-BE49-F238E27FC236}">
                  <a16:creationId xmlns:a16="http://schemas.microsoft.com/office/drawing/2014/main" id="{CC404AF7-3674-4F4A-8617-1B3420256EC1}"/>
                </a:ext>
              </a:extLst>
            </p:cNvPr>
            <p:cNvSpPr/>
            <p:nvPr/>
          </p:nvSpPr>
          <p:spPr>
            <a:xfrm>
              <a:off x="501120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1877;p52">
              <a:extLst>
                <a:ext uri="{FF2B5EF4-FFF2-40B4-BE49-F238E27FC236}">
                  <a16:creationId xmlns:a16="http://schemas.microsoft.com/office/drawing/2014/main" id="{5ACF03F1-FC77-435E-97AA-A0EAD3F48002}"/>
                </a:ext>
              </a:extLst>
            </p:cNvPr>
            <p:cNvSpPr/>
            <p:nvPr/>
          </p:nvSpPr>
          <p:spPr>
            <a:xfrm>
              <a:off x="5011250"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1878;p52">
              <a:extLst>
                <a:ext uri="{FF2B5EF4-FFF2-40B4-BE49-F238E27FC236}">
                  <a16:creationId xmlns:a16="http://schemas.microsoft.com/office/drawing/2014/main" id="{E5207C53-B8F3-43AD-8DE4-A405AA14AD45}"/>
                </a:ext>
              </a:extLst>
            </p:cNvPr>
            <p:cNvSpPr/>
            <p:nvPr/>
          </p:nvSpPr>
          <p:spPr>
            <a:xfrm>
              <a:off x="501120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1879;p52">
              <a:extLst>
                <a:ext uri="{FF2B5EF4-FFF2-40B4-BE49-F238E27FC236}">
                  <a16:creationId xmlns:a16="http://schemas.microsoft.com/office/drawing/2014/main" id="{B5868EE0-5F8C-4D7C-A087-747DF6E53330}"/>
                </a:ext>
              </a:extLst>
            </p:cNvPr>
            <p:cNvSpPr/>
            <p:nvPr/>
          </p:nvSpPr>
          <p:spPr>
            <a:xfrm>
              <a:off x="5011200"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1880;p52">
              <a:extLst>
                <a:ext uri="{FF2B5EF4-FFF2-40B4-BE49-F238E27FC236}">
                  <a16:creationId xmlns:a16="http://schemas.microsoft.com/office/drawing/2014/main" id="{8BE692B0-EEEF-41B8-8FBC-7FEED656F685}"/>
                </a:ext>
              </a:extLst>
            </p:cNvPr>
            <p:cNvSpPr/>
            <p:nvPr/>
          </p:nvSpPr>
          <p:spPr>
            <a:xfrm>
              <a:off x="5011200" y="2562500"/>
              <a:ext cx="5750" cy="4800"/>
            </a:xfrm>
            <a:custGeom>
              <a:avLst/>
              <a:gdLst/>
              <a:ahLst/>
              <a:cxnLst/>
              <a:rect l="l" t="t" r="r" b="b"/>
              <a:pathLst>
                <a:path w="230" h="192" extrusionOk="0">
                  <a:moveTo>
                    <a:pt x="130" y="0"/>
                  </a:moveTo>
                  <a:cubicBezTo>
                    <a:pt x="44" y="0"/>
                    <a:pt x="1" y="101"/>
                    <a:pt x="65" y="166"/>
                  </a:cubicBezTo>
                  <a:cubicBezTo>
                    <a:pt x="82" y="183"/>
                    <a:pt x="104" y="191"/>
                    <a:pt x="126" y="191"/>
                  </a:cubicBezTo>
                  <a:cubicBezTo>
                    <a:pt x="177" y="191"/>
                    <a:pt x="229" y="148"/>
                    <a:pt x="224" y="87"/>
                  </a:cubicBezTo>
                  <a:cubicBezTo>
                    <a:pt x="224" y="37"/>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1881;p52">
              <a:extLst>
                <a:ext uri="{FF2B5EF4-FFF2-40B4-BE49-F238E27FC236}">
                  <a16:creationId xmlns:a16="http://schemas.microsoft.com/office/drawing/2014/main" id="{D23A505B-C93C-4C10-9546-90DFA0C74020}"/>
                </a:ext>
              </a:extLst>
            </p:cNvPr>
            <p:cNvSpPr/>
            <p:nvPr/>
          </p:nvSpPr>
          <p:spPr>
            <a:xfrm>
              <a:off x="50112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1882;p52">
              <a:extLst>
                <a:ext uri="{FF2B5EF4-FFF2-40B4-BE49-F238E27FC236}">
                  <a16:creationId xmlns:a16="http://schemas.microsoft.com/office/drawing/2014/main" id="{28CB6AB9-73B5-4A5D-BEA4-5D093479F497}"/>
                </a:ext>
              </a:extLst>
            </p:cNvPr>
            <p:cNvSpPr/>
            <p:nvPr/>
          </p:nvSpPr>
          <p:spPr>
            <a:xfrm>
              <a:off x="5011200"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1883;p52">
              <a:extLst>
                <a:ext uri="{FF2B5EF4-FFF2-40B4-BE49-F238E27FC236}">
                  <a16:creationId xmlns:a16="http://schemas.microsoft.com/office/drawing/2014/main" id="{6D1B6B6B-17FC-4930-986D-A0D710A97866}"/>
                </a:ext>
              </a:extLst>
            </p:cNvPr>
            <p:cNvSpPr/>
            <p:nvPr/>
          </p:nvSpPr>
          <p:spPr>
            <a:xfrm>
              <a:off x="5002725"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1884;p52">
              <a:extLst>
                <a:ext uri="{FF2B5EF4-FFF2-40B4-BE49-F238E27FC236}">
                  <a16:creationId xmlns:a16="http://schemas.microsoft.com/office/drawing/2014/main" id="{DD260D2E-2B6C-4971-96AE-D054D8A7810F}"/>
                </a:ext>
              </a:extLst>
            </p:cNvPr>
            <p:cNvSpPr/>
            <p:nvPr/>
          </p:nvSpPr>
          <p:spPr>
            <a:xfrm>
              <a:off x="5002725"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1885;p52">
              <a:extLst>
                <a:ext uri="{FF2B5EF4-FFF2-40B4-BE49-F238E27FC236}">
                  <a16:creationId xmlns:a16="http://schemas.microsoft.com/office/drawing/2014/main" id="{0819B7E7-04CC-42D6-8009-6B311C497A38}"/>
                </a:ext>
              </a:extLst>
            </p:cNvPr>
            <p:cNvSpPr/>
            <p:nvPr/>
          </p:nvSpPr>
          <p:spPr>
            <a:xfrm>
              <a:off x="500277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1886;p52">
              <a:extLst>
                <a:ext uri="{FF2B5EF4-FFF2-40B4-BE49-F238E27FC236}">
                  <a16:creationId xmlns:a16="http://schemas.microsoft.com/office/drawing/2014/main" id="{7472910D-3366-4F03-A649-34A3DBF8FA89}"/>
                </a:ext>
              </a:extLst>
            </p:cNvPr>
            <p:cNvSpPr/>
            <p:nvPr/>
          </p:nvSpPr>
          <p:spPr>
            <a:xfrm>
              <a:off x="5002725"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1887;p52">
              <a:extLst>
                <a:ext uri="{FF2B5EF4-FFF2-40B4-BE49-F238E27FC236}">
                  <a16:creationId xmlns:a16="http://schemas.microsoft.com/office/drawing/2014/main" id="{66EB42F8-4DB0-4E8D-94A7-96212D371CF1}"/>
                </a:ext>
              </a:extLst>
            </p:cNvPr>
            <p:cNvSpPr/>
            <p:nvPr/>
          </p:nvSpPr>
          <p:spPr>
            <a:xfrm>
              <a:off x="5002725"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1888;p52">
              <a:extLst>
                <a:ext uri="{FF2B5EF4-FFF2-40B4-BE49-F238E27FC236}">
                  <a16:creationId xmlns:a16="http://schemas.microsoft.com/office/drawing/2014/main" id="{99563085-23FB-4506-80E0-F56F2B7678E4}"/>
                </a:ext>
              </a:extLst>
            </p:cNvPr>
            <p:cNvSpPr/>
            <p:nvPr/>
          </p:nvSpPr>
          <p:spPr>
            <a:xfrm>
              <a:off x="5002725"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1889;p52">
              <a:extLst>
                <a:ext uri="{FF2B5EF4-FFF2-40B4-BE49-F238E27FC236}">
                  <a16:creationId xmlns:a16="http://schemas.microsoft.com/office/drawing/2014/main" id="{57D4533B-05E4-4E6C-8BCA-1DDBE425BFA2}"/>
                </a:ext>
              </a:extLst>
            </p:cNvPr>
            <p:cNvSpPr/>
            <p:nvPr/>
          </p:nvSpPr>
          <p:spPr>
            <a:xfrm>
              <a:off x="50027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1890;p52">
              <a:extLst>
                <a:ext uri="{FF2B5EF4-FFF2-40B4-BE49-F238E27FC236}">
                  <a16:creationId xmlns:a16="http://schemas.microsoft.com/office/drawing/2014/main" id="{CC25D76F-B877-48FF-A2B8-42140DA3EE64}"/>
                </a:ext>
              </a:extLst>
            </p:cNvPr>
            <p:cNvSpPr/>
            <p:nvPr/>
          </p:nvSpPr>
          <p:spPr>
            <a:xfrm>
              <a:off x="5002725"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1891;p52">
              <a:extLst>
                <a:ext uri="{FF2B5EF4-FFF2-40B4-BE49-F238E27FC236}">
                  <a16:creationId xmlns:a16="http://schemas.microsoft.com/office/drawing/2014/main" id="{F4BD469E-2033-4750-AEA5-731449AD494D}"/>
                </a:ext>
              </a:extLst>
            </p:cNvPr>
            <p:cNvSpPr/>
            <p:nvPr/>
          </p:nvSpPr>
          <p:spPr>
            <a:xfrm>
              <a:off x="5002725"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1892;p52">
              <a:extLst>
                <a:ext uri="{FF2B5EF4-FFF2-40B4-BE49-F238E27FC236}">
                  <a16:creationId xmlns:a16="http://schemas.microsoft.com/office/drawing/2014/main" id="{4CBAF5CC-1BFB-4508-B737-F0A83F7A7FE2}"/>
                </a:ext>
              </a:extLst>
            </p:cNvPr>
            <p:cNvSpPr/>
            <p:nvPr/>
          </p:nvSpPr>
          <p:spPr>
            <a:xfrm>
              <a:off x="4994250" y="25163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3"/>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1893;p52">
              <a:extLst>
                <a:ext uri="{FF2B5EF4-FFF2-40B4-BE49-F238E27FC236}">
                  <a16:creationId xmlns:a16="http://schemas.microsoft.com/office/drawing/2014/main" id="{2A50926A-8EE2-4EE9-89C1-BC437E65FC5C}"/>
                </a:ext>
              </a:extLst>
            </p:cNvPr>
            <p:cNvSpPr/>
            <p:nvPr/>
          </p:nvSpPr>
          <p:spPr>
            <a:xfrm>
              <a:off x="4994250"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1894;p52">
              <a:extLst>
                <a:ext uri="{FF2B5EF4-FFF2-40B4-BE49-F238E27FC236}">
                  <a16:creationId xmlns:a16="http://schemas.microsoft.com/office/drawing/2014/main" id="{0852F981-C402-42DC-9816-E0B94FC286B5}"/>
                </a:ext>
              </a:extLst>
            </p:cNvPr>
            <p:cNvSpPr/>
            <p:nvPr/>
          </p:nvSpPr>
          <p:spPr>
            <a:xfrm>
              <a:off x="499425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1895;p52">
              <a:extLst>
                <a:ext uri="{FF2B5EF4-FFF2-40B4-BE49-F238E27FC236}">
                  <a16:creationId xmlns:a16="http://schemas.microsoft.com/office/drawing/2014/main" id="{767F64A1-57CA-4E82-B3C5-2CEEEEC1DE3D}"/>
                </a:ext>
              </a:extLst>
            </p:cNvPr>
            <p:cNvSpPr/>
            <p:nvPr/>
          </p:nvSpPr>
          <p:spPr>
            <a:xfrm>
              <a:off x="499430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1896;p52">
              <a:extLst>
                <a:ext uri="{FF2B5EF4-FFF2-40B4-BE49-F238E27FC236}">
                  <a16:creationId xmlns:a16="http://schemas.microsoft.com/office/drawing/2014/main" id="{7F0D2BD2-23C2-40DD-B274-C1037CD1DECE}"/>
                </a:ext>
              </a:extLst>
            </p:cNvPr>
            <p:cNvSpPr/>
            <p:nvPr/>
          </p:nvSpPr>
          <p:spPr>
            <a:xfrm>
              <a:off x="499425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1897;p52">
              <a:extLst>
                <a:ext uri="{FF2B5EF4-FFF2-40B4-BE49-F238E27FC236}">
                  <a16:creationId xmlns:a16="http://schemas.microsoft.com/office/drawing/2014/main" id="{077A82B2-9E08-4889-9C1C-77BBFDD15653}"/>
                </a:ext>
              </a:extLst>
            </p:cNvPr>
            <p:cNvSpPr/>
            <p:nvPr/>
          </p:nvSpPr>
          <p:spPr>
            <a:xfrm>
              <a:off x="499425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1898;p52">
              <a:extLst>
                <a:ext uri="{FF2B5EF4-FFF2-40B4-BE49-F238E27FC236}">
                  <a16:creationId xmlns:a16="http://schemas.microsoft.com/office/drawing/2014/main" id="{812AA8CF-01A4-4B98-A79D-3365F158162E}"/>
                </a:ext>
              </a:extLst>
            </p:cNvPr>
            <p:cNvSpPr/>
            <p:nvPr/>
          </p:nvSpPr>
          <p:spPr>
            <a:xfrm>
              <a:off x="4994250"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1899;p52">
              <a:extLst>
                <a:ext uri="{FF2B5EF4-FFF2-40B4-BE49-F238E27FC236}">
                  <a16:creationId xmlns:a16="http://schemas.microsoft.com/office/drawing/2014/main" id="{3F1A061D-24BB-447E-B27F-34D4013A8F71}"/>
                </a:ext>
              </a:extLst>
            </p:cNvPr>
            <p:cNvSpPr/>
            <p:nvPr/>
          </p:nvSpPr>
          <p:spPr>
            <a:xfrm>
              <a:off x="499430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1900;p52">
              <a:extLst>
                <a:ext uri="{FF2B5EF4-FFF2-40B4-BE49-F238E27FC236}">
                  <a16:creationId xmlns:a16="http://schemas.microsoft.com/office/drawing/2014/main" id="{8DF0A2A6-EF5F-49F9-9F64-D3968396BBAC}"/>
                </a:ext>
              </a:extLst>
            </p:cNvPr>
            <p:cNvSpPr/>
            <p:nvPr/>
          </p:nvSpPr>
          <p:spPr>
            <a:xfrm>
              <a:off x="499425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1901;p52">
              <a:extLst>
                <a:ext uri="{FF2B5EF4-FFF2-40B4-BE49-F238E27FC236}">
                  <a16:creationId xmlns:a16="http://schemas.microsoft.com/office/drawing/2014/main" id="{3AC5C325-3C03-422C-89AB-DB527B754D98}"/>
                </a:ext>
              </a:extLst>
            </p:cNvPr>
            <p:cNvSpPr/>
            <p:nvPr/>
          </p:nvSpPr>
          <p:spPr>
            <a:xfrm>
              <a:off x="4994250"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1902;p52">
              <a:extLst>
                <a:ext uri="{FF2B5EF4-FFF2-40B4-BE49-F238E27FC236}">
                  <a16:creationId xmlns:a16="http://schemas.microsoft.com/office/drawing/2014/main" id="{7B1861CE-7C0F-44D9-A25D-4D805E3501F5}"/>
                </a:ext>
              </a:extLst>
            </p:cNvPr>
            <p:cNvSpPr/>
            <p:nvPr/>
          </p:nvSpPr>
          <p:spPr>
            <a:xfrm>
              <a:off x="4994250" y="2593150"/>
              <a:ext cx="5750" cy="4900"/>
            </a:xfrm>
            <a:custGeom>
              <a:avLst/>
              <a:gdLst/>
              <a:ahLst/>
              <a:cxnLst/>
              <a:rect l="l" t="t" r="r" b="b"/>
              <a:pathLst>
                <a:path w="230" h="196" extrusionOk="0">
                  <a:moveTo>
                    <a:pt x="130" y="1"/>
                  </a:moveTo>
                  <a:cubicBezTo>
                    <a:pt x="44" y="1"/>
                    <a:pt x="1" y="109"/>
                    <a:pt x="65" y="166"/>
                  </a:cubicBezTo>
                  <a:cubicBezTo>
                    <a:pt x="84" y="187"/>
                    <a:pt x="107" y="196"/>
                    <a:pt x="130" y="196"/>
                  </a:cubicBezTo>
                  <a:cubicBezTo>
                    <a:pt x="180" y="196"/>
                    <a:pt x="229" y="154"/>
                    <a:pt x="224" y="94"/>
                  </a:cubicBezTo>
                  <a:cubicBezTo>
                    <a:pt x="224" y="44"/>
                    <a:pt x="181" y="1"/>
                    <a:pt x="13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1903;p52">
              <a:extLst>
                <a:ext uri="{FF2B5EF4-FFF2-40B4-BE49-F238E27FC236}">
                  <a16:creationId xmlns:a16="http://schemas.microsoft.com/office/drawing/2014/main" id="{77E4050D-6B8A-4C03-8DA2-59339AE3751A}"/>
                </a:ext>
              </a:extLst>
            </p:cNvPr>
            <p:cNvSpPr/>
            <p:nvPr/>
          </p:nvSpPr>
          <p:spPr>
            <a:xfrm>
              <a:off x="4985775"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1904;p52">
              <a:extLst>
                <a:ext uri="{FF2B5EF4-FFF2-40B4-BE49-F238E27FC236}">
                  <a16:creationId xmlns:a16="http://schemas.microsoft.com/office/drawing/2014/main" id="{3CBE7FCF-CFAC-41AF-8345-6EB891766AE0}"/>
                </a:ext>
              </a:extLst>
            </p:cNvPr>
            <p:cNvSpPr/>
            <p:nvPr/>
          </p:nvSpPr>
          <p:spPr>
            <a:xfrm>
              <a:off x="4985825"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1905;p52">
              <a:extLst>
                <a:ext uri="{FF2B5EF4-FFF2-40B4-BE49-F238E27FC236}">
                  <a16:creationId xmlns:a16="http://schemas.microsoft.com/office/drawing/2014/main" id="{3E6C20A3-F27E-4B0F-B6E2-F5CA94091048}"/>
                </a:ext>
              </a:extLst>
            </p:cNvPr>
            <p:cNvSpPr/>
            <p:nvPr/>
          </p:nvSpPr>
          <p:spPr>
            <a:xfrm>
              <a:off x="4985775"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1906;p52">
              <a:extLst>
                <a:ext uri="{FF2B5EF4-FFF2-40B4-BE49-F238E27FC236}">
                  <a16:creationId xmlns:a16="http://schemas.microsoft.com/office/drawing/2014/main" id="{AAB1CB31-1BAC-44D7-B4DB-93D26F08E7B8}"/>
                </a:ext>
              </a:extLst>
            </p:cNvPr>
            <p:cNvSpPr/>
            <p:nvPr/>
          </p:nvSpPr>
          <p:spPr>
            <a:xfrm>
              <a:off x="4985775"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907;p52">
              <a:extLst>
                <a:ext uri="{FF2B5EF4-FFF2-40B4-BE49-F238E27FC236}">
                  <a16:creationId xmlns:a16="http://schemas.microsoft.com/office/drawing/2014/main" id="{0F4EC0CB-D71D-4EAC-AB90-00836EC0D58F}"/>
                </a:ext>
              </a:extLst>
            </p:cNvPr>
            <p:cNvSpPr/>
            <p:nvPr/>
          </p:nvSpPr>
          <p:spPr>
            <a:xfrm>
              <a:off x="4985775"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908;p52">
              <a:extLst>
                <a:ext uri="{FF2B5EF4-FFF2-40B4-BE49-F238E27FC236}">
                  <a16:creationId xmlns:a16="http://schemas.microsoft.com/office/drawing/2014/main" id="{D40B9167-AC04-474B-9746-B2F0917CFC3E}"/>
                </a:ext>
              </a:extLst>
            </p:cNvPr>
            <p:cNvSpPr/>
            <p:nvPr/>
          </p:nvSpPr>
          <p:spPr>
            <a:xfrm>
              <a:off x="498582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909;p52">
              <a:extLst>
                <a:ext uri="{FF2B5EF4-FFF2-40B4-BE49-F238E27FC236}">
                  <a16:creationId xmlns:a16="http://schemas.microsoft.com/office/drawing/2014/main" id="{D8FD976C-7D47-47D7-A75F-2889125DD4B9}"/>
                </a:ext>
              </a:extLst>
            </p:cNvPr>
            <p:cNvSpPr/>
            <p:nvPr/>
          </p:nvSpPr>
          <p:spPr>
            <a:xfrm>
              <a:off x="4985775"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1910;p52">
              <a:extLst>
                <a:ext uri="{FF2B5EF4-FFF2-40B4-BE49-F238E27FC236}">
                  <a16:creationId xmlns:a16="http://schemas.microsoft.com/office/drawing/2014/main" id="{D18CFA33-C479-4A42-97B2-A68A949635F3}"/>
                </a:ext>
              </a:extLst>
            </p:cNvPr>
            <p:cNvSpPr/>
            <p:nvPr/>
          </p:nvSpPr>
          <p:spPr>
            <a:xfrm>
              <a:off x="4977300"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911;p52">
              <a:extLst>
                <a:ext uri="{FF2B5EF4-FFF2-40B4-BE49-F238E27FC236}">
                  <a16:creationId xmlns:a16="http://schemas.microsoft.com/office/drawing/2014/main" id="{11F1C1F8-32C2-4503-84AD-99CE971DE3FE}"/>
                </a:ext>
              </a:extLst>
            </p:cNvPr>
            <p:cNvSpPr/>
            <p:nvPr/>
          </p:nvSpPr>
          <p:spPr>
            <a:xfrm>
              <a:off x="497735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912;p52">
              <a:extLst>
                <a:ext uri="{FF2B5EF4-FFF2-40B4-BE49-F238E27FC236}">
                  <a16:creationId xmlns:a16="http://schemas.microsoft.com/office/drawing/2014/main" id="{EF8B9229-812F-44AC-8FE2-2ACD8D532668}"/>
                </a:ext>
              </a:extLst>
            </p:cNvPr>
            <p:cNvSpPr/>
            <p:nvPr/>
          </p:nvSpPr>
          <p:spPr>
            <a:xfrm>
              <a:off x="4977300"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913;p52">
              <a:extLst>
                <a:ext uri="{FF2B5EF4-FFF2-40B4-BE49-F238E27FC236}">
                  <a16:creationId xmlns:a16="http://schemas.microsoft.com/office/drawing/2014/main" id="{0582DC83-E936-43BD-9863-AEBFF0E50B0D}"/>
                </a:ext>
              </a:extLst>
            </p:cNvPr>
            <p:cNvSpPr/>
            <p:nvPr/>
          </p:nvSpPr>
          <p:spPr>
            <a:xfrm>
              <a:off x="497730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914;p52">
              <a:extLst>
                <a:ext uri="{FF2B5EF4-FFF2-40B4-BE49-F238E27FC236}">
                  <a16:creationId xmlns:a16="http://schemas.microsoft.com/office/drawing/2014/main" id="{977413B9-E309-4B85-A864-4AD34C2486BD}"/>
                </a:ext>
              </a:extLst>
            </p:cNvPr>
            <p:cNvSpPr/>
            <p:nvPr/>
          </p:nvSpPr>
          <p:spPr>
            <a:xfrm>
              <a:off x="4977300"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915;p52">
              <a:extLst>
                <a:ext uri="{FF2B5EF4-FFF2-40B4-BE49-F238E27FC236}">
                  <a16:creationId xmlns:a16="http://schemas.microsoft.com/office/drawing/2014/main" id="{76903305-3AEE-426A-B6D4-89B725704E16}"/>
                </a:ext>
              </a:extLst>
            </p:cNvPr>
            <p:cNvSpPr/>
            <p:nvPr/>
          </p:nvSpPr>
          <p:spPr>
            <a:xfrm>
              <a:off x="49773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916;p52">
              <a:extLst>
                <a:ext uri="{FF2B5EF4-FFF2-40B4-BE49-F238E27FC236}">
                  <a16:creationId xmlns:a16="http://schemas.microsoft.com/office/drawing/2014/main" id="{D09DCEE7-A527-40C0-85EE-6FDC523739B4}"/>
                </a:ext>
              </a:extLst>
            </p:cNvPr>
            <p:cNvSpPr/>
            <p:nvPr/>
          </p:nvSpPr>
          <p:spPr>
            <a:xfrm>
              <a:off x="497730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1917;p52">
              <a:extLst>
                <a:ext uri="{FF2B5EF4-FFF2-40B4-BE49-F238E27FC236}">
                  <a16:creationId xmlns:a16="http://schemas.microsoft.com/office/drawing/2014/main" id="{D05FC4B4-32C9-4FD2-89DB-CA612354C97F}"/>
                </a:ext>
              </a:extLst>
            </p:cNvPr>
            <p:cNvSpPr/>
            <p:nvPr/>
          </p:nvSpPr>
          <p:spPr>
            <a:xfrm>
              <a:off x="4968825" y="2531675"/>
              <a:ext cx="5750" cy="4900"/>
            </a:xfrm>
            <a:custGeom>
              <a:avLst/>
              <a:gdLst/>
              <a:ahLst/>
              <a:cxnLst/>
              <a:rect l="l" t="t" r="r" b="b"/>
              <a:pathLst>
                <a:path w="230" h="196" extrusionOk="0">
                  <a:moveTo>
                    <a:pt x="130" y="0"/>
                  </a:moveTo>
                  <a:cubicBezTo>
                    <a:pt x="44" y="0"/>
                    <a:pt x="1" y="108"/>
                    <a:pt x="66"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1918;p52">
              <a:extLst>
                <a:ext uri="{FF2B5EF4-FFF2-40B4-BE49-F238E27FC236}">
                  <a16:creationId xmlns:a16="http://schemas.microsoft.com/office/drawing/2014/main" id="{8290532E-E85C-499A-A7D4-A3B7ED520E3A}"/>
                </a:ext>
              </a:extLst>
            </p:cNvPr>
            <p:cNvSpPr/>
            <p:nvPr/>
          </p:nvSpPr>
          <p:spPr>
            <a:xfrm>
              <a:off x="4968875" y="2539400"/>
              <a:ext cx="5700" cy="4750"/>
            </a:xfrm>
            <a:custGeom>
              <a:avLst/>
              <a:gdLst/>
              <a:ahLst/>
              <a:cxnLst/>
              <a:rect l="l" t="t" r="r" b="b"/>
              <a:pathLst>
                <a:path w="228" h="190" extrusionOk="0">
                  <a:moveTo>
                    <a:pt x="121" y="1"/>
                  </a:moveTo>
                  <a:cubicBezTo>
                    <a:pt x="46" y="1"/>
                    <a:pt x="1" y="104"/>
                    <a:pt x="64" y="160"/>
                  </a:cubicBezTo>
                  <a:cubicBezTo>
                    <a:pt x="82" y="181"/>
                    <a:pt x="106" y="190"/>
                    <a:pt x="129" y="190"/>
                  </a:cubicBezTo>
                  <a:cubicBezTo>
                    <a:pt x="179" y="190"/>
                    <a:pt x="227" y="149"/>
                    <a:pt x="222" y="95"/>
                  </a:cubicBezTo>
                  <a:cubicBezTo>
                    <a:pt x="222" y="37"/>
                    <a:pt x="186" y="1"/>
                    <a:pt x="128" y="1"/>
                  </a:cubicBezTo>
                  <a:cubicBezTo>
                    <a:pt x="126" y="1"/>
                    <a:pt x="123" y="1"/>
                    <a:pt x="121"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919;p52">
              <a:extLst>
                <a:ext uri="{FF2B5EF4-FFF2-40B4-BE49-F238E27FC236}">
                  <a16:creationId xmlns:a16="http://schemas.microsoft.com/office/drawing/2014/main" id="{FB2D6598-DBAC-4A7C-A9CB-2F4560EACD75}"/>
                </a:ext>
              </a:extLst>
            </p:cNvPr>
            <p:cNvSpPr/>
            <p:nvPr/>
          </p:nvSpPr>
          <p:spPr>
            <a:xfrm>
              <a:off x="4968825" y="2547175"/>
              <a:ext cx="5750" cy="4725"/>
            </a:xfrm>
            <a:custGeom>
              <a:avLst/>
              <a:gdLst/>
              <a:ahLst/>
              <a:cxnLst/>
              <a:rect l="l" t="t" r="r" b="b"/>
              <a:pathLst>
                <a:path w="230" h="189" extrusionOk="0">
                  <a:moveTo>
                    <a:pt x="130" y="0"/>
                  </a:moveTo>
                  <a:cubicBezTo>
                    <a:pt x="44" y="0"/>
                    <a:pt x="1" y="101"/>
                    <a:pt x="66"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1920;p52">
              <a:extLst>
                <a:ext uri="{FF2B5EF4-FFF2-40B4-BE49-F238E27FC236}">
                  <a16:creationId xmlns:a16="http://schemas.microsoft.com/office/drawing/2014/main" id="{FBB5E449-D719-4BAF-A354-484B4F96F4E5}"/>
                </a:ext>
              </a:extLst>
            </p:cNvPr>
            <p:cNvSpPr/>
            <p:nvPr/>
          </p:nvSpPr>
          <p:spPr>
            <a:xfrm>
              <a:off x="4968825" y="2554750"/>
              <a:ext cx="5800" cy="4825"/>
            </a:xfrm>
            <a:custGeom>
              <a:avLst/>
              <a:gdLst/>
              <a:ahLst/>
              <a:cxnLst/>
              <a:rect l="l" t="t" r="r" b="b"/>
              <a:pathLst>
                <a:path w="232" h="193" extrusionOk="0">
                  <a:moveTo>
                    <a:pt x="130" y="0"/>
                  </a:moveTo>
                  <a:cubicBezTo>
                    <a:pt x="51" y="0"/>
                    <a:pt x="1" y="101"/>
                    <a:pt x="66" y="166"/>
                  </a:cubicBezTo>
                  <a:cubicBezTo>
                    <a:pt x="84" y="184"/>
                    <a:pt x="107" y="192"/>
                    <a:pt x="130" y="192"/>
                  </a:cubicBezTo>
                  <a:cubicBezTo>
                    <a:pt x="180" y="192"/>
                    <a:pt x="229" y="153"/>
                    <a:pt x="224" y="94"/>
                  </a:cubicBezTo>
                  <a:cubicBezTo>
                    <a:pt x="231" y="44"/>
                    <a:pt x="188"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1921;p52">
              <a:extLst>
                <a:ext uri="{FF2B5EF4-FFF2-40B4-BE49-F238E27FC236}">
                  <a16:creationId xmlns:a16="http://schemas.microsoft.com/office/drawing/2014/main" id="{4C18CD8D-7B00-4318-A750-723156C42324}"/>
                </a:ext>
              </a:extLst>
            </p:cNvPr>
            <p:cNvSpPr/>
            <p:nvPr/>
          </p:nvSpPr>
          <p:spPr>
            <a:xfrm>
              <a:off x="4968825" y="2562500"/>
              <a:ext cx="5750" cy="4800"/>
            </a:xfrm>
            <a:custGeom>
              <a:avLst/>
              <a:gdLst/>
              <a:ahLst/>
              <a:cxnLst/>
              <a:rect l="l" t="t" r="r" b="b"/>
              <a:pathLst>
                <a:path w="230" h="192" extrusionOk="0">
                  <a:moveTo>
                    <a:pt x="130" y="0"/>
                  </a:moveTo>
                  <a:cubicBezTo>
                    <a:pt x="44" y="0"/>
                    <a:pt x="1" y="101"/>
                    <a:pt x="66"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1922;p52">
              <a:extLst>
                <a:ext uri="{FF2B5EF4-FFF2-40B4-BE49-F238E27FC236}">
                  <a16:creationId xmlns:a16="http://schemas.microsoft.com/office/drawing/2014/main" id="{CCD2EBC9-784A-4E29-B7E2-A65FFB71FF55}"/>
                </a:ext>
              </a:extLst>
            </p:cNvPr>
            <p:cNvSpPr/>
            <p:nvPr/>
          </p:nvSpPr>
          <p:spPr>
            <a:xfrm>
              <a:off x="49688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4"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1923;p52">
              <a:extLst>
                <a:ext uri="{FF2B5EF4-FFF2-40B4-BE49-F238E27FC236}">
                  <a16:creationId xmlns:a16="http://schemas.microsoft.com/office/drawing/2014/main" id="{1E0952B7-E52B-46A7-B77C-37D0F9FA66D6}"/>
                </a:ext>
              </a:extLst>
            </p:cNvPr>
            <p:cNvSpPr/>
            <p:nvPr/>
          </p:nvSpPr>
          <p:spPr>
            <a:xfrm>
              <a:off x="4968825" y="2577825"/>
              <a:ext cx="5800" cy="4825"/>
            </a:xfrm>
            <a:custGeom>
              <a:avLst/>
              <a:gdLst/>
              <a:ahLst/>
              <a:cxnLst/>
              <a:rect l="l" t="t" r="r" b="b"/>
              <a:pathLst>
                <a:path w="232" h="193" extrusionOk="0">
                  <a:moveTo>
                    <a:pt x="130" y="1"/>
                  </a:moveTo>
                  <a:cubicBezTo>
                    <a:pt x="51" y="1"/>
                    <a:pt x="1" y="101"/>
                    <a:pt x="66" y="166"/>
                  </a:cubicBezTo>
                  <a:cubicBezTo>
                    <a:pt x="84" y="185"/>
                    <a:pt x="107" y="193"/>
                    <a:pt x="130" y="193"/>
                  </a:cubicBezTo>
                  <a:cubicBezTo>
                    <a:pt x="180" y="193"/>
                    <a:pt x="229" y="154"/>
                    <a:pt x="224" y="94"/>
                  </a:cubicBezTo>
                  <a:cubicBezTo>
                    <a:pt x="231" y="44"/>
                    <a:pt x="188" y="1"/>
                    <a:pt x="13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1924;p52">
              <a:extLst>
                <a:ext uri="{FF2B5EF4-FFF2-40B4-BE49-F238E27FC236}">
                  <a16:creationId xmlns:a16="http://schemas.microsoft.com/office/drawing/2014/main" id="{0AE02C55-16CF-41EF-8082-DEFC3BC33E3D}"/>
                </a:ext>
              </a:extLst>
            </p:cNvPr>
            <p:cNvSpPr/>
            <p:nvPr/>
          </p:nvSpPr>
          <p:spPr>
            <a:xfrm>
              <a:off x="4960525" y="2531675"/>
              <a:ext cx="5625" cy="4900"/>
            </a:xfrm>
            <a:custGeom>
              <a:avLst/>
              <a:gdLst/>
              <a:ahLst/>
              <a:cxnLst/>
              <a:rect l="l" t="t" r="r" b="b"/>
              <a:pathLst>
                <a:path w="225" h="196" extrusionOk="0">
                  <a:moveTo>
                    <a:pt x="123" y="0"/>
                  </a:moveTo>
                  <a:cubicBezTo>
                    <a:pt x="37" y="0"/>
                    <a:pt x="1" y="108"/>
                    <a:pt x="59" y="166"/>
                  </a:cubicBezTo>
                  <a:cubicBezTo>
                    <a:pt x="79" y="187"/>
                    <a:pt x="103" y="195"/>
                    <a:pt x="126" y="195"/>
                  </a:cubicBezTo>
                  <a:cubicBezTo>
                    <a:pt x="177" y="195"/>
                    <a:pt x="224" y="153"/>
                    <a:pt x="224" y="94"/>
                  </a:cubicBezTo>
                  <a:cubicBezTo>
                    <a:pt x="217" y="43"/>
                    <a:pt x="181" y="0"/>
                    <a:pt x="123"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1925;p52">
              <a:extLst>
                <a:ext uri="{FF2B5EF4-FFF2-40B4-BE49-F238E27FC236}">
                  <a16:creationId xmlns:a16="http://schemas.microsoft.com/office/drawing/2014/main" id="{99733E87-7A59-4F56-B48C-758F65EA5E2D}"/>
                </a:ext>
              </a:extLst>
            </p:cNvPr>
            <p:cNvSpPr/>
            <p:nvPr/>
          </p:nvSpPr>
          <p:spPr>
            <a:xfrm>
              <a:off x="4960575" y="2539400"/>
              <a:ext cx="5575" cy="4750"/>
            </a:xfrm>
            <a:custGeom>
              <a:avLst/>
              <a:gdLst/>
              <a:ahLst/>
              <a:cxnLst/>
              <a:rect l="l" t="t" r="r" b="b"/>
              <a:pathLst>
                <a:path w="223" h="190" extrusionOk="0">
                  <a:moveTo>
                    <a:pt x="114" y="1"/>
                  </a:moveTo>
                  <a:cubicBezTo>
                    <a:pt x="39" y="1"/>
                    <a:pt x="1" y="104"/>
                    <a:pt x="57" y="160"/>
                  </a:cubicBezTo>
                  <a:cubicBezTo>
                    <a:pt x="75" y="181"/>
                    <a:pt x="99" y="190"/>
                    <a:pt x="122" y="190"/>
                  </a:cubicBezTo>
                  <a:cubicBezTo>
                    <a:pt x="172" y="190"/>
                    <a:pt x="222" y="149"/>
                    <a:pt x="222" y="95"/>
                  </a:cubicBezTo>
                  <a:cubicBezTo>
                    <a:pt x="222" y="37"/>
                    <a:pt x="179" y="1"/>
                    <a:pt x="121" y="1"/>
                  </a:cubicBezTo>
                  <a:cubicBezTo>
                    <a:pt x="119" y="1"/>
                    <a:pt x="116" y="1"/>
                    <a:pt x="114"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1926;p52">
              <a:extLst>
                <a:ext uri="{FF2B5EF4-FFF2-40B4-BE49-F238E27FC236}">
                  <a16:creationId xmlns:a16="http://schemas.microsoft.com/office/drawing/2014/main" id="{81725A5F-2304-4EB5-AF6C-CEB283FC1BC4}"/>
                </a:ext>
              </a:extLst>
            </p:cNvPr>
            <p:cNvSpPr/>
            <p:nvPr/>
          </p:nvSpPr>
          <p:spPr>
            <a:xfrm>
              <a:off x="4960525" y="2547175"/>
              <a:ext cx="5625" cy="4725"/>
            </a:xfrm>
            <a:custGeom>
              <a:avLst/>
              <a:gdLst/>
              <a:ahLst/>
              <a:cxnLst/>
              <a:rect l="l" t="t" r="r" b="b"/>
              <a:pathLst>
                <a:path w="225" h="189" extrusionOk="0">
                  <a:moveTo>
                    <a:pt x="123" y="0"/>
                  </a:moveTo>
                  <a:cubicBezTo>
                    <a:pt x="37" y="0"/>
                    <a:pt x="1" y="101"/>
                    <a:pt x="59"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1927;p52">
              <a:extLst>
                <a:ext uri="{FF2B5EF4-FFF2-40B4-BE49-F238E27FC236}">
                  <a16:creationId xmlns:a16="http://schemas.microsoft.com/office/drawing/2014/main" id="{9408404D-9B6B-493C-A9BB-D9B6E4B821B9}"/>
                </a:ext>
              </a:extLst>
            </p:cNvPr>
            <p:cNvSpPr/>
            <p:nvPr/>
          </p:nvSpPr>
          <p:spPr>
            <a:xfrm>
              <a:off x="4960525" y="2554750"/>
              <a:ext cx="5625" cy="4825"/>
            </a:xfrm>
            <a:custGeom>
              <a:avLst/>
              <a:gdLst/>
              <a:ahLst/>
              <a:cxnLst/>
              <a:rect l="l" t="t" r="r" b="b"/>
              <a:pathLst>
                <a:path w="225" h="193" extrusionOk="0">
                  <a:moveTo>
                    <a:pt x="123" y="0"/>
                  </a:moveTo>
                  <a:cubicBezTo>
                    <a:pt x="44" y="0"/>
                    <a:pt x="1" y="101"/>
                    <a:pt x="59" y="166"/>
                  </a:cubicBezTo>
                  <a:cubicBezTo>
                    <a:pt x="77" y="184"/>
                    <a:pt x="100" y="192"/>
                    <a:pt x="123" y="192"/>
                  </a:cubicBezTo>
                  <a:cubicBezTo>
                    <a:pt x="173" y="192"/>
                    <a:pt x="224" y="153"/>
                    <a:pt x="224" y="94"/>
                  </a:cubicBezTo>
                  <a:cubicBezTo>
                    <a:pt x="224" y="44"/>
                    <a:pt x="181" y="0"/>
                    <a:pt x="123"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1928;p52">
              <a:extLst>
                <a:ext uri="{FF2B5EF4-FFF2-40B4-BE49-F238E27FC236}">
                  <a16:creationId xmlns:a16="http://schemas.microsoft.com/office/drawing/2014/main" id="{98A82500-56B7-49CC-9FDB-C6FD0BF43218}"/>
                </a:ext>
              </a:extLst>
            </p:cNvPr>
            <p:cNvSpPr/>
            <p:nvPr/>
          </p:nvSpPr>
          <p:spPr>
            <a:xfrm>
              <a:off x="4960525" y="2562500"/>
              <a:ext cx="5625" cy="4800"/>
            </a:xfrm>
            <a:custGeom>
              <a:avLst/>
              <a:gdLst/>
              <a:ahLst/>
              <a:cxnLst/>
              <a:rect l="l" t="t" r="r" b="b"/>
              <a:pathLst>
                <a:path w="225" h="192" extrusionOk="0">
                  <a:moveTo>
                    <a:pt x="123" y="0"/>
                  </a:moveTo>
                  <a:cubicBezTo>
                    <a:pt x="37" y="0"/>
                    <a:pt x="1" y="101"/>
                    <a:pt x="59" y="166"/>
                  </a:cubicBezTo>
                  <a:cubicBezTo>
                    <a:pt x="78" y="183"/>
                    <a:pt x="100" y="191"/>
                    <a:pt x="122" y="191"/>
                  </a:cubicBezTo>
                  <a:cubicBezTo>
                    <a:pt x="174" y="191"/>
                    <a:pt x="224" y="148"/>
                    <a:pt x="224" y="87"/>
                  </a:cubicBezTo>
                  <a:cubicBezTo>
                    <a:pt x="217" y="37"/>
                    <a:pt x="181" y="0"/>
                    <a:pt x="123"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1929;p52">
              <a:extLst>
                <a:ext uri="{FF2B5EF4-FFF2-40B4-BE49-F238E27FC236}">
                  <a16:creationId xmlns:a16="http://schemas.microsoft.com/office/drawing/2014/main" id="{0179BA6E-B47A-4578-812F-EAFC61EF54A0}"/>
                </a:ext>
              </a:extLst>
            </p:cNvPr>
            <p:cNvSpPr/>
            <p:nvPr/>
          </p:nvSpPr>
          <p:spPr>
            <a:xfrm>
              <a:off x="4960575" y="2570225"/>
              <a:ext cx="5575" cy="4750"/>
            </a:xfrm>
            <a:custGeom>
              <a:avLst/>
              <a:gdLst/>
              <a:ahLst/>
              <a:cxnLst/>
              <a:rect l="l" t="t" r="r" b="b"/>
              <a:pathLst>
                <a:path w="223" h="190" extrusionOk="0">
                  <a:moveTo>
                    <a:pt x="134" y="1"/>
                  </a:moveTo>
                  <a:cubicBezTo>
                    <a:pt x="130" y="1"/>
                    <a:pt x="126" y="1"/>
                    <a:pt x="121" y="2"/>
                  </a:cubicBezTo>
                  <a:cubicBezTo>
                    <a:pt x="119" y="1"/>
                    <a:pt x="116" y="1"/>
                    <a:pt x="113" y="1"/>
                  </a:cubicBezTo>
                  <a:cubicBezTo>
                    <a:pt x="33" y="1"/>
                    <a:pt x="1" y="104"/>
                    <a:pt x="57" y="160"/>
                  </a:cubicBezTo>
                  <a:cubicBezTo>
                    <a:pt x="77" y="181"/>
                    <a:pt x="101" y="190"/>
                    <a:pt x="124" y="190"/>
                  </a:cubicBezTo>
                  <a:cubicBezTo>
                    <a:pt x="175" y="190"/>
                    <a:pt x="222" y="147"/>
                    <a:pt x="222" y="88"/>
                  </a:cubicBezTo>
                  <a:cubicBezTo>
                    <a:pt x="216" y="41"/>
                    <a:pt x="184" y="1"/>
                    <a:pt x="134"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1930;p52">
              <a:extLst>
                <a:ext uri="{FF2B5EF4-FFF2-40B4-BE49-F238E27FC236}">
                  <a16:creationId xmlns:a16="http://schemas.microsoft.com/office/drawing/2014/main" id="{B189E376-C3EB-48BE-86AC-1486A8E7FA0E}"/>
                </a:ext>
              </a:extLst>
            </p:cNvPr>
            <p:cNvSpPr/>
            <p:nvPr/>
          </p:nvSpPr>
          <p:spPr>
            <a:xfrm>
              <a:off x="4960525" y="2577825"/>
              <a:ext cx="5625" cy="4825"/>
            </a:xfrm>
            <a:custGeom>
              <a:avLst/>
              <a:gdLst/>
              <a:ahLst/>
              <a:cxnLst/>
              <a:rect l="l" t="t" r="r" b="b"/>
              <a:pathLst>
                <a:path w="225" h="193" extrusionOk="0">
                  <a:moveTo>
                    <a:pt x="123" y="1"/>
                  </a:moveTo>
                  <a:cubicBezTo>
                    <a:pt x="44" y="1"/>
                    <a:pt x="1" y="101"/>
                    <a:pt x="59" y="166"/>
                  </a:cubicBezTo>
                  <a:cubicBezTo>
                    <a:pt x="77" y="185"/>
                    <a:pt x="100" y="193"/>
                    <a:pt x="123" y="193"/>
                  </a:cubicBezTo>
                  <a:cubicBezTo>
                    <a:pt x="173" y="193"/>
                    <a:pt x="224" y="154"/>
                    <a:pt x="224" y="94"/>
                  </a:cubicBezTo>
                  <a:cubicBezTo>
                    <a:pt x="224" y="44"/>
                    <a:pt x="181" y="1"/>
                    <a:pt x="123"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1931;p52">
              <a:extLst>
                <a:ext uri="{FF2B5EF4-FFF2-40B4-BE49-F238E27FC236}">
                  <a16:creationId xmlns:a16="http://schemas.microsoft.com/office/drawing/2014/main" id="{AD67D803-699E-4557-B8E4-F7385F61FE86}"/>
                </a:ext>
              </a:extLst>
            </p:cNvPr>
            <p:cNvSpPr/>
            <p:nvPr/>
          </p:nvSpPr>
          <p:spPr>
            <a:xfrm>
              <a:off x="4952050" y="2531675"/>
              <a:ext cx="5625" cy="4900"/>
            </a:xfrm>
            <a:custGeom>
              <a:avLst/>
              <a:gdLst/>
              <a:ahLst/>
              <a:cxnLst/>
              <a:rect l="l" t="t" r="r" b="b"/>
              <a:pathLst>
                <a:path w="225" h="196" extrusionOk="0">
                  <a:moveTo>
                    <a:pt x="131" y="0"/>
                  </a:moveTo>
                  <a:cubicBezTo>
                    <a:pt x="44" y="0"/>
                    <a:pt x="1" y="108"/>
                    <a:pt x="59" y="166"/>
                  </a:cubicBezTo>
                  <a:cubicBezTo>
                    <a:pt x="79" y="187"/>
                    <a:pt x="103" y="195"/>
                    <a:pt x="126" y="195"/>
                  </a:cubicBezTo>
                  <a:cubicBezTo>
                    <a:pt x="177" y="195"/>
                    <a:pt x="224" y="153"/>
                    <a:pt x="224" y="94"/>
                  </a:cubicBezTo>
                  <a:cubicBezTo>
                    <a:pt x="217" y="43"/>
                    <a:pt x="181" y="0"/>
                    <a:pt x="131"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1932;p52">
              <a:extLst>
                <a:ext uri="{FF2B5EF4-FFF2-40B4-BE49-F238E27FC236}">
                  <a16:creationId xmlns:a16="http://schemas.microsoft.com/office/drawing/2014/main" id="{4D568AAB-92A6-41C9-A328-746934F73ECC}"/>
                </a:ext>
              </a:extLst>
            </p:cNvPr>
            <p:cNvSpPr/>
            <p:nvPr/>
          </p:nvSpPr>
          <p:spPr>
            <a:xfrm>
              <a:off x="4952100" y="2539400"/>
              <a:ext cx="5575" cy="4750"/>
            </a:xfrm>
            <a:custGeom>
              <a:avLst/>
              <a:gdLst/>
              <a:ahLst/>
              <a:cxnLst/>
              <a:rect l="l" t="t" r="r" b="b"/>
              <a:pathLst>
                <a:path w="223" h="190" extrusionOk="0">
                  <a:moveTo>
                    <a:pt x="120"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1933;p52">
              <a:extLst>
                <a:ext uri="{FF2B5EF4-FFF2-40B4-BE49-F238E27FC236}">
                  <a16:creationId xmlns:a16="http://schemas.microsoft.com/office/drawing/2014/main" id="{785904CE-8EA4-47F5-9E1E-BDE873E538A7}"/>
                </a:ext>
              </a:extLst>
            </p:cNvPr>
            <p:cNvSpPr/>
            <p:nvPr/>
          </p:nvSpPr>
          <p:spPr>
            <a:xfrm>
              <a:off x="4952050" y="2547175"/>
              <a:ext cx="5625" cy="4725"/>
            </a:xfrm>
            <a:custGeom>
              <a:avLst/>
              <a:gdLst/>
              <a:ahLst/>
              <a:cxnLst/>
              <a:rect l="l" t="t" r="r" b="b"/>
              <a:pathLst>
                <a:path w="225" h="189" extrusionOk="0">
                  <a:moveTo>
                    <a:pt x="131" y="0"/>
                  </a:moveTo>
                  <a:cubicBezTo>
                    <a:pt x="44" y="0"/>
                    <a:pt x="1" y="101"/>
                    <a:pt x="59" y="159"/>
                  </a:cubicBezTo>
                  <a:cubicBezTo>
                    <a:pt x="79" y="180"/>
                    <a:pt x="103" y="189"/>
                    <a:pt x="126" y="189"/>
                  </a:cubicBezTo>
                  <a:cubicBezTo>
                    <a:pt x="177" y="189"/>
                    <a:pt x="224" y="146"/>
                    <a:pt x="224" y="87"/>
                  </a:cubicBezTo>
                  <a:cubicBezTo>
                    <a:pt x="217" y="36"/>
                    <a:pt x="181" y="0"/>
                    <a:pt x="131"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1934;p52">
              <a:extLst>
                <a:ext uri="{FF2B5EF4-FFF2-40B4-BE49-F238E27FC236}">
                  <a16:creationId xmlns:a16="http://schemas.microsoft.com/office/drawing/2014/main" id="{B53960A2-0392-4B94-83FE-3328A86B5737}"/>
                </a:ext>
              </a:extLst>
            </p:cNvPr>
            <p:cNvSpPr/>
            <p:nvPr/>
          </p:nvSpPr>
          <p:spPr>
            <a:xfrm>
              <a:off x="4952050"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1935;p52">
              <a:extLst>
                <a:ext uri="{FF2B5EF4-FFF2-40B4-BE49-F238E27FC236}">
                  <a16:creationId xmlns:a16="http://schemas.microsoft.com/office/drawing/2014/main" id="{513A9886-C336-42EE-BE51-3A456EE9D2F7}"/>
                </a:ext>
              </a:extLst>
            </p:cNvPr>
            <p:cNvSpPr/>
            <p:nvPr/>
          </p:nvSpPr>
          <p:spPr>
            <a:xfrm>
              <a:off x="4952050" y="2562500"/>
              <a:ext cx="5625" cy="4800"/>
            </a:xfrm>
            <a:custGeom>
              <a:avLst/>
              <a:gdLst/>
              <a:ahLst/>
              <a:cxnLst/>
              <a:rect l="l" t="t" r="r" b="b"/>
              <a:pathLst>
                <a:path w="225" h="192" extrusionOk="0">
                  <a:moveTo>
                    <a:pt x="131" y="0"/>
                  </a:moveTo>
                  <a:cubicBezTo>
                    <a:pt x="44" y="0"/>
                    <a:pt x="1" y="101"/>
                    <a:pt x="59" y="166"/>
                  </a:cubicBezTo>
                  <a:cubicBezTo>
                    <a:pt x="78" y="183"/>
                    <a:pt x="100" y="191"/>
                    <a:pt x="122" y="191"/>
                  </a:cubicBezTo>
                  <a:cubicBezTo>
                    <a:pt x="174" y="191"/>
                    <a:pt x="224" y="148"/>
                    <a:pt x="224" y="87"/>
                  </a:cubicBezTo>
                  <a:cubicBezTo>
                    <a:pt x="217" y="37"/>
                    <a:pt x="181" y="0"/>
                    <a:pt x="131"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1936;p52">
              <a:extLst>
                <a:ext uri="{FF2B5EF4-FFF2-40B4-BE49-F238E27FC236}">
                  <a16:creationId xmlns:a16="http://schemas.microsoft.com/office/drawing/2014/main" id="{F1FDA4A1-AEEA-471C-A601-4DADE54B5FB9}"/>
                </a:ext>
              </a:extLst>
            </p:cNvPr>
            <p:cNvSpPr/>
            <p:nvPr/>
          </p:nvSpPr>
          <p:spPr>
            <a:xfrm>
              <a:off x="4952100" y="2570225"/>
              <a:ext cx="5575" cy="4750"/>
            </a:xfrm>
            <a:custGeom>
              <a:avLst/>
              <a:gdLst/>
              <a:ahLst/>
              <a:cxnLst/>
              <a:rect l="l" t="t" r="r" b="b"/>
              <a:pathLst>
                <a:path w="223" h="190" extrusionOk="0">
                  <a:moveTo>
                    <a:pt x="140" y="1"/>
                  </a:moveTo>
                  <a:cubicBezTo>
                    <a:pt x="136" y="1"/>
                    <a:pt x="132" y="1"/>
                    <a:pt x="129" y="2"/>
                  </a:cubicBezTo>
                  <a:cubicBezTo>
                    <a:pt x="126" y="1"/>
                    <a:pt x="123" y="1"/>
                    <a:pt x="120" y="1"/>
                  </a:cubicBezTo>
                  <a:cubicBezTo>
                    <a:pt x="39" y="1"/>
                    <a:pt x="1" y="104"/>
                    <a:pt x="57" y="160"/>
                  </a:cubicBezTo>
                  <a:cubicBezTo>
                    <a:pt x="77" y="181"/>
                    <a:pt x="101" y="190"/>
                    <a:pt x="124" y="190"/>
                  </a:cubicBezTo>
                  <a:cubicBezTo>
                    <a:pt x="175" y="190"/>
                    <a:pt x="222" y="147"/>
                    <a:pt x="222" y="88"/>
                  </a:cubicBezTo>
                  <a:cubicBezTo>
                    <a:pt x="216" y="41"/>
                    <a:pt x="184" y="1"/>
                    <a:pt x="14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1937;p52">
              <a:extLst>
                <a:ext uri="{FF2B5EF4-FFF2-40B4-BE49-F238E27FC236}">
                  <a16:creationId xmlns:a16="http://schemas.microsoft.com/office/drawing/2014/main" id="{30D91AB2-C63A-4B46-AC6F-C782CFF1A62D}"/>
                </a:ext>
              </a:extLst>
            </p:cNvPr>
            <p:cNvSpPr/>
            <p:nvPr/>
          </p:nvSpPr>
          <p:spPr>
            <a:xfrm>
              <a:off x="4952050"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1938;p52">
              <a:extLst>
                <a:ext uri="{FF2B5EF4-FFF2-40B4-BE49-F238E27FC236}">
                  <a16:creationId xmlns:a16="http://schemas.microsoft.com/office/drawing/2014/main" id="{ED9B3DC5-6B36-437D-B9A2-006FE0776082}"/>
                </a:ext>
              </a:extLst>
            </p:cNvPr>
            <p:cNvSpPr/>
            <p:nvPr/>
          </p:nvSpPr>
          <p:spPr>
            <a:xfrm>
              <a:off x="4943575" y="2531675"/>
              <a:ext cx="5750" cy="4900"/>
            </a:xfrm>
            <a:custGeom>
              <a:avLst/>
              <a:gdLst/>
              <a:ahLst/>
              <a:cxnLst/>
              <a:rect l="l" t="t" r="r" b="b"/>
              <a:pathLst>
                <a:path w="230" h="196" extrusionOk="0">
                  <a:moveTo>
                    <a:pt x="131" y="0"/>
                  </a:moveTo>
                  <a:cubicBezTo>
                    <a:pt x="44" y="0"/>
                    <a:pt x="1" y="108"/>
                    <a:pt x="66" y="166"/>
                  </a:cubicBezTo>
                  <a:cubicBezTo>
                    <a:pt x="84" y="187"/>
                    <a:pt x="107" y="195"/>
                    <a:pt x="130" y="195"/>
                  </a:cubicBezTo>
                  <a:cubicBezTo>
                    <a:pt x="180" y="195"/>
                    <a:pt x="229" y="153"/>
                    <a:pt x="224" y="94"/>
                  </a:cubicBezTo>
                  <a:cubicBezTo>
                    <a:pt x="224" y="43"/>
                    <a:pt x="181" y="0"/>
                    <a:pt x="131"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1939;p52">
              <a:extLst>
                <a:ext uri="{FF2B5EF4-FFF2-40B4-BE49-F238E27FC236}">
                  <a16:creationId xmlns:a16="http://schemas.microsoft.com/office/drawing/2014/main" id="{5FD712F9-51D0-4888-AC9B-BDF1E1E3E92D}"/>
                </a:ext>
              </a:extLst>
            </p:cNvPr>
            <p:cNvSpPr/>
            <p:nvPr/>
          </p:nvSpPr>
          <p:spPr>
            <a:xfrm>
              <a:off x="4943625" y="2539400"/>
              <a:ext cx="5575" cy="4750"/>
            </a:xfrm>
            <a:custGeom>
              <a:avLst/>
              <a:gdLst/>
              <a:ahLst/>
              <a:cxnLst/>
              <a:rect l="l" t="t" r="r" b="b"/>
              <a:pathLst>
                <a:path w="223" h="190" extrusionOk="0">
                  <a:moveTo>
                    <a:pt x="121"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1"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1940;p52">
              <a:extLst>
                <a:ext uri="{FF2B5EF4-FFF2-40B4-BE49-F238E27FC236}">
                  <a16:creationId xmlns:a16="http://schemas.microsoft.com/office/drawing/2014/main" id="{A7F1A00F-3CEF-4847-84A7-B06C94EE65DB}"/>
                </a:ext>
              </a:extLst>
            </p:cNvPr>
            <p:cNvSpPr/>
            <p:nvPr/>
          </p:nvSpPr>
          <p:spPr>
            <a:xfrm>
              <a:off x="4943575" y="2547175"/>
              <a:ext cx="5750" cy="4725"/>
            </a:xfrm>
            <a:custGeom>
              <a:avLst/>
              <a:gdLst/>
              <a:ahLst/>
              <a:cxnLst/>
              <a:rect l="l" t="t" r="r" b="b"/>
              <a:pathLst>
                <a:path w="230" h="189" extrusionOk="0">
                  <a:moveTo>
                    <a:pt x="131" y="0"/>
                  </a:moveTo>
                  <a:cubicBezTo>
                    <a:pt x="44" y="0"/>
                    <a:pt x="1" y="101"/>
                    <a:pt x="66" y="159"/>
                  </a:cubicBezTo>
                  <a:cubicBezTo>
                    <a:pt x="84" y="180"/>
                    <a:pt x="107" y="189"/>
                    <a:pt x="130" y="189"/>
                  </a:cubicBezTo>
                  <a:cubicBezTo>
                    <a:pt x="180" y="189"/>
                    <a:pt x="229" y="146"/>
                    <a:pt x="224" y="87"/>
                  </a:cubicBezTo>
                  <a:cubicBezTo>
                    <a:pt x="224" y="36"/>
                    <a:pt x="181" y="0"/>
                    <a:pt x="131"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1941;p52">
              <a:extLst>
                <a:ext uri="{FF2B5EF4-FFF2-40B4-BE49-F238E27FC236}">
                  <a16:creationId xmlns:a16="http://schemas.microsoft.com/office/drawing/2014/main" id="{4D3CFF49-9564-483F-B688-A3DF70FE6853}"/>
                </a:ext>
              </a:extLst>
            </p:cNvPr>
            <p:cNvSpPr/>
            <p:nvPr/>
          </p:nvSpPr>
          <p:spPr>
            <a:xfrm>
              <a:off x="4943575"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1942;p52">
              <a:extLst>
                <a:ext uri="{FF2B5EF4-FFF2-40B4-BE49-F238E27FC236}">
                  <a16:creationId xmlns:a16="http://schemas.microsoft.com/office/drawing/2014/main" id="{F1C85C9C-D803-4512-BF5E-5DC26A226497}"/>
                </a:ext>
              </a:extLst>
            </p:cNvPr>
            <p:cNvSpPr/>
            <p:nvPr/>
          </p:nvSpPr>
          <p:spPr>
            <a:xfrm>
              <a:off x="4943575" y="2562500"/>
              <a:ext cx="5750" cy="4800"/>
            </a:xfrm>
            <a:custGeom>
              <a:avLst/>
              <a:gdLst/>
              <a:ahLst/>
              <a:cxnLst/>
              <a:rect l="l" t="t" r="r" b="b"/>
              <a:pathLst>
                <a:path w="230" h="192" extrusionOk="0">
                  <a:moveTo>
                    <a:pt x="131" y="0"/>
                  </a:moveTo>
                  <a:cubicBezTo>
                    <a:pt x="44" y="0"/>
                    <a:pt x="1" y="101"/>
                    <a:pt x="66" y="166"/>
                  </a:cubicBezTo>
                  <a:cubicBezTo>
                    <a:pt x="83" y="183"/>
                    <a:pt x="104" y="191"/>
                    <a:pt x="126" y="191"/>
                  </a:cubicBezTo>
                  <a:cubicBezTo>
                    <a:pt x="177" y="191"/>
                    <a:pt x="230" y="148"/>
                    <a:pt x="224" y="87"/>
                  </a:cubicBezTo>
                  <a:cubicBezTo>
                    <a:pt x="224" y="37"/>
                    <a:pt x="181" y="0"/>
                    <a:pt x="131" y="0"/>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1943;p52">
              <a:extLst>
                <a:ext uri="{FF2B5EF4-FFF2-40B4-BE49-F238E27FC236}">
                  <a16:creationId xmlns:a16="http://schemas.microsoft.com/office/drawing/2014/main" id="{73E607FA-7AD7-4BF3-9450-997CC99A2CA9}"/>
                </a:ext>
              </a:extLst>
            </p:cNvPr>
            <p:cNvSpPr/>
            <p:nvPr/>
          </p:nvSpPr>
          <p:spPr>
            <a:xfrm>
              <a:off x="4943625" y="2570225"/>
              <a:ext cx="5700" cy="4750"/>
            </a:xfrm>
            <a:custGeom>
              <a:avLst/>
              <a:gdLst/>
              <a:ahLst/>
              <a:cxnLst/>
              <a:rect l="l" t="t" r="r" b="b"/>
              <a:pathLst>
                <a:path w="228" h="190" extrusionOk="0">
                  <a:moveTo>
                    <a:pt x="140" y="1"/>
                  </a:moveTo>
                  <a:cubicBezTo>
                    <a:pt x="136" y="1"/>
                    <a:pt x="132" y="1"/>
                    <a:pt x="129" y="2"/>
                  </a:cubicBezTo>
                  <a:cubicBezTo>
                    <a:pt x="126" y="1"/>
                    <a:pt x="123" y="1"/>
                    <a:pt x="121" y="1"/>
                  </a:cubicBezTo>
                  <a:cubicBezTo>
                    <a:pt x="39" y="1"/>
                    <a:pt x="1" y="104"/>
                    <a:pt x="64" y="160"/>
                  </a:cubicBezTo>
                  <a:cubicBezTo>
                    <a:pt x="82" y="181"/>
                    <a:pt x="105" y="190"/>
                    <a:pt x="128" y="190"/>
                  </a:cubicBezTo>
                  <a:cubicBezTo>
                    <a:pt x="178" y="190"/>
                    <a:pt x="227" y="147"/>
                    <a:pt x="222" y="88"/>
                  </a:cubicBezTo>
                  <a:cubicBezTo>
                    <a:pt x="222" y="41"/>
                    <a:pt x="185" y="1"/>
                    <a:pt x="140"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1944;p52">
              <a:extLst>
                <a:ext uri="{FF2B5EF4-FFF2-40B4-BE49-F238E27FC236}">
                  <a16:creationId xmlns:a16="http://schemas.microsoft.com/office/drawing/2014/main" id="{47D4CEF3-3BB5-42E0-A18F-085723E8F489}"/>
                </a:ext>
              </a:extLst>
            </p:cNvPr>
            <p:cNvSpPr/>
            <p:nvPr/>
          </p:nvSpPr>
          <p:spPr>
            <a:xfrm>
              <a:off x="4943575"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w="34925">
              <a:solidFill>
                <a:srgbClr val="FFFFFF"/>
              </a:solidFill>
            </a:ln>
            <a:effectLst>
              <a:outerShdw blurRad="317500" dir="2700000" algn="ctr">
                <a:srgbClr val="000000">
                  <a:alpha val="43000"/>
                </a:srgbClr>
              </a:outerShdw>
            </a:effectLst>
            <a:sp3d prstMaterial="clea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Graphic 2" descr="Playbook">
            <a:extLst>
              <a:ext uri="{FF2B5EF4-FFF2-40B4-BE49-F238E27FC236}">
                <a16:creationId xmlns:a16="http://schemas.microsoft.com/office/drawing/2014/main" id="{A32662F2-7206-426B-8768-1E6F6F19E15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32314" y="468216"/>
            <a:ext cx="1219540" cy="1219540"/>
          </a:xfrm>
          <a:prstGeom prst="rect">
            <a:avLst/>
          </a:prstGeom>
        </p:spPr>
      </p:pic>
    </p:spTree>
    <p:extLst>
      <p:ext uri="{BB962C8B-B14F-4D97-AF65-F5344CB8AC3E}">
        <p14:creationId xmlns:p14="http://schemas.microsoft.com/office/powerpoint/2010/main" val="413587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28046D-74AC-4D9F-A5CF-8BF5688C4143}"/>
              </a:ext>
            </a:extLst>
          </p:cNvPr>
          <p:cNvPicPr>
            <a:picLocks noChangeAspect="1"/>
          </p:cNvPicPr>
          <p:nvPr/>
        </p:nvPicPr>
        <p:blipFill rotWithShape="1">
          <a:blip r:embed="rId2"/>
          <a:srcRect l="12185" r="9247"/>
          <a:stretch/>
        </p:blipFill>
        <p:spPr>
          <a:xfrm>
            <a:off x="10055186" y="150204"/>
            <a:ext cx="1852039" cy="511580"/>
          </a:xfrm>
          <a:prstGeom prst="rect">
            <a:avLst/>
          </a:prstGeom>
        </p:spPr>
      </p:pic>
      <p:grpSp>
        <p:nvGrpSpPr>
          <p:cNvPr id="375" name="Google Shape;534;p28">
            <a:extLst>
              <a:ext uri="{FF2B5EF4-FFF2-40B4-BE49-F238E27FC236}">
                <a16:creationId xmlns:a16="http://schemas.microsoft.com/office/drawing/2014/main" id="{A8AB446D-1129-4CBD-8045-A9067D0512CF}"/>
              </a:ext>
            </a:extLst>
          </p:cNvPr>
          <p:cNvGrpSpPr/>
          <p:nvPr/>
        </p:nvGrpSpPr>
        <p:grpSpPr>
          <a:xfrm>
            <a:off x="-4116209" y="6911478"/>
            <a:ext cx="1151372" cy="1717999"/>
            <a:chOff x="2160750" y="237575"/>
            <a:chExt cx="3253325" cy="5180425"/>
          </a:xfrm>
        </p:grpSpPr>
        <p:sp>
          <p:nvSpPr>
            <p:cNvPr id="376" name="Google Shape;535;p28">
              <a:extLst>
                <a:ext uri="{FF2B5EF4-FFF2-40B4-BE49-F238E27FC236}">
                  <a16:creationId xmlns:a16="http://schemas.microsoft.com/office/drawing/2014/main" id="{08C0EDA7-F573-49D2-9FBB-69B8C8F37DED}"/>
                </a:ext>
              </a:extLst>
            </p:cNvPr>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536;p28">
              <a:extLst>
                <a:ext uri="{FF2B5EF4-FFF2-40B4-BE49-F238E27FC236}">
                  <a16:creationId xmlns:a16="http://schemas.microsoft.com/office/drawing/2014/main" id="{3BBD3AFF-A71B-469C-9A5F-89AF8E261C4C}"/>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537;p28">
              <a:extLst>
                <a:ext uri="{FF2B5EF4-FFF2-40B4-BE49-F238E27FC236}">
                  <a16:creationId xmlns:a16="http://schemas.microsoft.com/office/drawing/2014/main" id="{F52517AC-D27D-4B13-9C0B-88F35128C836}"/>
                </a:ext>
              </a:extLst>
            </p:cNvPr>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538;p28">
              <a:extLst>
                <a:ext uri="{FF2B5EF4-FFF2-40B4-BE49-F238E27FC236}">
                  <a16:creationId xmlns:a16="http://schemas.microsoft.com/office/drawing/2014/main" id="{5F163948-0894-45D6-A3C7-85C2125BF9D7}"/>
                </a:ext>
              </a:extLst>
            </p:cNvPr>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539;p28">
              <a:extLst>
                <a:ext uri="{FF2B5EF4-FFF2-40B4-BE49-F238E27FC236}">
                  <a16:creationId xmlns:a16="http://schemas.microsoft.com/office/drawing/2014/main" id="{9A98E9B8-31C0-4DAB-BCDB-D91359C8D190}"/>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540;p28">
              <a:extLst>
                <a:ext uri="{FF2B5EF4-FFF2-40B4-BE49-F238E27FC236}">
                  <a16:creationId xmlns:a16="http://schemas.microsoft.com/office/drawing/2014/main" id="{2D125B0C-1FB3-480B-83C5-C2EA62CB950A}"/>
                </a:ext>
              </a:extLst>
            </p:cNvPr>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541;p28">
              <a:extLst>
                <a:ext uri="{FF2B5EF4-FFF2-40B4-BE49-F238E27FC236}">
                  <a16:creationId xmlns:a16="http://schemas.microsoft.com/office/drawing/2014/main" id="{42F5123D-5E92-4F56-921D-FD2DC99186EF}"/>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542;p28">
              <a:extLst>
                <a:ext uri="{FF2B5EF4-FFF2-40B4-BE49-F238E27FC236}">
                  <a16:creationId xmlns:a16="http://schemas.microsoft.com/office/drawing/2014/main" id="{2C4F6C7A-6FEF-4E42-B899-732921F4CDE5}"/>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543;p28">
              <a:extLst>
                <a:ext uri="{FF2B5EF4-FFF2-40B4-BE49-F238E27FC236}">
                  <a16:creationId xmlns:a16="http://schemas.microsoft.com/office/drawing/2014/main" id="{B3CCBD23-6D3B-49CB-AE4E-E0446DA33732}"/>
                </a:ext>
              </a:extLst>
            </p:cNvPr>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544;p28">
              <a:extLst>
                <a:ext uri="{FF2B5EF4-FFF2-40B4-BE49-F238E27FC236}">
                  <a16:creationId xmlns:a16="http://schemas.microsoft.com/office/drawing/2014/main" id="{BF49C375-10D6-43C9-9B74-B9B0B9EDD78E}"/>
                </a:ext>
              </a:extLst>
            </p:cNvPr>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545;p28">
              <a:extLst>
                <a:ext uri="{FF2B5EF4-FFF2-40B4-BE49-F238E27FC236}">
                  <a16:creationId xmlns:a16="http://schemas.microsoft.com/office/drawing/2014/main" id="{5B010FB0-3B21-4DFD-AD27-8A543896D63E}"/>
                </a:ext>
              </a:extLst>
            </p:cNvPr>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546;p28">
              <a:extLst>
                <a:ext uri="{FF2B5EF4-FFF2-40B4-BE49-F238E27FC236}">
                  <a16:creationId xmlns:a16="http://schemas.microsoft.com/office/drawing/2014/main" id="{BCB48E5C-243B-4729-AC21-C939F576417D}"/>
                </a:ext>
              </a:extLst>
            </p:cNvPr>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547;p28">
              <a:extLst>
                <a:ext uri="{FF2B5EF4-FFF2-40B4-BE49-F238E27FC236}">
                  <a16:creationId xmlns:a16="http://schemas.microsoft.com/office/drawing/2014/main" id="{F09E8F8E-B104-48CC-BDBF-B0106705B361}"/>
                </a:ext>
              </a:extLst>
            </p:cNvPr>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548;p28">
              <a:extLst>
                <a:ext uri="{FF2B5EF4-FFF2-40B4-BE49-F238E27FC236}">
                  <a16:creationId xmlns:a16="http://schemas.microsoft.com/office/drawing/2014/main" id="{0DE50749-1C67-40EE-9CE0-EFC3A39B7C0E}"/>
                </a:ext>
              </a:extLst>
            </p:cNvPr>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549;p28">
              <a:extLst>
                <a:ext uri="{FF2B5EF4-FFF2-40B4-BE49-F238E27FC236}">
                  <a16:creationId xmlns:a16="http://schemas.microsoft.com/office/drawing/2014/main" id="{33E95244-CEDB-4636-AEE4-B17A4F86A130}"/>
                </a:ext>
              </a:extLst>
            </p:cNvPr>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550;p28">
              <a:extLst>
                <a:ext uri="{FF2B5EF4-FFF2-40B4-BE49-F238E27FC236}">
                  <a16:creationId xmlns:a16="http://schemas.microsoft.com/office/drawing/2014/main" id="{F043C24E-3A36-408D-AFC4-64DB74CFDAEF}"/>
                </a:ext>
              </a:extLst>
            </p:cNvPr>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551;p28">
              <a:extLst>
                <a:ext uri="{FF2B5EF4-FFF2-40B4-BE49-F238E27FC236}">
                  <a16:creationId xmlns:a16="http://schemas.microsoft.com/office/drawing/2014/main" id="{F7B30624-0F63-431E-8EEC-01E81693ACF6}"/>
                </a:ext>
              </a:extLst>
            </p:cNvPr>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552;p28">
              <a:extLst>
                <a:ext uri="{FF2B5EF4-FFF2-40B4-BE49-F238E27FC236}">
                  <a16:creationId xmlns:a16="http://schemas.microsoft.com/office/drawing/2014/main" id="{D3AE2FF1-28A5-43EB-A8B6-040FC745C7D5}"/>
                </a:ext>
              </a:extLst>
            </p:cNvPr>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553;p28">
              <a:extLst>
                <a:ext uri="{FF2B5EF4-FFF2-40B4-BE49-F238E27FC236}">
                  <a16:creationId xmlns:a16="http://schemas.microsoft.com/office/drawing/2014/main" id="{A9103965-017D-43A7-971F-11A9D452629B}"/>
                </a:ext>
              </a:extLst>
            </p:cNvPr>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554;p28">
              <a:extLst>
                <a:ext uri="{FF2B5EF4-FFF2-40B4-BE49-F238E27FC236}">
                  <a16:creationId xmlns:a16="http://schemas.microsoft.com/office/drawing/2014/main" id="{C1F11D7A-634B-4126-B287-A830DF9E2A2D}"/>
                </a:ext>
              </a:extLst>
            </p:cNvPr>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555;p28">
              <a:extLst>
                <a:ext uri="{FF2B5EF4-FFF2-40B4-BE49-F238E27FC236}">
                  <a16:creationId xmlns:a16="http://schemas.microsoft.com/office/drawing/2014/main" id="{72D6F83D-69F2-43F2-951E-1FBB33774799}"/>
                </a:ext>
              </a:extLst>
            </p:cNvPr>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556;p28">
              <a:extLst>
                <a:ext uri="{FF2B5EF4-FFF2-40B4-BE49-F238E27FC236}">
                  <a16:creationId xmlns:a16="http://schemas.microsoft.com/office/drawing/2014/main" id="{06A2EBA3-069D-4523-9476-AA731DB84669}"/>
                </a:ext>
              </a:extLst>
            </p:cNvPr>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557;p28">
              <a:extLst>
                <a:ext uri="{FF2B5EF4-FFF2-40B4-BE49-F238E27FC236}">
                  <a16:creationId xmlns:a16="http://schemas.microsoft.com/office/drawing/2014/main" id="{D50FF726-EA79-4B61-B263-EFA12493F6DA}"/>
                </a:ext>
              </a:extLst>
            </p:cNvPr>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558;p28">
              <a:extLst>
                <a:ext uri="{FF2B5EF4-FFF2-40B4-BE49-F238E27FC236}">
                  <a16:creationId xmlns:a16="http://schemas.microsoft.com/office/drawing/2014/main" id="{73EF2D0C-65F1-4981-ADEA-39F775C97A32}"/>
                </a:ext>
              </a:extLst>
            </p:cNvPr>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559;p28">
              <a:extLst>
                <a:ext uri="{FF2B5EF4-FFF2-40B4-BE49-F238E27FC236}">
                  <a16:creationId xmlns:a16="http://schemas.microsoft.com/office/drawing/2014/main" id="{64D1553B-BDD7-4DFF-82EE-EE2E5B0D4EA5}"/>
                </a:ext>
              </a:extLst>
            </p:cNvPr>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560;p28">
              <a:extLst>
                <a:ext uri="{FF2B5EF4-FFF2-40B4-BE49-F238E27FC236}">
                  <a16:creationId xmlns:a16="http://schemas.microsoft.com/office/drawing/2014/main" id="{B8E842BC-4CF0-4427-86A4-1758537579D3}"/>
                </a:ext>
              </a:extLst>
            </p:cNvPr>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561;p28">
              <a:extLst>
                <a:ext uri="{FF2B5EF4-FFF2-40B4-BE49-F238E27FC236}">
                  <a16:creationId xmlns:a16="http://schemas.microsoft.com/office/drawing/2014/main" id="{11E46673-09AE-46A8-9DCF-FC5C727B1162}"/>
                </a:ext>
              </a:extLst>
            </p:cNvPr>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562;p28">
              <a:extLst>
                <a:ext uri="{FF2B5EF4-FFF2-40B4-BE49-F238E27FC236}">
                  <a16:creationId xmlns:a16="http://schemas.microsoft.com/office/drawing/2014/main" id="{32959989-1CDC-42B6-A428-7957371EF230}"/>
                </a:ext>
              </a:extLst>
            </p:cNvPr>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563;p28">
              <a:extLst>
                <a:ext uri="{FF2B5EF4-FFF2-40B4-BE49-F238E27FC236}">
                  <a16:creationId xmlns:a16="http://schemas.microsoft.com/office/drawing/2014/main" id="{5CCA1D54-067B-4300-996D-D6E5F29CE42E}"/>
                </a:ext>
              </a:extLst>
            </p:cNvPr>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564;p28">
              <a:extLst>
                <a:ext uri="{FF2B5EF4-FFF2-40B4-BE49-F238E27FC236}">
                  <a16:creationId xmlns:a16="http://schemas.microsoft.com/office/drawing/2014/main" id="{0CF0936B-AA0C-4D4B-9C13-3DFD30E4E1C4}"/>
                </a:ext>
              </a:extLst>
            </p:cNvPr>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565;p28">
              <a:extLst>
                <a:ext uri="{FF2B5EF4-FFF2-40B4-BE49-F238E27FC236}">
                  <a16:creationId xmlns:a16="http://schemas.microsoft.com/office/drawing/2014/main" id="{D1F2BE6A-0C91-43CC-ADA4-435437960F3B}"/>
                </a:ext>
              </a:extLst>
            </p:cNvPr>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566;p28">
              <a:extLst>
                <a:ext uri="{FF2B5EF4-FFF2-40B4-BE49-F238E27FC236}">
                  <a16:creationId xmlns:a16="http://schemas.microsoft.com/office/drawing/2014/main" id="{F052101C-1CC6-48AC-A477-E2E2170D2E11}"/>
                </a:ext>
              </a:extLst>
            </p:cNvPr>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8" name="TextBox 407">
            <a:extLst>
              <a:ext uri="{FF2B5EF4-FFF2-40B4-BE49-F238E27FC236}">
                <a16:creationId xmlns:a16="http://schemas.microsoft.com/office/drawing/2014/main" id="{CB6BCC86-0E74-4C7F-8FD6-A80A2F691034}"/>
              </a:ext>
            </a:extLst>
          </p:cNvPr>
          <p:cNvSpPr txBox="1"/>
          <p:nvPr/>
        </p:nvSpPr>
        <p:spPr>
          <a:xfrm>
            <a:off x="546100" y="885910"/>
            <a:ext cx="10934453" cy="1200329"/>
          </a:xfrm>
          <a:prstGeom prst="rect">
            <a:avLst/>
          </a:prstGeom>
          <a:noFill/>
        </p:spPr>
        <p:txBody>
          <a:bodyPr wrap="square" rtlCol="0">
            <a:spAutoFit/>
          </a:bodyPr>
          <a:lstStyle/>
          <a:p>
            <a:r>
              <a:rPr lang="en-IN" dirty="0"/>
              <a:t>This dataset was provided by Kaggle for a Finance sector problem. The dataset had 164309 Rows and 14 columns in csv format. The data comprises of different features pertaining to various factors of every customer applying for loan.</a:t>
            </a:r>
          </a:p>
          <a:p>
            <a:endParaRPr lang="en-US" dirty="0"/>
          </a:p>
        </p:txBody>
      </p:sp>
      <p:sp>
        <p:nvSpPr>
          <p:cNvPr id="409" name="TextBox 408">
            <a:extLst>
              <a:ext uri="{FF2B5EF4-FFF2-40B4-BE49-F238E27FC236}">
                <a16:creationId xmlns:a16="http://schemas.microsoft.com/office/drawing/2014/main" id="{F27D9D85-267C-4F56-AF15-E9EF98966860}"/>
              </a:ext>
            </a:extLst>
          </p:cNvPr>
          <p:cNvSpPr txBox="1"/>
          <p:nvPr/>
        </p:nvSpPr>
        <p:spPr>
          <a:xfrm>
            <a:off x="3580505" y="116469"/>
            <a:ext cx="4865641" cy="769441"/>
          </a:xfrm>
          <a:prstGeom prst="rect">
            <a:avLst/>
          </a:prstGeom>
          <a:noFill/>
        </p:spPr>
        <p:txBody>
          <a:bodyPr wrap="square" rtlCol="0">
            <a:spAutoFit/>
          </a:bodyPr>
          <a:lstStyle/>
          <a:p>
            <a:r>
              <a:rPr lang="en-US" sz="4400" b="1" u="sng" dirty="0">
                <a:effectLst>
                  <a:outerShdw blurRad="38100" dist="38100" dir="2700000" algn="tl">
                    <a:srgbClr val="000000">
                      <a:alpha val="43137"/>
                    </a:srgbClr>
                  </a:outerShdw>
                </a:effectLst>
              </a:rPr>
              <a:t>Dataset</a:t>
            </a:r>
            <a:r>
              <a:rPr lang="en-US" b="1" u="sng" dirty="0">
                <a:effectLst>
                  <a:outerShdw blurRad="38100" dist="38100" dir="2700000" algn="tl">
                    <a:srgbClr val="000000">
                      <a:alpha val="43137"/>
                    </a:srgbClr>
                  </a:outerShdw>
                </a:effectLst>
              </a:rPr>
              <a:t> </a:t>
            </a:r>
            <a:r>
              <a:rPr lang="en-US" sz="4400" b="1" u="sng" dirty="0">
                <a:effectLst>
                  <a:outerShdw blurRad="38100" dist="38100" dir="2700000" algn="tl">
                    <a:srgbClr val="000000">
                      <a:alpha val="43137"/>
                    </a:srgbClr>
                  </a:outerShdw>
                </a:effectLst>
              </a:rPr>
              <a:t>Information</a:t>
            </a:r>
          </a:p>
        </p:txBody>
      </p:sp>
      <p:graphicFrame>
        <p:nvGraphicFramePr>
          <p:cNvPr id="410" name="Table 409">
            <a:extLst>
              <a:ext uri="{FF2B5EF4-FFF2-40B4-BE49-F238E27FC236}">
                <a16:creationId xmlns:a16="http://schemas.microsoft.com/office/drawing/2014/main" id="{875DC1AA-322B-4744-98AA-57947FED5998}"/>
              </a:ext>
            </a:extLst>
          </p:cNvPr>
          <p:cNvGraphicFramePr>
            <a:graphicFrameLocks noGrp="1"/>
          </p:cNvGraphicFramePr>
          <p:nvPr>
            <p:extLst>
              <p:ext uri="{D42A27DB-BD31-4B8C-83A1-F6EECF244321}">
                <p14:modId xmlns:p14="http://schemas.microsoft.com/office/powerpoint/2010/main" val="4021961030"/>
              </p:ext>
            </p:extLst>
          </p:nvPr>
        </p:nvGraphicFramePr>
        <p:xfrm>
          <a:off x="5304099" y="1802947"/>
          <a:ext cx="2260292" cy="2506286"/>
        </p:xfrm>
        <a:graphic>
          <a:graphicData uri="http://schemas.openxmlformats.org/drawingml/2006/table">
            <a:tbl>
              <a:tblPr firstRow="1" firstCol="1" bandRow="1">
                <a:tableStyleId>{5C22544A-7EE6-4342-B048-85BDC9FD1C3A}</a:tableStyleId>
              </a:tblPr>
              <a:tblGrid>
                <a:gridCol w="2260292">
                  <a:extLst>
                    <a:ext uri="{9D8B030D-6E8A-4147-A177-3AD203B41FA5}">
                      <a16:colId xmlns:a16="http://schemas.microsoft.com/office/drawing/2014/main" val="1708819476"/>
                    </a:ext>
                  </a:extLst>
                </a:gridCol>
              </a:tblGrid>
              <a:tr h="292919">
                <a:tc>
                  <a:txBody>
                    <a:bodyPr/>
                    <a:lstStyle/>
                    <a:p>
                      <a:pPr algn="ctr">
                        <a:lnSpc>
                          <a:spcPct val="115000"/>
                        </a:lnSpc>
                        <a:spcAft>
                          <a:spcPts val="0"/>
                        </a:spcAft>
                      </a:pPr>
                      <a:r>
                        <a:rPr lang="en-IN" sz="1800" dirty="0">
                          <a:effectLst/>
                        </a:rPr>
                        <a:t>Numerical</a:t>
                      </a:r>
                      <a:endParaRPr lang="en-IN" sz="18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821754806"/>
                  </a:ext>
                </a:extLst>
              </a:tr>
              <a:tr h="195279">
                <a:tc>
                  <a:txBody>
                    <a:bodyPr/>
                    <a:lstStyle/>
                    <a:p>
                      <a:pPr algn="ctr">
                        <a:lnSpc>
                          <a:spcPct val="115000"/>
                        </a:lnSpc>
                        <a:spcAft>
                          <a:spcPts val="0"/>
                        </a:spcAft>
                      </a:pPr>
                      <a:r>
                        <a:rPr lang="en-IN" sz="1400" dirty="0" err="1">
                          <a:effectLst/>
                        </a:rPr>
                        <a:t>Loan_Amount_Requested</a:t>
                      </a:r>
                      <a:endParaRPr lang="en-IN" sz="14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379308176"/>
                  </a:ext>
                </a:extLst>
              </a:tr>
              <a:tr h="195279">
                <a:tc>
                  <a:txBody>
                    <a:bodyPr/>
                    <a:lstStyle/>
                    <a:p>
                      <a:pPr algn="ctr">
                        <a:lnSpc>
                          <a:spcPct val="115000"/>
                        </a:lnSpc>
                        <a:spcAft>
                          <a:spcPts val="0"/>
                        </a:spcAft>
                      </a:pPr>
                      <a:r>
                        <a:rPr lang="en-IN" sz="1400" dirty="0" err="1">
                          <a:effectLst/>
                        </a:rPr>
                        <a:t>Length_Employed</a:t>
                      </a:r>
                      <a:endParaRPr lang="en-IN" sz="14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677367788"/>
                  </a:ext>
                </a:extLst>
              </a:tr>
              <a:tr h="195279">
                <a:tc>
                  <a:txBody>
                    <a:bodyPr/>
                    <a:lstStyle/>
                    <a:p>
                      <a:pPr algn="ctr">
                        <a:lnSpc>
                          <a:spcPct val="115000"/>
                        </a:lnSpc>
                        <a:spcAft>
                          <a:spcPts val="0"/>
                        </a:spcAft>
                      </a:pPr>
                      <a:r>
                        <a:rPr lang="en-IN" sz="1400" dirty="0" err="1">
                          <a:effectLst/>
                        </a:rPr>
                        <a:t>Annual_Income</a:t>
                      </a:r>
                      <a:endParaRPr lang="en-IN" sz="14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401123952"/>
                  </a:ext>
                </a:extLst>
              </a:tr>
              <a:tr h="195279">
                <a:tc>
                  <a:txBody>
                    <a:bodyPr/>
                    <a:lstStyle/>
                    <a:p>
                      <a:pPr algn="ctr">
                        <a:lnSpc>
                          <a:spcPct val="115000"/>
                        </a:lnSpc>
                        <a:spcAft>
                          <a:spcPts val="0"/>
                        </a:spcAft>
                      </a:pPr>
                      <a:r>
                        <a:rPr lang="en-IN" sz="1400" dirty="0" err="1">
                          <a:effectLst/>
                        </a:rPr>
                        <a:t>Debt_To_Income</a:t>
                      </a:r>
                      <a:endParaRPr lang="en-IN" sz="14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195263896"/>
                  </a:ext>
                </a:extLst>
              </a:tr>
              <a:tr h="195279">
                <a:tc>
                  <a:txBody>
                    <a:bodyPr/>
                    <a:lstStyle/>
                    <a:p>
                      <a:pPr algn="ctr">
                        <a:lnSpc>
                          <a:spcPct val="115000"/>
                        </a:lnSpc>
                        <a:spcAft>
                          <a:spcPts val="0"/>
                        </a:spcAft>
                      </a:pPr>
                      <a:r>
                        <a:rPr lang="en-IN" sz="1400" dirty="0">
                          <a:effectLst/>
                        </a:rPr>
                        <a:t>Inquiries_Last_6Mo</a:t>
                      </a:r>
                      <a:endParaRPr lang="en-IN" sz="14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612127244"/>
                  </a:ext>
                </a:extLst>
              </a:tr>
              <a:tr h="195279">
                <a:tc>
                  <a:txBody>
                    <a:bodyPr/>
                    <a:lstStyle/>
                    <a:p>
                      <a:pPr algn="ctr">
                        <a:lnSpc>
                          <a:spcPct val="115000"/>
                        </a:lnSpc>
                        <a:spcAft>
                          <a:spcPts val="0"/>
                        </a:spcAft>
                      </a:pPr>
                      <a:r>
                        <a:rPr lang="en-IN" sz="1400" dirty="0" err="1">
                          <a:effectLst/>
                        </a:rPr>
                        <a:t>Months_Since_Deliquency</a:t>
                      </a:r>
                      <a:endParaRPr lang="en-IN" sz="14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340747353"/>
                  </a:ext>
                </a:extLst>
              </a:tr>
              <a:tr h="195279">
                <a:tc>
                  <a:txBody>
                    <a:bodyPr/>
                    <a:lstStyle/>
                    <a:p>
                      <a:pPr algn="ctr">
                        <a:lnSpc>
                          <a:spcPct val="115000"/>
                        </a:lnSpc>
                        <a:spcAft>
                          <a:spcPts val="0"/>
                        </a:spcAft>
                      </a:pPr>
                      <a:r>
                        <a:rPr lang="en-IN" sz="1400" dirty="0" err="1">
                          <a:effectLst/>
                        </a:rPr>
                        <a:t>Number_Open_Accounts</a:t>
                      </a:r>
                      <a:endParaRPr lang="en-IN" sz="14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045120828"/>
                  </a:ext>
                </a:extLst>
              </a:tr>
              <a:tr h="195279">
                <a:tc>
                  <a:txBody>
                    <a:bodyPr/>
                    <a:lstStyle/>
                    <a:p>
                      <a:pPr algn="ctr">
                        <a:lnSpc>
                          <a:spcPct val="115000"/>
                        </a:lnSpc>
                        <a:spcAft>
                          <a:spcPts val="0"/>
                        </a:spcAft>
                      </a:pPr>
                      <a:r>
                        <a:rPr lang="en-IN" sz="1400" dirty="0" err="1">
                          <a:effectLst/>
                        </a:rPr>
                        <a:t>Total_Accounts</a:t>
                      </a:r>
                      <a:endParaRPr lang="en-IN" sz="14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383287234"/>
                  </a:ext>
                </a:extLst>
              </a:tr>
              <a:tr h="175311">
                <a:tc>
                  <a:txBody>
                    <a:bodyPr/>
                    <a:lstStyle/>
                    <a:p>
                      <a:pPr algn="ctr">
                        <a:lnSpc>
                          <a:spcPct val="115000"/>
                        </a:lnSpc>
                        <a:spcAft>
                          <a:spcPts val="0"/>
                        </a:spcAft>
                      </a:pPr>
                      <a:endParaRPr lang="en-IN" sz="1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726844005"/>
                  </a:ext>
                </a:extLst>
              </a:tr>
              <a:tr h="195279">
                <a:tc>
                  <a:txBody>
                    <a:bodyPr/>
                    <a:lstStyle/>
                    <a:p>
                      <a:pPr algn="ctr">
                        <a:lnSpc>
                          <a:spcPct val="115000"/>
                        </a:lnSpc>
                        <a:spcAft>
                          <a:spcPts val="0"/>
                        </a:spcAft>
                      </a:pPr>
                      <a:r>
                        <a:rPr lang="en-IN" sz="1200" dirty="0">
                          <a:effectLst/>
                        </a:rPr>
                        <a:t>Total 8 Features</a:t>
                      </a:r>
                      <a:endParaRPr lang="en-IN" sz="1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905232609"/>
                  </a:ext>
                </a:extLst>
              </a:tr>
            </a:tbl>
          </a:graphicData>
        </a:graphic>
      </p:graphicFrame>
      <p:cxnSp>
        <p:nvCxnSpPr>
          <p:cNvPr id="411" name="Google Shape;484;p27">
            <a:extLst>
              <a:ext uri="{FF2B5EF4-FFF2-40B4-BE49-F238E27FC236}">
                <a16:creationId xmlns:a16="http://schemas.microsoft.com/office/drawing/2014/main" id="{6452AF52-DE62-410A-9D5D-14C2B27FD8BA}"/>
              </a:ext>
            </a:extLst>
          </p:cNvPr>
          <p:cNvCxnSpPr>
            <a:cxnSpLocks/>
          </p:cNvCxnSpPr>
          <p:nvPr/>
        </p:nvCxnSpPr>
        <p:spPr>
          <a:xfrm flipV="1">
            <a:off x="4015484" y="3027823"/>
            <a:ext cx="1288615" cy="1027535"/>
          </a:xfrm>
          <a:prstGeom prst="bentConnector3">
            <a:avLst>
              <a:gd name="adj1" fmla="val 50000"/>
            </a:avLst>
          </a:prstGeom>
          <a:noFill/>
          <a:ln w="9525" cap="flat" cmpd="sng">
            <a:solidFill>
              <a:schemeClr val="lt1"/>
            </a:solidFill>
            <a:prstDash val="solid"/>
            <a:round/>
            <a:headEnd type="none" w="med" len="med"/>
            <a:tailEnd type="none" w="med" len="med"/>
          </a:ln>
        </p:spPr>
      </p:cxnSp>
      <p:graphicFrame>
        <p:nvGraphicFramePr>
          <p:cNvPr id="412" name="Table 411">
            <a:extLst>
              <a:ext uri="{FF2B5EF4-FFF2-40B4-BE49-F238E27FC236}">
                <a16:creationId xmlns:a16="http://schemas.microsoft.com/office/drawing/2014/main" id="{2F5A0F94-969B-4B1E-8E9F-9681F66D45EE}"/>
              </a:ext>
            </a:extLst>
          </p:cNvPr>
          <p:cNvGraphicFramePr>
            <a:graphicFrameLocks noGrp="1"/>
          </p:cNvGraphicFramePr>
          <p:nvPr>
            <p:extLst>
              <p:ext uri="{D42A27DB-BD31-4B8C-83A1-F6EECF244321}">
                <p14:modId xmlns:p14="http://schemas.microsoft.com/office/powerpoint/2010/main" val="192459276"/>
              </p:ext>
            </p:extLst>
          </p:nvPr>
        </p:nvGraphicFramePr>
        <p:xfrm>
          <a:off x="5242229" y="4716352"/>
          <a:ext cx="2384031" cy="1904686"/>
        </p:xfrm>
        <a:graphic>
          <a:graphicData uri="http://schemas.openxmlformats.org/drawingml/2006/table">
            <a:tbl>
              <a:tblPr firstRow="1" firstCol="1" bandRow="1">
                <a:tableStyleId>{5C22544A-7EE6-4342-B048-85BDC9FD1C3A}</a:tableStyleId>
              </a:tblPr>
              <a:tblGrid>
                <a:gridCol w="2384031">
                  <a:extLst>
                    <a:ext uri="{9D8B030D-6E8A-4147-A177-3AD203B41FA5}">
                      <a16:colId xmlns:a16="http://schemas.microsoft.com/office/drawing/2014/main" val="2699448115"/>
                    </a:ext>
                  </a:extLst>
                </a:gridCol>
              </a:tblGrid>
              <a:tr h="292630">
                <a:tc>
                  <a:txBody>
                    <a:bodyPr/>
                    <a:lstStyle/>
                    <a:p>
                      <a:pPr algn="ctr">
                        <a:lnSpc>
                          <a:spcPct val="115000"/>
                        </a:lnSpc>
                        <a:spcAft>
                          <a:spcPts val="0"/>
                        </a:spcAft>
                      </a:pPr>
                      <a:r>
                        <a:rPr lang="en-IN" sz="1800" b="1" kern="1200" dirty="0">
                          <a:solidFill>
                            <a:schemeClr val="lt1"/>
                          </a:solidFill>
                          <a:effectLst/>
                          <a:latin typeface="+mn-lt"/>
                          <a:ea typeface="+mn-ea"/>
                          <a:cs typeface="+mn-cs"/>
                        </a:rPr>
                        <a:t>Categorical</a:t>
                      </a:r>
                    </a:p>
                  </a:txBody>
                  <a:tcPr marL="68580" marR="68580" marT="0" marB="0">
                    <a:noFill/>
                  </a:tcPr>
                </a:tc>
                <a:extLst>
                  <a:ext uri="{0D108BD9-81ED-4DB2-BD59-A6C34878D82A}">
                    <a16:rowId xmlns:a16="http://schemas.microsoft.com/office/drawing/2014/main" val="797722928"/>
                  </a:ext>
                </a:extLst>
              </a:tr>
              <a:tr h="194002">
                <a:tc>
                  <a:txBody>
                    <a:bodyPr/>
                    <a:lstStyle/>
                    <a:p>
                      <a:pPr algn="ctr">
                        <a:lnSpc>
                          <a:spcPct val="115000"/>
                        </a:lnSpc>
                        <a:spcAft>
                          <a:spcPts val="0"/>
                        </a:spcAft>
                      </a:pPr>
                      <a:r>
                        <a:rPr lang="en-IN" sz="1400" dirty="0" err="1">
                          <a:effectLst/>
                        </a:rPr>
                        <a:t>Home_Owner</a:t>
                      </a:r>
                      <a:endParaRPr lang="en-IN" sz="14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539911047"/>
                  </a:ext>
                </a:extLst>
              </a:tr>
              <a:tr h="194002">
                <a:tc>
                  <a:txBody>
                    <a:bodyPr/>
                    <a:lstStyle/>
                    <a:p>
                      <a:pPr algn="ctr">
                        <a:lnSpc>
                          <a:spcPct val="115000"/>
                        </a:lnSpc>
                        <a:spcAft>
                          <a:spcPts val="0"/>
                        </a:spcAft>
                      </a:pPr>
                      <a:r>
                        <a:rPr lang="en-IN" sz="1400" dirty="0" err="1">
                          <a:effectLst/>
                        </a:rPr>
                        <a:t>Income_Verified</a:t>
                      </a:r>
                      <a:endParaRPr lang="en-IN" sz="14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679752305"/>
                  </a:ext>
                </a:extLst>
              </a:tr>
              <a:tr h="194002">
                <a:tc>
                  <a:txBody>
                    <a:bodyPr/>
                    <a:lstStyle/>
                    <a:p>
                      <a:pPr algn="ctr">
                        <a:lnSpc>
                          <a:spcPct val="115000"/>
                        </a:lnSpc>
                        <a:spcAft>
                          <a:spcPts val="0"/>
                        </a:spcAft>
                      </a:pPr>
                      <a:r>
                        <a:rPr lang="en-IN" sz="1400" dirty="0" err="1">
                          <a:effectLst/>
                        </a:rPr>
                        <a:t>Purpose_Of_Loan</a:t>
                      </a:r>
                      <a:endParaRPr lang="en-IN" sz="14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942105289"/>
                  </a:ext>
                </a:extLst>
              </a:tr>
              <a:tr h="194002">
                <a:tc>
                  <a:txBody>
                    <a:bodyPr/>
                    <a:lstStyle/>
                    <a:p>
                      <a:pPr algn="ctr">
                        <a:lnSpc>
                          <a:spcPct val="115000"/>
                        </a:lnSpc>
                        <a:spcAft>
                          <a:spcPts val="0"/>
                        </a:spcAft>
                      </a:pPr>
                      <a:r>
                        <a:rPr lang="en-IN" sz="1400" dirty="0">
                          <a:effectLst/>
                        </a:rPr>
                        <a:t>Gender</a:t>
                      </a:r>
                      <a:endParaRPr lang="en-IN" sz="14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449738924"/>
                  </a:ext>
                </a:extLst>
              </a:tr>
              <a:tr h="194002">
                <a:tc>
                  <a:txBody>
                    <a:bodyPr/>
                    <a:lstStyle/>
                    <a:p>
                      <a:pPr algn="ctr">
                        <a:lnSpc>
                          <a:spcPct val="115000"/>
                        </a:lnSpc>
                        <a:spcAft>
                          <a:spcPts val="0"/>
                        </a:spcAft>
                      </a:pPr>
                      <a:r>
                        <a:rPr lang="en-IN" sz="1400" dirty="0" err="1">
                          <a:effectLst/>
                        </a:rPr>
                        <a:t>Interest_Rate</a:t>
                      </a:r>
                      <a:endParaRPr lang="en-IN" sz="14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274840344"/>
                  </a:ext>
                </a:extLst>
              </a:tr>
              <a:tr h="194002">
                <a:tc>
                  <a:txBody>
                    <a:bodyPr/>
                    <a:lstStyle/>
                    <a:p>
                      <a:pPr algn="ctr">
                        <a:lnSpc>
                          <a:spcPct val="115000"/>
                        </a:lnSpc>
                        <a:spcAft>
                          <a:spcPts val="0"/>
                        </a:spcAft>
                      </a:pPr>
                      <a:r>
                        <a:rPr lang="en-IN" sz="1400" dirty="0">
                          <a:effectLst/>
                        </a:rPr>
                        <a:t> </a:t>
                      </a:r>
                      <a:endParaRPr lang="en-IN" sz="14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47467922"/>
                  </a:ext>
                </a:extLst>
              </a:tr>
              <a:tr h="194002">
                <a:tc>
                  <a:txBody>
                    <a:bodyPr/>
                    <a:lstStyle/>
                    <a:p>
                      <a:pPr algn="ctr">
                        <a:lnSpc>
                          <a:spcPct val="115000"/>
                        </a:lnSpc>
                        <a:spcAft>
                          <a:spcPts val="0"/>
                        </a:spcAft>
                      </a:pPr>
                      <a:r>
                        <a:rPr lang="en-IN" sz="1400" dirty="0">
                          <a:effectLst/>
                        </a:rPr>
                        <a:t>Total 5 Features</a:t>
                      </a:r>
                      <a:endParaRPr lang="en-IN" sz="14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75288896"/>
                  </a:ext>
                </a:extLst>
              </a:tr>
            </a:tbl>
          </a:graphicData>
        </a:graphic>
      </p:graphicFrame>
      <p:cxnSp>
        <p:nvCxnSpPr>
          <p:cNvPr id="413" name="Google Shape;484;p27">
            <a:extLst>
              <a:ext uri="{FF2B5EF4-FFF2-40B4-BE49-F238E27FC236}">
                <a16:creationId xmlns:a16="http://schemas.microsoft.com/office/drawing/2014/main" id="{3A4CCE55-8F88-4206-9D4A-FF6C0EC07E9C}"/>
              </a:ext>
            </a:extLst>
          </p:cNvPr>
          <p:cNvCxnSpPr>
            <a:cxnSpLocks/>
          </p:cNvCxnSpPr>
          <p:nvPr/>
        </p:nvCxnSpPr>
        <p:spPr>
          <a:xfrm>
            <a:off x="4015484" y="5167077"/>
            <a:ext cx="1288615" cy="1201216"/>
          </a:xfrm>
          <a:prstGeom prst="bentConnector3">
            <a:avLst>
              <a:gd name="adj1" fmla="val 50000"/>
            </a:avLst>
          </a:prstGeom>
          <a:noFill/>
          <a:ln w="9525" cap="flat" cmpd="sng">
            <a:solidFill>
              <a:schemeClr val="lt1"/>
            </a:solidFill>
            <a:prstDash val="solid"/>
            <a:round/>
            <a:headEnd type="none" w="med" len="med"/>
            <a:tailEnd type="none" w="med" len="med"/>
          </a:ln>
        </p:spPr>
      </p:cxnSp>
      <p:graphicFrame>
        <p:nvGraphicFramePr>
          <p:cNvPr id="414" name="Content Placeholder 36">
            <a:extLst>
              <a:ext uri="{FF2B5EF4-FFF2-40B4-BE49-F238E27FC236}">
                <a16:creationId xmlns:a16="http://schemas.microsoft.com/office/drawing/2014/main" id="{CB0D8F98-1D55-494B-AF0E-07F87CF40AC5}"/>
              </a:ext>
            </a:extLst>
          </p:cNvPr>
          <p:cNvGraphicFramePr>
            <a:graphicFrameLocks noGrp="1"/>
          </p:cNvGraphicFramePr>
          <p:nvPr>
            <p:ph idx="1"/>
            <p:extLst>
              <p:ext uri="{D42A27DB-BD31-4B8C-83A1-F6EECF244321}">
                <p14:modId xmlns:p14="http://schemas.microsoft.com/office/powerpoint/2010/main" val="3536603610"/>
              </p:ext>
            </p:extLst>
          </p:nvPr>
        </p:nvGraphicFramePr>
        <p:xfrm>
          <a:off x="862874" y="1833394"/>
          <a:ext cx="3155081" cy="4495566"/>
        </p:xfrm>
        <a:graphic>
          <a:graphicData uri="http://schemas.openxmlformats.org/drawingml/2006/table">
            <a:tbl>
              <a:tblPr firstRow="1" firstCol="1" bandRow="1">
                <a:tableStyleId>{5C22544A-7EE6-4342-B048-85BDC9FD1C3A}</a:tableStyleId>
              </a:tblPr>
              <a:tblGrid>
                <a:gridCol w="3155081">
                  <a:extLst>
                    <a:ext uri="{9D8B030D-6E8A-4147-A177-3AD203B41FA5}">
                      <a16:colId xmlns:a16="http://schemas.microsoft.com/office/drawing/2014/main" val="70764888"/>
                    </a:ext>
                  </a:extLst>
                </a:gridCol>
              </a:tblGrid>
              <a:tr h="515884">
                <a:tc>
                  <a:txBody>
                    <a:bodyPr/>
                    <a:lstStyle/>
                    <a:p>
                      <a:pPr algn="ctr" fontAlgn="ctr"/>
                      <a:r>
                        <a:rPr lang="en-IN" sz="2400" u="none" strike="noStrike" dirty="0">
                          <a:effectLst/>
                        </a:rPr>
                        <a:t>Variables</a:t>
                      </a:r>
                      <a:endParaRPr lang="en-IN" sz="2400" b="1"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a16="http://schemas.microsoft.com/office/drawing/2014/main" val="404086445"/>
                  </a:ext>
                </a:extLst>
              </a:tr>
              <a:tr h="284263">
                <a:tc>
                  <a:txBody>
                    <a:bodyPr/>
                    <a:lstStyle/>
                    <a:p>
                      <a:pPr algn="ctr" fontAlgn="ctr"/>
                      <a:r>
                        <a:rPr lang="en-IN" sz="1600" u="none" strike="noStrike" dirty="0" err="1">
                          <a:effectLst/>
                        </a:rPr>
                        <a:t>Loan_ID</a:t>
                      </a:r>
                      <a:endParaRPr lang="en-IN" sz="16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a16="http://schemas.microsoft.com/office/drawing/2014/main" val="1107977554"/>
                  </a:ext>
                </a:extLst>
              </a:tr>
              <a:tr h="284263">
                <a:tc>
                  <a:txBody>
                    <a:bodyPr/>
                    <a:lstStyle/>
                    <a:p>
                      <a:pPr algn="ctr" fontAlgn="ctr"/>
                      <a:r>
                        <a:rPr lang="en-IN" sz="1600" u="none" strike="noStrike" dirty="0" err="1">
                          <a:effectLst/>
                        </a:rPr>
                        <a:t>Loan_Amount_Requested</a:t>
                      </a:r>
                      <a:endParaRPr lang="en-IN" sz="16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a16="http://schemas.microsoft.com/office/drawing/2014/main" val="3442822991"/>
                  </a:ext>
                </a:extLst>
              </a:tr>
              <a:tr h="284263">
                <a:tc>
                  <a:txBody>
                    <a:bodyPr/>
                    <a:lstStyle/>
                    <a:p>
                      <a:pPr algn="ctr" fontAlgn="ctr"/>
                      <a:r>
                        <a:rPr lang="en-IN" sz="1600" u="none" strike="noStrike" dirty="0" err="1">
                          <a:effectLst/>
                        </a:rPr>
                        <a:t>Length_Employed</a:t>
                      </a:r>
                      <a:endParaRPr lang="en-IN" sz="16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a16="http://schemas.microsoft.com/office/drawing/2014/main" val="833109929"/>
                  </a:ext>
                </a:extLst>
              </a:tr>
              <a:tr h="284263">
                <a:tc>
                  <a:txBody>
                    <a:bodyPr/>
                    <a:lstStyle/>
                    <a:p>
                      <a:pPr algn="ctr" fontAlgn="ctr"/>
                      <a:r>
                        <a:rPr lang="en-IN" sz="1600" u="none" strike="noStrike" dirty="0" err="1">
                          <a:effectLst/>
                        </a:rPr>
                        <a:t>Home_Owner</a:t>
                      </a:r>
                      <a:endParaRPr lang="en-IN" sz="16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a16="http://schemas.microsoft.com/office/drawing/2014/main" val="3142298764"/>
                  </a:ext>
                </a:extLst>
              </a:tr>
              <a:tr h="284263">
                <a:tc>
                  <a:txBody>
                    <a:bodyPr/>
                    <a:lstStyle/>
                    <a:p>
                      <a:pPr algn="ctr" fontAlgn="ctr"/>
                      <a:r>
                        <a:rPr lang="en-IN" sz="1600" u="none" strike="noStrike" dirty="0" err="1">
                          <a:effectLst/>
                        </a:rPr>
                        <a:t>Annual_Income</a:t>
                      </a:r>
                      <a:endParaRPr lang="en-IN" sz="16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a16="http://schemas.microsoft.com/office/drawing/2014/main" val="1838014679"/>
                  </a:ext>
                </a:extLst>
              </a:tr>
              <a:tr h="284263">
                <a:tc>
                  <a:txBody>
                    <a:bodyPr/>
                    <a:lstStyle/>
                    <a:p>
                      <a:pPr algn="ctr" fontAlgn="ctr"/>
                      <a:r>
                        <a:rPr lang="en-IN" sz="1600" u="none" strike="noStrike" dirty="0" err="1">
                          <a:effectLst/>
                        </a:rPr>
                        <a:t>Income_Verified</a:t>
                      </a:r>
                      <a:endParaRPr lang="en-IN" sz="16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a16="http://schemas.microsoft.com/office/drawing/2014/main" val="1729557305"/>
                  </a:ext>
                </a:extLst>
              </a:tr>
              <a:tr h="284263">
                <a:tc>
                  <a:txBody>
                    <a:bodyPr/>
                    <a:lstStyle/>
                    <a:p>
                      <a:pPr algn="ctr" fontAlgn="ctr"/>
                      <a:r>
                        <a:rPr lang="en-IN" sz="1600" u="none" strike="noStrike" dirty="0" err="1">
                          <a:effectLst/>
                        </a:rPr>
                        <a:t>Purpose_Of_Loan</a:t>
                      </a:r>
                      <a:endParaRPr lang="en-IN" sz="16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a16="http://schemas.microsoft.com/office/drawing/2014/main" val="1082740414"/>
                  </a:ext>
                </a:extLst>
              </a:tr>
              <a:tr h="284263">
                <a:tc>
                  <a:txBody>
                    <a:bodyPr/>
                    <a:lstStyle/>
                    <a:p>
                      <a:pPr algn="ctr" fontAlgn="ctr"/>
                      <a:r>
                        <a:rPr lang="en-IN" sz="1600" u="none" strike="noStrike" dirty="0" err="1">
                          <a:effectLst/>
                        </a:rPr>
                        <a:t>Debt_To_Income</a:t>
                      </a:r>
                      <a:endParaRPr lang="en-IN" sz="16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a16="http://schemas.microsoft.com/office/drawing/2014/main" val="23039285"/>
                  </a:ext>
                </a:extLst>
              </a:tr>
              <a:tr h="284263">
                <a:tc>
                  <a:txBody>
                    <a:bodyPr/>
                    <a:lstStyle/>
                    <a:p>
                      <a:pPr algn="ctr" fontAlgn="ctr"/>
                      <a:r>
                        <a:rPr lang="en-IN" sz="1600" u="none" strike="noStrike" dirty="0">
                          <a:effectLst/>
                        </a:rPr>
                        <a:t>Inquiries_Last_6Mo</a:t>
                      </a:r>
                      <a:endParaRPr lang="en-IN" sz="16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a16="http://schemas.microsoft.com/office/drawing/2014/main" val="4023144208"/>
                  </a:ext>
                </a:extLst>
              </a:tr>
              <a:tr h="284263">
                <a:tc>
                  <a:txBody>
                    <a:bodyPr/>
                    <a:lstStyle/>
                    <a:p>
                      <a:pPr algn="ctr" fontAlgn="ctr"/>
                      <a:r>
                        <a:rPr lang="en-IN" sz="1600" u="none" strike="noStrike" dirty="0" err="1">
                          <a:effectLst/>
                        </a:rPr>
                        <a:t>Months_Since_Deliquency</a:t>
                      </a:r>
                      <a:endParaRPr lang="en-IN" sz="16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a16="http://schemas.microsoft.com/office/drawing/2014/main" val="4114322994"/>
                  </a:ext>
                </a:extLst>
              </a:tr>
              <a:tr h="284263">
                <a:tc>
                  <a:txBody>
                    <a:bodyPr/>
                    <a:lstStyle/>
                    <a:p>
                      <a:pPr algn="ctr" fontAlgn="ctr"/>
                      <a:r>
                        <a:rPr lang="en-IN" sz="1600" u="none" strike="noStrike" dirty="0" err="1">
                          <a:effectLst/>
                        </a:rPr>
                        <a:t>Number_Open_Accounts</a:t>
                      </a:r>
                      <a:endParaRPr lang="en-IN" sz="16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a16="http://schemas.microsoft.com/office/drawing/2014/main" val="3073376927"/>
                  </a:ext>
                </a:extLst>
              </a:tr>
              <a:tr h="284263">
                <a:tc>
                  <a:txBody>
                    <a:bodyPr/>
                    <a:lstStyle/>
                    <a:p>
                      <a:pPr algn="ctr" fontAlgn="ctr"/>
                      <a:r>
                        <a:rPr lang="en-IN" sz="1600" u="none" strike="noStrike" dirty="0" err="1">
                          <a:effectLst/>
                        </a:rPr>
                        <a:t>Total_Accounts</a:t>
                      </a:r>
                      <a:endParaRPr lang="en-IN" sz="16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a16="http://schemas.microsoft.com/office/drawing/2014/main" val="27460967"/>
                  </a:ext>
                </a:extLst>
              </a:tr>
              <a:tr h="284263">
                <a:tc>
                  <a:txBody>
                    <a:bodyPr/>
                    <a:lstStyle/>
                    <a:p>
                      <a:pPr algn="ctr" fontAlgn="ctr"/>
                      <a:r>
                        <a:rPr lang="en-IN" sz="1600" u="none" strike="noStrike" dirty="0">
                          <a:effectLst/>
                        </a:rPr>
                        <a:t>Gender</a:t>
                      </a:r>
                      <a:endParaRPr lang="en-IN" sz="16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a16="http://schemas.microsoft.com/office/drawing/2014/main" val="4214156636"/>
                  </a:ext>
                </a:extLst>
              </a:tr>
              <a:tr h="284263">
                <a:tc>
                  <a:txBody>
                    <a:bodyPr/>
                    <a:lstStyle/>
                    <a:p>
                      <a:pPr algn="ctr" fontAlgn="ctr"/>
                      <a:r>
                        <a:rPr lang="en-IN" sz="1600" u="none" strike="noStrike" dirty="0" err="1">
                          <a:effectLst/>
                        </a:rPr>
                        <a:t>Interest_Rate</a:t>
                      </a:r>
                      <a:endParaRPr lang="en-IN" sz="16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a16="http://schemas.microsoft.com/office/drawing/2014/main" val="2350640184"/>
                  </a:ext>
                </a:extLst>
              </a:tr>
            </a:tbl>
          </a:graphicData>
        </a:graphic>
      </p:graphicFrame>
      <p:graphicFrame>
        <p:nvGraphicFramePr>
          <p:cNvPr id="415" name="Table 414">
            <a:extLst>
              <a:ext uri="{FF2B5EF4-FFF2-40B4-BE49-F238E27FC236}">
                <a16:creationId xmlns:a16="http://schemas.microsoft.com/office/drawing/2014/main" id="{0E7FE1C0-78D3-402E-8A02-2A598E8E3797}"/>
              </a:ext>
            </a:extLst>
          </p:cNvPr>
          <p:cNvGraphicFramePr>
            <a:graphicFrameLocks noGrp="1"/>
          </p:cNvGraphicFramePr>
          <p:nvPr>
            <p:extLst>
              <p:ext uri="{D42A27DB-BD31-4B8C-83A1-F6EECF244321}">
                <p14:modId xmlns:p14="http://schemas.microsoft.com/office/powerpoint/2010/main" val="3224868639"/>
              </p:ext>
            </p:extLst>
          </p:nvPr>
        </p:nvGraphicFramePr>
        <p:xfrm>
          <a:off x="7944818" y="2698917"/>
          <a:ext cx="3990756" cy="2342084"/>
        </p:xfrm>
        <a:graphic>
          <a:graphicData uri="http://schemas.openxmlformats.org/drawingml/2006/table">
            <a:tbl>
              <a:tblPr firstRow="1" firstCol="1" bandRow="1">
                <a:tableStyleId>{5C22544A-7EE6-4342-B048-85BDC9FD1C3A}</a:tableStyleId>
              </a:tblPr>
              <a:tblGrid>
                <a:gridCol w="2975160">
                  <a:extLst>
                    <a:ext uri="{9D8B030D-6E8A-4147-A177-3AD203B41FA5}">
                      <a16:colId xmlns:a16="http://schemas.microsoft.com/office/drawing/2014/main" val="358891251"/>
                    </a:ext>
                  </a:extLst>
                </a:gridCol>
                <a:gridCol w="1015596">
                  <a:extLst>
                    <a:ext uri="{9D8B030D-6E8A-4147-A177-3AD203B41FA5}">
                      <a16:colId xmlns:a16="http://schemas.microsoft.com/office/drawing/2014/main" val="2674287034"/>
                    </a:ext>
                  </a:extLst>
                </a:gridCol>
              </a:tblGrid>
              <a:tr h="449459">
                <a:tc gridSpan="2">
                  <a:txBody>
                    <a:bodyPr/>
                    <a:lstStyle/>
                    <a:p>
                      <a:pPr algn="ctr">
                        <a:lnSpc>
                          <a:spcPct val="115000"/>
                        </a:lnSpc>
                        <a:spcAft>
                          <a:spcPts val="0"/>
                        </a:spcAft>
                      </a:pPr>
                      <a:r>
                        <a:rPr lang="en-IN" sz="2000" dirty="0">
                          <a:solidFill>
                            <a:schemeClr val="tx1"/>
                          </a:solidFill>
                          <a:effectLst/>
                        </a:rPr>
                        <a:t>Missing Values</a:t>
                      </a:r>
                      <a:endParaRPr lang="en-IN" sz="20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hMerge="1">
                  <a:txBody>
                    <a:bodyPr/>
                    <a:lstStyle/>
                    <a:p>
                      <a:endParaRPr lang="en-US"/>
                    </a:p>
                  </a:txBody>
                  <a:tcPr/>
                </a:tc>
                <a:extLst>
                  <a:ext uri="{0D108BD9-81ED-4DB2-BD59-A6C34878D82A}">
                    <a16:rowId xmlns:a16="http://schemas.microsoft.com/office/drawing/2014/main" val="2705316180"/>
                  </a:ext>
                </a:extLst>
              </a:tr>
              <a:tr h="378525">
                <a:tc gridSpan="2">
                  <a:txBody>
                    <a:bodyPr/>
                    <a:lstStyle/>
                    <a:p>
                      <a:pPr algn="ctr">
                        <a:lnSpc>
                          <a:spcPct val="115000"/>
                        </a:lnSpc>
                        <a:spcAft>
                          <a:spcPts val="0"/>
                        </a:spcAft>
                      </a:pPr>
                      <a:r>
                        <a:rPr lang="en-IN" sz="1600" dirty="0">
                          <a:solidFill>
                            <a:schemeClr val="tx1"/>
                          </a:solidFill>
                          <a:effectLst/>
                        </a:rPr>
                        <a:t> </a:t>
                      </a:r>
                      <a:endParaRPr lang="en-IN" sz="16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hMerge="1">
                  <a:txBody>
                    <a:bodyPr/>
                    <a:lstStyle/>
                    <a:p>
                      <a:endParaRPr lang="en-US"/>
                    </a:p>
                  </a:txBody>
                  <a:tcPr/>
                </a:tc>
                <a:extLst>
                  <a:ext uri="{0D108BD9-81ED-4DB2-BD59-A6C34878D82A}">
                    <a16:rowId xmlns:a16="http://schemas.microsoft.com/office/drawing/2014/main" val="3519081845"/>
                  </a:ext>
                </a:extLst>
              </a:tr>
              <a:tr h="378525">
                <a:tc>
                  <a:txBody>
                    <a:bodyPr/>
                    <a:lstStyle/>
                    <a:p>
                      <a:pPr algn="ctr">
                        <a:lnSpc>
                          <a:spcPct val="115000"/>
                        </a:lnSpc>
                        <a:spcAft>
                          <a:spcPts val="0"/>
                        </a:spcAft>
                      </a:pPr>
                      <a:r>
                        <a:rPr lang="en-IN" sz="1600">
                          <a:solidFill>
                            <a:schemeClr val="tx1"/>
                          </a:solidFill>
                          <a:effectLst/>
                        </a:rPr>
                        <a:t>Length_Employed</a:t>
                      </a:r>
                      <a:endParaRPr lang="en-IN" sz="16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1600" dirty="0">
                          <a:solidFill>
                            <a:schemeClr val="tx1"/>
                          </a:solidFill>
                          <a:effectLst/>
                        </a:rPr>
                        <a:t>4.48%</a:t>
                      </a:r>
                      <a:endParaRPr lang="en-IN" sz="16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542409175"/>
                  </a:ext>
                </a:extLst>
              </a:tr>
              <a:tr h="378525">
                <a:tc>
                  <a:txBody>
                    <a:bodyPr/>
                    <a:lstStyle/>
                    <a:p>
                      <a:pPr algn="ctr">
                        <a:lnSpc>
                          <a:spcPct val="115000"/>
                        </a:lnSpc>
                        <a:spcAft>
                          <a:spcPts val="0"/>
                        </a:spcAft>
                      </a:pPr>
                      <a:r>
                        <a:rPr lang="en-IN" sz="1600">
                          <a:solidFill>
                            <a:schemeClr val="tx1"/>
                          </a:solidFill>
                          <a:effectLst/>
                        </a:rPr>
                        <a:t>Home_Owner</a:t>
                      </a:r>
                      <a:endParaRPr lang="en-IN" sz="16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1600" dirty="0">
                          <a:solidFill>
                            <a:schemeClr val="tx1"/>
                          </a:solidFill>
                          <a:effectLst/>
                        </a:rPr>
                        <a:t>15.42%</a:t>
                      </a:r>
                      <a:endParaRPr lang="en-IN" sz="16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653806134"/>
                  </a:ext>
                </a:extLst>
              </a:tr>
              <a:tr h="378525">
                <a:tc>
                  <a:txBody>
                    <a:bodyPr/>
                    <a:lstStyle/>
                    <a:p>
                      <a:pPr algn="ctr">
                        <a:lnSpc>
                          <a:spcPct val="115000"/>
                        </a:lnSpc>
                        <a:spcAft>
                          <a:spcPts val="0"/>
                        </a:spcAft>
                      </a:pPr>
                      <a:r>
                        <a:rPr lang="en-IN" sz="1600">
                          <a:solidFill>
                            <a:schemeClr val="tx1"/>
                          </a:solidFill>
                          <a:effectLst/>
                        </a:rPr>
                        <a:t>Annual_Income</a:t>
                      </a:r>
                      <a:endParaRPr lang="en-IN" sz="16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1600" dirty="0">
                          <a:solidFill>
                            <a:schemeClr val="tx1"/>
                          </a:solidFill>
                          <a:effectLst/>
                        </a:rPr>
                        <a:t>15.27%</a:t>
                      </a:r>
                      <a:endParaRPr lang="en-IN" sz="16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501405182"/>
                  </a:ext>
                </a:extLst>
              </a:tr>
              <a:tr h="378525">
                <a:tc>
                  <a:txBody>
                    <a:bodyPr/>
                    <a:lstStyle/>
                    <a:p>
                      <a:pPr algn="ctr">
                        <a:lnSpc>
                          <a:spcPct val="115000"/>
                        </a:lnSpc>
                        <a:spcAft>
                          <a:spcPts val="0"/>
                        </a:spcAft>
                      </a:pPr>
                      <a:r>
                        <a:rPr lang="en-IN" sz="1600">
                          <a:solidFill>
                            <a:schemeClr val="tx1"/>
                          </a:solidFill>
                          <a:effectLst/>
                        </a:rPr>
                        <a:t>Months_Since_Deliquency</a:t>
                      </a:r>
                      <a:endParaRPr lang="en-IN" sz="16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1600" dirty="0">
                          <a:solidFill>
                            <a:schemeClr val="tx1"/>
                          </a:solidFill>
                          <a:effectLst/>
                        </a:rPr>
                        <a:t>53.78%</a:t>
                      </a:r>
                      <a:endParaRPr lang="en-IN" sz="16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642122031"/>
                  </a:ext>
                </a:extLst>
              </a:tr>
            </a:tbl>
          </a:graphicData>
        </a:graphic>
      </p:graphicFrame>
      <p:grpSp>
        <p:nvGrpSpPr>
          <p:cNvPr id="416" name="Google Shape;1244;p44">
            <a:extLst>
              <a:ext uri="{FF2B5EF4-FFF2-40B4-BE49-F238E27FC236}">
                <a16:creationId xmlns:a16="http://schemas.microsoft.com/office/drawing/2014/main" id="{456756F7-2812-4196-A5F7-FCF03200AC6E}"/>
              </a:ext>
            </a:extLst>
          </p:cNvPr>
          <p:cNvGrpSpPr/>
          <p:nvPr/>
        </p:nvGrpSpPr>
        <p:grpSpPr>
          <a:xfrm>
            <a:off x="9876094" y="5028829"/>
            <a:ext cx="936653" cy="1300131"/>
            <a:chOff x="4882900" y="-64350"/>
            <a:chExt cx="2493750" cy="2922300"/>
          </a:xfrm>
        </p:grpSpPr>
        <p:sp>
          <p:nvSpPr>
            <p:cNvPr id="417" name="Google Shape;1245;p44">
              <a:extLst>
                <a:ext uri="{FF2B5EF4-FFF2-40B4-BE49-F238E27FC236}">
                  <a16:creationId xmlns:a16="http://schemas.microsoft.com/office/drawing/2014/main" id="{830E6AE9-6245-4E1D-A76A-5A92C9F50B98}"/>
                </a:ext>
              </a:extLst>
            </p:cNvPr>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1246;p44">
              <a:extLst>
                <a:ext uri="{FF2B5EF4-FFF2-40B4-BE49-F238E27FC236}">
                  <a16:creationId xmlns:a16="http://schemas.microsoft.com/office/drawing/2014/main" id="{184B5041-2615-40BC-A7E9-B45B7E297183}"/>
                </a:ext>
              </a:extLst>
            </p:cNvPr>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1247;p44">
              <a:extLst>
                <a:ext uri="{FF2B5EF4-FFF2-40B4-BE49-F238E27FC236}">
                  <a16:creationId xmlns:a16="http://schemas.microsoft.com/office/drawing/2014/main" id="{B171FC46-3EF6-4CA1-90E7-4367C5000047}"/>
                </a:ext>
              </a:extLst>
            </p:cNvPr>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1248;p44">
              <a:extLst>
                <a:ext uri="{FF2B5EF4-FFF2-40B4-BE49-F238E27FC236}">
                  <a16:creationId xmlns:a16="http://schemas.microsoft.com/office/drawing/2014/main" id="{B9F4CBE5-0EF2-4D79-8FD8-6AC3D5C2CB6D}"/>
                </a:ext>
              </a:extLst>
            </p:cNvPr>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1249;p44">
              <a:extLst>
                <a:ext uri="{FF2B5EF4-FFF2-40B4-BE49-F238E27FC236}">
                  <a16:creationId xmlns:a16="http://schemas.microsoft.com/office/drawing/2014/main" id="{F17028D6-C0C4-4D0B-B504-0B20F868F330}"/>
                </a:ext>
              </a:extLst>
            </p:cNvPr>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2" name="Google Shape;437;p25">
            <a:extLst>
              <a:ext uri="{FF2B5EF4-FFF2-40B4-BE49-F238E27FC236}">
                <a16:creationId xmlns:a16="http://schemas.microsoft.com/office/drawing/2014/main" id="{03661412-551A-43DC-98A0-5FAD8D23B5F4}"/>
              </a:ext>
            </a:extLst>
          </p:cNvPr>
          <p:cNvSpPr/>
          <p:nvPr/>
        </p:nvSpPr>
        <p:spPr>
          <a:xfrm>
            <a:off x="5502955" y="4639102"/>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38;p25">
            <a:extLst>
              <a:ext uri="{FF2B5EF4-FFF2-40B4-BE49-F238E27FC236}">
                <a16:creationId xmlns:a16="http://schemas.microsoft.com/office/drawing/2014/main" id="{8BAF965A-864D-4B33-9159-F9A2703AF418}"/>
              </a:ext>
            </a:extLst>
          </p:cNvPr>
          <p:cNvSpPr/>
          <p:nvPr/>
        </p:nvSpPr>
        <p:spPr>
          <a:xfrm>
            <a:off x="762893" y="4103672"/>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39;p25">
            <a:extLst>
              <a:ext uri="{FF2B5EF4-FFF2-40B4-BE49-F238E27FC236}">
                <a16:creationId xmlns:a16="http://schemas.microsoft.com/office/drawing/2014/main" id="{D4C90AFF-4F2A-488C-9DA8-EBB49AEDDE52}"/>
              </a:ext>
            </a:extLst>
          </p:cNvPr>
          <p:cNvSpPr/>
          <p:nvPr/>
        </p:nvSpPr>
        <p:spPr>
          <a:xfrm>
            <a:off x="4748015" y="1936895"/>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40;p25">
            <a:extLst>
              <a:ext uri="{FF2B5EF4-FFF2-40B4-BE49-F238E27FC236}">
                <a16:creationId xmlns:a16="http://schemas.microsoft.com/office/drawing/2014/main" id="{19C9B14E-D5B2-4E1F-979F-793606E78565}"/>
              </a:ext>
            </a:extLst>
          </p:cNvPr>
          <p:cNvSpPr/>
          <p:nvPr/>
        </p:nvSpPr>
        <p:spPr>
          <a:xfrm>
            <a:off x="4424515" y="4220089"/>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41;p25">
            <a:extLst>
              <a:ext uri="{FF2B5EF4-FFF2-40B4-BE49-F238E27FC236}">
                <a16:creationId xmlns:a16="http://schemas.microsoft.com/office/drawing/2014/main" id="{8BE745B1-F442-4038-BA2B-497C373332DE}"/>
              </a:ext>
            </a:extLst>
          </p:cNvPr>
          <p:cNvSpPr/>
          <p:nvPr/>
        </p:nvSpPr>
        <p:spPr>
          <a:xfrm>
            <a:off x="1379253" y="5403494"/>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 name="Google Shape;445;p25">
            <a:extLst>
              <a:ext uri="{FF2B5EF4-FFF2-40B4-BE49-F238E27FC236}">
                <a16:creationId xmlns:a16="http://schemas.microsoft.com/office/drawing/2014/main" id="{5F7C5D91-A280-486D-A7DA-88BDA68DEBEB}"/>
              </a:ext>
            </a:extLst>
          </p:cNvPr>
          <p:cNvGrpSpPr/>
          <p:nvPr/>
        </p:nvGrpSpPr>
        <p:grpSpPr>
          <a:xfrm>
            <a:off x="11575041" y="557090"/>
            <a:ext cx="133252" cy="1952377"/>
            <a:chOff x="6780548" y="337714"/>
            <a:chExt cx="133252" cy="1952377"/>
          </a:xfrm>
        </p:grpSpPr>
        <p:sp>
          <p:nvSpPr>
            <p:cNvPr id="428" name="Google Shape;446;p25">
              <a:extLst>
                <a:ext uri="{FF2B5EF4-FFF2-40B4-BE49-F238E27FC236}">
                  <a16:creationId xmlns:a16="http://schemas.microsoft.com/office/drawing/2014/main" id="{B6990567-D074-4246-A416-80DC55589C91}"/>
                </a:ext>
              </a:extLst>
            </p:cNvPr>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47;p25">
              <a:extLst>
                <a:ext uri="{FF2B5EF4-FFF2-40B4-BE49-F238E27FC236}">
                  <a16:creationId xmlns:a16="http://schemas.microsoft.com/office/drawing/2014/main" id="{68C0F315-CD51-40B3-BDC0-24300EB93A43}"/>
                </a:ext>
              </a:extLst>
            </p:cNvPr>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48;p25">
            <a:extLst>
              <a:ext uri="{FF2B5EF4-FFF2-40B4-BE49-F238E27FC236}">
                <a16:creationId xmlns:a16="http://schemas.microsoft.com/office/drawing/2014/main" id="{C698EABA-5B92-4ECF-9906-4E8EFC7B77CD}"/>
              </a:ext>
            </a:extLst>
          </p:cNvPr>
          <p:cNvGrpSpPr/>
          <p:nvPr/>
        </p:nvGrpSpPr>
        <p:grpSpPr>
          <a:xfrm>
            <a:off x="302018" y="661784"/>
            <a:ext cx="199237" cy="2828935"/>
            <a:chOff x="1608717" y="1280046"/>
            <a:chExt cx="199237" cy="2828935"/>
          </a:xfrm>
        </p:grpSpPr>
        <p:sp>
          <p:nvSpPr>
            <p:cNvPr id="431" name="Google Shape;449;p25">
              <a:extLst>
                <a:ext uri="{FF2B5EF4-FFF2-40B4-BE49-F238E27FC236}">
                  <a16:creationId xmlns:a16="http://schemas.microsoft.com/office/drawing/2014/main" id="{7A3D7A50-5394-4E44-834C-F518F64F6976}"/>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50;p25">
              <a:extLst>
                <a:ext uri="{FF2B5EF4-FFF2-40B4-BE49-F238E27FC236}">
                  <a16:creationId xmlns:a16="http://schemas.microsoft.com/office/drawing/2014/main" id="{61B0694D-F62A-438B-A833-8A9D49B03432}"/>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51;p25">
              <a:extLst>
                <a:ext uri="{FF2B5EF4-FFF2-40B4-BE49-F238E27FC236}">
                  <a16:creationId xmlns:a16="http://schemas.microsoft.com/office/drawing/2014/main" id="{D5BB5CAC-BFFD-4561-9A74-C7F2B11BF8E7}"/>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Graphic 2" descr="Database">
            <a:extLst>
              <a:ext uri="{FF2B5EF4-FFF2-40B4-BE49-F238E27FC236}">
                <a16:creationId xmlns:a16="http://schemas.microsoft.com/office/drawing/2014/main" id="{2B637E35-80FB-44DA-B8D0-37164D1A58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18785" y="0"/>
            <a:ext cx="914400" cy="914400"/>
          </a:xfrm>
          <a:prstGeom prst="rect">
            <a:avLst/>
          </a:prstGeom>
        </p:spPr>
      </p:pic>
    </p:spTree>
    <p:extLst>
      <p:ext uri="{BB962C8B-B14F-4D97-AF65-F5344CB8AC3E}">
        <p14:creationId xmlns:p14="http://schemas.microsoft.com/office/powerpoint/2010/main" val="411579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28046D-74AC-4D9F-A5CF-8BF5688C4143}"/>
              </a:ext>
            </a:extLst>
          </p:cNvPr>
          <p:cNvPicPr>
            <a:picLocks noChangeAspect="1"/>
          </p:cNvPicPr>
          <p:nvPr/>
        </p:nvPicPr>
        <p:blipFill rotWithShape="1">
          <a:blip r:embed="rId2"/>
          <a:srcRect l="12185" r="9247"/>
          <a:stretch/>
        </p:blipFill>
        <p:spPr>
          <a:xfrm>
            <a:off x="10055186" y="150204"/>
            <a:ext cx="1852039" cy="511580"/>
          </a:xfrm>
          <a:prstGeom prst="rect">
            <a:avLst/>
          </a:prstGeom>
        </p:spPr>
      </p:pic>
      <p:sp>
        <p:nvSpPr>
          <p:cNvPr id="3" name="Google Shape;691;p32">
            <a:extLst>
              <a:ext uri="{FF2B5EF4-FFF2-40B4-BE49-F238E27FC236}">
                <a16:creationId xmlns:a16="http://schemas.microsoft.com/office/drawing/2014/main" id="{C9B35D66-4D47-4F47-9C0E-F0D41C9F1F96}"/>
              </a:ext>
            </a:extLst>
          </p:cNvPr>
          <p:cNvSpPr/>
          <p:nvPr/>
        </p:nvSpPr>
        <p:spPr>
          <a:xfrm>
            <a:off x="887485" y="2252866"/>
            <a:ext cx="9964931" cy="182738"/>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 name="Google Shape;693;p32">
            <a:extLst>
              <a:ext uri="{FF2B5EF4-FFF2-40B4-BE49-F238E27FC236}">
                <a16:creationId xmlns:a16="http://schemas.microsoft.com/office/drawing/2014/main" id="{DA696D75-7235-48D5-A53E-753684D1190A}"/>
              </a:ext>
            </a:extLst>
          </p:cNvPr>
          <p:cNvCxnSpPr>
            <a:cxnSpLocks/>
          </p:cNvCxnSpPr>
          <p:nvPr/>
        </p:nvCxnSpPr>
        <p:spPr>
          <a:xfrm>
            <a:off x="2762197" y="1773452"/>
            <a:ext cx="0" cy="479414"/>
          </a:xfrm>
          <a:prstGeom prst="straightConnector1">
            <a:avLst/>
          </a:prstGeom>
          <a:noFill/>
          <a:ln w="63500" cap="flat" cmpd="sng">
            <a:solidFill>
              <a:schemeClr val="accent3">
                <a:lumMod val="60000"/>
                <a:lumOff val="40000"/>
              </a:schemeClr>
            </a:solidFill>
            <a:prstDash val="solid"/>
            <a:round/>
            <a:headEnd type="none" w="med" len="med"/>
            <a:tailEnd type="none" w="med" len="med"/>
          </a:ln>
        </p:spPr>
      </p:cxnSp>
      <p:cxnSp>
        <p:nvCxnSpPr>
          <p:cNvPr id="7" name="Google Shape;693;p32">
            <a:extLst>
              <a:ext uri="{FF2B5EF4-FFF2-40B4-BE49-F238E27FC236}">
                <a16:creationId xmlns:a16="http://schemas.microsoft.com/office/drawing/2014/main" id="{FAF6B89A-86B0-4BBD-AA0E-AB1611DE3358}"/>
              </a:ext>
            </a:extLst>
          </p:cNvPr>
          <p:cNvCxnSpPr>
            <a:cxnSpLocks/>
          </p:cNvCxnSpPr>
          <p:nvPr/>
        </p:nvCxnSpPr>
        <p:spPr>
          <a:xfrm>
            <a:off x="8897799" y="1773452"/>
            <a:ext cx="0" cy="479414"/>
          </a:xfrm>
          <a:prstGeom prst="straightConnector1">
            <a:avLst/>
          </a:prstGeom>
          <a:noFill/>
          <a:ln w="63500" cap="flat" cmpd="sng">
            <a:solidFill>
              <a:schemeClr val="accent6">
                <a:lumMod val="20000"/>
                <a:lumOff val="80000"/>
              </a:schemeClr>
            </a:solidFill>
            <a:prstDash val="solid"/>
            <a:round/>
            <a:headEnd type="none" w="med" len="med"/>
            <a:tailEnd type="none" w="med" len="med"/>
          </a:ln>
        </p:spPr>
      </p:cxnSp>
      <p:sp>
        <p:nvSpPr>
          <p:cNvPr id="8" name="TextBox 7">
            <a:extLst>
              <a:ext uri="{FF2B5EF4-FFF2-40B4-BE49-F238E27FC236}">
                <a16:creationId xmlns:a16="http://schemas.microsoft.com/office/drawing/2014/main" id="{A30B5674-8060-462E-AD40-1E9AE7949A5D}"/>
              </a:ext>
            </a:extLst>
          </p:cNvPr>
          <p:cNvSpPr txBox="1"/>
          <p:nvPr/>
        </p:nvSpPr>
        <p:spPr>
          <a:xfrm>
            <a:off x="1144222" y="1072603"/>
            <a:ext cx="3972910" cy="769441"/>
          </a:xfrm>
          <a:prstGeom prst="rect">
            <a:avLst/>
          </a:prstGeom>
          <a:noFill/>
        </p:spPr>
        <p:txBody>
          <a:bodyPr wrap="square" rtlCol="0">
            <a:spAutoFit/>
          </a:bodyPr>
          <a:lstStyle/>
          <a:p>
            <a:r>
              <a:rPr lang="en-US" sz="4400" b="1" u="sng" dirty="0">
                <a:effectLst>
                  <a:outerShdw blurRad="38100" dist="38100" dir="2700000" algn="tl">
                    <a:srgbClr val="000000">
                      <a:alpha val="43137"/>
                    </a:srgbClr>
                  </a:outerShdw>
                </a:effectLst>
              </a:rPr>
              <a:t>Data</a:t>
            </a:r>
            <a:r>
              <a:rPr lang="en-US" b="1" u="sng" dirty="0">
                <a:effectLst>
                  <a:outerShdw blurRad="38100" dist="38100" dir="2700000" algn="tl">
                    <a:srgbClr val="000000">
                      <a:alpha val="43137"/>
                    </a:srgbClr>
                  </a:outerShdw>
                </a:effectLst>
              </a:rPr>
              <a:t> </a:t>
            </a:r>
            <a:r>
              <a:rPr lang="en-US" sz="4400" b="1" u="sng" dirty="0">
                <a:effectLst>
                  <a:outerShdw blurRad="38100" dist="38100" dir="2700000" algn="tl">
                    <a:srgbClr val="000000">
                      <a:alpha val="43137"/>
                    </a:srgbClr>
                  </a:outerShdw>
                </a:effectLst>
              </a:rPr>
              <a:t>Cleaning</a:t>
            </a:r>
          </a:p>
        </p:txBody>
      </p:sp>
      <p:sp>
        <p:nvSpPr>
          <p:cNvPr id="9" name="TextBox 8">
            <a:extLst>
              <a:ext uri="{FF2B5EF4-FFF2-40B4-BE49-F238E27FC236}">
                <a16:creationId xmlns:a16="http://schemas.microsoft.com/office/drawing/2014/main" id="{0668B04D-50FC-4A5B-B929-19DE94922629}"/>
              </a:ext>
            </a:extLst>
          </p:cNvPr>
          <p:cNvSpPr txBox="1"/>
          <p:nvPr/>
        </p:nvSpPr>
        <p:spPr>
          <a:xfrm>
            <a:off x="6561872" y="1072604"/>
            <a:ext cx="5243761" cy="769441"/>
          </a:xfrm>
          <a:prstGeom prst="rect">
            <a:avLst/>
          </a:prstGeom>
          <a:noFill/>
        </p:spPr>
        <p:txBody>
          <a:bodyPr wrap="square" rtlCol="0">
            <a:spAutoFit/>
          </a:bodyPr>
          <a:lstStyle/>
          <a:p>
            <a:r>
              <a:rPr lang="en-US" sz="4400" b="1" u="sng" dirty="0">
                <a:effectLst>
                  <a:outerShdw blurRad="38100" dist="38100" dir="2700000" algn="tl">
                    <a:srgbClr val="000000">
                      <a:alpha val="43137"/>
                    </a:srgbClr>
                  </a:outerShdw>
                </a:effectLst>
              </a:rPr>
              <a:t>Feature Selection</a:t>
            </a:r>
          </a:p>
        </p:txBody>
      </p:sp>
      <p:sp>
        <p:nvSpPr>
          <p:cNvPr id="10" name="TextBox 9">
            <a:extLst>
              <a:ext uri="{FF2B5EF4-FFF2-40B4-BE49-F238E27FC236}">
                <a16:creationId xmlns:a16="http://schemas.microsoft.com/office/drawing/2014/main" id="{1DA47C57-6749-4E39-8E08-9898221E379F}"/>
              </a:ext>
            </a:extLst>
          </p:cNvPr>
          <p:cNvSpPr txBox="1"/>
          <p:nvPr/>
        </p:nvSpPr>
        <p:spPr>
          <a:xfrm>
            <a:off x="681147" y="2959485"/>
            <a:ext cx="5414853" cy="2677656"/>
          </a:xfrm>
          <a:prstGeom prst="rect">
            <a:avLst/>
          </a:prstGeom>
          <a:noFill/>
        </p:spPr>
        <p:txBody>
          <a:bodyPr wrap="square" rtlCol="0">
            <a:spAutoFit/>
          </a:bodyPr>
          <a:lstStyle/>
          <a:p>
            <a:pPr marL="285750" indent="-285750">
              <a:buFont typeface="Arial" panose="020B0604020202020204" pitchFamily="34" charset="0"/>
              <a:buChar char="•"/>
            </a:pPr>
            <a:r>
              <a:rPr lang="en-IN" sz="2400" b="1" dirty="0" err="1">
                <a:effectLst>
                  <a:outerShdw blurRad="38100" dist="38100" dir="2700000" algn="tl">
                    <a:srgbClr val="000000">
                      <a:alpha val="43137"/>
                    </a:srgbClr>
                  </a:outerShdw>
                </a:effectLst>
              </a:rPr>
              <a:t>Loan_ID</a:t>
            </a:r>
            <a:r>
              <a:rPr lang="en-IN" sz="2400" b="1" dirty="0">
                <a:effectLst>
                  <a:outerShdw blurRad="38100" dist="38100" dir="2700000" algn="tl">
                    <a:srgbClr val="000000">
                      <a:alpha val="43137"/>
                    </a:srgbClr>
                  </a:outerShdw>
                </a:effectLst>
              </a:rPr>
              <a:t> </a:t>
            </a:r>
            <a:r>
              <a:rPr lang="en-US" sz="2400" dirty="0">
                <a:effectLst>
                  <a:outerShdw blurRad="38100" dist="38100" dir="2700000" algn="tl">
                    <a:srgbClr val="000000">
                      <a:alpha val="43137"/>
                    </a:srgbClr>
                  </a:outerShdw>
                </a:effectLst>
              </a:rPr>
              <a:t>: </a:t>
            </a:r>
            <a:r>
              <a:rPr lang="en-US" sz="2400" dirty="0"/>
              <a:t>Removed as all values were unique.</a:t>
            </a:r>
          </a:p>
          <a:p>
            <a:pPr marL="285750" indent="-285750">
              <a:buFont typeface="Arial" panose="020B0604020202020204" pitchFamily="34" charset="0"/>
              <a:buChar char="•"/>
            </a:pPr>
            <a:r>
              <a:rPr lang="en-IN" sz="2400" b="1" dirty="0" err="1">
                <a:effectLst>
                  <a:outerShdw blurRad="38100" dist="38100" dir="2700000" algn="tl">
                    <a:srgbClr val="000000">
                      <a:alpha val="43137"/>
                    </a:srgbClr>
                  </a:outerShdw>
                </a:effectLst>
              </a:rPr>
              <a:t>Loan_Amount_Requested</a:t>
            </a:r>
            <a:r>
              <a:rPr lang="en-IN" sz="2400" b="1" dirty="0">
                <a:effectLst>
                  <a:outerShdw blurRad="38100" dist="38100" dir="2700000" algn="tl">
                    <a:srgbClr val="000000">
                      <a:alpha val="43137"/>
                    </a:srgbClr>
                  </a:outerShdw>
                </a:effectLst>
              </a:rPr>
              <a:t> </a:t>
            </a:r>
            <a:r>
              <a:rPr lang="en-IN" sz="2400" dirty="0">
                <a:effectLst>
                  <a:outerShdw blurRad="38100" dist="38100" dir="2700000" algn="tl">
                    <a:srgbClr val="000000">
                      <a:alpha val="43137"/>
                    </a:srgbClr>
                  </a:outerShdw>
                </a:effectLst>
              </a:rPr>
              <a:t>: </a:t>
            </a:r>
            <a:r>
              <a:rPr lang="en-IN" sz="2400" dirty="0"/>
              <a:t>Converted into numeric as was in string because of  “,” in between.</a:t>
            </a:r>
          </a:p>
          <a:p>
            <a:pPr marL="285750" indent="-285750">
              <a:buFont typeface="Arial" panose="020B0604020202020204" pitchFamily="34" charset="0"/>
              <a:buChar char="•"/>
            </a:pPr>
            <a:r>
              <a:rPr lang="en-IN" sz="2400" b="1" dirty="0" err="1">
                <a:effectLst>
                  <a:outerShdw blurRad="38100" dist="38100" dir="2700000" algn="tl">
                    <a:srgbClr val="000000">
                      <a:alpha val="43137"/>
                    </a:srgbClr>
                  </a:outerShdw>
                </a:effectLst>
              </a:rPr>
              <a:t>Length_Employed</a:t>
            </a:r>
            <a:r>
              <a:rPr lang="en-IN" sz="2400" b="1" dirty="0">
                <a:effectLst>
                  <a:outerShdw blurRad="38100" dist="38100" dir="2700000" algn="tl">
                    <a:srgbClr val="000000">
                      <a:alpha val="43137"/>
                    </a:srgbClr>
                  </a:outerShdw>
                </a:effectLst>
              </a:rPr>
              <a:t> </a:t>
            </a:r>
            <a:r>
              <a:rPr lang="en-IN" sz="2400" dirty="0">
                <a:effectLst>
                  <a:outerShdw blurRad="38100" dist="38100" dir="2700000" algn="tl">
                    <a:srgbClr val="000000">
                      <a:alpha val="43137"/>
                    </a:srgbClr>
                  </a:outerShdw>
                </a:effectLst>
              </a:rPr>
              <a:t>:</a:t>
            </a:r>
            <a:r>
              <a:rPr lang="en-IN" sz="2400" dirty="0"/>
              <a:t>Converted into numeric from strings.</a:t>
            </a:r>
            <a:endParaRPr lang="en-IN" sz="2400" dirty="0">
              <a:effectLst/>
            </a:endParaRPr>
          </a:p>
        </p:txBody>
      </p:sp>
      <p:sp>
        <p:nvSpPr>
          <p:cNvPr id="13" name="TextBox 12">
            <a:extLst>
              <a:ext uri="{FF2B5EF4-FFF2-40B4-BE49-F238E27FC236}">
                <a16:creationId xmlns:a16="http://schemas.microsoft.com/office/drawing/2014/main" id="{AF83BF38-22CD-4BF4-9EEE-106AD1F4D361}"/>
              </a:ext>
            </a:extLst>
          </p:cNvPr>
          <p:cNvSpPr txBox="1"/>
          <p:nvPr/>
        </p:nvSpPr>
        <p:spPr>
          <a:xfrm>
            <a:off x="6236234" y="2993597"/>
            <a:ext cx="5414853" cy="3416320"/>
          </a:xfrm>
          <a:prstGeom prst="rect">
            <a:avLst/>
          </a:prstGeom>
          <a:noFill/>
        </p:spPr>
        <p:txBody>
          <a:bodyPr wrap="square" rtlCol="0">
            <a:spAutoFit/>
          </a:bodyPr>
          <a:lstStyle/>
          <a:p>
            <a:pPr marL="285750" indent="-285750">
              <a:buFont typeface="Arial" panose="020B0604020202020204" pitchFamily="34" charset="0"/>
              <a:buChar char="•"/>
            </a:pPr>
            <a:r>
              <a:rPr lang="en-US" sz="2400" b="0" i="0" u="sng" dirty="0">
                <a:effectLst>
                  <a:outerShdw blurRad="38100" dist="38100" dir="2700000" algn="tl">
                    <a:srgbClr val="000000">
                      <a:alpha val="43137"/>
                    </a:srgbClr>
                  </a:outerShdw>
                </a:effectLst>
              </a:rPr>
              <a:t>Recursive Feature Elimination: </a:t>
            </a:r>
            <a:r>
              <a:rPr lang="en-US" sz="2400" b="0" i="0" dirty="0">
                <a:effectLst/>
              </a:rPr>
              <a:t>RFE is a backward elimination technique that would pick the best 'n' features specified by us. </a:t>
            </a:r>
          </a:p>
          <a:p>
            <a:pPr marL="285750" indent="-285750">
              <a:buFont typeface="Arial" panose="020B0604020202020204" pitchFamily="34" charset="0"/>
              <a:buChar char="•"/>
            </a:pPr>
            <a:r>
              <a:rPr lang="en-US" sz="2400" b="0" i="0" u="sng" dirty="0">
                <a:effectLst>
                  <a:outerShdw blurRad="38100" dist="38100" dir="2700000" algn="tl">
                    <a:srgbClr val="000000">
                      <a:alpha val="43137"/>
                    </a:srgbClr>
                  </a:outerShdw>
                </a:effectLst>
              </a:rPr>
              <a:t>Sequential Feature Selector:</a:t>
            </a:r>
            <a:r>
              <a:rPr lang="en-US" sz="2400" b="0" i="0" dirty="0">
                <a:effectLst>
                  <a:outerShdw blurRad="38100" dist="38100" dir="2700000" algn="tl">
                    <a:srgbClr val="000000">
                      <a:alpha val="43137"/>
                    </a:srgbClr>
                  </a:outerShdw>
                </a:effectLst>
              </a:rPr>
              <a:t> </a:t>
            </a:r>
            <a:r>
              <a:rPr lang="en-US" sz="2400" b="0" i="0" dirty="0">
                <a:effectLst/>
              </a:rPr>
              <a:t>SFS, a part of the mlxtend library allows for both forward </a:t>
            </a:r>
            <a:r>
              <a:rPr lang="en-IN" sz="2400" dirty="0"/>
              <a:t>selection and backward elimination</a:t>
            </a:r>
            <a:br>
              <a:rPr lang="en-US" sz="2400" dirty="0"/>
            </a:br>
            <a:endParaRPr lang="en-IN" sz="2400" dirty="0">
              <a:effectLst/>
            </a:endParaRPr>
          </a:p>
        </p:txBody>
      </p:sp>
      <p:pic>
        <p:nvPicPr>
          <p:cNvPr id="5" name="Graphic 4" descr="Head with gears">
            <a:extLst>
              <a:ext uri="{FF2B5EF4-FFF2-40B4-BE49-F238E27FC236}">
                <a16:creationId xmlns:a16="http://schemas.microsoft.com/office/drawing/2014/main" id="{0EAFF0EB-F298-4D35-972D-4892F97A5C2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82724" y="661784"/>
            <a:ext cx="1494810" cy="1494810"/>
          </a:xfrm>
          <a:prstGeom prst="rect">
            <a:avLst/>
          </a:prstGeom>
        </p:spPr>
      </p:pic>
    </p:spTree>
    <p:extLst>
      <p:ext uri="{BB962C8B-B14F-4D97-AF65-F5344CB8AC3E}">
        <p14:creationId xmlns:p14="http://schemas.microsoft.com/office/powerpoint/2010/main" val="355559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28046D-74AC-4D9F-A5CF-8BF5688C4143}"/>
              </a:ext>
            </a:extLst>
          </p:cNvPr>
          <p:cNvPicPr>
            <a:picLocks noChangeAspect="1"/>
          </p:cNvPicPr>
          <p:nvPr/>
        </p:nvPicPr>
        <p:blipFill rotWithShape="1">
          <a:blip r:embed="rId2"/>
          <a:srcRect l="12185" r="9247"/>
          <a:stretch/>
        </p:blipFill>
        <p:spPr>
          <a:xfrm>
            <a:off x="10055186" y="150204"/>
            <a:ext cx="1852039" cy="511580"/>
          </a:xfrm>
          <a:prstGeom prst="rect">
            <a:avLst/>
          </a:prstGeom>
        </p:spPr>
      </p:pic>
      <p:cxnSp>
        <p:nvCxnSpPr>
          <p:cNvPr id="16" name="Google Shape;1156;p41">
            <a:extLst>
              <a:ext uri="{FF2B5EF4-FFF2-40B4-BE49-F238E27FC236}">
                <a16:creationId xmlns:a16="http://schemas.microsoft.com/office/drawing/2014/main" id="{12D6FD9F-83E8-42B4-9645-0AF79B3871C2}"/>
              </a:ext>
            </a:extLst>
          </p:cNvPr>
          <p:cNvCxnSpPr>
            <a:cxnSpLocks/>
          </p:cNvCxnSpPr>
          <p:nvPr/>
        </p:nvCxnSpPr>
        <p:spPr>
          <a:xfrm>
            <a:off x="5010631" y="505752"/>
            <a:ext cx="531657" cy="1052923"/>
          </a:xfrm>
          <a:prstGeom prst="straightConnector1">
            <a:avLst/>
          </a:prstGeom>
          <a:noFill/>
          <a:ln w="19050" cap="flat" cmpd="sng">
            <a:noFill/>
            <a:prstDash val="solid"/>
            <a:round/>
            <a:headEnd type="none" w="med" len="med"/>
            <a:tailEnd type="oval" w="med" len="med"/>
          </a:ln>
        </p:spPr>
      </p:cxnSp>
      <p:cxnSp>
        <p:nvCxnSpPr>
          <p:cNvPr id="17" name="Google Shape;1158;p41">
            <a:extLst>
              <a:ext uri="{FF2B5EF4-FFF2-40B4-BE49-F238E27FC236}">
                <a16:creationId xmlns:a16="http://schemas.microsoft.com/office/drawing/2014/main" id="{140B4532-A291-4F2D-B1D8-4CFD8FFAB824}"/>
              </a:ext>
            </a:extLst>
          </p:cNvPr>
          <p:cNvCxnSpPr>
            <a:cxnSpLocks/>
          </p:cNvCxnSpPr>
          <p:nvPr/>
        </p:nvCxnSpPr>
        <p:spPr>
          <a:xfrm flipH="1">
            <a:off x="7472888" y="1558675"/>
            <a:ext cx="1310100" cy="0"/>
          </a:xfrm>
          <a:prstGeom prst="straightConnector1">
            <a:avLst/>
          </a:prstGeom>
          <a:noFill/>
          <a:ln w="19050" cap="flat" cmpd="sng">
            <a:noFill/>
            <a:prstDash val="solid"/>
            <a:round/>
            <a:headEnd type="none" w="med" len="med"/>
            <a:tailEnd type="oval" w="med" len="med"/>
          </a:ln>
        </p:spPr>
      </p:cxnSp>
      <p:sp>
        <p:nvSpPr>
          <p:cNvPr id="20" name="TextBox 19">
            <a:extLst>
              <a:ext uri="{FF2B5EF4-FFF2-40B4-BE49-F238E27FC236}">
                <a16:creationId xmlns:a16="http://schemas.microsoft.com/office/drawing/2014/main" id="{06A9D041-87C2-498D-90D5-CC3EFE544967}"/>
              </a:ext>
            </a:extLst>
          </p:cNvPr>
          <p:cNvSpPr txBox="1"/>
          <p:nvPr/>
        </p:nvSpPr>
        <p:spPr>
          <a:xfrm>
            <a:off x="3544025" y="700717"/>
            <a:ext cx="5362849" cy="1500258"/>
          </a:xfrm>
          <a:prstGeom prst="rect">
            <a:avLst/>
          </a:prstGeom>
          <a:noFill/>
        </p:spPr>
        <p:txBody>
          <a:bodyPr wrap="square" rtlCol="0">
            <a:spAutoFit/>
          </a:bodyPr>
          <a:lstStyle/>
          <a:p>
            <a:pPr algn="ctr"/>
            <a:r>
              <a:rPr lang="en-US" sz="4400" b="1" u="sng" dirty="0">
                <a:effectLst>
                  <a:outerShdw blurRad="38100" dist="38100" dir="2700000" algn="tl">
                    <a:srgbClr val="000000">
                      <a:alpha val="43137"/>
                    </a:srgbClr>
                  </a:outerShdw>
                </a:effectLst>
              </a:rPr>
              <a:t>Missing</a:t>
            </a:r>
            <a:r>
              <a:rPr lang="en-US" sz="2400" b="1" u="sng" dirty="0">
                <a:effectLst>
                  <a:outerShdw blurRad="38100" dist="38100" dir="2700000" algn="tl">
                    <a:srgbClr val="000000">
                      <a:alpha val="43137"/>
                    </a:srgbClr>
                  </a:outerShdw>
                </a:effectLst>
              </a:rPr>
              <a:t> </a:t>
            </a:r>
            <a:r>
              <a:rPr lang="en-US" sz="4400" b="1" u="sng" dirty="0">
                <a:effectLst>
                  <a:outerShdw blurRad="38100" dist="38100" dir="2700000" algn="tl">
                    <a:srgbClr val="000000">
                      <a:alpha val="43137"/>
                    </a:srgbClr>
                  </a:outerShdw>
                </a:effectLst>
              </a:rPr>
              <a:t>Values</a:t>
            </a:r>
            <a:r>
              <a:rPr lang="en-US" sz="2400" b="1" u="sng" dirty="0">
                <a:effectLst>
                  <a:outerShdw blurRad="38100" dist="38100" dir="2700000" algn="tl">
                    <a:srgbClr val="000000">
                      <a:alpha val="43137"/>
                    </a:srgbClr>
                  </a:outerShdw>
                </a:effectLst>
              </a:rPr>
              <a:t> </a:t>
            </a:r>
          </a:p>
          <a:p>
            <a:pPr algn="ctr"/>
            <a:endParaRPr lang="en-US" sz="2400" dirty="0"/>
          </a:p>
          <a:p>
            <a:pPr algn="ctr"/>
            <a:r>
              <a:rPr lang="en-IN" sz="2000" dirty="0"/>
              <a:t>The Dataset has a total of 8 % missing values. </a:t>
            </a:r>
            <a:endParaRPr lang="en-US" sz="2000" dirty="0"/>
          </a:p>
        </p:txBody>
      </p:sp>
      <p:sp>
        <p:nvSpPr>
          <p:cNvPr id="21" name="TextBox 20">
            <a:extLst>
              <a:ext uri="{FF2B5EF4-FFF2-40B4-BE49-F238E27FC236}">
                <a16:creationId xmlns:a16="http://schemas.microsoft.com/office/drawing/2014/main" id="{50B49724-328E-41FF-A66E-9AB65A8874B2}"/>
              </a:ext>
            </a:extLst>
          </p:cNvPr>
          <p:cNvSpPr txBox="1"/>
          <p:nvPr/>
        </p:nvSpPr>
        <p:spPr>
          <a:xfrm>
            <a:off x="4625788" y="3699741"/>
            <a:ext cx="184731" cy="369332"/>
          </a:xfrm>
          <a:prstGeom prst="rect">
            <a:avLst/>
          </a:prstGeom>
          <a:noFill/>
        </p:spPr>
        <p:txBody>
          <a:bodyPr wrap="square" rtlCol="0">
            <a:spAutoFit/>
          </a:bodyPr>
          <a:lstStyle/>
          <a:p>
            <a:endParaRPr lang="en-US" dirty="0"/>
          </a:p>
        </p:txBody>
      </p:sp>
      <p:grpSp>
        <p:nvGrpSpPr>
          <p:cNvPr id="22" name="Google Shape;1539;p48">
            <a:extLst>
              <a:ext uri="{FF2B5EF4-FFF2-40B4-BE49-F238E27FC236}">
                <a16:creationId xmlns:a16="http://schemas.microsoft.com/office/drawing/2014/main" id="{385D5430-3102-4951-B0AB-E7F5DC79C86E}"/>
              </a:ext>
            </a:extLst>
          </p:cNvPr>
          <p:cNvGrpSpPr/>
          <p:nvPr/>
        </p:nvGrpSpPr>
        <p:grpSpPr>
          <a:xfrm>
            <a:off x="-1261056" y="9119366"/>
            <a:ext cx="4805081" cy="1916187"/>
            <a:chOff x="4976025" y="4294225"/>
            <a:chExt cx="2405050" cy="695950"/>
          </a:xfrm>
        </p:grpSpPr>
        <p:sp>
          <p:nvSpPr>
            <p:cNvPr id="23" name="Google Shape;1540;p48">
              <a:extLst>
                <a:ext uri="{FF2B5EF4-FFF2-40B4-BE49-F238E27FC236}">
                  <a16:creationId xmlns:a16="http://schemas.microsoft.com/office/drawing/2014/main" id="{FCF9912F-5524-497A-9EEC-15482052F89C}"/>
                </a:ext>
              </a:extLst>
            </p:cNvPr>
            <p:cNvSpPr/>
            <p:nvPr/>
          </p:nvSpPr>
          <p:spPr>
            <a:xfrm>
              <a:off x="4976025" y="4838525"/>
              <a:ext cx="2405050" cy="25"/>
            </a:xfrm>
            <a:custGeom>
              <a:avLst/>
              <a:gdLst/>
              <a:ahLst/>
              <a:cxnLst/>
              <a:rect l="l" t="t" r="r" b="b"/>
              <a:pathLst>
                <a:path w="96202" h="1" fill="none" extrusionOk="0">
                  <a:moveTo>
                    <a:pt x="1" y="0"/>
                  </a:moveTo>
                  <a:lnTo>
                    <a:pt x="96201" y="0"/>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41;p48">
              <a:extLst>
                <a:ext uri="{FF2B5EF4-FFF2-40B4-BE49-F238E27FC236}">
                  <a16:creationId xmlns:a16="http://schemas.microsoft.com/office/drawing/2014/main" id="{A51AE3D8-66A3-41E7-920B-F9AF225C65C4}"/>
                </a:ext>
              </a:extLst>
            </p:cNvPr>
            <p:cNvSpPr/>
            <p:nvPr/>
          </p:nvSpPr>
          <p:spPr>
            <a:xfrm>
              <a:off x="4976025" y="4789075"/>
              <a:ext cx="2405050" cy="25"/>
            </a:xfrm>
            <a:custGeom>
              <a:avLst/>
              <a:gdLst/>
              <a:ahLst/>
              <a:cxnLst/>
              <a:rect l="l" t="t" r="r" b="b"/>
              <a:pathLst>
                <a:path w="96202" h="1" fill="none" extrusionOk="0">
                  <a:moveTo>
                    <a:pt x="1" y="0"/>
                  </a:moveTo>
                  <a:lnTo>
                    <a:pt x="96201" y="0"/>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42;p48">
              <a:extLst>
                <a:ext uri="{FF2B5EF4-FFF2-40B4-BE49-F238E27FC236}">
                  <a16:creationId xmlns:a16="http://schemas.microsoft.com/office/drawing/2014/main" id="{E9D2964D-01D3-455A-8FFD-FCB16B5D6524}"/>
                </a:ext>
              </a:extLst>
            </p:cNvPr>
            <p:cNvSpPr/>
            <p:nvPr/>
          </p:nvSpPr>
          <p:spPr>
            <a:xfrm>
              <a:off x="4976025" y="4739625"/>
              <a:ext cx="2405050" cy="25"/>
            </a:xfrm>
            <a:custGeom>
              <a:avLst/>
              <a:gdLst/>
              <a:ahLst/>
              <a:cxnLst/>
              <a:rect l="l" t="t" r="r" b="b"/>
              <a:pathLst>
                <a:path w="96202" h="1" fill="none" extrusionOk="0">
                  <a:moveTo>
                    <a:pt x="1" y="1"/>
                  </a:moveTo>
                  <a:lnTo>
                    <a:pt x="96201" y="1"/>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43;p48">
              <a:extLst>
                <a:ext uri="{FF2B5EF4-FFF2-40B4-BE49-F238E27FC236}">
                  <a16:creationId xmlns:a16="http://schemas.microsoft.com/office/drawing/2014/main" id="{EB6ABAD1-273A-4EB7-88FD-036909D4A335}"/>
                </a:ext>
              </a:extLst>
            </p:cNvPr>
            <p:cNvSpPr/>
            <p:nvPr/>
          </p:nvSpPr>
          <p:spPr>
            <a:xfrm>
              <a:off x="4976025" y="4640750"/>
              <a:ext cx="2405050" cy="25"/>
            </a:xfrm>
            <a:custGeom>
              <a:avLst/>
              <a:gdLst/>
              <a:ahLst/>
              <a:cxnLst/>
              <a:rect l="l" t="t" r="r" b="b"/>
              <a:pathLst>
                <a:path w="96202" h="1" fill="none" extrusionOk="0">
                  <a:moveTo>
                    <a:pt x="1" y="0"/>
                  </a:moveTo>
                  <a:lnTo>
                    <a:pt x="96201" y="0"/>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44;p48">
              <a:extLst>
                <a:ext uri="{FF2B5EF4-FFF2-40B4-BE49-F238E27FC236}">
                  <a16:creationId xmlns:a16="http://schemas.microsoft.com/office/drawing/2014/main" id="{845F98B2-0047-47E4-BA83-6951354CCB7B}"/>
                </a:ext>
              </a:extLst>
            </p:cNvPr>
            <p:cNvSpPr/>
            <p:nvPr/>
          </p:nvSpPr>
          <p:spPr>
            <a:xfrm>
              <a:off x="4976025" y="4690175"/>
              <a:ext cx="2405050" cy="25"/>
            </a:xfrm>
            <a:custGeom>
              <a:avLst/>
              <a:gdLst/>
              <a:ahLst/>
              <a:cxnLst/>
              <a:rect l="l" t="t" r="r" b="b"/>
              <a:pathLst>
                <a:path w="96202" h="1" fill="none" extrusionOk="0">
                  <a:moveTo>
                    <a:pt x="1" y="1"/>
                  </a:moveTo>
                  <a:lnTo>
                    <a:pt x="96201" y="1"/>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45;p48">
              <a:extLst>
                <a:ext uri="{FF2B5EF4-FFF2-40B4-BE49-F238E27FC236}">
                  <a16:creationId xmlns:a16="http://schemas.microsoft.com/office/drawing/2014/main" id="{E50CDD44-17BE-4723-8D55-CACDAFED2707}"/>
                </a:ext>
              </a:extLst>
            </p:cNvPr>
            <p:cNvSpPr/>
            <p:nvPr/>
          </p:nvSpPr>
          <p:spPr>
            <a:xfrm>
              <a:off x="4976025" y="4591300"/>
              <a:ext cx="2405050" cy="25"/>
            </a:xfrm>
            <a:custGeom>
              <a:avLst/>
              <a:gdLst/>
              <a:ahLst/>
              <a:cxnLst/>
              <a:rect l="l" t="t" r="r" b="b"/>
              <a:pathLst>
                <a:path w="96202" h="1" fill="none" extrusionOk="0">
                  <a:moveTo>
                    <a:pt x="1" y="0"/>
                  </a:moveTo>
                  <a:lnTo>
                    <a:pt x="96201" y="0"/>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46;p48">
              <a:extLst>
                <a:ext uri="{FF2B5EF4-FFF2-40B4-BE49-F238E27FC236}">
                  <a16:creationId xmlns:a16="http://schemas.microsoft.com/office/drawing/2014/main" id="{4484B400-A8AD-4037-BC1E-D465F72836EE}"/>
                </a:ext>
              </a:extLst>
            </p:cNvPr>
            <p:cNvSpPr/>
            <p:nvPr/>
          </p:nvSpPr>
          <p:spPr>
            <a:xfrm>
              <a:off x="4976025" y="4541850"/>
              <a:ext cx="2405050" cy="25"/>
            </a:xfrm>
            <a:custGeom>
              <a:avLst/>
              <a:gdLst/>
              <a:ahLst/>
              <a:cxnLst/>
              <a:rect l="l" t="t" r="r" b="b"/>
              <a:pathLst>
                <a:path w="96202" h="1" fill="none" extrusionOk="0">
                  <a:moveTo>
                    <a:pt x="1" y="1"/>
                  </a:moveTo>
                  <a:lnTo>
                    <a:pt x="96201" y="1"/>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47;p48">
              <a:extLst>
                <a:ext uri="{FF2B5EF4-FFF2-40B4-BE49-F238E27FC236}">
                  <a16:creationId xmlns:a16="http://schemas.microsoft.com/office/drawing/2014/main" id="{1ADCF414-6D7D-49D9-B725-8EE3DE6F8D8B}"/>
                </a:ext>
              </a:extLst>
            </p:cNvPr>
            <p:cNvSpPr/>
            <p:nvPr/>
          </p:nvSpPr>
          <p:spPr>
            <a:xfrm>
              <a:off x="4976025" y="4492400"/>
              <a:ext cx="2405050" cy="25"/>
            </a:xfrm>
            <a:custGeom>
              <a:avLst/>
              <a:gdLst/>
              <a:ahLst/>
              <a:cxnLst/>
              <a:rect l="l" t="t" r="r" b="b"/>
              <a:pathLst>
                <a:path w="96202" h="1" fill="none" extrusionOk="0">
                  <a:moveTo>
                    <a:pt x="1" y="1"/>
                  </a:moveTo>
                  <a:lnTo>
                    <a:pt x="96201" y="1"/>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48;p48">
              <a:extLst>
                <a:ext uri="{FF2B5EF4-FFF2-40B4-BE49-F238E27FC236}">
                  <a16:creationId xmlns:a16="http://schemas.microsoft.com/office/drawing/2014/main" id="{DDF1B4E9-A64C-4B56-BDCE-C37F7D18779A}"/>
                </a:ext>
              </a:extLst>
            </p:cNvPr>
            <p:cNvSpPr/>
            <p:nvPr/>
          </p:nvSpPr>
          <p:spPr>
            <a:xfrm>
              <a:off x="4976025" y="4442975"/>
              <a:ext cx="2405050" cy="25"/>
            </a:xfrm>
            <a:custGeom>
              <a:avLst/>
              <a:gdLst/>
              <a:ahLst/>
              <a:cxnLst/>
              <a:rect l="l" t="t" r="r" b="b"/>
              <a:pathLst>
                <a:path w="96202" h="1" fill="none" extrusionOk="0">
                  <a:moveTo>
                    <a:pt x="1" y="0"/>
                  </a:moveTo>
                  <a:lnTo>
                    <a:pt x="96201" y="0"/>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49;p48">
              <a:extLst>
                <a:ext uri="{FF2B5EF4-FFF2-40B4-BE49-F238E27FC236}">
                  <a16:creationId xmlns:a16="http://schemas.microsoft.com/office/drawing/2014/main" id="{74134C2F-B9B8-4206-BEE4-BBE42FD990DC}"/>
                </a:ext>
              </a:extLst>
            </p:cNvPr>
            <p:cNvSpPr/>
            <p:nvPr/>
          </p:nvSpPr>
          <p:spPr>
            <a:xfrm>
              <a:off x="4976025" y="4393100"/>
              <a:ext cx="2405050" cy="25"/>
            </a:xfrm>
            <a:custGeom>
              <a:avLst/>
              <a:gdLst/>
              <a:ahLst/>
              <a:cxnLst/>
              <a:rect l="l" t="t" r="r" b="b"/>
              <a:pathLst>
                <a:path w="96202" h="1" fill="none" extrusionOk="0">
                  <a:moveTo>
                    <a:pt x="1" y="1"/>
                  </a:moveTo>
                  <a:lnTo>
                    <a:pt x="96201" y="1"/>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50;p48">
              <a:extLst>
                <a:ext uri="{FF2B5EF4-FFF2-40B4-BE49-F238E27FC236}">
                  <a16:creationId xmlns:a16="http://schemas.microsoft.com/office/drawing/2014/main" id="{F530B098-DD6D-44D6-9829-4CBF2FD68DD8}"/>
                </a:ext>
              </a:extLst>
            </p:cNvPr>
            <p:cNvSpPr/>
            <p:nvPr/>
          </p:nvSpPr>
          <p:spPr>
            <a:xfrm>
              <a:off x="4976025" y="4343675"/>
              <a:ext cx="2405050" cy="25"/>
            </a:xfrm>
            <a:custGeom>
              <a:avLst/>
              <a:gdLst/>
              <a:ahLst/>
              <a:cxnLst/>
              <a:rect l="l" t="t" r="r" b="b"/>
              <a:pathLst>
                <a:path w="96202" h="1" fill="none" extrusionOk="0">
                  <a:moveTo>
                    <a:pt x="1" y="0"/>
                  </a:moveTo>
                  <a:lnTo>
                    <a:pt x="96201" y="0"/>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51;p48">
              <a:extLst>
                <a:ext uri="{FF2B5EF4-FFF2-40B4-BE49-F238E27FC236}">
                  <a16:creationId xmlns:a16="http://schemas.microsoft.com/office/drawing/2014/main" id="{30E04CF9-7278-4665-9614-243812672890}"/>
                </a:ext>
              </a:extLst>
            </p:cNvPr>
            <p:cNvSpPr/>
            <p:nvPr/>
          </p:nvSpPr>
          <p:spPr>
            <a:xfrm>
              <a:off x="4976025" y="4294225"/>
              <a:ext cx="2405050" cy="25"/>
            </a:xfrm>
            <a:custGeom>
              <a:avLst/>
              <a:gdLst/>
              <a:ahLst/>
              <a:cxnLst/>
              <a:rect l="l" t="t" r="r" b="b"/>
              <a:pathLst>
                <a:path w="96202" h="1" fill="none" extrusionOk="0">
                  <a:moveTo>
                    <a:pt x="1" y="1"/>
                  </a:moveTo>
                  <a:lnTo>
                    <a:pt x="96201" y="1"/>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52;p48">
              <a:extLst>
                <a:ext uri="{FF2B5EF4-FFF2-40B4-BE49-F238E27FC236}">
                  <a16:creationId xmlns:a16="http://schemas.microsoft.com/office/drawing/2014/main" id="{53AB8F61-ED72-40A4-B2D8-6283F2EE2B3A}"/>
                </a:ext>
              </a:extLst>
            </p:cNvPr>
            <p:cNvSpPr/>
            <p:nvPr/>
          </p:nvSpPr>
          <p:spPr>
            <a:xfrm>
              <a:off x="5131375" y="4941925"/>
              <a:ext cx="31750" cy="48250"/>
            </a:xfrm>
            <a:custGeom>
              <a:avLst/>
              <a:gdLst/>
              <a:ahLst/>
              <a:cxnLst/>
              <a:rect l="l" t="t" r="r" b="b"/>
              <a:pathLst>
                <a:path w="1270" h="1930" extrusionOk="0">
                  <a:moveTo>
                    <a:pt x="643" y="199"/>
                  </a:moveTo>
                  <a:cubicBezTo>
                    <a:pt x="758" y="199"/>
                    <a:pt x="857" y="264"/>
                    <a:pt x="923" y="396"/>
                  </a:cubicBezTo>
                  <a:cubicBezTo>
                    <a:pt x="989" y="528"/>
                    <a:pt x="1022" y="709"/>
                    <a:pt x="1022" y="973"/>
                  </a:cubicBezTo>
                  <a:cubicBezTo>
                    <a:pt x="1022" y="1220"/>
                    <a:pt x="989" y="1418"/>
                    <a:pt x="923" y="1534"/>
                  </a:cubicBezTo>
                  <a:cubicBezTo>
                    <a:pt x="857" y="1665"/>
                    <a:pt x="758" y="1731"/>
                    <a:pt x="643" y="1731"/>
                  </a:cubicBezTo>
                  <a:cubicBezTo>
                    <a:pt x="511" y="1731"/>
                    <a:pt x="412" y="1665"/>
                    <a:pt x="346" y="1534"/>
                  </a:cubicBezTo>
                  <a:cubicBezTo>
                    <a:pt x="280" y="1418"/>
                    <a:pt x="247" y="1220"/>
                    <a:pt x="247" y="973"/>
                  </a:cubicBezTo>
                  <a:cubicBezTo>
                    <a:pt x="247" y="709"/>
                    <a:pt x="280" y="528"/>
                    <a:pt x="346" y="396"/>
                  </a:cubicBezTo>
                  <a:cubicBezTo>
                    <a:pt x="412" y="264"/>
                    <a:pt x="511" y="199"/>
                    <a:pt x="643" y="199"/>
                  </a:cubicBezTo>
                  <a:close/>
                  <a:moveTo>
                    <a:pt x="643" y="1"/>
                  </a:moveTo>
                  <a:cubicBezTo>
                    <a:pt x="429" y="1"/>
                    <a:pt x="264" y="83"/>
                    <a:pt x="165" y="248"/>
                  </a:cubicBezTo>
                  <a:cubicBezTo>
                    <a:pt x="49" y="413"/>
                    <a:pt x="0" y="660"/>
                    <a:pt x="0" y="973"/>
                  </a:cubicBezTo>
                  <a:cubicBezTo>
                    <a:pt x="0" y="1286"/>
                    <a:pt x="49" y="1517"/>
                    <a:pt x="165" y="1682"/>
                  </a:cubicBezTo>
                  <a:cubicBezTo>
                    <a:pt x="264" y="1847"/>
                    <a:pt x="429" y="1929"/>
                    <a:pt x="643" y="1929"/>
                  </a:cubicBezTo>
                  <a:cubicBezTo>
                    <a:pt x="841" y="1929"/>
                    <a:pt x="1005" y="1847"/>
                    <a:pt x="1104" y="1682"/>
                  </a:cubicBezTo>
                  <a:cubicBezTo>
                    <a:pt x="1220" y="1517"/>
                    <a:pt x="1269" y="1286"/>
                    <a:pt x="1269" y="973"/>
                  </a:cubicBezTo>
                  <a:cubicBezTo>
                    <a:pt x="1269" y="660"/>
                    <a:pt x="1220" y="413"/>
                    <a:pt x="1104" y="248"/>
                  </a:cubicBezTo>
                  <a:cubicBezTo>
                    <a:pt x="1005" y="83"/>
                    <a:pt x="841" y="1"/>
                    <a:pt x="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53;p48">
              <a:extLst>
                <a:ext uri="{FF2B5EF4-FFF2-40B4-BE49-F238E27FC236}">
                  <a16:creationId xmlns:a16="http://schemas.microsoft.com/office/drawing/2014/main" id="{DB0C3D53-B0E4-4544-92A4-FDA424698B12}"/>
                </a:ext>
              </a:extLst>
            </p:cNvPr>
            <p:cNvSpPr/>
            <p:nvPr/>
          </p:nvSpPr>
          <p:spPr>
            <a:xfrm>
              <a:off x="5174625" y="4942750"/>
              <a:ext cx="27225" cy="46600"/>
            </a:xfrm>
            <a:custGeom>
              <a:avLst/>
              <a:gdLst/>
              <a:ahLst/>
              <a:cxnLst/>
              <a:rect l="l" t="t" r="r" b="b"/>
              <a:pathLst>
                <a:path w="1089" h="1864" extrusionOk="0">
                  <a:moveTo>
                    <a:pt x="429" y="1"/>
                  </a:moveTo>
                  <a:lnTo>
                    <a:pt x="1" y="100"/>
                  </a:lnTo>
                  <a:lnTo>
                    <a:pt x="1" y="330"/>
                  </a:lnTo>
                  <a:lnTo>
                    <a:pt x="446" y="231"/>
                  </a:lnTo>
                  <a:lnTo>
                    <a:pt x="446" y="1649"/>
                  </a:lnTo>
                  <a:lnTo>
                    <a:pt x="34" y="1649"/>
                  </a:lnTo>
                  <a:lnTo>
                    <a:pt x="34" y="1863"/>
                  </a:lnTo>
                  <a:lnTo>
                    <a:pt x="1088" y="1863"/>
                  </a:lnTo>
                  <a:lnTo>
                    <a:pt x="1088" y="1649"/>
                  </a:lnTo>
                  <a:lnTo>
                    <a:pt x="693" y="1649"/>
                  </a:lnTo>
                  <a:lnTo>
                    <a:pt x="6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54;p48">
              <a:extLst>
                <a:ext uri="{FF2B5EF4-FFF2-40B4-BE49-F238E27FC236}">
                  <a16:creationId xmlns:a16="http://schemas.microsoft.com/office/drawing/2014/main" id="{408357CF-5E86-4AF1-ABEE-12162616C860}"/>
                </a:ext>
              </a:extLst>
            </p:cNvPr>
            <p:cNvSpPr/>
            <p:nvPr/>
          </p:nvSpPr>
          <p:spPr>
            <a:xfrm>
              <a:off x="5470475" y="4941925"/>
              <a:ext cx="32150" cy="48250"/>
            </a:xfrm>
            <a:custGeom>
              <a:avLst/>
              <a:gdLst/>
              <a:ahLst/>
              <a:cxnLst/>
              <a:rect l="l" t="t" r="r" b="b"/>
              <a:pathLst>
                <a:path w="1286" h="1930" extrusionOk="0">
                  <a:moveTo>
                    <a:pt x="643" y="199"/>
                  </a:moveTo>
                  <a:cubicBezTo>
                    <a:pt x="775" y="199"/>
                    <a:pt x="857" y="264"/>
                    <a:pt x="923" y="396"/>
                  </a:cubicBezTo>
                  <a:cubicBezTo>
                    <a:pt x="989" y="528"/>
                    <a:pt x="1022" y="709"/>
                    <a:pt x="1022" y="973"/>
                  </a:cubicBezTo>
                  <a:cubicBezTo>
                    <a:pt x="1022" y="1220"/>
                    <a:pt x="989" y="1418"/>
                    <a:pt x="923" y="1534"/>
                  </a:cubicBezTo>
                  <a:cubicBezTo>
                    <a:pt x="857" y="1665"/>
                    <a:pt x="775" y="1731"/>
                    <a:pt x="643" y="1731"/>
                  </a:cubicBezTo>
                  <a:cubicBezTo>
                    <a:pt x="511" y="1731"/>
                    <a:pt x="412" y="1665"/>
                    <a:pt x="346" y="1534"/>
                  </a:cubicBezTo>
                  <a:cubicBezTo>
                    <a:pt x="280" y="1418"/>
                    <a:pt x="247" y="1220"/>
                    <a:pt x="247" y="973"/>
                  </a:cubicBezTo>
                  <a:cubicBezTo>
                    <a:pt x="247" y="709"/>
                    <a:pt x="280" y="528"/>
                    <a:pt x="346" y="396"/>
                  </a:cubicBezTo>
                  <a:cubicBezTo>
                    <a:pt x="412" y="264"/>
                    <a:pt x="511" y="199"/>
                    <a:pt x="643" y="199"/>
                  </a:cubicBezTo>
                  <a:close/>
                  <a:moveTo>
                    <a:pt x="643" y="1"/>
                  </a:moveTo>
                  <a:cubicBezTo>
                    <a:pt x="429" y="1"/>
                    <a:pt x="264" y="83"/>
                    <a:pt x="165" y="248"/>
                  </a:cubicBezTo>
                  <a:cubicBezTo>
                    <a:pt x="49" y="413"/>
                    <a:pt x="0" y="660"/>
                    <a:pt x="0" y="973"/>
                  </a:cubicBezTo>
                  <a:cubicBezTo>
                    <a:pt x="0" y="1286"/>
                    <a:pt x="49" y="1517"/>
                    <a:pt x="165" y="1682"/>
                  </a:cubicBezTo>
                  <a:cubicBezTo>
                    <a:pt x="264" y="1847"/>
                    <a:pt x="429" y="1929"/>
                    <a:pt x="643" y="1929"/>
                  </a:cubicBezTo>
                  <a:cubicBezTo>
                    <a:pt x="841" y="1929"/>
                    <a:pt x="1005" y="1847"/>
                    <a:pt x="1121" y="1682"/>
                  </a:cubicBezTo>
                  <a:cubicBezTo>
                    <a:pt x="1220" y="1517"/>
                    <a:pt x="1286" y="1286"/>
                    <a:pt x="1286" y="973"/>
                  </a:cubicBezTo>
                  <a:cubicBezTo>
                    <a:pt x="1286" y="660"/>
                    <a:pt x="1220" y="413"/>
                    <a:pt x="1121" y="248"/>
                  </a:cubicBezTo>
                  <a:cubicBezTo>
                    <a:pt x="1005" y="83"/>
                    <a:pt x="841" y="1"/>
                    <a:pt x="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55;p48">
              <a:extLst>
                <a:ext uri="{FF2B5EF4-FFF2-40B4-BE49-F238E27FC236}">
                  <a16:creationId xmlns:a16="http://schemas.microsoft.com/office/drawing/2014/main" id="{98DEA39E-BEBC-4256-A1F0-EC82D0671495}"/>
                </a:ext>
              </a:extLst>
            </p:cNvPr>
            <p:cNvSpPr/>
            <p:nvPr/>
          </p:nvSpPr>
          <p:spPr>
            <a:xfrm>
              <a:off x="5511250" y="4941925"/>
              <a:ext cx="29275" cy="47425"/>
            </a:xfrm>
            <a:custGeom>
              <a:avLst/>
              <a:gdLst/>
              <a:ahLst/>
              <a:cxnLst/>
              <a:rect l="l" t="t" r="r" b="b"/>
              <a:pathLst>
                <a:path w="1171" h="1897" extrusionOk="0">
                  <a:moveTo>
                    <a:pt x="545" y="1"/>
                  </a:moveTo>
                  <a:cubicBezTo>
                    <a:pt x="462" y="1"/>
                    <a:pt x="380" y="17"/>
                    <a:pt x="297" y="34"/>
                  </a:cubicBezTo>
                  <a:cubicBezTo>
                    <a:pt x="215" y="67"/>
                    <a:pt x="116" y="83"/>
                    <a:pt x="17" y="133"/>
                  </a:cubicBezTo>
                  <a:lnTo>
                    <a:pt x="17" y="380"/>
                  </a:lnTo>
                  <a:cubicBezTo>
                    <a:pt x="116" y="330"/>
                    <a:pt x="198" y="281"/>
                    <a:pt x="297" y="264"/>
                  </a:cubicBezTo>
                  <a:cubicBezTo>
                    <a:pt x="380" y="232"/>
                    <a:pt x="462" y="215"/>
                    <a:pt x="545" y="215"/>
                  </a:cubicBezTo>
                  <a:cubicBezTo>
                    <a:pt x="660" y="215"/>
                    <a:pt x="742" y="248"/>
                    <a:pt x="808" y="314"/>
                  </a:cubicBezTo>
                  <a:cubicBezTo>
                    <a:pt x="874" y="380"/>
                    <a:pt x="924" y="446"/>
                    <a:pt x="924" y="545"/>
                  </a:cubicBezTo>
                  <a:cubicBezTo>
                    <a:pt x="924" y="611"/>
                    <a:pt x="907" y="677"/>
                    <a:pt x="874" y="742"/>
                  </a:cubicBezTo>
                  <a:cubicBezTo>
                    <a:pt x="841" y="792"/>
                    <a:pt x="775" y="874"/>
                    <a:pt x="693" y="973"/>
                  </a:cubicBezTo>
                  <a:cubicBezTo>
                    <a:pt x="660" y="1006"/>
                    <a:pt x="561" y="1122"/>
                    <a:pt x="396" y="1286"/>
                  </a:cubicBezTo>
                  <a:cubicBezTo>
                    <a:pt x="231" y="1451"/>
                    <a:pt x="100" y="1583"/>
                    <a:pt x="1" y="1682"/>
                  </a:cubicBezTo>
                  <a:lnTo>
                    <a:pt x="1" y="1896"/>
                  </a:lnTo>
                  <a:lnTo>
                    <a:pt x="1171" y="1896"/>
                  </a:lnTo>
                  <a:lnTo>
                    <a:pt x="1171" y="1682"/>
                  </a:lnTo>
                  <a:lnTo>
                    <a:pt x="297" y="1682"/>
                  </a:lnTo>
                  <a:cubicBezTo>
                    <a:pt x="512" y="1468"/>
                    <a:pt x="660" y="1319"/>
                    <a:pt x="775" y="1204"/>
                  </a:cubicBezTo>
                  <a:cubicBezTo>
                    <a:pt x="874" y="1089"/>
                    <a:pt x="940" y="1023"/>
                    <a:pt x="973" y="990"/>
                  </a:cubicBezTo>
                  <a:cubicBezTo>
                    <a:pt x="1039" y="907"/>
                    <a:pt x="1088" y="825"/>
                    <a:pt x="1121" y="759"/>
                  </a:cubicBezTo>
                  <a:cubicBezTo>
                    <a:pt x="1154" y="677"/>
                    <a:pt x="1171" y="611"/>
                    <a:pt x="1171" y="528"/>
                  </a:cubicBezTo>
                  <a:cubicBezTo>
                    <a:pt x="1171" y="380"/>
                    <a:pt x="1105" y="248"/>
                    <a:pt x="990" y="149"/>
                  </a:cubicBezTo>
                  <a:cubicBezTo>
                    <a:pt x="874" y="50"/>
                    <a:pt x="726" y="1"/>
                    <a:pt x="5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56;p48">
              <a:extLst>
                <a:ext uri="{FF2B5EF4-FFF2-40B4-BE49-F238E27FC236}">
                  <a16:creationId xmlns:a16="http://schemas.microsoft.com/office/drawing/2014/main" id="{4C43451A-D223-47FE-9FFB-725E0625EAC9}"/>
                </a:ext>
              </a:extLst>
            </p:cNvPr>
            <p:cNvSpPr/>
            <p:nvPr/>
          </p:nvSpPr>
          <p:spPr>
            <a:xfrm>
              <a:off x="5809550" y="4941925"/>
              <a:ext cx="32175" cy="48250"/>
            </a:xfrm>
            <a:custGeom>
              <a:avLst/>
              <a:gdLst/>
              <a:ahLst/>
              <a:cxnLst/>
              <a:rect l="l" t="t" r="r" b="b"/>
              <a:pathLst>
                <a:path w="1287" h="1930" extrusionOk="0">
                  <a:moveTo>
                    <a:pt x="644" y="199"/>
                  </a:moveTo>
                  <a:cubicBezTo>
                    <a:pt x="776" y="199"/>
                    <a:pt x="874" y="264"/>
                    <a:pt x="924" y="396"/>
                  </a:cubicBezTo>
                  <a:cubicBezTo>
                    <a:pt x="990" y="528"/>
                    <a:pt x="1023" y="709"/>
                    <a:pt x="1023" y="973"/>
                  </a:cubicBezTo>
                  <a:cubicBezTo>
                    <a:pt x="1023" y="1220"/>
                    <a:pt x="990" y="1418"/>
                    <a:pt x="924" y="1534"/>
                  </a:cubicBezTo>
                  <a:cubicBezTo>
                    <a:pt x="874" y="1665"/>
                    <a:pt x="776" y="1731"/>
                    <a:pt x="644" y="1731"/>
                  </a:cubicBezTo>
                  <a:cubicBezTo>
                    <a:pt x="512" y="1731"/>
                    <a:pt x="413" y="1665"/>
                    <a:pt x="347" y="1534"/>
                  </a:cubicBezTo>
                  <a:cubicBezTo>
                    <a:pt x="281" y="1418"/>
                    <a:pt x="248" y="1220"/>
                    <a:pt x="248" y="973"/>
                  </a:cubicBezTo>
                  <a:cubicBezTo>
                    <a:pt x="248" y="709"/>
                    <a:pt x="281" y="528"/>
                    <a:pt x="347" y="396"/>
                  </a:cubicBezTo>
                  <a:cubicBezTo>
                    <a:pt x="413" y="264"/>
                    <a:pt x="512" y="199"/>
                    <a:pt x="644" y="199"/>
                  </a:cubicBezTo>
                  <a:close/>
                  <a:moveTo>
                    <a:pt x="644" y="1"/>
                  </a:moveTo>
                  <a:cubicBezTo>
                    <a:pt x="429" y="1"/>
                    <a:pt x="281" y="83"/>
                    <a:pt x="166" y="248"/>
                  </a:cubicBezTo>
                  <a:cubicBezTo>
                    <a:pt x="50" y="413"/>
                    <a:pt x="1" y="660"/>
                    <a:pt x="1" y="973"/>
                  </a:cubicBezTo>
                  <a:cubicBezTo>
                    <a:pt x="1" y="1286"/>
                    <a:pt x="50" y="1517"/>
                    <a:pt x="166" y="1682"/>
                  </a:cubicBezTo>
                  <a:cubicBezTo>
                    <a:pt x="281" y="1847"/>
                    <a:pt x="429" y="1929"/>
                    <a:pt x="644" y="1929"/>
                  </a:cubicBezTo>
                  <a:cubicBezTo>
                    <a:pt x="842" y="1929"/>
                    <a:pt x="1006" y="1847"/>
                    <a:pt x="1122" y="1682"/>
                  </a:cubicBezTo>
                  <a:cubicBezTo>
                    <a:pt x="1221" y="1517"/>
                    <a:pt x="1287" y="1286"/>
                    <a:pt x="1287" y="973"/>
                  </a:cubicBezTo>
                  <a:cubicBezTo>
                    <a:pt x="1287" y="660"/>
                    <a:pt x="1221" y="413"/>
                    <a:pt x="1122" y="248"/>
                  </a:cubicBezTo>
                  <a:cubicBezTo>
                    <a:pt x="1006" y="83"/>
                    <a:pt x="842" y="1"/>
                    <a:pt x="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57;p48">
              <a:extLst>
                <a:ext uri="{FF2B5EF4-FFF2-40B4-BE49-F238E27FC236}">
                  <a16:creationId xmlns:a16="http://schemas.microsoft.com/office/drawing/2014/main" id="{8D538B03-2222-4C8D-BE3E-2FFBEB57A9A7}"/>
                </a:ext>
              </a:extLst>
            </p:cNvPr>
            <p:cNvSpPr/>
            <p:nvPr/>
          </p:nvSpPr>
          <p:spPr>
            <a:xfrm>
              <a:off x="5850775" y="4941925"/>
              <a:ext cx="30500" cy="48250"/>
            </a:xfrm>
            <a:custGeom>
              <a:avLst/>
              <a:gdLst/>
              <a:ahLst/>
              <a:cxnLst/>
              <a:rect l="l" t="t" r="r" b="b"/>
              <a:pathLst>
                <a:path w="1220" h="1930" extrusionOk="0">
                  <a:moveTo>
                    <a:pt x="544" y="1"/>
                  </a:moveTo>
                  <a:cubicBezTo>
                    <a:pt x="478" y="1"/>
                    <a:pt x="396" y="17"/>
                    <a:pt x="313" y="34"/>
                  </a:cubicBezTo>
                  <a:cubicBezTo>
                    <a:pt x="231" y="34"/>
                    <a:pt x="148" y="67"/>
                    <a:pt x="50" y="83"/>
                  </a:cubicBezTo>
                  <a:lnTo>
                    <a:pt x="50" y="314"/>
                  </a:lnTo>
                  <a:cubicBezTo>
                    <a:pt x="148" y="281"/>
                    <a:pt x="231" y="248"/>
                    <a:pt x="313" y="248"/>
                  </a:cubicBezTo>
                  <a:cubicBezTo>
                    <a:pt x="396" y="232"/>
                    <a:pt x="462" y="215"/>
                    <a:pt x="527" y="215"/>
                  </a:cubicBezTo>
                  <a:cubicBezTo>
                    <a:pt x="659" y="215"/>
                    <a:pt x="758" y="248"/>
                    <a:pt x="824" y="297"/>
                  </a:cubicBezTo>
                  <a:cubicBezTo>
                    <a:pt x="890" y="347"/>
                    <a:pt x="923" y="413"/>
                    <a:pt x="923" y="512"/>
                  </a:cubicBezTo>
                  <a:cubicBezTo>
                    <a:pt x="923" y="611"/>
                    <a:pt x="890" y="677"/>
                    <a:pt x="824" y="726"/>
                  </a:cubicBezTo>
                  <a:cubicBezTo>
                    <a:pt x="758" y="775"/>
                    <a:pt x="659" y="808"/>
                    <a:pt x="544" y="808"/>
                  </a:cubicBezTo>
                  <a:lnTo>
                    <a:pt x="313" y="808"/>
                  </a:lnTo>
                  <a:lnTo>
                    <a:pt x="313" y="1006"/>
                  </a:lnTo>
                  <a:lnTo>
                    <a:pt x="527" y="1006"/>
                  </a:lnTo>
                  <a:cubicBezTo>
                    <a:pt x="659" y="1006"/>
                    <a:pt x="775" y="1039"/>
                    <a:pt x="841" y="1105"/>
                  </a:cubicBezTo>
                  <a:cubicBezTo>
                    <a:pt x="923" y="1154"/>
                    <a:pt x="956" y="1237"/>
                    <a:pt x="956" y="1352"/>
                  </a:cubicBezTo>
                  <a:cubicBezTo>
                    <a:pt x="956" y="1468"/>
                    <a:pt x="923" y="1566"/>
                    <a:pt x="841" y="1632"/>
                  </a:cubicBezTo>
                  <a:cubicBezTo>
                    <a:pt x="758" y="1682"/>
                    <a:pt x="643" y="1715"/>
                    <a:pt x="478" y="1715"/>
                  </a:cubicBezTo>
                  <a:cubicBezTo>
                    <a:pt x="396" y="1715"/>
                    <a:pt x="313" y="1715"/>
                    <a:pt x="214" y="1682"/>
                  </a:cubicBezTo>
                  <a:cubicBezTo>
                    <a:pt x="132" y="1665"/>
                    <a:pt x="66" y="1632"/>
                    <a:pt x="0" y="1599"/>
                  </a:cubicBezTo>
                  <a:lnTo>
                    <a:pt x="0" y="1830"/>
                  </a:lnTo>
                  <a:cubicBezTo>
                    <a:pt x="82" y="1863"/>
                    <a:pt x="165" y="1896"/>
                    <a:pt x="247" y="1913"/>
                  </a:cubicBezTo>
                  <a:cubicBezTo>
                    <a:pt x="330" y="1913"/>
                    <a:pt x="412" y="1929"/>
                    <a:pt x="495" y="1929"/>
                  </a:cubicBezTo>
                  <a:cubicBezTo>
                    <a:pt x="725" y="1929"/>
                    <a:pt x="907" y="1880"/>
                    <a:pt x="1022" y="1781"/>
                  </a:cubicBezTo>
                  <a:cubicBezTo>
                    <a:pt x="1154" y="1682"/>
                    <a:pt x="1220" y="1534"/>
                    <a:pt x="1220" y="1352"/>
                  </a:cubicBezTo>
                  <a:cubicBezTo>
                    <a:pt x="1220" y="1237"/>
                    <a:pt x="1187" y="1138"/>
                    <a:pt x="1104" y="1056"/>
                  </a:cubicBezTo>
                  <a:cubicBezTo>
                    <a:pt x="1038" y="973"/>
                    <a:pt x="956" y="924"/>
                    <a:pt x="824" y="891"/>
                  </a:cubicBezTo>
                  <a:cubicBezTo>
                    <a:pt x="940" y="874"/>
                    <a:pt x="1022" y="825"/>
                    <a:pt x="1088" y="742"/>
                  </a:cubicBezTo>
                  <a:cubicBezTo>
                    <a:pt x="1137" y="677"/>
                    <a:pt x="1170" y="594"/>
                    <a:pt x="1170" y="495"/>
                  </a:cubicBezTo>
                  <a:cubicBezTo>
                    <a:pt x="1170" y="347"/>
                    <a:pt x="1121" y="232"/>
                    <a:pt x="1005" y="133"/>
                  </a:cubicBezTo>
                  <a:cubicBezTo>
                    <a:pt x="890" y="50"/>
                    <a:pt x="742" y="1"/>
                    <a:pt x="5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58;p48">
              <a:extLst>
                <a:ext uri="{FF2B5EF4-FFF2-40B4-BE49-F238E27FC236}">
                  <a16:creationId xmlns:a16="http://schemas.microsoft.com/office/drawing/2014/main" id="{01E12E08-6BA5-43AC-A64F-75D3EE30872F}"/>
                </a:ext>
              </a:extLst>
            </p:cNvPr>
            <p:cNvSpPr/>
            <p:nvPr/>
          </p:nvSpPr>
          <p:spPr>
            <a:xfrm>
              <a:off x="6148650" y="4941925"/>
              <a:ext cx="32175" cy="48250"/>
            </a:xfrm>
            <a:custGeom>
              <a:avLst/>
              <a:gdLst/>
              <a:ahLst/>
              <a:cxnLst/>
              <a:rect l="l" t="t" r="r" b="b"/>
              <a:pathLst>
                <a:path w="1287" h="1930" extrusionOk="0">
                  <a:moveTo>
                    <a:pt x="644" y="199"/>
                  </a:moveTo>
                  <a:cubicBezTo>
                    <a:pt x="776" y="199"/>
                    <a:pt x="874" y="264"/>
                    <a:pt x="940" y="396"/>
                  </a:cubicBezTo>
                  <a:cubicBezTo>
                    <a:pt x="1006" y="528"/>
                    <a:pt x="1039" y="709"/>
                    <a:pt x="1039" y="973"/>
                  </a:cubicBezTo>
                  <a:cubicBezTo>
                    <a:pt x="1039" y="1220"/>
                    <a:pt x="1006" y="1418"/>
                    <a:pt x="940" y="1534"/>
                  </a:cubicBezTo>
                  <a:cubicBezTo>
                    <a:pt x="874" y="1665"/>
                    <a:pt x="776" y="1731"/>
                    <a:pt x="644" y="1731"/>
                  </a:cubicBezTo>
                  <a:cubicBezTo>
                    <a:pt x="512" y="1731"/>
                    <a:pt x="413" y="1665"/>
                    <a:pt x="347" y="1534"/>
                  </a:cubicBezTo>
                  <a:cubicBezTo>
                    <a:pt x="281" y="1418"/>
                    <a:pt x="265" y="1220"/>
                    <a:pt x="265" y="973"/>
                  </a:cubicBezTo>
                  <a:cubicBezTo>
                    <a:pt x="265" y="709"/>
                    <a:pt x="281" y="528"/>
                    <a:pt x="347" y="396"/>
                  </a:cubicBezTo>
                  <a:cubicBezTo>
                    <a:pt x="413" y="264"/>
                    <a:pt x="512" y="199"/>
                    <a:pt x="644" y="199"/>
                  </a:cubicBezTo>
                  <a:close/>
                  <a:moveTo>
                    <a:pt x="644" y="1"/>
                  </a:moveTo>
                  <a:cubicBezTo>
                    <a:pt x="429" y="1"/>
                    <a:pt x="281" y="83"/>
                    <a:pt x="166" y="248"/>
                  </a:cubicBezTo>
                  <a:cubicBezTo>
                    <a:pt x="67" y="413"/>
                    <a:pt x="1" y="660"/>
                    <a:pt x="1" y="973"/>
                  </a:cubicBezTo>
                  <a:cubicBezTo>
                    <a:pt x="1" y="1286"/>
                    <a:pt x="67" y="1517"/>
                    <a:pt x="166" y="1682"/>
                  </a:cubicBezTo>
                  <a:cubicBezTo>
                    <a:pt x="281" y="1847"/>
                    <a:pt x="429" y="1929"/>
                    <a:pt x="644" y="1929"/>
                  </a:cubicBezTo>
                  <a:cubicBezTo>
                    <a:pt x="858" y="1929"/>
                    <a:pt x="1006" y="1847"/>
                    <a:pt x="1122" y="1682"/>
                  </a:cubicBezTo>
                  <a:cubicBezTo>
                    <a:pt x="1237" y="1517"/>
                    <a:pt x="1286" y="1286"/>
                    <a:pt x="1286" y="973"/>
                  </a:cubicBezTo>
                  <a:cubicBezTo>
                    <a:pt x="1286" y="660"/>
                    <a:pt x="1237" y="413"/>
                    <a:pt x="1122" y="248"/>
                  </a:cubicBezTo>
                  <a:cubicBezTo>
                    <a:pt x="1006" y="83"/>
                    <a:pt x="858" y="1"/>
                    <a:pt x="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59;p48">
              <a:extLst>
                <a:ext uri="{FF2B5EF4-FFF2-40B4-BE49-F238E27FC236}">
                  <a16:creationId xmlns:a16="http://schemas.microsoft.com/office/drawing/2014/main" id="{7E8EC58A-F094-49AA-B0FC-35CC88C7BCA8}"/>
                </a:ext>
              </a:extLst>
            </p:cNvPr>
            <p:cNvSpPr/>
            <p:nvPr/>
          </p:nvSpPr>
          <p:spPr>
            <a:xfrm>
              <a:off x="6188225" y="4942750"/>
              <a:ext cx="33800" cy="46600"/>
            </a:xfrm>
            <a:custGeom>
              <a:avLst/>
              <a:gdLst/>
              <a:ahLst/>
              <a:cxnLst/>
              <a:rect l="l" t="t" r="r" b="b"/>
              <a:pathLst>
                <a:path w="1352" h="1864" extrusionOk="0">
                  <a:moveTo>
                    <a:pt x="824" y="231"/>
                  </a:moveTo>
                  <a:lnTo>
                    <a:pt x="824" y="1220"/>
                  </a:lnTo>
                  <a:lnTo>
                    <a:pt x="198" y="1220"/>
                  </a:lnTo>
                  <a:lnTo>
                    <a:pt x="824" y="231"/>
                  </a:lnTo>
                  <a:close/>
                  <a:moveTo>
                    <a:pt x="758" y="1"/>
                  </a:moveTo>
                  <a:lnTo>
                    <a:pt x="0" y="1187"/>
                  </a:lnTo>
                  <a:lnTo>
                    <a:pt x="0" y="1418"/>
                  </a:lnTo>
                  <a:lnTo>
                    <a:pt x="824" y="1418"/>
                  </a:lnTo>
                  <a:lnTo>
                    <a:pt x="824" y="1863"/>
                  </a:lnTo>
                  <a:lnTo>
                    <a:pt x="1071" y="1863"/>
                  </a:lnTo>
                  <a:lnTo>
                    <a:pt x="1071" y="1418"/>
                  </a:lnTo>
                  <a:lnTo>
                    <a:pt x="1352" y="1418"/>
                  </a:lnTo>
                  <a:lnTo>
                    <a:pt x="1352" y="1220"/>
                  </a:lnTo>
                  <a:lnTo>
                    <a:pt x="1071" y="1220"/>
                  </a:lnTo>
                  <a:lnTo>
                    <a:pt x="1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60;p48">
              <a:extLst>
                <a:ext uri="{FF2B5EF4-FFF2-40B4-BE49-F238E27FC236}">
                  <a16:creationId xmlns:a16="http://schemas.microsoft.com/office/drawing/2014/main" id="{54805D5D-250A-45A5-B661-BD8EE9A03ECB}"/>
                </a:ext>
              </a:extLst>
            </p:cNvPr>
            <p:cNvSpPr/>
            <p:nvPr/>
          </p:nvSpPr>
          <p:spPr>
            <a:xfrm>
              <a:off x="6487750" y="4941925"/>
              <a:ext cx="32175" cy="48250"/>
            </a:xfrm>
            <a:custGeom>
              <a:avLst/>
              <a:gdLst/>
              <a:ahLst/>
              <a:cxnLst/>
              <a:rect l="l" t="t" r="r" b="b"/>
              <a:pathLst>
                <a:path w="1287" h="1930" extrusionOk="0">
                  <a:moveTo>
                    <a:pt x="644" y="199"/>
                  </a:moveTo>
                  <a:cubicBezTo>
                    <a:pt x="776" y="199"/>
                    <a:pt x="874" y="264"/>
                    <a:pt x="940" y="396"/>
                  </a:cubicBezTo>
                  <a:cubicBezTo>
                    <a:pt x="1006" y="528"/>
                    <a:pt x="1039" y="709"/>
                    <a:pt x="1039" y="973"/>
                  </a:cubicBezTo>
                  <a:cubicBezTo>
                    <a:pt x="1039" y="1220"/>
                    <a:pt x="1006" y="1418"/>
                    <a:pt x="940" y="1534"/>
                  </a:cubicBezTo>
                  <a:cubicBezTo>
                    <a:pt x="874" y="1665"/>
                    <a:pt x="776" y="1731"/>
                    <a:pt x="644" y="1731"/>
                  </a:cubicBezTo>
                  <a:cubicBezTo>
                    <a:pt x="512" y="1731"/>
                    <a:pt x="413" y="1665"/>
                    <a:pt x="364" y="1534"/>
                  </a:cubicBezTo>
                  <a:cubicBezTo>
                    <a:pt x="298" y="1418"/>
                    <a:pt x="265" y="1220"/>
                    <a:pt x="265" y="973"/>
                  </a:cubicBezTo>
                  <a:cubicBezTo>
                    <a:pt x="265" y="709"/>
                    <a:pt x="298" y="528"/>
                    <a:pt x="364" y="396"/>
                  </a:cubicBezTo>
                  <a:cubicBezTo>
                    <a:pt x="413" y="264"/>
                    <a:pt x="512" y="199"/>
                    <a:pt x="644" y="199"/>
                  </a:cubicBezTo>
                  <a:close/>
                  <a:moveTo>
                    <a:pt x="644" y="1"/>
                  </a:moveTo>
                  <a:cubicBezTo>
                    <a:pt x="446" y="1"/>
                    <a:pt x="281" y="83"/>
                    <a:pt x="166" y="248"/>
                  </a:cubicBezTo>
                  <a:cubicBezTo>
                    <a:pt x="67" y="413"/>
                    <a:pt x="1" y="660"/>
                    <a:pt x="1" y="973"/>
                  </a:cubicBezTo>
                  <a:cubicBezTo>
                    <a:pt x="1" y="1286"/>
                    <a:pt x="67" y="1517"/>
                    <a:pt x="166" y="1682"/>
                  </a:cubicBezTo>
                  <a:cubicBezTo>
                    <a:pt x="281" y="1847"/>
                    <a:pt x="446" y="1929"/>
                    <a:pt x="644" y="1929"/>
                  </a:cubicBezTo>
                  <a:cubicBezTo>
                    <a:pt x="858" y="1929"/>
                    <a:pt x="1006" y="1847"/>
                    <a:pt x="1122" y="1682"/>
                  </a:cubicBezTo>
                  <a:cubicBezTo>
                    <a:pt x="1237" y="1517"/>
                    <a:pt x="1286" y="1286"/>
                    <a:pt x="1286" y="973"/>
                  </a:cubicBezTo>
                  <a:cubicBezTo>
                    <a:pt x="1286" y="660"/>
                    <a:pt x="1237" y="413"/>
                    <a:pt x="1122" y="248"/>
                  </a:cubicBezTo>
                  <a:cubicBezTo>
                    <a:pt x="1006" y="83"/>
                    <a:pt x="858" y="1"/>
                    <a:pt x="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61;p48">
              <a:extLst>
                <a:ext uri="{FF2B5EF4-FFF2-40B4-BE49-F238E27FC236}">
                  <a16:creationId xmlns:a16="http://schemas.microsoft.com/office/drawing/2014/main" id="{F2BC7B1C-3262-4E7E-AB8E-FC130EA73F8D}"/>
                </a:ext>
              </a:extLst>
            </p:cNvPr>
            <p:cNvSpPr/>
            <p:nvPr/>
          </p:nvSpPr>
          <p:spPr>
            <a:xfrm>
              <a:off x="6528975" y="4942750"/>
              <a:ext cx="30100" cy="47425"/>
            </a:xfrm>
            <a:custGeom>
              <a:avLst/>
              <a:gdLst/>
              <a:ahLst/>
              <a:cxnLst/>
              <a:rect l="l" t="t" r="r" b="b"/>
              <a:pathLst>
                <a:path w="1204" h="1897" extrusionOk="0">
                  <a:moveTo>
                    <a:pt x="82" y="1"/>
                  </a:moveTo>
                  <a:lnTo>
                    <a:pt x="82" y="940"/>
                  </a:lnTo>
                  <a:cubicBezTo>
                    <a:pt x="148" y="907"/>
                    <a:pt x="214" y="891"/>
                    <a:pt x="280" y="874"/>
                  </a:cubicBezTo>
                  <a:cubicBezTo>
                    <a:pt x="346" y="858"/>
                    <a:pt x="412" y="841"/>
                    <a:pt x="478" y="841"/>
                  </a:cubicBezTo>
                  <a:cubicBezTo>
                    <a:pt x="626" y="841"/>
                    <a:pt x="742" y="891"/>
                    <a:pt x="824" y="957"/>
                  </a:cubicBezTo>
                  <a:cubicBezTo>
                    <a:pt x="907" y="1039"/>
                    <a:pt x="956" y="1138"/>
                    <a:pt x="956" y="1270"/>
                  </a:cubicBezTo>
                  <a:cubicBezTo>
                    <a:pt x="956" y="1402"/>
                    <a:pt x="907" y="1501"/>
                    <a:pt x="824" y="1566"/>
                  </a:cubicBezTo>
                  <a:cubicBezTo>
                    <a:pt x="742" y="1649"/>
                    <a:pt x="626" y="1682"/>
                    <a:pt x="478" y="1682"/>
                  </a:cubicBezTo>
                  <a:cubicBezTo>
                    <a:pt x="396" y="1682"/>
                    <a:pt x="313" y="1682"/>
                    <a:pt x="231" y="1649"/>
                  </a:cubicBezTo>
                  <a:cubicBezTo>
                    <a:pt x="148" y="1632"/>
                    <a:pt x="82" y="1599"/>
                    <a:pt x="0" y="1566"/>
                  </a:cubicBezTo>
                  <a:lnTo>
                    <a:pt x="0" y="1814"/>
                  </a:lnTo>
                  <a:cubicBezTo>
                    <a:pt x="82" y="1847"/>
                    <a:pt x="165" y="1863"/>
                    <a:pt x="247" y="1880"/>
                  </a:cubicBezTo>
                  <a:cubicBezTo>
                    <a:pt x="330" y="1896"/>
                    <a:pt x="412" y="1896"/>
                    <a:pt x="494" y="1896"/>
                  </a:cubicBezTo>
                  <a:cubicBezTo>
                    <a:pt x="709" y="1896"/>
                    <a:pt x="890" y="1847"/>
                    <a:pt x="1022" y="1731"/>
                  </a:cubicBezTo>
                  <a:cubicBezTo>
                    <a:pt x="1137" y="1616"/>
                    <a:pt x="1203" y="1468"/>
                    <a:pt x="1203" y="1270"/>
                  </a:cubicBezTo>
                  <a:cubicBezTo>
                    <a:pt x="1203" y="1072"/>
                    <a:pt x="1137" y="924"/>
                    <a:pt x="1022" y="808"/>
                  </a:cubicBezTo>
                  <a:cubicBezTo>
                    <a:pt x="907" y="693"/>
                    <a:pt x="742" y="644"/>
                    <a:pt x="527" y="644"/>
                  </a:cubicBezTo>
                  <a:lnTo>
                    <a:pt x="412" y="644"/>
                  </a:lnTo>
                  <a:cubicBezTo>
                    <a:pt x="379" y="644"/>
                    <a:pt x="346" y="660"/>
                    <a:pt x="313" y="676"/>
                  </a:cubicBezTo>
                  <a:lnTo>
                    <a:pt x="313" y="215"/>
                  </a:lnTo>
                  <a:lnTo>
                    <a:pt x="1071" y="215"/>
                  </a:lnTo>
                  <a:lnTo>
                    <a:pt x="1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62;p48">
              <a:extLst>
                <a:ext uri="{FF2B5EF4-FFF2-40B4-BE49-F238E27FC236}">
                  <a16:creationId xmlns:a16="http://schemas.microsoft.com/office/drawing/2014/main" id="{38951AC1-49FE-4A93-8805-0E394078E029}"/>
                </a:ext>
              </a:extLst>
            </p:cNvPr>
            <p:cNvSpPr/>
            <p:nvPr/>
          </p:nvSpPr>
          <p:spPr>
            <a:xfrm>
              <a:off x="6827275" y="4941925"/>
              <a:ext cx="31750" cy="48250"/>
            </a:xfrm>
            <a:custGeom>
              <a:avLst/>
              <a:gdLst/>
              <a:ahLst/>
              <a:cxnLst/>
              <a:rect l="l" t="t" r="r" b="b"/>
              <a:pathLst>
                <a:path w="1270" h="1930" extrusionOk="0">
                  <a:moveTo>
                    <a:pt x="627" y="199"/>
                  </a:moveTo>
                  <a:cubicBezTo>
                    <a:pt x="759" y="199"/>
                    <a:pt x="857" y="264"/>
                    <a:pt x="923" y="396"/>
                  </a:cubicBezTo>
                  <a:cubicBezTo>
                    <a:pt x="989" y="528"/>
                    <a:pt x="1022" y="709"/>
                    <a:pt x="1022" y="973"/>
                  </a:cubicBezTo>
                  <a:cubicBezTo>
                    <a:pt x="1022" y="1220"/>
                    <a:pt x="989" y="1418"/>
                    <a:pt x="923" y="1534"/>
                  </a:cubicBezTo>
                  <a:cubicBezTo>
                    <a:pt x="857" y="1665"/>
                    <a:pt x="759" y="1731"/>
                    <a:pt x="627" y="1731"/>
                  </a:cubicBezTo>
                  <a:cubicBezTo>
                    <a:pt x="511" y="1731"/>
                    <a:pt x="412" y="1665"/>
                    <a:pt x="347" y="1534"/>
                  </a:cubicBezTo>
                  <a:cubicBezTo>
                    <a:pt x="281" y="1418"/>
                    <a:pt x="248" y="1220"/>
                    <a:pt x="248" y="973"/>
                  </a:cubicBezTo>
                  <a:cubicBezTo>
                    <a:pt x="248" y="709"/>
                    <a:pt x="281" y="528"/>
                    <a:pt x="347" y="396"/>
                  </a:cubicBezTo>
                  <a:cubicBezTo>
                    <a:pt x="412" y="264"/>
                    <a:pt x="511" y="199"/>
                    <a:pt x="627" y="199"/>
                  </a:cubicBezTo>
                  <a:close/>
                  <a:moveTo>
                    <a:pt x="627" y="1"/>
                  </a:moveTo>
                  <a:cubicBezTo>
                    <a:pt x="429" y="1"/>
                    <a:pt x="264" y="83"/>
                    <a:pt x="149" y="248"/>
                  </a:cubicBezTo>
                  <a:cubicBezTo>
                    <a:pt x="50" y="413"/>
                    <a:pt x="0" y="660"/>
                    <a:pt x="0" y="973"/>
                  </a:cubicBezTo>
                  <a:cubicBezTo>
                    <a:pt x="0" y="1286"/>
                    <a:pt x="50" y="1517"/>
                    <a:pt x="149" y="1682"/>
                  </a:cubicBezTo>
                  <a:cubicBezTo>
                    <a:pt x="264" y="1847"/>
                    <a:pt x="429" y="1929"/>
                    <a:pt x="627" y="1929"/>
                  </a:cubicBezTo>
                  <a:cubicBezTo>
                    <a:pt x="841" y="1929"/>
                    <a:pt x="1006" y="1847"/>
                    <a:pt x="1105" y="1682"/>
                  </a:cubicBezTo>
                  <a:cubicBezTo>
                    <a:pt x="1220" y="1517"/>
                    <a:pt x="1269" y="1286"/>
                    <a:pt x="1269" y="973"/>
                  </a:cubicBezTo>
                  <a:cubicBezTo>
                    <a:pt x="1269" y="660"/>
                    <a:pt x="1220" y="413"/>
                    <a:pt x="1105" y="248"/>
                  </a:cubicBezTo>
                  <a:cubicBezTo>
                    <a:pt x="1006" y="83"/>
                    <a:pt x="841" y="1"/>
                    <a:pt x="6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63;p48">
              <a:extLst>
                <a:ext uri="{FF2B5EF4-FFF2-40B4-BE49-F238E27FC236}">
                  <a16:creationId xmlns:a16="http://schemas.microsoft.com/office/drawing/2014/main" id="{6F889A75-648B-4685-9DF4-C451DA618B0E}"/>
                </a:ext>
              </a:extLst>
            </p:cNvPr>
            <p:cNvSpPr/>
            <p:nvPr/>
          </p:nvSpPr>
          <p:spPr>
            <a:xfrm>
              <a:off x="6867650" y="4941925"/>
              <a:ext cx="32175" cy="48250"/>
            </a:xfrm>
            <a:custGeom>
              <a:avLst/>
              <a:gdLst/>
              <a:ahLst/>
              <a:cxnLst/>
              <a:rect l="l" t="t" r="r" b="b"/>
              <a:pathLst>
                <a:path w="1287" h="1930" extrusionOk="0">
                  <a:moveTo>
                    <a:pt x="660" y="874"/>
                  </a:moveTo>
                  <a:cubicBezTo>
                    <a:pt x="775" y="874"/>
                    <a:pt x="858" y="907"/>
                    <a:pt x="923" y="990"/>
                  </a:cubicBezTo>
                  <a:cubicBezTo>
                    <a:pt x="989" y="1056"/>
                    <a:pt x="1022" y="1171"/>
                    <a:pt x="1022" y="1303"/>
                  </a:cubicBezTo>
                  <a:cubicBezTo>
                    <a:pt x="1022" y="1435"/>
                    <a:pt x="989" y="1534"/>
                    <a:pt x="923" y="1616"/>
                  </a:cubicBezTo>
                  <a:cubicBezTo>
                    <a:pt x="858" y="1698"/>
                    <a:pt x="775" y="1731"/>
                    <a:pt x="660" y="1731"/>
                  </a:cubicBezTo>
                  <a:cubicBezTo>
                    <a:pt x="544" y="1731"/>
                    <a:pt x="462" y="1698"/>
                    <a:pt x="396" y="1616"/>
                  </a:cubicBezTo>
                  <a:cubicBezTo>
                    <a:pt x="330" y="1534"/>
                    <a:pt x="297" y="1435"/>
                    <a:pt x="297" y="1303"/>
                  </a:cubicBezTo>
                  <a:cubicBezTo>
                    <a:pt x="297" y="1171"/>
                    <a:pt x="330" y="1056"/>
                    <a:pt x="396" y="990"/>
                  </a:cubicBezTo>
                  <a:cubicBezTo>
                    <a:pt x="462" y="907"/>
                    <a:pt x="544" y="874"/>
                    <a:pt x="660" y="874"/>
                  </a:cubicBezTo>
                  <a:close/>
                  <a:moveTo>
                    <a:pt x="775" y="1"/>
                  </a:moveTo>
                  <a:cubicBezTo>
                    <a:pt x="544" y="1"/>
                    <a:pt x="347" y="100"/>
                    <a:pt x="215" y="264"/>
                  </a:cubicBezTo>
                  <a:cubicBezTo>
                    <a:pt x="66" y="446"/>
                    <a:pt x="1" y="677"/>
                    <a:pt x="1" y="973"/>
                  </a:cubicBezTo>
                  <a:cubicBezTo>
                    <a:pt x="1" y="1286"/>
                    <a:pt x="66" y="1517"/>
                    <a:pt x="165" y="1682"/>
                  </a:cubicBezTo>
                  <a:cubicBezTo>
                    <a:pt x="281" y="1847"/>
                    <a:pt x="446" y="1929"/>
                    <a:pt x="660" y="1929"/>
                  </a:cubicBezTo>
                  <a:cubicBezTo>
                    <a:pt x="858" y="1929"/>
                    <a:pt x="1006" y="1863"/>
                    <a:pt x="1105" y="1748"/>
                  </a:cubicBezTo>
                  <a:cubicBezTo>
                    <a:pt x="1220" y="1649"/>
                    <a:pt x="1286" y="1484"/>
                    <a:pt x="1286" y="1303"/>
                  </a:cubicBezTo>
                  <a:cubicBezTo>
                    <a:pt x="1286" y="1105"/>
                    <a:pt x="1220" y="957"/>
                    <a:pt x="1121" y="841"/>
                  </a:cubicBezTo>
                  <a:cubicBezTo>
                    <a:pt x="1006" y="726"/>
                    <a:pt x="858" y="677"/>
                    <a:pt x="676" y="677"/>
                  </a:cubicBezTo>
                  <a:cubicBezTo>
                    <a:pt x="594" y="677"/>
                    <a:pt x="511" y="693"/>
                    <a:pt x="429" y="726"/>
                  </a:cubicBezTo>
                  <a:cubicBezTo>
                    <a:pt x="363" y="759"/>
                    <a:pt x="297" y="825"/>
                    <a:pt x="248" y="891"/>
                  </a:cubicBezTo>
                  <a:cubicBezTo>
                    <a:pt x="264" y="660"/>
                    <a:pt x="314" y="495"/>
                    <a:pt x="396" y="380"/>
                  </a:cubicBezTo>
                  <a:cubicBezTo>
                    <a:pt x="495" y="281"/>
                    <a:pt x="610" y="215"/>
                    <a:pt x="775" y="215"/>
                  </a:cubicBezTo>
                  <a:cubicBezTo>
                    <a:pt x="841" y="215"/>
                    <a:pt x="907" y="232"/>
                    <a:pt x="973" y="248"/>
                  </a:cubicBezTo>
                  <a:cubicBezTo>
                    <a:pt x="1039" y="264"/>
                    <a:pt x="1105" y="281"/>
                    <a:pt x="1154" y="314"/>
                  </a:cubicBezTo>
                  <a:lnTo>
                    <a:pt x="1154" y="83"/>
                  </a:lnTo>
                  <a:cubicBezTo>
                    <a:pt x="1088" y="50"/>
                    <a:pt x="1022" y="34"/>
                    <a:pt x="956" y="34"/>
                  </a:cubicBezTo>
                  <a:cubicBezTo>
                    <a:pt x="891" y="17"/>
                    <a:pt x="841" y="1"/>
                    <a:pt x="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64;p48">
              <a:extLst>
                <a:ext uri="{FF2B5EF4-FFF2-40B4-BE49-F238E27FC236}">
                  <a16:creationId xmlns:a16="http://schemas.microsoft.com/office/drawing/2014/main" id="{8EB64F27-0723-4719-8F31-1E0F449126F4}"/>
                </a:ext>
              </a:extLst>
            </p:cNvPr>
            <p:cNvSpPr/>
            <p:nvPr/>
          </p:nvSpPr>
          <p:spPr>
            <a:xfrm>
              <a:off x="7166375" y="4941925"/>
              <a:ext cx="31750" cy="48250"/>
            </a:xfrm>
            <a:custGeom>
              <a:avLst/>
              <a:gdLst/>
              <a:ahLst/>
              <a:cxnLst/>
              <a:rect l="l" t="t" r="r" b="b"/>
              <a:pathLst>
                <a:path w="1270" h="1930" extrusionOk="0">
                  <a:moveTo>
                    <a:pt x="627" y="199"/>
                  </a:moveTo>
                  <a:cubicBezTo>
                    <a:pt x="759" y="199"/>
                    <a:pt x="857" y="264"/>
                    <a:pt x="923" y="396"/>
                  </a:cubicBezTo>
                  <a:cubicBezTo>
                    <a:pt x="989" y="528"/>
                    <a:pt x="1022" y="709"/>
                    <a:pt x="1022" y="973"/>
                  </a:cubicBezTo>
                  <a:cubicBezTo>
                    <a:pt x="1022" y="1220"/>
                    <a:pt x="989" y="1418"/>
                    <a:pt x="923" y="1534"/>
                  </a:cubicBezTo>
                  <a:cubicBezTo>
                    <a:pt x="857" y="1665"/>
                    <a:pt x="759" y="1731"/>
                    <a:pt x="627" y="1731"/>
                  </a:cubicBezTo>
                  <a:cubicBezTo>
                    <a:pt x="511" y="1731"/>
                    <a:pt x="412" y="1665"/>
                    <a:pt x="346" y="1534"/>
                  </a:cubicBezTo>
                  <a:cubicBezTo>
                    <a:pt x="281" y="1418"/>
                    <a:pt x="248" y="1220"/>
                    <a:pt x="248" y="973"/>
                  </a:cubicBezTo>
                  <a:cubicBezTo>
                    <a:pt x="248" y="709"/>
                    <a:pt x="281" y="528"/>
                    <a:pt x="346" y="396"/>
                  </a:cubicBezTo>
                  <a:cubicBezTo>
                    <a:pt x="412" y="264"/>
                    <a:pt x="511" y="199"/>
                    <a:pt x="627" y="199"/>
                  </a:cubicBezTo>
                  <a:close/>
                  <a:moveTo>
                    <a:pt x="627" y="1"/>
                  </a:moveTo>
                  <a:cubicBezTo>
                    <a:pt x="429" y="1"/>
                    <a:pt x="264" y="83"/>
                    <a:pt x="165" y="248"/>
                  </a:cubicBezTo>
                  <a:cubicBezTo>
                    <a:pt x="50" y="413"/>
                    <a:pt x="0" y="660"/>
                    <a:pt x="0" y="973"/>
                  </a:cubicBezTo>
                  <a:cubicBezTo>
                    <a:pt x="0" y="1286"/>
                    <a:pt x="50" y="1517"/>
                    <a:pt x="165" y="1682"/>
                  </a:cubicBezTo>
                  <a:cubicBezTo>
                    <a:pt x="264" y="1847"/>
                    <a:pt x="429" y="1929"/>
                    <a:pt x="627" y="1929"/>
                  </a:cubicBezTo>
                  <a:cubicBezTo>
                    <a:pt x="841" y="1929"/>
                    <a:pt x="1006" y="1847"/>
                    <a:pt x="1105" y="1682"/>
                  </a:cubicBezTo>
                  <a:cubicBezTo>
                    <a:pt x="1220" y="1517"/>
                    <a:pt x="1269" y="1286"/>
                    <a:pt x="1269" y="973"/>
                  </a:cubicBezTo>
                  <a:cubicBezTo>
                    <a:pt x="1269" y="660"/>
                    <a:pt x="1220" y="413"/>
                    <a:pt x="1105" y="248"/>
                  </a:cubicBezTo>
                  <a:cubicBezTo>
                    <a:pt x="1006" y="83"/>
                    <a:pt x="841" y="1"/>
                    <a:pt x="6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65;p48">
              <a:extLst>
                <a:ext uri="{FF2B5EF4-FFF2-40B4-BE49-F238E27FC236}">
                  <a16:creationId xmlns:a16="http://schemas.microsoft.com/office/drawing/2014/main" id="{29ABF5FB-AC1F-41A4-BC34-2B60949CCF24}"/>
                </a:ext>
              </a:extLst>
            </p:cNvPr>
            <p:cNvSpPr/>
            <p:nvPr/>
          </p:nvSpPr>
          <p:spPr>
            <a:xfrm>
              <a:off x="7207575" y="4942750"/>
              <a:ext cx="29700" cy="46600"/>
            </a:xfrm>
            <a:custGeom>
              <a:avLst/>
              <a:gdLst/>
              <a:ahLst/>
              <a:cxnLst/>
              <a:rect l="l" t="t" r="r" b="b"/>
              <a:pathLst>
                <a:path w="1188" h="1864" extrusionOk="0">
                  <a:moveTo>
                    <a:pt x="0" y="1"/>
                  </a:moveTo>
                  <a:lnTo>
                    <a:pt x="0" y="215"/>
                  </a:lnTo>
                  <a:lnTo>
                    <a:pt x="890" y="215"/>
                  </a:lnTo>
                  <a:lnTo>
                    <a:pt x="264" y="1863"/>
                  </a:lnTo>
                  <a:lnTo>
                    <a:pt x="528" y="1863"/>
                  </a:lnTo>
                  <a:lnTo>
                    <a:pt x="1187" y="116"/>
                  </a:lnTo>
                  <a:lnTo>
                    <a:pt x="11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66;p48">
              <a:extLst>
                <a:ext uri="{FF2B5EF4-FFF2-40B4-BE49-F238E27FC236}">
                  <a16:creationId xmlns:a16="http://schemas.microsoft.com/office/drawing/2014/main" id="{77806D8F-CE96-44B1-9DEA-B1BB4B766137}"/>
                </a:ext>
              </a:extLst>
            </p:cNvPr>
            <p:cNvSpPr/>
            <p:nvPr/>
          </p:nvSpPr>
          <p:spPr>
            <a:xfrm>
              <a:off x="5105000" y="4338000"/>
              <a:ext cx="2145050" cy="480975"/>
            </a:xfrm>
            <a:custGeom>
              <a:avLst/>
              <a:gdLst/>
              <a:ahLst/>
              <a:cxnLst/>
              <a:rect l="l" t="t" r="r" b="b"/>
              <a:pathLst>
                <a:path w="85802" h="19239" extrusionOk="0">
                  <a:moveTo>
                    <a:pt x="38327" y="8620"/>
                  </a:moveTo>
                  <a:cubicBezTo>
                    <a:pt x="38216" y="8620"/>
                    <a:pt x="38105" y="8690"/>
                    <a:pt x="38088" y="8830"/>
                  </a:cubicBezTo>
                  <a:lnTo>
                    <a:pt x="38088" y="10413"/>
                  </a:lnTo>
                  <a:cubicBezTo>
                    <a:pt x="38105" y="10561"/>
                    <a:pt x="38216" y="10635"/>
                    <a:pt x="38327" y="10635"/>
                  </a:cubicBezTo>
                  <a:cubicBezTo>
                    <a:pt x="38438" y="10635"/>
                    <a:pt x="38550" y="10561"/>
                    <a:pt x="38566" y="10413"/>
                  </a:cubicBezTo>
                  <a:lnTo>
                    <a:pt x="38566" y="8830"/>
                  </a:lnTo>
                  <a:cubicBezTo>
                    <a:pt x="38550" y="8690"/>
                    <a:pt x="38438" y="8620"/>
                    <a:pt x="38327" y="8620"/>
                  </a:cubicBezTo>
                  <a:close/>
                  <a:moveTo>
                    <a:pt x="71842" y="8493"/>
                  </a:moveTo>
                  <a:cubicBezTo>
                    <a:pt x="71730" y="8493"/>
                    <a:pt x="71619" y="8567"/>
                    <a:pt x="71611" y="8715"/>
                  </a:cubicBezTo>
                  <a:lnTo>
                    <a:pt x="71611" y="10511"/>
                  </a:lnTo>
                  <a:cubicBezTo>
                    <a:pt x="71619" y="10652"/>
                    <a:pt x="71730" y="10722"/>
                    <a:pt x="71842" y="10722"/>
                  </a:cubicBezTo>
                  <a:cubicBezTo>
                    <a:pt x="71953" y="10722"/>
                    <a:pt x="72064" y="10652"/>
                    <a:pt x="72072" y="10511"/>
                  </a:cubicBezTo>
                  <a:lnTo>
                    <a:pt x="72072" y="8715"/>
                  </a:lnTo>
                  <a:cubicBezTo>
                    <a:pt x="72064" y="8567"/>
                    <a:pt x="71953" y="8493"/>
                    <a:pt x="71842" y="8493"/>
                  </a:cubicBezTo>
                  <a:close/>
                  <a:moveTo>
                    <a:pt x="13952" y="8480"/>
                  </a:moveTo>
                  <a:cubicBezTo>
                    <a:pt x="13832" y="8480"/>
                    <a:pt x="13713" y="8558"/>
                    <a:pt x="13713" y="8715"/>
                  </a:cubicBezTo>
                  <a:lnTo>
                    <a:pt x="13713" y="10511"/>
                  </a:lnTo>
                  <a:cubicBezTo>
                    <a:pt x="13721" y="10668"/>
                    <a:pt x="13840" y="10746"/>
                    <a:pt x="13958" y="10746"/>
                  </a:cubicBezTo>
                  <a:cubicBezTo>
                    <a:pt x="14075" y="10746"/>
                    <a:pt x="14190" y="10668"/>
                    <a:pt x="14190" y="10511"/>
                  </a:cubicBezTo>
                  <a:lnTo>
                    <a:pt x="14190" y="8715"/>
                  </a:lnTo>
                  <a:cubicBezTo>
                    <a:pt x="14190" y="8558"/>
                    <a:pt x="14071" y="8480"/>
                    <a:pt x="13952" y="8480"/>
                  </a:cubicBezTo>
                  <a:close/>
                  <a:moveTo>
                    <a:pt x="58127" y="8031"/>
                  </a:moveTo>
                  <a:cubicBezTo>
                    <a:pt x="58014" y="8031"/>
                    <a:pt x="57898" y="8105"/>
                    <a:pt x="57882" y="8254"/>
                  </a:cubicBezTo>
                  <a:lnTo>
                    <a:pt x="57882" y="10989"/>
                  </a:lnTo>
                  <a:cubicBezTo>
                    <a:pt x="57898" y="11129"/>
                    <a:pt x="58014" y="11200"/>
                    <a:pt x="58127" y="11200"/>
                  </a:cubicBezTo>
                  <a:cubicBezTo>
                    <a:pt x="58240" y="11200"/>
                    <a:pt x="58352" y="11129"/>
                    <a:pt x="58360" y="10989"/>
                  </a:cubicBezTo>
                  <a:lnTo>
                    <a:pt x="58360" y="8254"/>
                  </a:lnTo>
                  <a:cubicBezTo>
                    <a:pt x="58352" y="8105"/>
                    <a:pt x="58240" y="8031"/>
                    <a:pt x="58127" y="8031"/>
                  </a:cubicBezTo>
                  <a:close/>
                  <a:moveTo>
                    <a:pt x="70317" y="8031"/>
                  </a:moveTo>
                  <a:cubicBezTo>
                    <a:pt x="70206" y="8031"/>
                    <a:pt x="70095" y="8105"/>
                    <a:pt x="70078" y="8254"/>
                  </a:cubicBezTo>
                  <a:lnTo>
                    <a:pt x="70078" y="10989"/>
                  </a:lnTo>
                  <a:cubicBezTo>
                    <a:pt x="70095" y="11129"/>
                    <a:pt x="70206" y="11200"/>
                    <a:pt x="70317" y="11200"/>
                  </a:cubicBezTo>
                  <a:cubicBezTo>
                    <a:pt x="70428" y="11200"/>
                    <a:pt x="70540" y="11129"/>
                    <a:pt x="70556" y="10989"/>
                  </a:cubicBezTo>
                  <a:lnTo>
                    <a:pt x="70556" y="8254"/>
                  </a:lnTo>
                  <a:cubicBezTo>
                    <a:pt x="70540" y="8105"/>
                    <a:pt x="70428" y="8031"/>
                    <a:pt x="70317" y="8031"/>
                  </a:cubicBezTo>
                  <a:close/>
                  <a:moveTo>
                    <a:pt x="73366" y="8031"/>
                  </a:moveTo>
                  <a:cubicBezTo>
                    <a:pt x="73255" y="8031"/>
                    <a:pt x="73144" y="8105"/>
                    <a:pt x="73127" y="8254"/>
                  </a:cubicBezTo>
                  <a:lnTo>
                    <a:pt x="73127" y="10989"/>
                  </a:lnTo>
                  <a:cubicBezTo>
                    <a:pt x="73144" y="11129"/>
                    <a:pt x="73255" y="11200"/>
                    <a:pt x="73366" y="11200"/>
                  </a:cubicBezTo>
                  <a:cubicBezTo>
                    <a:pt x="73477" y="11200"/>
                    <a:pt x="73589" y="11129"/>
                    <a:pt x="73605" y="10989"/>
                  </a:cubicBezTo>
                  <a:lnTo>
                    <a:pt x="73605" y="8254"/>
                  </a:lnTo>
                  <a:cubicBezTo>
                    <a:pt x="73589" y="8105"/>
                    <a:pt x="73477" y="8031"/>
                    <a:pt x="73366" y="8031"/>
                  </a:cubicBezTo>
                  <a:close/>
                  <a:moveTo>
                    <a:pt x="239" y="8031"/>
                  </a:moveTo>
                  <a:cubicBezTo>
                    <a:pt x="128" y="8031"/>
                    <a:pt x="17" y="8105"/>
                    <a:pt x="0" y="8254"/>
                  </a:cubicBezTo>
                  <a:lnTo>
                    <a:pt x="0" y="11006"/>
                  </a:lnTo>
                  <a:cubicBezTo>
                    <a:pt x="17" y="11146"/>
                    <a:pt x="128" y="11216"/>
                    <a:pt x="239" y="11216"/>
                  </a:cubicBezTo>
                  <a:cubicBezTo>
                    <a:pt x="350" y="11216"/>
                    <a:pt x="462" y="11146"/>
                    <a:pt x="478" y="11006"/>
                  </a:cubicBezTo>
                  <a:lnTo>
                    <a:pt x="478" y="10989"/>
                  </a:lnTo>
                  <a:lnTo>
                    <a:pt x="478" y="8254"/>
                  </a:lnTo>
                  <a:cubicBezTo>
                    <a:pt x="462" y="8105"/>
                    <a:pt x="350" y="8031"/>
                    <a:pt x="239" y="8031"/>
                  </a:cubicBezTo>
                  <a:close/>
                  <a:moveTo>
                    <a:pt x="12435" y="8031"/>
                  </a:moveTo>
                  <a:cubicBezTo>
                    <a:pt x="12324" y="8031"/>
                    <a:pt x="12213" y="8105"/>
                    <a:pt x="12196" y="8254"/>
                  </a:cubicBezTo>
                  <a:lnTo>
                    <a:pt x="12196" y="11006"/>
                  </a:lnTo>
                  <a:cubicBezTo>
                    <a:pt x="12213" y="11146"/>
                    <a:pt x="12324" y="11216"/>
                    <a:pt x="12435" y="11216"/>
                  </a:cubicBezTo>
                  <a:cubicBezTo>
                    <a:pt x="12546" y="11216"/>
                    <a:pt x="12658" y="11146"/>
                    <a:pt x="12674" y="11006"/>
                  </a:cubicBezTo>
                  <a:lnTo>
                    <a:pt x="12674" y="10989"/>
                  </a:lnTo>
                  <a:lnTo>
                    <a:pt x="12674" y="8254"/>
                  </a:lnTo>
                  <a:cubicBezTo>
                    <a:pt x="12658" y="8105"/>
                    <a:pt x="12546" y="8031"/>
                    <a:pt x="12435" y="8031"/>
                  </a:cubicBezTo>
                  <a:close/>
                  <a:moveTo>
                    <a:pt x="52033" y="8031"/>
                  </a:moveTo>
                  <a:cubicBezTo>
                    <a:pt x="51920" y="8031"/>
                    <a:pt x="51809" y="8105"/>
                    <a:pt x="51800" y="8254"/>
                  </a:cubicBezTo>
                  <a:lnTo>
                    <a:pt x="51800" y="11006"/>
                  </a:lnTo>
                  <a:cubicBezTo>
                    <a:pt x="51809" y="11146"/>
                    <a:pt x="51920" y="11216"/>
                    <a:pt x="52033" y="11216"/>
                  </a:cubicBezTo>
                  <a:cubicBezTo>
                    <a:pt x="52147" y="11216"/>
                    <a:pt x="52262" y="11146"/>
                    <a:pt x="52278" y="11006"/>
                  </a:cubicBezTo>
                  <a:lnTo>
                    <a:pt x="52278" y="8254"/>
                  </a:lnTo>
                  <a:cubicBezTo>
                    <a:pt x="52262" y="8105"/>
                    <a:pt x="52147" y="8031"/>
                    <a:pt x="52033" y="8031"/>
                  </a:cubicBezTo>
                  <a:close/>
                  <a:moveTo>
                    <a:pt x="85562" y="8019"/>
                  </a:moveTo>
                  <a:cubicBezTo>
                    <a:pt x="85443" y="8019"/>
                    <a:pt x="85323" y="8097"/>
                    <a:pt x="85323" y="8254"/>
                  </a:cubicBezTo>
                  <a:lnTo>
                    <a:pt x="85323" y="10989"/>
                  </a:lnTo>
                  <a:cubicBezTo>
                    <a:pt x="85323" y="11146"/>
                    <a:pt x="85443" y="11224"/>
                    <a:pt x="85562" y="11224"/>
                  </a:cubicBezTo>
                  <a:cubicBezTo>
                    <a:pt x="85682" y="11224"/>
                    <a:pt x="85801" y="11146"/>
                    <a:pt x="85801" y="10989"/>
                  </a:cubicBezTo>
                  <a:lnTo>
                    <a:pt x="85801" y="8254"/>
                  </a:lnTo>
                  <a:cubicBezTo>
                    <a:pt x="85801" y="8097"/>
                    <a:pt x="85682" y="8019"/>
                    <a:pt x="85562" y="8019"/>
                  </a:cubicBezTo>
                  <a:close/>
                  <a:moveTo>
                    <a:pt x="36796" y="8019"/>
                  </a:moveTo>
                  <a:cubicBezTo>
                    <a:pt x="36679" y="8019"/>
                    <a:pt x="36564" y="8097"/>
                    <a:pt x="36572" y="8254"/>
                  </a:cubicBezTo>
                  <a:lnTo>
                    <a:pt x="36572" y="11006"/>
                  </a:lnTo>
                  <a:cubicBezTo>
                    <a:pt x="36572" y="11162"/>
                    <a:pt x="36687" y="11241"/>
                    <a:pt x="36803" y="11241"/>
                  </a:cubicBezTo>
                  <a:cubicBezTo>
                    <a:pt x="36918" y="11241"/>
                    <a:pt x="37033" y="11162"/>
                    <a:pt x="37033" y="11006"/>
                  </a:cubicBezTo>
                  <a:lnTo>
                    <a:pt x="37033" y="8254"/>
                  </a:lnTo>
                  <a:cubicBezTo>
                    <a:pt x="37033" y="8097"/>
                    <a:pt x="36914" y="8019"/>
                    <a:pt x="36796" y="8019"/>
                  </a:cubicBezTo>
                  <a:close/>
                  <a:moveTo>
                    <a:pt x="39843" y="8019"/>
                  </a:moveTo>
                  <a:cubicBezTo>
                    <a:pt x="39724" y="8019"/>
                    <a:pt x="39604" y="8097"/>
                    <a:pt x="39604" y="8254"/>
                  </a:cubicBezTo>
                  <a:lnTo>
                    <a:pt x="39604" y="11006"/>
                  </a:lnTo>
                  <a:cubicBezTo>
                    <a:pt x="39604" y="11162"/>
                    <a:pt x="39724" y="11241"/>
                    <a:pt x="39843" y="11241"/>
                  </a:cubicBezTo>
                  <a:cubicBezTo>
                    <a:pt x="39963" y="11241"/>
                    <a:pt x="40082" y="11162"/>
                    <a:pt x="40082" y="11006"/>
                  </a:cubicBezTo>
                  <a:lnTo>
                    <a:pt x="40082" y="8254"/>
                  </a:lnTo>
                  <a:cubicBezTo>
                    <a:pt x="40082" y="8097"/>
                    <a:pt x="39963" y="8019"/>
                    <a:pt x="39843" y="8019"/>
                  </a:cubicBezTo>
                  <a:close/>
                  <a:moveTo>
                    <a:pt x="53562" y="7615"/>
                  </a:moveTo>
                  <a:cubicBezTo>
                    <a:pt x="53449" y="7615"/>
                    <a:pt x="53333" y="7685"/>
                    <a:pt x="53317" y="7825"/>
                  </a:cubicBezTo>
                  <a:lnTo>
                    <a:pt x="53317" y="11401"/>
                  </a:lnTo>
                  <a:cubicBezTo>
                    <a:pt x="53333" y="11550"/>
                    <a:pt x="53449" y="11624"/>
                    <a:pt x="53562" y="11624"/>
                  </a:cubicBezTo>
                  <a:cubicBezTo>
                    <a:pt x="53675" y="11624"/>
                    <a:pt x="53786" y="11550"/>
                    <a:pt x="53795" y="11401"/>
                  </a:cubicBezTo>
                  <a:lnTo>
                    <a:pt x="53795" y="7825"/>
                  </a:lnTo>
                  <a:cubicBezTo>
                    <a:pt x="53786" y="7685"/>
                    <a:pt x="53675" y="7615"/>
                    <a:pt x="53562" y="7615"/>
                  </a:cubicBezTo>
                  <a:close/>
                  <a:moveTo>
                    <a:pt x="56611" y="7615"/>
                  </a:moveTo>
                  <a:cubicBezTo>
                    <a:pt x="56498" y="7615"/>
                    <a:pt x="56382" y="7685"/>
                    <a:pt x="56366" y="7825"/>
                  </a:cubicBezTo>
                  <a:lnTo>
                    <a:pt x="56366" y="11401"/>
                  </a:lnTo>
                  <a:cubicBezTo>
                    <a:pt x="56382" y="11550"/>
                    <a:pt x="56498" y="11624"/>
                    <a:pt x="56611" y="11624"/>
                  </a:cubicBezTo>
                  <a:cubicBezTo>
                    <a:pt x="56724" y="11624"/>
                    <a:pt x="56835" y="11550"/>
                    <a:pt x="56844" y="11401"/>
                  </a:cubicBezTo>
                  <a:lnTo>
                    <a:pt x="56844" y="7825"/>
                  </a:lnTo>
                  <a:cubicBezTo>
                    <a:pt x="56835" y="7685"/>
                    <a:pt x="56724" y="7615"/>
                    <a:pt x="56611" y="7615"/>
                  </a:cubicBezTo>
                  <a:close/>
                  <a:moveTo>
                    <a:pt x="29180" y="7520"/>
                  </a:moveTo>
                  <a:cubicBezTo>
                    <a:pt x="29069" y="7520"/>
                    <a:pt x="28958" y="7594"/>
                    <a:pt x="28941" y="7743"/>
                  </a:cubicBezTo>
                  <a:lnTo>
                    <a:pt x="28941" y="11500"/>
                  </a:lnTo>
                  <a:cubicBezTo>
                    <a:pt x="28958" y="11649"/>
                    <a:pt x="29069" y="11723"/>
                    <a:pt x="29180" y="11723"/>
                  </a:cubicBezTo>
                  <a:cubicBezTo>
                    <a:pt x="29291" y="11723"/>
                    <a:pt x="29403" y="11649"/>
                    <a:pt x="29419" y="11500"/>
                  </a:cubicBezTo>
                  <a:lnTo>
                    <a:pt x="29419" y="7743"/>
                  </a:lnTo>
                  <a:cubicBezTo>
                    <a:pt x="29403" y="7594"/>
                    <a:pt x="29291" y="7520"/>
                    <a:pt x="29180" y="7520"/>
                  </a:cubicBezTo>
                  <a:close/>
                  <a:moveTo>
                    <a:pt x="35278" y="7520"/>
                  </a:moveTo>
                  <a:cubicBezTo>
                    <a:pt x="35167" y="7520"/>
                    <a:pt x="35056" y="7594"/>
                    <a:pt x="35039" y="7743"/>
                  </a:cubicBezTo>
                  <a:lnTo>
                    <a:pt x="35039" y="11500"/>
                  </a:lnTo>
                  <a:cubicBezTo>
                    <a:pt x="35056" y="11649"/>
                    <a:pt x="35167" y="11723"/>
                    <a:pt x="35278" y="11723"/>
                  </a:cubicBezTo>
                  <a:cubicBezTo>
                    <a:pt x="35389" y="11723"/>
                    <a:pt x="35501" y="11649"/>
                    <a:pt x="35517" y="11500"/>
                  </a:cubicBezTo>
                  <a:lnTo>
                    <a:pt x="35517" y="7743"/>
                  </a:lnTo>
                  <a:cubicBezTo>
                    <a:pt x="35501" y="7594"/>
                    <a:pt x="35389" y="7520"/>
                    <a:pt x="35278" y="7520"/>
                  </a:cubicBezTo>
                  <a:close/>
                  <a:moveTo>
                    <a:pt x="55088" y="7088"/>
                  </a:moveTo>
                  <a:cubicBezTo>
                    <a:pt x="54977" y="7088"/>
                    <a:pt x="54866" y="7158"/>
                    <a:pt x="54849" y="7298"/>
                  </a:cubicBezTo>
                  <a:lnTo>
                    <a:pt x="54849" y="11929"/>
                  </a:lnTo>
                  <a:cubicBezTo>
                    <a:pt x="54866" y="12077"/>
                    <a:pt x="54977" y="12151"/>
                    <a:pt x="55088" y="12151"/>
                  </a:cubicBezTo>
                  <a:cubicBezTo>
                    <a:pt x="55200" y="12151"/>
                    <a:pt x="55311" y="12077"/>
                    <a:pt x="55327" y="11929"/>
                  </a:cubicBezTo>
                  <a:lnTo>
                    <a:pt x="55327" y="7298"/>
                  </a:lnTo>
                  <a:cubicBezTo>
                    <a:pt x="55311" y="7158"/>
                    <a:pt x="55200" y="7088"/>
                    <a:pt x="55088" y="7088"/>
                  </a:cubicBezTo>
                  <a:close/>
                  <a:moveTo>
                    <a:pt x="15474" y="6910"/>
                  </a:moveTo>
                  <a:cubicBezTo>
                    <a:pt x="15361" y="6910"/>
                    <a:pt x="15245" y="6985"/>
                    <a:pt x="15229" y="7133"/>
                  </a:cubicBezTo>
                  <a:lnTo>
                    <a:pt x="15229" y="12110"/>
                  </a:lnTo>
                  <a:cubicBezTo>
                    <a:pt x="15245" y="12258"/>
                    <a:pt x="15361" y="12333"/>
                    <a:pt x="15474" y="12333"/>
                  </a:cubicBezTo>
                  <a:cubicBezTo>
                    <a:pt x="15587" y="12333"/>
                    <a:pt x="15699" y="12258"/>
                    <a:pt x="15707" y="12110"/>
                  </a:cubicBezTo>
                  <a:lnTo>
                    <a:pt x="15707" y="7133"/>
                  </a:lnTo>
                  <a:cubicBezTo>
                    <a:pt x="15699" y="6985"/>
                    <a:pt x="15587" y="6910"/>
                    <a:pt x="15474" y="6910"/>
                  </a:cubicBezTo>
                  <a:close/>
                  <a:moveTo>
                    <a:pt x="27664" y="6910"/>
                  </a:moveTo>
                  <a:cubicBezTo>
                    <a:pt x="27553" y="6910"/>
                    <a:pt x="27441" y="6985"/>
                    <a:pt x="27425" y="7133"/>
                  </a:cubicBezTo>
                  <a:lnTo>
                    <a:pt x="27425" y="12110"/>
                  </a:lnTo>
                  <a:cubicBezTo>
                    <a:pt x="27441" y="12258"/>
                    <a:pt x="27553" y="12333"/>
                    <a:pt x="27664" y="12333"/>
                  </a:cubicBezTo>
                  <a:cubicBezTo>
                    <a:pt x="27775" y="12333"/>
                    <a:pt x="27886" y="12258"/>
                    <a:pt x="27903" y="12110"/>
                  </a:cubicBezTo>
                  <a:lnTo>
                    <a:pt x="27903" y="7133"/>
                  </a:lnTo>
                  <a:cubicBezTo>
                    <a:pt x="27886" y="6985"/>
                    <a:pt x="27775" y="6910"/>
                    <a:pt x="27664" y="6910"/>
                  </a:cubicBezTo>
                  <a:close/>
                  <a:moveTo>
                    <a:pt x="68795" y="6449"/>
                  </a:moveTo>
                  <a:cubicBezTo>
                    <a:pt x="68681" y="6449"/>
                    <a:pt x="68570" y="6523"/>
                    <a:pt x="68562" y="6671"/>
                  </a:cubicBezTo>
                  <a:lnTo>
                    <a:pt x="68562" y="12572"/>
                  </a:lnTo>
                  <a:cubicBezTo>
                    <a:pt x="68570" y="12720"/>
                    <a:pt x="68681" y="12794"/>
                    <a:pt x="68795" y="12794"/>
                  </a:cubicBezTo>
                  <a:cubicBezTo>
                    <a:pt x="68908" y="12794"/>
                    <a:pt x="69023" y="12720"/>
                    <a:pt x="69040" y="12572"/>
                  </a:cubicBezTo>
                  <a:lnTo>
                    <a:pt x="69040" y="6671"/>
                  </a:lnTo>
                  <a:cubicBezTo>
                    <a:pt x="69023" y="6523"/>
                    <a:pt x="68908" y="6449"/>
                    <a:pt x="68795" y="6449"/>
                  </a:cubicBezTo>
                  <a:close/>
                  <a:moveTo>
                    <a:pt x="74888" y="6449"/>
                  </a:moveTo>
                  <a:cubicBezTo>
                    <a:pt x="74775" y="6449"/>
                    <a:pt x="74660" y="6523"/>
                    <a:pt x="74643" y="6671"/>
                  </a:cubicBezTo>
                  <a:lnTo>
                    <a:pt x="74643" y="12572"/>
                  </a:lnTo>
                  <a:cubicBezTo>
                    <a:pt x="74660" y="12720"/>
                    <a:pt x="74775" y="12794"/>
                    <a:pt x="74888" y="12794"/>
                  </a:cubicBezTo>
                  <a:cubicBezTo>
                    <a:pt x="75002" y="12794"/>
                    <a:pt x="75113" y="12720"/>
                    <a:pt x="75121" y="12572"/>
                  </a:cubicBezTo>
                  <a:lnTo>
                    <a:pt x="75121" y="6671"/>
                  </a:lnTo>
                  <a:cubicBezTo>
                    <a:pt x="75113" y="6523"/>
                    <a:pt x="75002" y="6449"/>
                    <a:pt x="74888" y="6449"/>
                  </a:cubicBezTo>
                  <a:close/>
                  <a:moveTo>
                    <a:pt x="84036" y="6449"/>
                  </a:moveTo>
                  <a:cubicBezTo>
                    <a:pt x="83922" y="6449"/>
                    <a:pt x="83807" y="6523"/>
                    <a:pt x="83790" y="6671"/>
                  </a:cubicBezTo>
                  <a:lnTo>
                    <a:pt x="83790" y="12572"/>
                  </a:lnTo>
                  <a:cubicBezTo>
                    <a:pt x="83807" y="12720"/>
                    <a:pt x="83922" y="12794"/>
                    <a:pt x="84036" y="12794"/>
                  </a:cubicBezTo>
                  <a:cubicBezTo>
                    <a:pt x="84149" y="12794"/>
                    <a:pt x="84260" y="12720"/>
                    <a:pt x="84268" y="12572"/>
                  </a:cubicBezTo>
                  <a:lnTo>
                    <a:pt x="84268" y="6671"/>
                  </a:lnTo>
                  <a:cubicBezTo>
                    <a:pt x="84260" y="6523"/>
                    <a:pt x="84149" y="6449"/>
                    <a:pt x="84036" y="6449"/>
                  </a:cubicBezTo>
                  <a:close/>
                  <a:moveTo>
                    <a:pt x="1766" y="6449"/>
                  </a:moveTo>
                  <a:cubicBezTo>
                    <a:pt x="1652" y="6449"/>
                    <a:pt x="1541" y="6523"/>
                    <a:pt x="1533" y="6671"/>
                  </a:cubicBezTo>
                  <a:lnTo>
                    <a:pt x="1533" y="12588"/>
                  </a:lnTo>
                  <a:cubicBezTo>
                    <a:pt x="1541" y="12728"/>
                    <a:pt x="1652" y="12798"/>
                    <a:pt x="1766" y="12798"/>
                  </a:cubicBezTo>
                  <a:cubicBezTo>
                    <a:pt x="1879" y="12798"/>
                    <a:pt x="1994" y="12728"/>
                    <a:pt x="2011" y="12588"/>
                  </a:cubicBezTo>
                  <a:lnTo>
                    <a:pt x="2011" y="12572"/>
                  </a:lnTo>
                  <a:lnTo>
                    <a:pt x="2011" y="6671"/>
                  </a:lnTo>
                  <a:cubicBezTo>
                    <a:pt x="1994" y="6523"/>
                    <a:pt x="1879" y="6449"/>
                    <a:pt x="1766" y="6449"/>
                  </a:cubicBezTo>
                  <a:close/>
                  <a:moveTo>
                    <a:pt x="41366" y="6449"/>
                  </a:moveTo>
                  <a:cubicBezTo>
                    <a:pt x="41253" y="6449"/>
                    <a:pt x="41137" y="6523"/>
                    <a:pt x="41121" y="6671"/>
                  </a:cubicBezTo>
                  <a:lnTo>
                    <a:pt x="41121" y="12588"/>
                  </a:lnTo>
                  <a:cubicBezTo>
                    <a:pt x="41137" y="12728"/>
                    <a:pt x="41253" y="12798"/>
                    <a:pt x="41366" y="12798"/>
                  </a:cubicBezTo>
                  <a:cubicBezTo>
                    <a:pt x="41479" y="12798"/>
                    <a:pt x="41590" y="12728"/>
                    <a:pt x="41599" y="12588"/>
                  </a:cubicBezTo>
                  <a:lnTo>
                    <a:pt x="41599" y="6671"/>
                  </a:lnTo>
                  <a:cubicBezTo>
                    <a:pt x="41590" y="6523"/>
                    <a:pt x="41479" y="6449"/>
                    <a:pt x="41366" y="6449"/>
                  </a:cubicBezTo>
                  <a:close/>
                  <a:moveTo>
                    <a:pt x="50515" y="6449"/>
                  </a:moveTo>
                  <a:cubicBezTo>
                    <a:pt x="50404" y="6449"/>
                    <a:pt x="50292" y="6523"/>
                    <a:pt x="50284" y="6671"/>
                  </a:cubicBezTo>
                  <a:lnTo>
                    <a:pt x="50284" y="12588"/>
                  </a:lnTo>
                  <a:cubicBezTo>
                    <a:pt x="50292" y="12728"/>
                    <a:pt x="50404" y="12798"/>
                    <a:pt x="50515" y="12798"/>
                  </a:cubicBezTo>
                  <a:cubicBezTo>
                    <a:pt x="50626" y="12798"/>
                    <a:pt x="50737" y="12728"/>
                    <a:pt x="50746" y="12588"/>
                  </a:cubicBezTo>
                  <a:lnTo>
                    <a:pt x="50746" y="6671"/>
                  </a:lnTo>
                  <a:cubicBezTo>
                    <a:pt x="50737" y="6523"/>
                    <a:pt x="50626" y="6449"/>
                    <a:pt x="50515" y="6449"/>
                  </a:cubicBezTo>
                  <a:close/>
                  <a:moveTo>
                    <a:pt x="59654" y="6424"/>
                  </a:moveTo>
                  <a:cubicBezTo>
                    <a:pt x="59534" y="6424"/>
                    <a:pt x="59415" y="6507"/>
                    <a:pt x="59415" y="6671"/>
                  </a:cubicBezTo>
                  <a:lnTo>
                    <a:pt x="59415" y="12572"/>
                  </a:lnTo>
                  <a:cubicBezTo>
                    <a:pt x="59415" y="12728"/>
                    <a:pt x="59534" y="12806"/>
                    <a:pt x="59654" y="12806"/>
                  </a:cubicBezTo>
                  <a:cubicBezTo>
                    <a:pt x="59773" y="12806"/>
                    <a:pt x="59893" y="12728"/>
                    <a:pt x="59893" y="12572"/>
                  </a:cubicBezTo>
                  <a:lnTo>
                    <a:pt x="59893" y="6671"/>
                  </a:lnTo>
                  <a:cubicBezTo>
                    <a:pt x="59893" y="6507"/>
                    <a:pt x="59773" y="6424"/>
                    <a:pt x="59654" y="6424"/>
                  </a:cubicBezTo>
                  <a:close/>
                  <a:moveTo>
                    <a:pt x="10911" y="6424"/>
                  </a:moveTo>
                  <a:cubicBezTo>
                    <a:pt x="10795" y="6424"/>
                    <a:pt x="10680" y="6507"/>
                    <a:pt x="10680" y="6671"/>
                  </a:cubicBezTo>
                  <a:lnTo>
                    <a:pt x="10680" y="12588"/>
                  </a:lnTo>
                  <a:cubicBezTo>
                    <a:pt x="10680" y="12745"/>
                    <a:pt x="10795" y="12823"/>
                    <a:pt x="10911" y="12823"/>
                  </a:cubicBezTo>
                  <a:cubicBezTo>
                    <a:pt x="11026" y="12823"/>
                    <a:pt x="11141" y="12745"/>
                    <a:pt x="11141" y="12588"/>
                  </a:cubicBezTo>
                  <a:lnTo>
                    <a:pt x="11141" y="12572"/>
                  </a:lnTo>
                  <a:lnTo>
                    <a:pt x="11141" y="6671"/>
                  </a:lnTo>
                  <a:cubicBezTo>
                    <a:pt x="11141" y="6507"/>
                    <a:pt x="11026" y="6424"/>
                    <a:pt x="10911" y="6424"/>
                  </a:cubicBezTo>
                  <a:close/>
                  <a:moveTo>
                    <a:pt x="30756" y="5823"/>
                  </a:moveTo>
                  <a:cubicBezTo>
                    <a:pt x="30643" y="5823"/>
                    <a:pt x="30532" y="5897"/>
                    <a:pt x="30523" y="6045"/>
                  </a:cubicBezTo>
                  <a:lnTo>
                    <a:pt x="30408" y="13198"/>
                  </a:lnTo>
                  <a:cubicBezTo>
                    <a:pt x="30424" y="13338"/>
                    <a:pt x="30540" y="13408"/>
                    <a:pt x="30653" y="13408"/>
                  </a:cubicBezTo>
                  <a:cubicBezTo>
                    <a:pt x="30766" y="13408"/>
                    <a:pt x="30878" y="13338"/>
                    <a:pt x="30886" y="13198"/>
                  </a:cubicBezTo>
                  <a:lnTo>
                    <a:pt x="31001" y="6045"/>
                  </a:lnTo>
                  <a:cubicBezTo>
                    <a:pt x="30985" y="5897"/>
                    <a:pt x="30869" y="5823"/>
                    <a:pt x="30756" y="5823"/>
                  </a:cubicBezTo>
                  <a:close/>
                  <a:moveTo>
                    <a:pt x="33803" y="5823"/>
                  </a:moveTo>
                  <a:cubicBezTo>
                    <a:pt x="33692" y="5823"/>
                    <a:pt x="33581" y="5897"/>
                    <a:pt x="33572" y="6045"/>
                  </a:cubicBezTo>
                  <a:lnTo>
                    <a:pt x="33457" y="13198"/>
                  </a:lnTo>
                  <a:cubicBezTo>
                    <a:pt x="33473" y="13338"/>
                    <a:pt x="33585" y="13408"/>
                    <a:pt x="33696" y="13408"/>
                  </a:cubicBezTo>
                  <a:cubicBezTo>
                    <a:pt x="33807" y="13408"/>
                    <a:pt x="33918" y="13338"/>
                    <a:pt x="33935" y="13198"/>
                  </a:cubicBezTo>
                  <a:lnTo>
                    <a:pt x="34034" y="6045"/>
                  </a:lnTo>
                  <a:cubicBezTo>
                    <a:pt x="34026" y="5897"/>
                    <a:pt x="33914" y="5823"/>
                    <a:pt x="33803" y="5823"/>
                  </a:cubicBezTo>
                  <a:close/>
                  <a:moveTo>
                    <a:pt x="61170" y="5604"/>
                  </a:moveTo>
                  <a:cubicBezTo>
                    <a:pt x="61059" y="5604"/>
                    <a:pt x="60947" y="5674"/>
                    <a:pt x="60931" y="5814"/>
                  </a:cubicBezTo>
                  <a:lnTo>
                    <a:pt x="60931" y="13412"/>
                  </a:lnTo>
                  <a:cubicBezTo>
                    <a:pt x="60947" y="13560"/>
                    <a:pt x="61059" y="13635"/>
                    <a:pt x="61170" y="13635"/>
                  </a:cubicBezTo>
                  <a:cubicBezTo>
                    <a:pt x="61281" y="13635"/>
                    <a:pt x="61392" y="13560"/>
                    <a:pt x="61409" y="13412"/>
                  </a:cubicBezTo>
                  <a:lnTo>
                    <a:pt x="61409" y="5814"/>
                  </a:lnTo>
                  <a:cubicBezTo>
                    <a:pt x="61392" y="5674"/>
                    <a:pt x="61281" y="5604"/>
                    <a:pt x="61170" y="5604"/>
                  </a:cubicBezTo>
                  <a:close/>
                  <a:moveTo>
                    <a:pt x="67274" y="5604"/>
                  </a:moveTo>
                  <a:cubicBezTo>
                    <a:pt x="67161" y="5604"/>
                    <a:pt x="67046" y="5674"/>
                    <a:pt x="67029" y="5814"/>
                  </a:cubicBezTo>
                  <a:lnTo>
                    <a:pt x="67029" y="13412"/>
                  </a:lnTo>
                  <a:cubicBezTo>
                    <a:pt x="67046" y="13560"/>
                    <a:pt x="67161" y="13635"/>
                    <a:pt x="67274" y="13635"/>
                  </a:cubicBezTo>
                  <a:cubicBezTo>
                    <a:pt x="67387" y="13635"/>
                    <a:pt x="67499" y="13560"/>
                    <a:pt x="67507" y="13412"/>
                  </a:cubicBezTo>
                  <a:lnTo>
                    <a:pt x="67507" y="5814"/>
                  </a:lnTo>
                  <a:cubicBezTo>
                    <a:pt x="67499" y="5674"/>
                    <a:pt x="67387" y="5604"/>
                    <a:pt x="67274" y="5604"/>
                  </a:cubicBezTo>
                  <a:close/>
                  <a:moveTo>
                    <a:pt x="76415" y="5604"/>
                  </a:moveTo>
                  <a:cubicBezTo>
                    <a:pt x="76304" y="5604"/>
                    <a:pt x="76193" y="5674"/>
                    <a:pt x="76176" y="5814"/>
                  </a:cubicBezTo>
                  <a:lnTo>
                    <a:pt x="76176" y="13412"/>
                  </a:lnTo>
                  <a:cubicBezTo>
                    <a:pt x="76193" y="13560"/>
                    <a:pt x="76304" y="13635"/>
                    <a:pt x="76415" y="13635"/>
                  </a:cubicBezTo>
                  <a:cubicBezTo>
                    <a:pt x="76526" y="13635"/>
                    <a:pt x="76638" y="13560"/>
                    <a:pt x="76654" y="13412"/>
                  </a:cubicBezTo>
                  <a:lnTo>
                    <a:pt x="76654" y="5814"/>
                  </a:lnTo>
                  <a:cubicBezTo>
                    <a:pt x="76638" y="5674"/>
                    <a:pt x="76526" y="5604"/>
                    <a:pt x="76415" y="5604"/>
                  </a:cubicBezTo>
                  <a:close/>
                  <a:moveTo>
                    <a:pt x="82513" y="5604"/>
                  </a:moveTo>
                  <a:cubicBezTo>
                    <a:pt x="82402" y="5604"/>
                    <a:pt x="82291" y="5674"/>
                    <a:pt x="82274" y="5814"/>
                  </a:cubicBezTo>
                  <a:lnTo>
                    <a:pt x="82274" y="13412"/>
                  </a:lnTo>
                  <a:cubicBezTo>
                    <a:pt x="82291" y="13560"/>
                    <a:pt x="82402" y="13635"/>
                    <a:pt x="82513" y="13635"/>
                  </a:cubicBezTo>
                  <a:cubicBezTo>
                    <a:pt x="82624" y="13635"/>
                    <a:pt x="82736" y="13560"/>
                    <a:pt x="82752" y="13412"/>
                  </a:cubicBezTo>
                  <a:lnTo>
                    <a:pt x="82752" y="5814"/>
                  </a:lnTo>
                  <a:cubicBezTo>
                    <a:pt x="82736" y="5674"/>
                    <a:pt x="82624" y="5604"/>
                    <a:pt x="82513" y="5604"/>
                  </a:cubicBezTo>
                  <a:close/>
                  <a:moveTo>
                    <a:pt x="3288" y="5604"/>
                  </a:moveTo>
                  <a:cubicBezTo>
                    <a:pt x="3177" y="5604"/>
                    <a:pt x="3066" y="5674"/>
                    <a:pt x="3049" y="5814"/>
                  </a:cubicBezTo>
                  <a:lnTo>
                    <a:pt x="3049" y="13429"/>
                  </a:lnTo>
                  <a:cubicBezTo>
                    <a:pt x="3066" y="13577"/>
                    <a:pt x="3177" y="13651"/>
                    <a:pt x="3288" y="13651"/>
                  </a:cubicBezTo>
                  <a:cubicBezTo>
                    <a:pt x="3399" y="13651"/>
                    <a:pt x="3511" y="13577"/>
                    <a:pt x="3527" y="13429"/>
                  </a:cubicBezTo>
                  <a:lnTo>
                    <a:pt x="3527" y="13412"/>
                  </a:lnTo>
                  <a:lnTo>
                    <a:pt x="3527" y="5814"/>
                  </a:lnTo>
                  <a:cubicBezTo>
                    <a:pt x="3511" y="5674"/>
                    <a:pt x="3399" y="5604"/>
                    <a:pt x="3288" y="5604"/>
                  </a:cubicBezTo>
                  <a:close/>
                  <a:moveTo>
                    <a:pt x="9386" y="5604"/>
                  </a:moveTo>
                  <a:cubicBezTo>
                    <a:pt x="9275" y="5604"/>
                    <a:pt x="9164" y="5674"/>
                    <a:pt x="9147" y="5814"/>
                  </a:cubicBezTo>
                  <a:lnTo>
                    <a:pt x="9147" y="13429"/>
                  </a:lnTo>
                  <a:cubicBezTo>
                    <a:pt x="9164" y="13577"/>
                    <a:pt x="9275" y="13651"/>
                    <a:pt x="9386" y="13651"/>
                  </a:cubicBezTo>
                  <a:cubicBezTo>
                    <a:pt x="9497" y="13651"/>
                    <a:pt x="9609" y="13577"/>
                    <a:pt x="9625" y="13429"/>
                  </a:cubicBezTo>
                  <a:lnTo>
                    <a:pt x="9625" y="13412"/>
                  </a:lnTo>
                  <a:lnTo>
                    <a:pt x="9625" y="5814"/>
                  </a:lnTo>
                  <a:cubicBezTo>
                    <a:pt x="9609" y="5674"/>
                    <a:pt x="9497" y="5604"/>
                    <a:pt x="9386" y="5604"/>
                  </a:cubicBezTo>
                  <a:close/>
                  <a:moveTo>
                    <a:pt x="42886" y="5604"/>
                  </a:moveTo>
                  <a:cubicBezTo>
                    <a:pt x="42773" y="5604"/>
                    <a:pt x="42662" y="5674"/>
                    <a:pt x="42653" y="5814"/>
                  </a:cubicBezTo>
                  <a:lnTo>
                    <a:pt x="42653" y="13429"/>
                  </a:lnTo>
                  <a:cubicBezTo>
                    <a:pt x="42662" y="13577"/>
                    <a:pt x="42773" y="13651"/>
                    <a:pt x="42886" y="13651"/>
                  </a:cubicBezTo>
                  <a:cubicBezTo>
                    <a:pt x="43000" y="13651"/>
                    <a:pt x="43115" y="13577"/>
                    <a:pt x="43131" y="13429"/>
                  </a:cubicBezTo>
                  <a:lnTo>
                    <a:pt x="43131" y="5814"/>
                  </a:lnTo>
                  <a:cubicBezTo>
                    <a:pt x="43115" y="5674"/>
                    <a:pt x="43000" y="5604"/>
                    <a:pt x="42886" y="5604"/>
                  </a:cubicBezTo>
                  <a:close/>
                  <a:moveTo>
                    <a:pt x="48990" y="5604"/>
                  </a:moveTo>
                  <a:cubicBezTo>
                    <a:pt x="48879" y="5604"/>
                    <a:pt x="48768" y="5674"/>
                    <a:pt x="48751" y="5814"/>
                  </a:cubicBezTo>
                  <a:lnTo>
                    <a:pt x="48751" y="13429"/>
                  </a:lnTo>
                  <a:cubicBezTo>
                    <a:pt x="48768" y="13577"/>
                    <a:pt x="48879" y="13651"/>
                    <a:pt x="48990" y="13651"/>
                  </a:cubicBezTo>
                  <a:cubicBezTo>
                    <a:pt x="49102" y="13651"/>
                    <a:pt x="49213" y="13577"/>
                    <a:pt x="49229" y="13429"/>
                  </a:cubicBezTo>
                  <a:lnTo>
                    <a:pt x="49229" y="5814"/>
                  </a:lnTo>
                  <a:cubicBezTo>
                    <a:pt x="49213" y="5674"/>
                    <a:pt x="49102" y="5604"/>
                    <a:pt x="48990" y="5604"/>
                  </a:cubicBezTo>
                  <a:close/>
                  <a:moveTo>
                    <a:pt x="65752" y="5077"/>
                  </a:moveTo>
                  <a:cubicBezTo>
                    <a:pt x="65640" y="5077"/>
                    <a:pt x="65529" y="5147"/>
                    <a:pt x="65513" y="5287"/>
                  </a:cubicBezTo>
                  <a:lnTo>
                    <a:pt x="65513" y="13940"/>
                  </a:lnTo>
                  <a:cubicBezTo>
                    <a:pt x="65529" y="14088"/>
                    <a:pt x="65640" y="14162"/>
                    <a:pt x="65752" y="14162"/>
                  </a:cubicBezTo>
                  <a:cubicBezTo>
                    <a:pt x="65863" y="14162"/>
                    <a:pt x="65974" y="14088"/>
                    <a:pt x="65991" y="13940"/>
                  </a:cubicBezTo>
                  <a:lnTo>
                    <a:pt x="65991" y="5287"/>
                  </a:lnTo>
                  <a:cubicBezTo>
                    <a:pt x="65974" y="5147"/>
                    <a:pt x="65863" y="5077"/>
                    <a:pt x="65752" y="5077"/>
                  </a:cubicBezTo>
                  <a:close/>
                  <a:moveTo>
                    <a:pt x="77937" y="5077"/>
                  </a:moveTo>
                  <a:cubicBezTo>
                    <a:pt x="77824" y="5077"/>
                    <a:pt x="77709" y="5147"/>
                    <a:pt x="77692" y="5287"/>
                  </a:cubicBezTo>
                  <a:lnTo>
                    <a:pt x="77692" y="13940"/>
                  </a:lnTo>
                  <a:cubicBezTo>
                    <a:pt x="77709" y="14088"/>
                    <a:pt x="77824" y="14162"/>
                    <a:pt x="77937" y="14162"/>
                  </a:cubicBezTo>
                  <a:cubicBezTo>
                    <a:pt x="78051" y="14162"/>
                    <a:pt x="78162" y="14088"/>
                    <a:pt x="78170" y="13940"/>
                  </a:cubicBezTo>
                  <a:lnTo>
                    <a:pt x="78170" y="5287"/>
                  </a:lnTo>
                  <a:cubicBezTo>
                    <a:pt x="78162" y="5147"/>
                    <a:pt x="78051" y="5077"/>
                    <a:pt x="77937" y="5077"/>
                  </a:cubicBezTo>
                  <a:close/>
                  <a:moveTo>
                    <a:pt x="80986" y="5077"/>
                  </a:moveTo>
                  <a:cubicBezTo>
                    <a:pt x="80873" y="5077"/>
                    <a:pt x="80758" y="5147"/>
                    <a:pt x="80741" y="5287"/>
                  </a:cubicBezTo>
                  <a:lnTo>
                    <a:pt x="80741" y="13940"/>
                  </a:lnTo>
                  <a:cubicBezTo>
                    <a:pt x="80758" y="14088"/>
                    <a:pt x="80873" y="14162"/>
                    <a:pt x="80986" y="14162"/>
                  </a:cubicBezTo>
                  <a:cubicBezTo>
                    <a:pt x="81100" y="14162"/>
                    <a:pt x="81211" y="14088"/>
                    <a:pt x="81219" y="13940"/>
                  </a:cubicBezTo>
                  <a:lnTo>
                    <a:pt x="81219" y="5287"/>
                  </a:lnTo>
                  <a:cubicBezTo>
                    <a:pt x="81211" y="5147"/>
                    <a:pt x="81100" y="5077"/>
                    <a:pt x="80986" y="5077"/>
                  </a:cubicBezTo>
                  <a:close/>
                  <a:moveTo>
                    <a:pt x="62694" y="5052"/>
                  </a:moveTo>
                  <a:cubicBezTo>
                    <a:pt x="62579" y="5052"/>
                    <a:pt x="62464" y="5130"/>
                    <a:pt x="62464" y="5287"/>
                  </a:cubicBezTo>
                  <a:lnTo>
                    <a:pt x="62464" y="13940"/>
                  </a:lnTo>
                  <a:cubicBezTo>
                    <a:pt x="62464" y="14096"/>
                    <a:pt x="62583" y="14174"/>
                    <a:pt x="62701" y="14174"/>
                  </a:cubicBezTo>
                  <a:cubicBezTo>
                    <a:pt x="62818" y="14174"/>
                    <a:pt x="62933" y="14096"/>
                    <a:pt x="62925" y="13940"/>
                  </a:cubicBezTo>
                  <a:lnTo>
                    <a:pt x="62925" y="5287"/>
                  </a:lnTo>
                  <a:cubicBezTo>
                    <a:pt x="62925" y="5130"/>
                    <a:pt x="62810" y="5052"/>
                    <a:pt x="62694" y="5052"/>
                  </a:cubicBezTo>
                  <a:close/>
                  <a:moveTo>
                    <a:pt x="4813" y="5077"/>
                  </a:moveTo>
                  <a:cubicBezTo>
                    <a:pt x="4701" y="5077"/>
                    <a:pt x="4590" y="5147"/>
                    <a:pt x="4582" y="5287"/>
                  </a:cubicBezTo>
                  <a:lnTo>
                    <a:pt x="4582" y="13956"/>
                  </a:lnTo>
                  <a:cubicBezTo>
                    <a:pt x="4590" y="14104"/>
                    <a:pt x="4701" y="14178"/>
                    <a:pt x="4813" y="14178"/>
                  </a:cubicBezTo>
                  <a:cubicBezTo>
                    <a:pt x="4924" y="14178"/>
                    <a:pt x="5035" y="14104"/>
                    <a:pt x="5043" y="13956"/>
                  </a:cubicBezTo>
                  <a:lnTo>
                    <a:pt x="5043" y="13940"/>
                  </a:lnTo>
                  <a:lnTo>
                    <a:pt x="5043" y="5287"/>
                  </a:lnTo>
                  <a:cubicBezTo>
                    <a:pt x="5035" y="5147"/>
                    <a:pt x="4924" y="5077"/>
                    <a:pt x="4813" y="5077"/>
                  </a:cubicBezTo>
                  <a:close/>
                  <a:moveTo>
                    <a:pt x="7864" y="5077"/>
                  </a:moveTo>
                  <a:cubicBezTo>
                    <a:pt x="7750" y="5077"/>
                    <a:pt x="7639" y="5147"/>
                    <a:pt x="7631" y="5287"/>
                  </a:cubicBezTo>
                  <a:lnTo>
                    <a:pt x="7631" y="13956"/>
                  </a:lnTo>
                  <a:cubicBezTo>
                    <a:pt x="7639" y="14104"/>
                    <a:pt x="7750" y="14178"/>
                    <a:pt x="7864" y="14178"/>
                  </a:cubicBezTo>
                  <a:cubicBezTo>
                    <a:pt x="7977" y="14178"/>
                    <a:pt x="8092" y="14104"/>
                    <a:pt x="8109" y="13956"/>
                  </a:cubicBezTo>
                  <a:lnTo>
                    <a:pt x="8109" y="13940"/>
                  </a:lnTo>
                  <a:lnTo>
                    <a:pt x="8109" y="5287"/>
                  </a:lnTo>
                  <a:cubicBezTo>
                    <a:pt x="8092" y="5147"/>
                    <a:pt x="7977" y="5077"/>
                    <a:pt x="7864" y="5077"/>
                  </a:cubicBezTo>
                  <a:close/>
                  <a:moveTo>
                    <a:pt x="44409" y="5077"/>
                  </a:moveTo>
                  <a:cubicBezTo>
                    <a:pt x="44297" y="5077"/>
                    <a:pt x="44186" y="5147"/>
                    <a:pt x="44170" y="5287"/>
                  </a:cubicBezTo>
                  <a:lnTo>
                    <a:pt x="44170" y="13956"/>
                  </a:lnTo>
                  <a:cubicBezTo>
                    <a:pt x="44186" y="14104"/>
                    <a:pt x="44297" y="14178"/>
                    <a:pt x="44409" y="14178"/>
                  </a:cubicBezTo>
                  <a:cubicBezTo>
                    <a:pt x="44520" y="14178"/>
                    <a:pt x="44631" y="14104"/>
                    <a:pt x="44648" y="13956"/>
                  </a:cubicBezTo>
                  <a:lnTo>
                    <a:pt x="44648" y="5287"/>
                  </a:lnTo>
                  <a:cubicBezTo>
                    <a:pt x="44631" y="5147"/>
                    <a:pt x="44520" y="5077"/>
                    <a:pt x="44409" y="5077"/>
                  </a:cubicBezTo>
                  <a:close/>
                  <a:moveTo>
                    <a:pt x="47466" y="5077"/>
                  </a:moveTo>
                  <a:cubicBezTo>
                    <a:pt x="47355" y="5077"/>
                    <a:pt x="47243" y="5147"/>
                    <a:pt x="47235" y="5287"/>
                  </a:cubicBezTo>
                  <a:lnTo>
                    <a:pt x="47235" y="13956"/>
                  </a:lnTo>
                  <a:cubicBezTo>
                    <a:pt x="47243" y="14104"/>
                    <a:pt x="47355" y="14178"/>
                    <a:pt x="47466" y="14178"/>
                  </a:cubicBezTo>
                  <a:cubicBezTo>
                    <a:pt x="47577" y="14178"/>
                    <a:pt x="47688" y="14104"/>
                    <a:pt x="47697" y="13956"/>
                  </a:cubicBezTo>
                  <a:lnTo>
                    <a:pt x="47697" y="5287"/>
                  </a:lnTo>
                  <a:cubicBezTo>
                    <a:pt x="47688" y="5147"/>
                    <a:pt x="47577" y="5077"/>
                    <a:pt x="47466" y="5077"/>
                  </a:cubicBezTo>
                  <a:close/>
                  <a:moveTo>
                    <a:pt x="32229" y="4982"/>
                  </a:moveTo>
                  <a:cubicBezTo>
                    <a:pt x="32118" y="4982"/>
                    <a:pt x="32007" y="5056"/>
                    <a:pt x="31990" y="5205"/>
                  </a:cubicBezTo>
                  <a:lnTo>
                    <a:pt x="31990" y="14038"/>
                  </a:lnTo>
                  <a:cubicBezTo>
                    <a:pt x="32007" y="14178"/>
                    <a:pt x="32118" y="14249"/>
                    <a:pt x="32229" y="14249"/>
                  </a:cubicBezTo>
                  <a:cubicBezTo>
                    <a:pt x="32340" y="14249"/>
                    <a:pt x="32452" y="14178"/>
                    <a:pt x="32468" y="14038"/>
                  </a:cubicBezTo>
                  <a:lnTo>
                    <a:pt x="32468" y="5205"/>
                  </a:lnTo>
                  <a:cubicBezTo>
                    <a:pt x="32452" y="5056"/>
                    <a:pt x="32340" y="4982"/>
                    <a:pt x="32229" y="4982"/>
                  </a:cubicBezTo>
                  <a:close/>
                  <a:moveTo>
                    <a:pt x="64225" y="4224"/>
                  </a:moveTo>
                  <a:cubicBezTo>
                    <a:pt x="64112" y="4224"/>
                    <a:pt x="63997" y="4298"/>
                    <a:pt x="63980" y="4446"/>
                  </a:cubicBezTo>
                  <a:lnTo>
                    <a:pt x="63980" y="14797"/>
                  </a:lnTo>
                  <a:cubicBezTo>
                    <a:pt x="63997" y="14937"/>
                    <a:pt x="64112" y="15007"/>
                    <a:pt x="64225" y="15007"/>
                  </a:cubicBezTo>
                  <a:cubicBezTo>
                    <a:pt x="64338" y="15007"/>
                    <a:pt x="64450" y="14937"/>
                    <a:pt x="64458" y="14797"/>
                  </a:cubicBezTo>
                  <a:lnTo>
                    <a:pt x="64458" y="4446"/>
                  </a:lnTo>
                  <a:cubicBezTo>
                    <a:pt x="64450" y="4298"/>
                    <a:pt x="64338" y="4224"/>
                    <a:pt x="64225" y="4224"/>
                  </a:cubicBezTo>
                  <a:close/>
                  <a:moveTo>
                    <a:pt x="79464" y="4224"/>
                  </a:moveTo>
                  <a:cubicBezTo>
                    <a:pt x="79353" y="4224"/>
                    <a:pt x="79242" y="4298"/>
                    <a:pt x="79225" y="4446"/>
                  </a:cubicBezTo>
                  <a:lnTo>
                    <a:pt x="79225" y="14797"/>
                  </a:lnTo>
                  <a:cubicBezTo>
                    <a:pt x="79242" y="14937"/>
                    <a:pt x="79353" y="15007"/>
                    <a:pt x="79464" y="15007"/>
                  </a:cubicBezTo>
                  <a:cubicBezTo>
                    <a:pt x="79575" y="15007"/>
                    <a:pt x="79687" y="14937"/>
                    <a:pt x="79703" y="14797"/>
                  </a:cubicBezTo>
                  <a:lnTo>
                    <a:pt x="79703" y="4446"/>
                  </a:lnTo>
                  <a:cubicBezTo>
                    <a:pt x="79687" y="4298"/>
                    <a:pt x="79575" y="4224"/>
                    <a:pt x="79464" y="4224"/>
                  </a:cubicBezTo>
                  <a:close/>
                  <a:moveTo>
                    <a:pt x="6337" y="4224"/>
                  </a:moveTo>
                  <a:cubicBezTo>
                    <a:pt x="6226" y="4224"/>
                    <a:pt x="6115" y="4298"/>
                    <a:pt x="6098" y="4446"/>
                  </a:cubicBezTo>
                  <a:lnTo>
                    <a:pt x="6098" y="14813"/>
                  </a:lnTo>
                  <a:cubicBezTo>
                    <a:pt x="6115" y="14953"/>
                    <a:pt x="6226" y="15023"/>
                    <a:pt x="6337" y="15023"/>
                  </a:cubicBezTo>
                  <a:cubicBezTo>
                    <a:pt x="6448" y="15023"/>
                    <a:pt x="6560" y="14953"/>
                    <a:pt x="6576" y="14813"/>
                  </a:cubicBezTo>
                  <a:lnTo>
                    <a:pt x="6576" y="14797"/>
                  </a:lnTo>
                  <a:lnTo>
                    <a:pt x="6576" y="4446"/>
                  </a:lnTo>
                  <a:cubicBezTo>
                    <a:pt x="6560" y="4298"/>
                    <a:pt x="6448" y="4224"/>
                    <a:pt x="6337" y="4224"/>
                  </a:cubicBezTo>
                  <a:close/>
                  <a:moveTo>
                    <a:pt x="45941" y="4224"/>
                  </a:moveTo>
                  <a:cubicBezTo>
                    <a:pt x="45830" y="4224"/>
                    <a:pt x="45719" y="4298"/>
                    <a:pt x="45702" y="4446"/>
                  </a:cubicBezTo>
                  <a:lnTo>
                    <a:pt x="45702" y="14813"/>
                  </a:lnTo>
                  <a:cubicBezTo>
                    <a:pt x="45719" y="14953"/>
                    <a:pt x="45830" y="15023"/>
                    <a:pt x="45941" y="15023"/>
                  </a:cubicBezTo>
                  <a:cubicBezTo>
                    <a:pt x="46053" y="15023"/>
                    <a:pt x="46164" y="14953"/>
                    <a:pt x="46180" y="14813"/>
                  </a:cubicBezTo>
                  <a:lnTo>
                    <a:pt x="46180" y="4446"/>
                  </a:lnTo>
                  <a:cubicBezTo>
                    <a:pt x="46164" y="4298"/>
                    <a:pt x="46053" y="4224"/>
                    <a:pt x="45941" y="4224"/>
                  </a:cubicBezTo>
                  <a:close/>
                  <a:moveTo>
                    <a:pt x="26131" y="4010"/>
                  </a:moveTo>
                  <a:cubicBezTo>
                    <a:pt x="26020" y="4010"/>
                    <a:pt x="25909" y="4084"/>
                    <a:pt x="25892" y="4232"/>
                  </a:cubicBezTo>
                  <a:lnTo>
                    <a:pt x="25892" y="14978"/>
                  </a:lnTo>
                  <a:cubicBezTo>
                    <a:pt x="25909" y="15126"/>
                    <a:pt x="26020" y="15200"/>
                    <a:pt x="26131" y="15200"/>
                  </a:cubicBezTo>
                  <a:cubicBezTo>
                    <a:pt x="26242" y="15200"/>
                    <a:pt x="26354" y="15126"/>
                    <a:pt x="26370" y="14978"/>
                  </a:cubicBezTo>
                  <a:lnTo>
                    <a:pt x="26370" y="4232"/>
                  </a:lnTo>
                  <a:cubicBezTo>
                    <a:pt x="26354" y="4084"/>
                    <a:pt x="26242" y="4010"/>
                    <a:pt x="26131" y="4010"/>
                  </a:cubicBezTo>
                  <a:close/>
                  <a:moveTo>
                    <a:pt x="17001" y="4026"/>
                  </a:moveTo>
                  <a:cubicBezTo>
                    <a:pt x="16889" y="4026"/>
                    <a:pt x="16778" y="4100"/>
                    <a:pt x="16762" y="4249"/>
                  </a:cubicBezTo>
                  <a:lnTo>
                    <a:pt x="16762" y="14994"/>
                  </a:lnTo>
                  <a:cubicBezTo>
                    <a:pt x="16778" y="15143"/>
                    <a:pt x="16889" y="15217"/>
                    <a:pt x="17001" y="15217"/>
                  </a:cubicBezTo>
                  <a:cubicBezTo>
                    <a:pt x="17112" y="15217"/>
                    <a:pt x="17223" y="15143"/>
                    <a:pt x="17240" y="14994"/>
                  </a:cubicBezTo>
                  <a:lnTo>
                    <a:pt x="17240" y="4249"/>
                  </a:lnTo>
                  <a:cubicBezTo>
                    <a:pt x="17223" y="4100"/>
                    <a:pt x="17112" y="4026"/>
                    <a:pt x="17001" y="4026"/>
                  </a:cubicBezTo>
                  <a:close/>
                  <a:moveTo>
                    <a:pt x="24615" y="2477"/>
                  </a:moveTo>
                  <a:cubicBezTo>
                    <a:pt x="24504" y="2477"/>
                    <a:pt x="24392" y="2551"/>
                    <a:pt x="24376" y="2699"/>
                  </a:cubicBezTo>
                  <a:lnTo>
                    <a:pt x="24376" y="16527"/>
                  </a:lnTo>
                  <a:cubicBezTo>
                    <a:pt x="24392" y="16667"/>
                    <a:pt x="24504" y="16737"/>
                    <a:pt x="24615" y="16737"/>
                  </a:cubicBezTo>
                  <a:cubicBezTo>
                    <a:pt x="24726" y="16737"/>
                    <a:pt x="24837" y="16667"/>
                    <a:pt x="24854" y="16527"/>
                  </a:cubicBezTo>
                  <a:lnTo>
                    <a:pt x="24854" y="2699"/>
                  </a:lnTo>
                  <a:cubicBezTo>
                    <a:pt x="24837" y="2551"/>
                    <a:pt x="24726" y="2477"/>
                    <a:pt x="24615" y="2477"/>
                  </a:cubicBezTo>
                  <a:close/>
                  <a:moveTo>
                    <a:pt x="18523" y="2489"/>
                  </a:moveTo>
                  <a:cubicBezTo>
                    <a:pt x="18410" y="2489"/>
                    <a:pt x="18294" y="2559"/>
                    <a:pt x="18278" y="2699"/>
                  </a:cubicBezTo>
                  <a:lnTo>
                    <a:pt x="18278" y="16527"/>
                  </a:lnTo>
                  <a:cubicBezTo>
                    <a:pt x="18294" y="16675"/>
                    <a:pt x="18410" y="16750"/>
                    <a:pt x="18523" y="16750"/>
                  </a:cubicBezTo>
                  <a:cubicBezTo>
                    <a:pt x="18636" y="16750"/>
                    <a:pt x="18748" y="16675"/>
                    <a:pt x="18756" y="16527"/>
                  </a:cubicBezTo>
                  <a:lnTo>
                    <a:pt x="18756" y="2699"/>
                  </a:lnTo>
                  <a:cubicBezTo>
                    <a:pt x="18748" y="2559"/>
                    <a:pt x="18636" y="2489"/>
                    <a:pt x="18523" y="2489"/>
                  </a:cubicBezTo>
                  <a:close/>
                  <a:moveTo>
                    <a:pt x="23088" y="1538"/>
                  </a:moveTo>
                  <a:cubicBezTo>
                    <a:pt x="22975" y="1538"/>
                    <a:pt x="22860" y="1612"/>
                    <a:pt x="22843" y="1760"/>
                  </a:cubicBezTo>
                  <a:lnTo>
                    <a:pt x="22843" y="17483"/>
                  </a:lnTo>
                  <a:cubicBezTo>
                    <a:pt x="22860" y="17623"/>
                    <a:pt x="22975" y="17693"/>
                    <a:pt x="23088" y="17693"/>
                  </a:cubicBezTo>
                  <a:cubicBezTo>
                    <a:pt x="23202" y="17693"/>
                    <a:pt x="23313" y="17623"/>
                    <a:pt x="23321" y="17483"/>
                  </a:cubicBezTo>
                  <a:lnTo>
                    <a:pt x="23321" y="1760"/>
                  </a:lnTo>
                  <a:cubicBezTo>
                    <a:pt x="23313" y="1612"/>
                    <a:pt x="23202" y="1538"/>
                    <a:pt x="23088" y="1538"/>
                  </a:cubicBezTo>
                  <a:close/>
                  <a:moveTo>
                    <a:pt x="20043" y="1538"/>
                  </a:moveTo>
                  <a:cubicBezTo>
                    <a:pt x="19930" y="1538"/>
                    <a:pt x="19819" y="1612"/>
                    <a:pt x="19811" y="1760"/>
                  </a:cubicBezTo>
                  <a:lnTo>
                    <a:pt x="19811" y="17483"/>
                  </a:lnTo>
                  <a:cubicBezTo>
                    <a:pt x="19819" y="17631"/>
                    <a:pt x="19930" y="17705"/>
                    <a:pt x="20043" y="17705"/>
                  </a:cubicBezTo>
                  <a:cubicBezTo>
                    <a:pt x="20157" y="17705"/>
                    <a:pt x="20272" y="17631"/>
                    <a:pt x="20289" y="17483"/>
                  </a:cubicBezTo>
                  <a:lnTo>
                    <a:pt x="20289" y="1760"/>
                  </a:lnTo>
                  <a:cubicBezTo>
                    <a:pt x="20272" y="1612"/>
                    <a:pt x="20157" y="1538"/>
                    <a:pt x="20043" y="1538"/>
                  </a:cubicBezTo>
                  <a:close/>
                  <a:moveTo>
                    <a:pt x="21566" y="1"/>
                  </a:moveTo>
                  <a:cubicBezTo>
                    <a:pt x="21455" y="1"/>
                    <a:pt x="21343" y="71"/>
                    <a:pt x="21327" y="211"/>
                  </a:cubicBezTo>
                  <a:lnTo>
                    <a:pt x="21327" y="19016"/>
                  </a:lnTo>
                  <a:cubicBezTo>
                    <a:pt x="21343" y="19164"/>
                    <a:pt x="21455" y="19238"/>
                    <a:pt x="21566" y="19238"/>
                  </a:cubicBezTo>
                  <a:cubicBezTo>
                    <a:pt x="21677" y="19238"/>
                    <a:pt x="21788" y="19164"/>
                    <a:pt x="21805" y="19016"/>
                  </a:cubicBezTo>
                  <a:lnTo>
                    <a:pt x="21805" y="211"/>
                  </a:lnTo>
                  <a:cubicBezTo>
                    <a:pt x="21788" y="71"/>
                    <a:pt x="21677" y="1"/>
                    <a:pt x="2156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TextBox 49">
            <a:extLst>
              <a:ext uri="{FF2B5EF4-FFF2-40B4-BE49-F238E27FC236}">
                <a16:creationId xmlns:a16="http://schemas.microsoft.com/office/drawing/2014/main" id="{7E88CB5F-A0A3-4FF6-AC47-CD23752CC4CF}"/>
              </a:ext>
            </a:extLst>
          </p:cNvPr>
          <p:cNvSpPr txBox="1"/>
          <p:nvPr/>
        </p:nvSpPr>
        <p:spPr>
          <a:xfrm>
            <a:off x="94099" y="2853704"/>
            <a:ext cx="11813126" cy="2308324"/>
          </a:xfrm>
          <a:prstGeom prst="rect">
            <a:avLst/>
          </a:prstGeom>
          <a:noFill/>
        </p:spPr>
        <p:txBody>
          <a:bodyPr wrap="square" rtlCol="0">
            <a:spAutoFit/>
          </a:bodyPr>
          <a:lstStyle/>
          <a:p>
            <a:pPr marL="342900" lvl="0" indent="-342900">
              <a:buFont typeface="Arial" panose="020B0604020202020204" pitchFamily="34" charset="0"/>
              <a:buChar char="•"/>
            </a:pPr>
            <a:r>
              <a:rPr lang="en-US" sz="2400" b="1" u="sng" dirty="0">
                <a:effectLst>
                  <a:outerShdw blurRad="38100" dist="38100" dir="2700000" algn="tl">
                    <a:srgbClr val="000000">
                      <a:alpha val="43137"/>
                    </a:srgbClr>
                  </a:outerShdw>
                </a:effectLst>
              </a:rPr>
              <a:t>Length employed </a:t>
            </a:r>
            <a:r>
              <a:rPr lang="en-US" sz="2400" dirty="0"/>
              <a:t> imputed with mode since only 4.48% data was missing. </a:t>
            </a:r>
          </a:p>
          <a:p>
            <a:pPr marL="342900" lvl="0" indent="-342900">
              <a:buFont typeface="Arial" panose="020B0604020202020204" pitchFamily="34" charset="0"/>
              <a:buChar char="•"/>
            </a:pPr>
            <a:r>
              <a:rPr lang="en-US" sz="2400" b="1" u="sng" dirty="0">
                <a:effectLst>
                  <a:outerShdw blurRad="38100" dist="38100" dir="2700000" algn="tl">
                    <a:srgbClr val="000000">
                      <a:alpha val="43137"/>
                    </a:srgbClr>
                  </a:outerShdw>
                </a:effectLst>
              </a:rPr>
              <a:t>Home owner</a:t>
            </a:r>
            <a:r>
              <a:rPr lang="en-US" sz="2400" dirty="0"/>
              <a:t> imputed with mode of Home owner for each employment level to have more variation. </a:t>
            </a:r>
          </a:p>
          <a:p>
            <a:pPr marL="342900" lvl="0" indent="-342900">
              <a:buFont typeface="Arial" panose="020B0604020202020204" pitchFamily="34" charset="0"/>
              <a:buChar char="•"/>
            </a:pPr>
            <a:r>
              <a:rPr lang="en-US" sz="2400" b="1" u="sng" dirty="0">
                <a:effectLst>
                  <a:outerShdw blurRad="38100" dist="38100" dir="2700000" algn="tl">
                    <a:srgbClr val="000000">
                      <a:alpha val="43137"/>
                    </a:srgbClr>
                  </a:outerShdw>
                </a:effectLst>
              </a:rPr>
              <a:t>Annual Income</a:t>
            </a:r>
            <a:r>
              <a:rPr lang="en-US" sz="2400" dirty="0"/>
              <a:t> was imputed using KNN-Imputer and with numerical features only. </a:t>
            </a:r>
          </a:p>
          <a:p>
            <a:pPr marL="342900" lvl="0" indent="-342900">
              <a:buFont typeface="Arial" panose="020B0604020202020204" pitchFamily="34" charset="0"/>
              <a:buChar char="•"/>
            </a:pPr>
            <a:r>
              <a:rPr lang="en-IN" sz="2400" b="1" u="sng" dirty="0">
                <a:effectLst>
                  <a:outerShdw blurRad="38100" dist="38100" dir="2700000" algn="tl">
                    <a:srgbClr val="000000">
                      <a:alpha val="43137"/>
                    </a:srgbClr>
                  </a:outerShdw>
                </a:effectLst>
              </a:rPr>
              <a:t>Months since Delinquency</a:t>
            </a:r>
            <a:r>
              <a:rPr lang="en-IN" sz="2400" dirty="0"/>
              <a:t> Customers who have never missed a debt repayment belong to the null values, hence imputed with max + range = 180+180 = 360 months</a:t>
            </a:r>
            <a:r>
              <a:rPr lang="en-US" sz="2400" dirty="0"/>
              <a:t>.</a:t>
            </a:r>
            <a:r>
              <a:rPr lang="en-IN" sz="2400" dirty="0"/>
              <a:t> </a:t>
            </a:r>
            <a:endParaRPr lang="en-US" sz="2400" dirty="0"/>
          </a:p>
        </p:txBody>
      </p:sp>
      <p:grpSp>
        <p:nvGrpSpPr>
          <p:cNvPr id="53" name="Google Shape;1476;p48">
            <a:extLst>
              <a:ext uri="{FF2B5EF4-FFF2-40B4-BE49-F238E27FC236}">
                <a16:creationId xmlns:a16="http://schemas.microsoft.com/office/drawing/2014/main" id="{EDE3A506-D9F5-4939-8A37-8E454A795EDE}"/>
              </a:ext>
            </a:extLst>
          </p:cNvPr>
          <p:cNvGrpSpPr/>
          <p:nvPr/>
        </p:nvGrpSpPr>
        <p:grpSpPr>
          <a:xfrm>
            <a:off x="478149" y="5714958"/>
            <a:ext cx="2985798" cy="942856"/>
            <a:chOff x="238125" y="657975"/>
            <a:chExt cx="2136375" cy="674625"/>
          </a:xfrm>
        </p:grpSpPr>
        <p:sp>
          <p:nvSpPr>
            <p:cNvPr id="54" name="Google Shape;1477;p48">
              <a:extLst>
                <a:ext uri="{FF2B5EF4-FFF2-40B4-BE49-F238E27FC236}">
                  <a16:creationId xmlns:a16="http://schemas.microsoft.com/office/drawing/2014/main" id="{FCF374CD-BCEC-4F02-9C74-D90A590A39C7}"/>
                </a:ext>
              </a:extLst>
            </p:cNvPr>
            <p:cNvSpPr/>
            <p:nvPr/>
          </p:nvSpPr>
          <p:spPr>
            <a:xfrm>
              <a:off x="238125" y="657975"/>
              <a:ext cx="2105475" cy="467800"/>
            </a:xfrm>
            <a:custGeom>
              <a:avLst/>
              <a:gdLst/>
              <a:ahLst/>
              <a:cxnLst/>
              <a:rect l="l" t="t" r="r" b="b"/>
              <a:pathLst>
                <a:path w="84219" h="18712" extrusionOk="0">
                  <a:moveTo>
                    <a:pt x="62798" y="10566"/>
                  </a:moveTo>
                  <a:cubicBezTo>
                    <a:pt x="62057" y="10566"/>
                    <a:pt x="61308" y="10684"/>
                    <a:pt x="60568" y="10800"/>
                  </a:cubicBezTo>
                  <a:cubicBezTo>
                    <a:pt x="59695" y="10965"/>
                    <a:pt x="58788" y="11047"/>
                    <a:pt x="57898" y="11047"/>
                  </a:cubicBezTo>
                  <a:lnTo>
                    <a:pt x="57865" y="11674"/>
                  </a:lnTo>
                  <a:cubicBezTo>
                    <a:pt x="57944" y="11675"/>
                    <a:pt x="58022" y="11676"/>
                    <a:pt x="58100" y="11676"/>
                  </a:cubicBezTo>
                  <a:cubicBezTo>
                    <a:pt x="58961" y="11676"/>
                    <a:pt x="59820" y="11593"/>
                    <a:pt x="60651" y="11426"/>
                  </a:cubicBezTo>
                  <a:cubicBezTo>
                    <a:pt x="61398" y="11309"/>
                    <a:pt x="62111" y="11197"/>
                    <a:pt x="62794" y="11197"/>
                  </a:cubicBezTo>
                  <a:cubicBezTo>
                    <a:pt x="64219" y="11197"/>
                    <a:pt x="65512" y="11685"/>
                    <a:pt x="66716" y="13635"/>
                  </a:cubicBezTo>
                  <a:cubicBezTo>
                    <a:pt x="67886" y="15514"/>
                    <a:pt x="69320" y="16107"/>
                    <a:pt x="70902" y="16107"/>
                  </a:cubicBezTo>
                  <a:cubicBezTo>
                    <a:pt x="72154" y="16107"/>
                    <a:pt x="73489" y="15728"/>
                    <a:pt x="74874" y="15365"/>
                  </a:cubicBezTo>
                  <a:cubicBezTo>
                    <a:pt x="76375" y="14946"/>
                    <a:pt x="77902" y="14522"/>
                    <a:pt x="79428" y="14522"/>
                  </a:cubicBezTo>
                  <a:cubicBezTo>
                    <a:pt x="80902" y="14522"/>
                    <a:pt x="82374" y="14917"/>
                    <a:pt x="83823" y="16091"/>
                  </a:cubicBezTo>
                  <a:lnTo>
                    <a:pt x="84219" y="15596"/>
                  </a:lnTo>
                  <a:cubicBezTo>
                    <a:pt x="82631" y="14312"/>
                    <a:pt x="81004" y="13888"/>
                    <a:pt x="79404" y="13888"/>
                  </a:cubicBezTo>
                  <a:cubicBezTo>
                    <a:pt x="77781" y="13888"/>
                    <a:pt x="76187" y="14324"/>
                    <a:pt x="74693" y="14739"/>
                  </a:cubicBezTo>
                  <a:cubicBezTo>
                    <a:pt x="73349" y="15110"/>
                    <a:pt x="72087" y="15461"/>
                    <a:pt x="70934" y="15461"/>
                  </a:cubicBezTo>
                  <a:cubicBezTo>
                    <a:pt x="69526" y="15461"/>
                    <a:pt x="68283" y="14938"/>
                    <a:pt x="67260" y="13289"/>
                  </a:cubicBezTo>
                  <a:cubicBezTo>
                    <a:pt x="65905" y="11095"/>
                    <a:pt x="64368" y="10566"/>
                    <a:pt x="62798" y="10566"/>
                  </a:cubicBezTo>
                  <a:close/>
                  <a:moveTo>
                    <a:pt x="36540" y="0"/>
                  </a:moveTo>
                  <a:cubicBezTo>
                    <a:pt x="36500" y="0"/>
                    <a:pt x="36461" y="2"/>
                    <a:pt x="36423" y="5"/>
                  </a:cubicBezTo>
                  <a:cubicBezTo>
                    <a:pt x="34924" y="137"/>
                    <a:pt x="34132" y="2790"/>
                    <a:pt x="33127" y="6169"/>
                  </a:cubicBezTo>
                  <a:cubicBezTo>
                    <a:pt x="32649" y="7768"/>
                    <a:pt x="32105" y="9581"/>
                    <a:pt x="31446" y="11245"/>
                  </a:cubicBezTo>
                  <a:cubicBezTo>
                    <a:pt x="30474" y="13684"/>
                    <a:pt x="29715" y="14245"/>
                    <a:pt x="29254" y="14278"/>
                  </a:cubicBezTo>
                  <a:cubicBezTo>
                    <a:pt x="29237" y="14279"/>
                    <a:pt x="29219" y="14280"/>
                    <a:pt x="29202" y="14280"/>
                  </a:cubicBezTo>
                  <a:cubicBezTo>
                    <a:pt x="28345" y="14280"/>
                    <a:pt x="27456" y="12698"/>
                    <a:pt x="26584" y="11179"/>
                  </a:cubicBezTo>
                  <a:cubicBezTo>
                    <a:pt x="26007" y="10190"/>
                    <a:pt x="25430" y="9185"/>
                    <a:pt x="24804" y="8460"/>
                  </a:cubicBezTo>
                  <a:cubicBezTo>
                    <a:pt x="24524" y="8147"/>
                    <a:pt x="24128" y="7965"/>
                    <a:pt x="23716" y="7965"/>
                  </a:cubicBezTo>
                  <a:cubicBezTo>
                    <a:pt x="22365" y="7998"/>
                    <a:pt x="20750" y="9976"/>
                    <a:pt x="19036" y="12069"/>
                  </a:cubicBezTo>
                  <a:cubicBezTo>
                    <a:pt x="17430" y="14043"/>
                    <a:pt x="15627" y="16254"/>
                    <a:pt x="14379" y="16254"/>
                  </a:cubicBezTo>
                  <a:cubicBezTo>
                    <a:pt x="14231" y="16254"/>
                    <a:pt x="14091" y="16223"/>
                    <a:pt x="13960" y="16156"/>
                  </a:cubicBezTo>
                  <a:cubicBezTo>
                    <a:pt x="13613" y="15992"/>
                    <a:pt x="13284" y="15810"/>
                    <a:pt x="12987" y="15646"/>
                  </a:cubicBezTo>
                  <a:cubicBezTo>
                    <a:pt x="11792" y="15014"/>
                    <a:pt x="10837" y="14516"/>
                    <a:pt x="9817" y="14516"/>
                  </a:cubicBezTo>
                  <a:cubicBezTo>
                    <a:pt x="8842" y="14516"/>
                    <a:pt x="7806" y="14973"/>
                    <a:pt x="6444" y="16206"/>
                  </a:cubicBezTo>
                  <a:cubicBezTo>
                    <a:pt x="4723" y="17755"/>
                    <a:pt x="2752" y="18054"/>
                    <a:pt x="1481" y="18054"/>
                  </a:cubicBezTo>
                  <a:cubicBezTo>
                    <a:pt x="683" y="18054"/>
                    <a:pt x="161" y="17936"/>
                    <a:pt x="148" y="17936"/>
                  </a:cubicBezTo>
                  <a:lnTo>
                    <a:pt x="0" y="18546"/>
                  </a:lnTo>
                  <a:cubicBezTo>
                    <a:pt x="511" y="18662"/>
                    <a:pt x="1022" y="18711"/>
                    <a:pt x="1549" y="18711"/>
                  </a:cubicBezTo>
                  <a:cubicBezTo>
                    <a:pt x="3510" y="18711"/>
                    <a:pt x="5406" y="18002"/>
                    <a:pt x="6856" y="16684"/>
                  </a:cubicBezTo>
                  <a:cubicBezTo>
                    <a:pt x="8078" y="15585"/>
                    <a:pt x="8953" y="15161"/>
                    <a:pt x="9804" y="15161"/>
                  </a:cubicBezTo>
                  <a:cubicBezTo>
                    <a:pt x="10676" y="15161"/>
                    <a:pt x="11523" y="15605"/>
                    <a:pt x="12690" y="16222"/>
                  </a:cubicBezTo>
                  <a:cubicBezTo>
                    <a:pt x="12987" y="16371"/>
                    <a:pt x="13317" y="16552"/>
                    <a:pt x="13679" y="16733"/>
                  </a:cubicBezTo>
                  <a:cubicBezTo>
                    <a:pt x="13894" y="16832"/>
                    <a:pt x="14141" y="16898"/>
                    <a:pt x="14388" y="16898"/>
                  </a:cubicBezTo>
                  <a:cubicBezTo>
                    <a:pt x="15921" y="16898"/>
                    <a:pt x="17684" y="14739"/>
                    <a:pt x="19530" y="12465"/>
                  </a:cubicBezTo>
                  <a:cubicBezTo>
                    <a:pt x="21079" y="10586"/>
                    <a:pt x="22678" y="8625"/>
                    <a:pt x="23733" y="8592"/>
                  </a:cubicBezTo>
                  <a:cubicBezTo>
                    <a:pt x="23964" y="8592"/>
                    <a:pt x="24194" y="8707"/>
                    <a:pt x="24343" y="8888"/>
                  </a:cubicBezTo>
                  <a:cubicBezTo>
                    <a:pt x="24919" y="9548"/>
                    <a:pt x="25496" y="10536"/>
                    <a:pt x="26040" y="11492"/>
                  </a:cubicBezTo>
                  <a:cubicBezTo>
                    <a:pt x="27034" y="13239"/>
                    <a:pt x="27996" y="14908"/>
                    <a:pt x="29200" y="14908"/>
                  </a:cubicBezTo>
                  <a:cubicBezTo>
                    <a:pt x="29234" y="14908"/>
                    <a:pt x="29269" y="14907"/>
                    <a:pt x="29303" y="14904"/>
                  </a:cubicBezTo>
                  <a:cubicBezTo>
                    <a:pt x="30259" y="14838"/>
                    <a:pt x="31133" y="13750"/>
                    <a:pt x="32039" y="11476"/>
                  </a:cubicBezTo>
                  <a:cubicBezTo>
                    <a:pt x="32715" y="9795"/>
                    <a:pt x="33259" y="7965"/>
                    <a:pt x="33737" y="6350"/>
                  </a:cubicBezTo>
                  <a:cubicBezTo>
                    <a:pt x="34594" y="3466"/>
                    <a:pt x="35418" y="730"/>
                    <a:pt x="36473" y="648"/>
                  </a:cubicBezTo>
                  <a:cubicBezTo>
                    <a:pt x="36493" y="646"/>
                    <a:pt x="36514" y="645"/>
                    <a:pt x="36535" y="645"/>
                  </a:cubicBezTo>
                  <a:cubicBezTo>
                    <a:pt x="37439" y="645"/>
                    <a:pt x="38736" y="2391"/>
                    <a:pt x="40412" y="5823"/>
                  </a:cubicBezTo>
                  <a:cubicBezTo>
                    <a:pt x="41829" y="8723"/>
                    <a:pt x="43098" y="10190"/>
                    <a:pt x="44400" y="10405"/>
                  </a:cubicBezTo>
                  <a:cubicBezTo>
                    <a:pt x="44517" y="10424"/>
                    <a:pt x="44632" y="10433"/>
                    <a:pt x="44744" y="10433"/>
                  </a:cubicBezTo>
                  <a:cubicBezTo>
                    <a:pt x="45888" y="10433"/>
                    <a:pt x="46831" y="9490"/>
                    <a:pt x="47746" y="8575"/>
                  </a:cubicBezTo>
                  <a:cubicBezTo>
                    <a:pt x="48635" y="7718"/>
                    <a:pt x="49463" y="6891"/>
                    <a:pt x="50378" y="6891"/>
                  </a:cubicBezTo>
                  <a:cubicBezTo>
                    <a:pt x="50412" y="6891"/>
                    <a:pt x="50447" y="6892"/>
                    <a:pt x="50482" y="6894"/>
                  </a:cubicBezTo>
                  <a:cubicBezTo>
                    <a:pt x="51174" y="6944"/>
                    <a:pt x="51899" y="7504"/>
                    <a:pt x="52690" y="8559"/>
                  </a:cubicBezTo>
                  <a:cubicBezTo>
                    <a:pt x="53218" y="9300"/>
                    <a:pt x="53844" y="9943"/>
                    <a:pt x="54569" y="10503"/>
                  </a:cubicBezTo>
                  <a:lnTo>
                    <a:pt x="54948" y="9993"/>
                  </a:lnTo>
                  <a:cubicBezTo>
                    <a:pt x="54272" y="9482"/>
                    <a:pt x="53696" y="8872"/>
                    <a:pt x="53201" y="8196"/>
                  </a:cubicBezTo>
                  <a:cubicBezTo>
                    <a:pt x="52295" y="6960"/>
                    <a:pt x="51421" y="6334"/>
                    <a:pt x="50531" y="6268"/>
                  </a:cubicBezTo>
                  <a:cubicBezTo>
                    <a:pt x="50474" y="6263"/>
                    <a:pt x="50418" y="6261"/>
                    <a:pt x="50362" y="6261"/>
                  </a:cubicBezTo>
                  <a:cubicBezTo>
                    <a:pt x="49201" y="6261"/>
                    <a:pt x="48229" y="7218"/>
                    <a:pt x="47301" y="8130"/>
                  </a:cubicBezTo>
                  <a:cubicBezTo>
                    <a:pt x="46439" y="8992"/>
                    <a:pt x="45619" y="9798"/>
                    <a:pt x="44738" y="9798"/>
                  </a:cubicBezTo>
                  <a:cubicBezTo>
                    <a:pt x="44659" y="9798"/>
                    <a:pt x="44579" y="9792"/>
                    <a:pt x="44499" y="9778"/>
                  </a:cubicBezTo>
                  <a:cubicBezTo>
                    <a:pt x="43428" y="9597"/>
                    <a:pt x="42291" y="8213"/>
                    <a:pt x="40989" y="5559"/>
                  </a:cubicBezTo>
                  <a:cubicBezTo>
                    <a:pt x="38644" y="744"/>
                    <a:pt x="37381" y="0"/>
                    <a:pt x="36540"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78;p48">
              <a:extLst>
                <a:ext uri="{FF2B5EF4-FFF2-40B4-BE49-F238E27FC236}">
                  <a16:creationId xmlns:a16="http://schemas.microsoft.com/office/drawing/2014/main" id="{EF93CD6B-E976-4400-8171-5A1A6281BD1A}"/>
                </a:ext>
              </a:extLst>
            </p:cNvPr>
            <p:cNvSpPr/>
            <p:nvPr/>
          </p:nvSpPr>
          <p:spPr>
            <a:xfrm>
              <a:off x="1576375" y="885050"/>
              <a:ext cx="117450" cy="100625"/>
            </a:xfrm>
            <a:custGeom>
              <a:avLst/>
              <a:gdLst/>
              <a:ahLst/>
              <a:cxnLst/>
              <a:rect l="l" t="t" r="r" b="b"/>
              <a:pathLst>
                <a:path w="4698" h="4025" extrusionOk="0">
                  <a:moveTo>
                    <a:pt x="2687" y="629"/>
                  </a:moveTo>
                  <a:cubicBezTo>
                    <a:pt x="3445" y="629"/>
                    <a:pt x="4055" y="1256"/>
                    <a:pt x="4055" y="2014"/>
                  </a:cubicBezTo>
                  <a:cubicBezTo>
                    <a:pt x="4055" y="2840"/>
                    <a:pt x="3374" y="3386"/>
                    <a:pt x="2669" y="3386"/>
                  </a:cubicBezTo>
                  <a:cubicBezTo>
                    <a:pt x="2333" y="3386"/>
                    <a:pt x="1991" y="3263"/>
                    <a:pt x="1715" y="2986"/>
                  </a:cubicBezTo>
                  <a:cubicBezTo>
                    <a:pt x="841" y="2113"/>
                    <a:pt x="1451" y="629"/>
                    <a:pt x="2687" y="629"/>
                  </a:cubicBezTo>
                  <a:close/>
                  <a:moveTo>
                    <a:pt x="2669" y="0"/>
                  </a:moveTo>
                  <a:cubicBezTo>
                    <a:pt x="2172" y="0"/>
                    <a:pt x="1665" y="185"/>
                    <a:pt x="1253" y="596"/>
                  </a:cubicBezTo>
                  <a:cubicBezTo>
                    <a:pt x="1" y="1849"/>
                    <a:pt x="891" y="4024"/>
                    <a:pt x="2687" y="4024"/>
                  </a:cubicBezTo>
                  <a:cubicBezTo>
                    <a:pt x="3791" y="4024"/>
                    <a:pt x="4681" y="3118"/>
                    <a:pt x="4698" y="2014"/>
                  </a:cubicBezTo>
                  <a:cubicBezTo>
                    <a:pt x="4698" y="800"/>
                    <a:pt x="3705" y="0"/>
                    <a:pt x="266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79;p48">
              <a:extLst>
                <a:ext uri="{FF2B5EF4-FFF2-40B4-BE49-F238E27FC236}">
                  <a16:creationId xmlns:a16="http://schemas.microsoft.com/office/drawing/2014/main" id="{57D592A2-0C72-4104-9A0A-FF1018D19D13}"/>
                </a:ext>
              </a:extLst>
            </p:cNvPr>
            <p:cNvSpPr/>
            <p:nvPr/>
          </p:nvSpPr>
          <p:spPr>
            <a:xfrm>
              <a:off x="268600" y="1284375"/>
              <a:ext cx="31750" cy="48225"/>
            </a:xfrm>
            <a:custGeom>
              <a:avLst/>
              <a:gdLst/>
              <a:ahLst/>
              <a:cxnLst/>
              <a:rect l="l" t="t" r="r" b="b"/>
              <a:pathLst>
                <a:path w="1270" h="1929" extrusionOk="0">
                  <a:moveTo>
                    <a:pt x="627" y="198"/>
                  </a:moveTo>
                  <a:cubicBezTo>
                    <a:pt x="759" y="198"/>
                    <a:pt x="858" y="264"/>
                    <a:pt x="924" y="396"/>
                  </a:cubicBezTo>
                  <a:cubicBezTo>
                    <a:pt x="989" y="511"/>
                    <a:pt x="1022" y="709"/>
                    <a:pt x="1022" y="956"/>
                  </a:cubicBezTo>
                  <a:cubicBezTo>
                    <a:pt x="1022" y="1220"/>
                    <a:pt x="989" y="1401"/>
                    <a:pt x="924" y="1533"/>
                  </a:cubicBezTo>
                  <a:cubicBezTo>
                    <a:pt x="858" y="1665"/>
                    <a:pt x="759" y="1731"/>
                    <a:pt x="627" y="1731"/>
                  </a:cubicBezTo>
                  <a:cubicBezTo>
                    <a:pt x="512" y="1731"/>
                    <a:pt x="413" y="1665"/>
                    <a:pt x="347" y="1533"/>
                  </a:cubicBezTo>
                  <a:cubicBezTo>
                    <a:pt x="281" y="1401"/>
                    <a:pt x="248" y="1220"/>
                    <a:pt x="248" y="956"/>
                  </a:cubicBezTo>
                  <a:cubicBezTo>
                    <a:pt x="248" y="709"/>
                    <a:pt x="281" y="511"/>
                    <a:pt x="347" y="396"/>
                  </a:cubicBezTo>
                  <a:cubicBezTo>
                    <a:pt x="413" y="264"/>
                    <a:pt x="512" y="198"/>
                    <a:pt x="627" y="198"/>
                  </a:cubicBezTo>
                  <a:close/>
                  <a:moveTo>
                    <a:pt x="627" y="0"/>
                  </a:moveTo>
                  <a:cubicBezTo>
                    <a:pt x="429" y="0"/>
                    <a:pt x="264" y="83"/>
                    <a:pt x="149" y="247"/>
                  </a:cubicBezTo>
                  <a:cubicBezTo>
                    <a:pt x="50" y="412"/>
                    <a:pt x="1" y="643"/>
                    <a:pt x="1" y="956"/>
                  </a:cubicBezTo>
                  <a:cubicBezTo>
                    <a:pt x="1" y="1269"/>
                    <a:pt x="50" y="1517"/>
                    <a:pt x="149" y="1681"/>
                  </a:cubicBezTo>
                  <a:cubicBezTo>
                    <a:pt x="264" y="1846"/>
                    <a:pt x="429" y="1929"/>
                    <a:pt x="627" y="1929"/>
                  </a:cubicBezTo>
                  <a:cubicBezTo>
                    <a:pt x="841" y="1929"/>
                    <a:pt x="1006" y="1846"/>
                    <a:pt x="1105" y="1681"/>
                  </a:cubicBezTo>
                  <a:cubicBezTo>
                    <a:pt x="1220" y="1517"/>
                    <a:pt x="1270" y="1269"/>
                    <a:pt x="1270" y="956"/>
                  </a:cubicBezTo>
                  <a:cubicBezTo>
                    <a:pt x="1270" y="643"/>
                    <a:pt x="1220" y="412"/>
                    <a:pt x="1105" y="247"/>
                  </a:cubicBezTo>
                  <a:cubicBezTo>
                    <a:pt x="1006" y="83"/>
                    <a:pt x="841" y="0"/>
                    <a:pt x="6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480;p48">
              <a:extLst>
                <a:ext uri="{FF2B5EF4-FFF2-40B4-BE49-F238E27FC236}">
                  <a16:creationId xmlns:a16="http://schemas.microsoft.com/office/drawing/2014/main" id="{A020B556-5608-4E1B-8094-EAEDFC1C1A94}"/>
                </a:ext>
              </a:extLst>
            </p:cNvPr>
            <p:cNvSpPr/>
            <p:nvPr/>
          </p:nvSpPr>
          <p:spPr>
            <a:xfrm>
              <a:off x="311450" y="1285200"/>
              <a:ext cx="27625" cy="46175"/>
            </a:xfrm>
            <a:custGeom>
              <a:avLst/>
              <a:gdLst/>
              <a:ahLst/>
              <a:cxnLst/>
              <a:rect l="l" t="t" r="r" b="b"/>
              <a:pathLst>
                <a:path w="1105" h="1847" extrusionOk="0">
                  <a:moveTo>
                    <a:pt x="446" y="0"/>
                  </a:moveTo>
                  <a:lnTo>
                    <a:pt x="1" y="99"/>
                  </a:lnTo>
                  <a:lnTo>
                    <a:pt x="1" y="313"/>
                  </a:lnTo>
                  <a:lnTo>
                    <a:pt x="446" y="231"/>
                  </a:lnTo>
                  <a:lnTo>
                    <a:pt x="446" y="1648"/>
                  </a:lnTo>
                  <a:lnTo>
                    <a:pt x="50" y="1648"/>
                  </a:lnTo>
                  <a:lnTo>
                    <a:pt x="50" y="1846"/>
                  </a:lnTo>
                  <a:lnTo>
                    <a:pt x="1105" y="1846"/>
                  </a:lnTo>
                  <a:lnTo>
                    <a:pt x="1105" y="1648"/>
                  </a:lnTo>
                  <a:lnTo>
                    <a:pt x="693" y="1648"/>
                  </a:lnTo>
                  <a:lnTo>
                    <a:pt x="6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481;p48">
              <a:extLst>
                <a:ext uri="{FF2B5EF4-FFF2-40B4-BE49-F238E27FC236}">
                  <a16:creationId xmlns:a16="http://schemas.microsoft.com/office/drawing/2014/main" id="{71FFA5D4-3FD8-420A-BA4B-27E360026517}"/>
                </a:ext>
              </a:extLst>
            </p:cNvPr>
            <p:cNvSpPr/>
            <p:nvPr/>
          </p:nvSpPr>
          <p:spPr>
            <a:xfrm>
              <a:off x="607700" y="1284375"/>
              <a:ext cx="31750" cy="48225"/>
            </a:xfrm>
            <a:custGeom>
              <a:avLst/>
              <a:gdLst/>
              <a:ahLst/>
              <a:cxnLst/>
              <a:rect l="l" t="t" r="r" b="b"/>
              <a:pathLst>
                <a:path w="1270" h="1929" extrusionOk="0">
                  <a:moveTo>
                    <a:pt x="643" y="198"/>
                  </a:moveTo>
                  <a:cubicBezTo>
                    <a:pt x="759" y="198"/>
                    <a:pt x="858" y="264"/>
                    <a:pt x="924" y="396"/>
                  </a:cubicBezTo>
                  <a:cubicBezTo>
                    <a:pt x="989" y="511"/>
                    <a:pt x="1022" y="709"/>
                    <a:pt x="1022" y="956"/>
                  </a:cubicBezTo>
                  <a:cubicBezTo>
                    <a:pt x="1022" y="1220"/>
                    <a:pt x="989" y="1401"/>
                    <a:pt x="924" y="1533"/>
                  </a:cubicBezTo>
                  <a:cubicBezTo>
                    <a:pt x="858" y="1665"/>
                    <a:pt x="759" y="1731"/>
                    <a:pt x="643" y="1731"/>
                  </a:cubicBezTo>
                  <a:cubicBezTo>
                    <a:pt x="511" y="1731"/>
                    <a:pt x="413" y="1665"/>
                    <a:pt x="347" y="1533"/>
                  </a:cubicBezTo>
                  <a:cubicBezTo>
                    <a:pt x="281" y="1401"/>
                    <a:pt x="248" y="1220"/>
                    <a:pt x="248" y="956"/>
                  </a:cubicBezTo>
                  <a:cubicBezTo>
                    <a:pt x="248" y="709"/>
                    <a:pt x="281" y="511"/>
                    <a:pt x="347" y="396"/>
                  </a:cubicBezTo>
                  <a:cubicBezTo>
                    <a:pt x="413" y="264"/>
                    <a:pt x="511" y="198"/>
                    <a:pt x="643" y="198"/>
                  </a:cubicBezTo>
                  <a:close/>
                  <a:moveTo>
                    <a:pt x="643" y="0"/>
                  </a:moveTo>
                  <a:cubicBezTo>
                    <a:pt x="429" y="0"/>
                    <a:pt x="264" y="83"/>
                    <a:pt x="165" y="247"/>
                  </a:cubicBezTo>
                  <a:cubicBezTo>
                    <a:pt x="50" y="412"/>
                    <a:pt x="1" y="643"/>
                    <a:pt x="1" y="956"/>
                  </a:cubicBezTo>
                  <a:cubicBezTo>
                    <a:pt x="1" y="1269"/>
                    <a:pt x="50" y="1517"/>
                    <a:pt x="165" y="1681"/>
                  </a:cubicBezTo>
                  <a:cubicBezTo>
                    <a:pt x="264" y="1846"/>
                    <a:pt x="429" y="1929"/>
                    <a:pt x="643" y="1929"/>
                  </a:cubicBezTo>
                  <a:cubicBezTo>
                    <a:pt x="841" y="1929"/>
                    <a:pt x="1006" y="1846"/>
                    <a:pt x="1105" y="1681"/>
                  </a:cubicBezTo>
                  <a:cubicBezTo>
                    <a:pt x="1220" y="1517"/>
                    <a:pt x="1270" y="1269"/>
                    <a:pt x="1270" y="956"/>
                  </a:cubicBezTo>
                  <a:cubicBezTo>
                    <a:pt x="1270" y="643"/>
                    <a:pt x="1220" y="412"/>
                    <a:pt x="1105" y="247"/>
                  </a:cubicBezTo>
                  <a:cubicBezTo>
                    <a:pt x="1006" y="83"/>
                    <a:pt x="841" y="0"/>
                    <a:pt x="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482;p48">
              <a:extLst>
                <a:ext uri="{FF2B5EF4-FFF2-40B4-BE49-F238E27FC236}">
                  <a16:creationId xmlns:a16="http://schemas.microsoft.com/office/drawing/2014/main" id="{40F4423E-FA10-4865-9B60-83AB1F0714AC}"/>
                </a:ext>
              </a:extLst>
            </p:cNvPr>
            <p:cNvSpPr/>
            <p:nvPr/>
          </p:nvSpPr>
          <p:spPr>
            <a:xfrm>
              <a:off x="648500" y="1284375"/>
              <a:ext cx="29275" cy="47000"/>
            </a:xfrm>
            <a:custGeom>
              <a:avLst/>
              <a:gdLst/>
              <a:ahLst/>
              <a:cxnLst/>
              <a:rect l="l" t="t" r="r" b="b"/>
              <a:pathLst>
                <a:path w="1171" h="1880" extrusionOk="0">
                  <a:moveTo>
                    <a:pt x="528" y="0"/>
                  </a:moveTo>
                  <a:cubicBezTo>
                    <a:pt x="462" y="0"/>
                    <a:pt x="379" y="17"/>
                    <a:pt x="297" y="33"/>
                  </a:cubicBezTo>
                  <a:cubicBezTo>
                    <a:pt x="214" y="50"/>
                    <a:pt x="116" y="83"/>
                    <a:pt x="17" y="132"/>
                  </a:cubicBezTo>
                  <a:lnTo>
                    <a:pt x="17" y="379"/>
                  </a:lnTo>
                  <a:cubicBezTo>
                    <a:pt x="116" y="330"/>
                    <a:pt x="198" y="280"/>
                    <a:pt x="297" y="247"/>
                  </a:cubicBezTo>
                  <a:cubicBezTo>
                    <a:pt x="379" y="231"/>
                    <a:pt x="462" y="214"/>
                    <a:pt x="544" y="214"/>
                  </a:cubicBezTo>
                  <a:cubicBezTo>
                    <a:pt x="643" y="214"/>
                    <a:pt x="742" y="247"/>
                    <a:pt x="808" y="313"/>
                  </a:cubicBezTo>
                  <a:cubicBezTo>
                    <a:pt x="874" y="363"/>
                    <a:pt x="907" y="445"/>
                    <a:pt x="907" y="544"/>
                  </a:cubicBezTo>
                  <a:cubicBezTo>
                    <a:pt x="907" y="610"/>
                    <a:pt x="890" y="659"/>
                    <a:pt x="857" y="725"/>
                  </a:cubicBezTo>
                  <a:cubicBezTo>
                    <a:pt x="841" y="791"/>
                    <a:pt x="775" y="874"/>
                    <a:pt x="692" y="956"/>
                  </a:cubicBezTo>
                  <a:cubicBezTo>
                    <a:pt x="659" y="1006"/>
                    <a:pt x="544" y="1121"/>
                    <a:pt x="379" y="1286"/>
                  </a:cubicBezTo>
                  <a:cubicBezTo>
                    <a:pt x="231" y="1451"/>
                    <a:pt x="99" y="1582"/>
                    <a:pt x="0" y="1681"/>
                  </a:cubicBezTo>
                  <a:lnTo>
                    <a:pt x="0" y="1879"/>
                  </a:lnTo>
                  <a:lnTo>
                    <a:pt x="1170" y="1879"/>
                  </a:lnTo>
                  <a:lnTo>
                    <a:pt x="1170" y="1681"/>
                  </a:lnTo>
                  <a:lnTo>
                    <a:pt x="297" y="1681"/>
                  </a:lnTo>
                  <a:cubicBezTo>
                    <a:pt x="495" y="1467"/>
                    <a:pt x="659" y="1302"/>
                    <a:pt x="775" y="1187"/>
                  </a:cubicBezTo>
                  <a:cubicBezTo>
                    <a:pt x="874" y="1088"/>
                    <a:pt x="940" y="1006"/>
                    <a:pt x="973" y="989"/>
                  </a:cubicBezTo>
                  <a:cubicBezTo>
                    <a:pt x="1039" y="890"/>
                    <a:pt x="1088" y="808"/>
                    <a:pt x="1121" y="742"/>
                  </a:cubicBezTo>
                  <a:cubicBezTo>
                    <a:pt x="1154" y="676"/>
                    <a:pt x="1170" y="610"/>
                    <a:pt x="1170" y="528"/>
                  </a:cubicBezTo>
                  <a:cubicBezTo>
                    <a:pt x="1170" y="363"/>
                    <a:pt x="1104" y="247"/>
                    <a:pt x="989" y="149"/>
                  </a:cubicBezTo>
                  <a:cubicBezTo>
                    <a:pt x="874" y="50"/>
                    <a:pt x="725" y="0"/>
                    <a:pt x="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483;p48">
              <a:extLst>
                <a:ext uri="{FF2B5EF4-FFF2-40B4-BE49-F238E27FC236}">
                  <a16:creationId xmlns:a16="http://schemas.microsoft.com/office/drawing/2014/main" id="{75594C02-4C1C-4EBE-BD0D-7247C28E4D07}"/>
                </a:ext>
              </a:extLst>
            </p:cNvPr>
            <p:cNvSpPr/>
            <p:nvPr/>
          </p:nvSpPr>
          <p:spPr>
            <a:xfrm>
              <a:off x="946800" y="1284375"/>
              <a:ext cx="32175" cy="48225"/>
            </a:xfrm>
            <a:custGeom>
              <a:avLst/>
              <a:gdLst/>
              <a:ahLst/>
              <a:cxnLst/>
              <a:rect l="l" t="t" r="r" b="b"/>
              <a:pathLst>
                <a:path w="1287" h="1929" extrusionOk="0">
                  <a:moveTo>
                    <a:pt x="643" y="198"/>
                  </a:moveTo>
                  <a:cubicBezTo>
                    <a:pt x="775" y="198"/>
                    <a:pt x="858" y="264"/>
                    <a:pt x="924" y="396"/>
                  </a:cubicBezTo>
                  <a:cubicBezTo>
                    <a:pt x="989" y="511"/>
                    <a:pt x="1022" y="709"/>
                    <a:pt x="1022" y="956"/>
                  </a:cubicBezTo>
                  <a:cubicBezTo>
                    <a:pt x="1022" y="1220"/>
                    <a:pt x="989" y="1401"/>
                    <a:pt x="924" y="1533"/>
                  </a:cubicBezTo>
                  <a:cubicBezTo>
                    <a:pt x="858" y="1665"/>
                    <a:pt x="775" y="1731"/>
                    <a:pt x="643" y="1731"/>
                  </a:cubicBezTo>
                  <a:cubicBezTo>
                    <a:pt x="511" y="1731"/>
                    <a:pt x="413" y="1665"/>
                    <a:pt x="347" y="1533"/>
                  </a:cubicBezTo>
                  <a:cubicBezTo>
                    <a:pt x="281" y="1401"/>
                    <a:pt x="248" y="1220"/>
                    <a:pt x="248" y="956"/>
                  </a:cubicBezTo>
                  <a:cubicBezTo>
                    <a:pt x="248" y="709"/>
                    <a:pt x="281" y="511"/>
                    <a:pt x="347" y="396"/>
                  </a:cubicBezTo>
                  <a:cubicBezTo>
                    <a:pt x="413" y="264"/>
                    <a:pt x="511" y="198"/>
                    <a:pt x="643" y="198"/>
                  </a:cubicBezTo>
                  <a:close/>
                  <a:moveTo>
                    <a:pt x="643" y="0"/>
                  </a:moveTo>
                  <a:cubicBezTo>
                    <a:pt x="429" y="0"/>
                    <a:pt x="264" y="83"/>
                    <a:pt x="165" y="247"/>
                  </a:cubicBezTo>
                  <a:cubicBezTo>
                    <a:pt x="50" y="412"/>
                    <a:pt x="1" y="643"/>
                    <a:pt x="1" y="956"/>
                  </a:cubicBezTo>
                  <a:cubicBezTo>
                    <a:pt x="1" y="1269"/>
                    <a:pt x="50" y="1517"/>
                    <a:pt x="165" y="1681"/>
                  </a:cubicBezTo>
                  <a:cubicBezTo>
                    <a:pt x="264" y="1846"/>
                    <a:pt x="429" y="1929"/>
                    <a:pt x="643" y="1929"/>
                  </a:cubicBezTo>
                  <a:cubicBezTo>
                    <a:pt x="841" y="1929"/>
                    <a:pt x="1006" y="1846"/>
                    <a:pt x="1121" y="1681"/>
                  </a:cubicBezTo>
                  <a:cubicBezTo>
                    <a:pt x="1220" y="1517"/>
                    <a:pt x="1286" y="1269"/>
                    <a:pt x="1286" y="956"/>
                  </a:cubicBezTo>
                  <a:cubicBezTo>
                    <a:pt x="1286" y="643"/>
                    <a:pt x="1220" y="412"/>
                    <a:pt x="1121" y="247"/>
                  </a:cubicBezTo>
                  <a:cubicBezTo>
                    <a:pt x="1006" y="83"/>
                    <a:pt x="841" y="0"/>
                    <a:pt x="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484;p48">
              <a:extLst>
                <a:ext uri="{FF2B5EF4-FFF2-40B4-BE49-F238E27FC236}">
                  <a16:creationId xmlns:a16="http://schemas.microsoft.com/office/drawing/2014/main" id="{F31341FD-F1D5-4D9C-A81D-3F3FE1C9310C}"/>
                </a:ext>
              </a:extLst>
            </p:cNvPr>
            <p:cNvSpPr/>
            <p:nvPr/>
          </p:nvSpPr>
          <p:spPr>
            <a:xfrm>
              <a:off x="988000" y="1284375"/>
              <a:ext cx="30100" cy="48225"/>
            </a:xfrm>
            <a:custGeom>
              <a:avLst/>
              <a:gdLst/>
              <a:ahLst/>
              <a:cxnLst/>
              <a:rect l="l" t="t" r="r" b="b"/>
              <a:pathLst>
                <a:path w="1204" h="1929" extrusionOk="0">
                  <a:moveTo>
                    <a:pt x="545" y="0"/>
                  </a:moveTo>
                  <a:cubicBezTo>
                    <a:pt x="479" y="0"/>
                    <a:pt x="396" y="0"/>
                    <a:pt x="314" y="17"/>
                  </a:cubicBezTo>
                  <a:cubicBezTo>
                    <a:pt x="231" y="33"/>
                    <a:pt x="149" y="50"/>
                    <a:pt x="50" y="83"/>
                  </a:cubicBezTo>
                  <a:lnTo>
                    <a:pt x="50" y="297"/>
                  </a:lnTo>
                  <a:cubicBezTo>
                    <a:pt x="149" y="280"/>
                    <a:pt x="231" y="247"/>
                    <a:pt x="314" y="231"/>
                  </a:cubicBezTo>
                  <a:cubicBezTo>
                    <a:pt x="380" y="214"/>
                    <a:pt x="462" y="214"/>
                    <a:pt x="528" y="214"/>
                  </a:cubicBezTo>
                  <a:cubicBezTo>
                    <a:pt x="660" y="214"/>
                    <a:pt x="742" y="231"/>
                    <a:pt x="825" y="297"/>
                  </a:cubicBezTo>
                  <a:cubicBezTo>
                    <a:pt x="891" y="346"/>
                    <a:pt x="924" y="412"/>
                    <a:pt x="924" y="511"/>
                  </a:cubicBezTo>
                  <a:cubicBezTo>
                    <a:pt x="924" y="594"/>
                    <a:pt x="891" y="676"/>
                    <a:pt x="825" y="725"/>
                  </a:cubicBezTo>
                  <a:cubicBezTo>
                    <a:pt x="759" y="775"/>
                    <a:pt x="660" y="791"/>
                    <a:pt x="545" y="791"/>
                  </a:cubicBezTo>
                  <a:lnTo>
                    <a:pt x="314" y="791"/>
                  </a:lnTo>
                  <a:lnTo>
                    <a:pt x="314" y="1006"/>
                  </a:lnTo>
                  <a:lnTo>
                    <a:pt x="528" y="1006"/>
                  </a:lnTo>
                  <a:cubicBezTo>
                    <a:pt x="660" y="1006"/>
                    <a:pt x="775" y="1022"/>
                    <a:pt x="841" y="1088"/>
                  </a:cubicBezTo>
                  <a:cubicBezTo>
                    <a:pt x="924" y="1154"/>
                    <a:pt x="957" y="1236"/>
                    <a:pt x="957" y="1352"/>
                  </a:cubicBezTo>
                  <a:cubicBezTo>
                    <a:pt x="957" y="1467"/>
                    <a:pt x="924" y="1549"/>
                    <a:pt x="841" y="1615"/>
                  </a:cubicBezTo>
                  <a:cubicBezTo>
                    <a:pt x="759" y="1681"/>
                    <a:pt x="643" y="1714"/>
                    <a:pt x="479" y="1714"/>
                  </a:cubicBezTo>
                  <a:cubicBezTo>
                    <a:pt x="396" y="1714"/>
                    <a:pt x="297" y="1698"/>
                    <a:pt x="215" y="1681"/>
                  </a:cubicBezTo>
                  <a:cubicBezTo>
                    <a:pt x="133" y="1665"/>
                    <a:pt x="67" y="1632"/>
                    <a:pt x="1" y="1582"/>
                  </a:cubicBezTo>
                  <a:lnTo>
                    <a:pt x="1" y="1830"/>
                  </a:lnTo>
                  <a:cubicBezTo>
                    <a:pt x="83" y="1863"/>
                    <a:pt x="165" y="1879"/>
                    <a:pt x="248" y="1896"/>
                  </a:cubicBezTo>
                  <a:cubicBezTo>
                    <a:pt x="330" y="1912"/>
                    <a:pt x="413" y="1929"/>
                    <a:pt x="495" y="1929"/>
                  </a:cubicBezTo>
                  <a:cubicBezTo>
                    <a:pt x="726" y="1929"/>
                    <a:pt x="891" y="1879"/>
                    <a:pt x="1023" y="1764"/>
                  </a:cubicBezTo>
                  <a:cubicBezTo>
                    <a:pt x="1154" y="1665"/>
                    <a:pt x="1204" y="1533"/>
                    <a:pt x="1204" y="1352"/>
                  </a:cubicBezTo>
                  <a:cubicBezTo>
                    <a:pt x="1204" y="1236"/>
                    <a:pt x="1171" y="1121"/>
                    <a:pt x="1105" y="1055"/>
                  </a:cubicBezTo>
                  <a:cubicBezTo>
                    <a:pt x="1039" y="973"/>
                    <a:pt x="957" y="907"/>
                    <a:pt x="825" y="890"/>
                  </a:cubicBezTo>
                  <a:cubicBezTo>
                    <a:pt x="940" y="857"/>
                    <a:pt x="1023" y="808"/>
                    <a:pt x="1072" y="742"/>
                  </a:cubicBezTo>
                  <a:cubicBezTo>
                    <a:pt x="1138" y="676"/>
                    <a:pt x="1171" y="577"/>
                    <a:pt x="1171" y="478"/>
                  </a:cubicBezTo>
                  <a:cubicBezTo>
                    <a:pt x="1171" y="330"/>
                    <a:pt x="1105" y="214"/>
                    <a:pt x="1006" y="132"/>
                  </a:cubicBezTo>
                  <a:cubicBezTo>
                    <a:pt x="891" y="50"/>
                    <a:pt x="742" y="0"/>
                    <a:pt x="5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485;p48">
              <a:extLst>
                <a:ext uri="{FF2B5EF4-FFF2-40B4-BE49-F238E27FC236}">
                  <a16:creationId xmlns:a16="http://schemas.microsoft.com/office/drawing/2014/main" id="{BEC3B2EC-7D86-415C-B145-E04D761E2D30}"/>
                </a:ext>
              </a:extLst>
            </p:cNvPr>
            <p:cNvSpPr/>
            <p:nvPr/>
          </p:nvSpPr>
          <p:spPr>
            <a:xfrm>
              <a:off x="1285900" y="1284375"/>
              <a:ext cx="32175" cy="48225"/>
            </a:xfrm>
            <a:custGeom>
              <a:avLst/>
              <a:gdLst/>
              <a:ahLst/>
              <a:cxnLst/>
              <a:rect l="l" t="t" r="r" b="b"/>
              <a:pathLst>
                <a:path w="1287" h="1929" extrusionOk="0">
                  <a:moveTo>
                    <a:pt x="643" y="198"/>
                  </a:moveTo>
                  <a:cubicBezTo>
                    <a:pt x="775" y="198"/>
                    <a:pt x="874" y="264"/>
                    <a:pt x="923" y="396"/>
                  </a:cubicBezTo>
                  <a:cubicBezTo>
                    <a:pt x="989" y="511"/>
                    <a:pt x="1022" y="709"/>
                    <a:pt x="1022" y="956"/>
                  </a:cubicBezTo>
                  <a:cubicBezTo>
                    <a:pt x="1022" y="1220"/>
                    <a:pt x="989" y="1401"/>
                    <a:pt x="923" y="1533"/>
                  </a:cubicBezTo>
                  <a:cubicBezTo>
                    <a:pt x="874" y="1665"/>
                    <a:pt x="775" y="1731"/>
                    <a:pt x="643" y="1731"/>
                  </a:cubicBezTo>
                  <a:cubicBezTo>
                    <a:pt x="511" y="1731"/>
                    <a:pt x="413" y="1665"/>
                    <a:pt x="347" y="1533"/>
                  </a:cubicBezTo>
                  <a:cubicBezTo>
                    <a:pt x="281" y="1401"/>
                    <a:pt x="248" y="1220"/>
                    <a:pt x="248" y="956"/>
                  </a:cubicBezTo>
                  <a:cubicBezTo>
                    <a:pt x="248" y="709"/>
                    <a:pt x="281" y="511"/>
                    <a:pt x="347" y="396"/>
                  </a:cubicBezTo>
                  <a:cubicBezTo>
                    <a:pt x="413" y="264"/>
                    <a:pt x="511" y="198"/>
                    <a:pt x="643" y="198"/>
                  </a:cubicBezTo>
                  <a:close/>
                  <a:moveTo>
                    <a:pt x="643" y="0"/>
                  </a:moveTo>
                  <a:cubicBezTo>
                    <a:pt x="429" y="0"/>
                    <a:pt x="281" y="83"/>
                    <a:pt x="165" y="247"/>
                  </a:cubicBezTo>
                  <a:cubicBezTo>
                    <a:pt x="50" y="412"/>
                    <a:pt x="1" y="643"/>
                    <a:pt x="1" y="956"/>
                  </a:cubicBezTo>
                  <a:cubicBezTo>
                    <a:pt x="1" y="1269"/>
                    <a:pt x="50" y="1517"/>
                    <a:pt x="165" y="1681"/>
                  </a:cubicBezTo>
                  <a:cubicBezTo>
                    <a:pt x="281" y="1846"/>
                    <a:pt x="429" y="1929"/>
                    <a:pt x="643" y="1929"/>
                  </a:cubicBezTo>
                  <a:cubicBezTo>
                    <a:pt x="841" y="1929"/>
                    <a:pt x="1006" y="1846"/>
                    <a:pt x="1121" y="1681"/>
                  </a:cubicBezTo>
                  <a:cubicBezTo>
                    <a:pt x="1220" y="1517"/>
                    <a:pt x="1286" y="1269"/>
                    <a:pt x="1286" y="956"/>
                  </a:cubicBezTo>
                  <a:cubicBezTo>
                    <a:pt x="1286" y="643"/>
                    <a:pt x="1220" y="412"/>
                    <a:pt x="1121" y="247"/>
                  </a:cubicBezTo>
                  <a:cubicBezTo>
                    <a:pt x="1006" y="83"/>
                    <a:pt x="841" y="0"/>
                    <a:pt x="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486;p48">
              <a:extLst>
                <a:ext uri="{FF2B5EF4-FFF2-40B4-BE49-F238E27FC236}">
                  <a16:creationId xmlns:a16="http://schemas.microsoft.com/office/drawing/2014/main" id="{BCAB3F6C-753F-4AC5-ACFC-641977144274}"/>
                </a:ext>
              </a:extLst>
            </p:cNvPr>
            <p:cNvSpPr/>
            <p:nvPr/>
          </p:nvSpPr>
          <p:spPr>
            <a:xfrm>
              <a:off x="1325050" y="1285200"/>
              <a:ext cx="33800" cy="46175"/>
            </a:xfrm>
            <a:custGeom>
              <a:avLst/>
              <a:gdLst/>
              <a:ahLst/>
              <a:cxnLst/>
              <a:rect l="l" t="t" r="r" b="b"/>
              <a:pathLst>
                <a:path w="1352" h="1847" extrusionOk="0">
                  <a:moveTo>
                    <a:pt x="841" y="214"/>
                  </a:moveTo>
                  <a:lnTo>
                    <a:pt x="841" y="1203"/>
                  </a:lnTo>
                  <a:lnTo>
                    <a:pt x="215" y="1203"/>
                  </a:lnTo>
                  <a:lnTo>
                    <a:pt x="841" y="214"/>
                  </a:lnTo>
                  <a:close/>
                  <a:moveTo>
                    <a:pt x="775" y="0"/>
                  </a:moveTo>
                  <a:lnTo>
                    <a:pt x="0" y="1170"/>
                  </a:lnTo>
                  <a:lnTo>
                    <a:pt x="0" y="1418"/>
                  </a:lnTo>
                  <a:lnTo>
                    <a:pt x="841" y="1418"/>
                  </a:lnTo>
                  <a:lnTo>
                    <a:pt x="841" y="1846"/>
                  </a:lnTo>
                  <a:lnTo>
                    <a:pt x="1088" y="1846"/>
                  </a:lnTo>
                  <a:lnTo>
                    <a:pt x="1088" y="1418"/>
                  </a:lnTo>
                  <a:lnTo>
                    <a:pt x="1352" y="1418"/>
                  </a:lnTo>
                  <a:lnTo>
                    <a:pt x="1352" y="1203"/>
                  </a:lnTo>
                  <a:lnTo>
                    <a:pt x="1088" y="1203"/>
                  </a:lnTo>
                  <a:lnTo>
                    <a:pt x="10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487;p48">
              <a:extLst>
                <a:ext uri="{FF2B5EF4-FFF2-40B4-BE49-F238E27FC236}">
                  <a16:creationId xmlns:a16="http://schemas.microsoft.com/office/drawing/2014/main" id="{B21D3DA9-3FB4-4C91-8BE3-EA35DE4A51C4}"/>
                </a:ext>
              </a:extLst>
            </p:cNvPr>
            <p:cNvSpPr/>
            <p:nvPr/>
          </p:nvSpPr>
          <p:spPr>
            <a:xfrm>
              <a:off x="1625000" y="1284375"/>
              <a:ext cx="32175" cy="48225"/>
            </a:xfrm>
            <a:custGeom>
              <a:avLst/>
              <a:gdLst/>
              <a:ahLst/>
              <a:cxnLst/>
              <a:rect l="l" t="t" r="r" b="b"/>
              <a:pathLst>
                <a:path w="1287" h="1929" extrusionOk="0">
                  <a:moveTo>
                    <a:pt x="643" y="198"/>
                  </a:moveTo>
                  <a:cubicBezTo>
                    <a:pt x="775" y="198"/>
                    <a:pt x="874" y="264"/>
                    <a:pt x="940" y="396"/>
                  </a:cubicBezTo>
                  <a:cubicBezTo>
                    <a:pt x="1006" y="511"/>
                    <a:pt x="1039" y="709"/>
                    <a:pt x="1039" y="956"/>
                  </a:cubicBezTo>
                  <a:cubicBezTo>
                    <a:pt x="1039" y="1220"/>
                    <a:pt x="1006" y="1401"/>
                    <a:pt x="940" y="1533"/>
                  </a:cubicBezTo>
                  <a:cubicBezTo>
                    <a:pt x="874" y="1665"/>
                    <a:pt x="775" y="1731"/>
                    <a:pt x="643" y="1731"/>
                  </a:cubicBezTo>
                  <a:cubicBezTo>
                    <a:pt x="511" y="1731"/>
                    <a:pt x="413" y="1665"/>
                    <a:pt x="347" y="1533"/>
                  </a:cubicBezTo>
                  <a:cubicBezTo>
                    <a:pt x="281" y="1401"/>
                    <a:pt x="248" y="1220"/>
                    <a:pt x="248" y="956"/>
                  </a:cubicBezTo>
                  <a:cubicBezTo>
                    <a:pt x="248" y="709"/>
                    <a:pt x="281" y="511"/>
                    <a:pt x="347" y="396"/>
                  </a:cubicBezTo>
                  <a:cubicBezTo>
                    <a:pt x="413" y="264"/>
                    <a:pt x="511" y="198"/>
                    <a:pt x="643" y="198"/>
                  </a:cubicBezTo>
                  <a:close/>
                  <a:moveTo>
                    <a:pt x="643" y="0"/>
                  </a:moveTo>
                  <a:cubicBezTo>
                    <a:pt x="429" y="0"/>
                    <a:pt x="281" y="83"/>
                    <a:pt x="165" y="247"/>
                  </a:cubicBezTo>
                  <a:cubicBezTo>
                    <a:pt x="50" y="412"/>
                    <a:pt x="1" y="643"/>
                    <a:pt x="1" y="956"/>
                  </a:cubicBezTo>
                  <a:cubicBezTo>
                    <a:pt x="1" y="1269"/>
                    <a:pt x="50" y="1517"/>
                    <a:pt x="165" y="1681"/>
                  </a:cubicBezTo>
                  <a:cubicBezTo>
                    <a:pt x="281" y="1846"/>
                    <a:pt x="429" y="1929"/>
                    <a:pt x="643" y="1929"/>
                  </a:cubicBezTo>
                  <a:cubicBezTo>
                    <a:pt x="858" y="1929"/>
                    <a:pt x="1006" y="1846"/>
                    <a:pt x="1121" y="1681"/>
                  </a:cubicBezTo>
                  <a:cubicBezTo>
                    <a:pt x="1220" y="1517"/>
                    <a:pt x="1286" y="1269"/>
                    <a:pt x="1286" y="956"/>
                  </a:cubicBezTo>
                  <a:cubicBezTo>
                    <a:pt x="1286" y="643"/>
                    <a:pt x="1220" y="412"/>
                    <a:pt x="1121" y="247"/>
                  </a:cubicBezTo>
                  <a:cubicBezTo>
                    <a:pt x="1006" y="83"/>
                    <a:pt x="858" y="0"/>
                    <a:pt x="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488;p48">
              <a:extLst>
                <a:ext uri="{FF2B5EF4-FFF2-40B4-BE49-F238E27FC236}">
                  <a16:creationId xmlns:a16="http://schemas.microsoft.com/office/drawing/2014/main" id="{461805F8-EC4F-4FAA-9A8F-8D3EAF276FD9}"/>
                </a:ext>
              </a:extLst>
            </p:cNvPr>
            <p:cNvSpPr/>
            <p:nvPr/>
          </p:nvSpPr>
          <p:spPr>
            <a:xfrm>
              <a:off x="1666200" y="1285200"/>
              <a:ext cx="30100" cy="47400"/>
            </a:xfrm>
            <a:custGeom>
              <a:avLst/>
              <a:gdLst/>
              <a:ahLst/>
              <a:cxnLst/>
              <a:rect l="l" t="t" r="r" b="b"/>
              <a:pathLst>
                <a:path w="1204" h="1896" extrusionOk="0">
                  <a:moveTo>
                    <a:pt x="83" y="0"/>
                  </a:moveTo>
                  <a:lnTo>
                    <a:pt x="83" y="940"/>
                  </a:lnTo>
                  <a:cubicBezTo>
                    <a:pt x="149" y="907"/>
                    <a:pt x="215" y="874"/>
                    <a:pt x="281" y="857"/>
                  </a:cubicBezTo>
                  <a:cubicBezTo>
                    <a:pt x="347" y="841"/>
                    <a:pt x="413" y="841"/>
                    <a:pt x="479" y="841"/>
                  </a:cubicBezTo>
                  <a:cubicBezTo>
                    <a:pt x="627" y="841"/>
                    <a:pt x="742" y="874"/>
                    <a:pt x="825" y="956"/>
                  </a:cubicBezTo>
                  <a:cubicBezTo>
                    <a:pt x="907" y="1022"/>
                    <a:pt x="940" y="1137"/>
                    <a:pt x="940" y="1253"/>
                  </a:cubicBezTo>
                  <a:cubicBezTo>
                    <a:pt x="940" y="1385"/>
                    <a:pt x="907" y="1484"/>
                    <a:pt x="825" y="1566"/>
                  </a:cubicBezTo>
                  <a:cubicBezTo>
                    <a:pt x="742" y="1632"/>
                    <a:pt x="627" y="1681"/>
                    <a:pt x="479" y="1681"/>
                  </a:cubicBezTo>
                  <a:cubicBezTo>
                    <a:pt x="396" y="1681"/>
                    <a:pt x="314" y="1665"/>
                    <a:pt x="231" y="1648"/>
                  </a:cubicBezTo>
                  <a:cubicBezTo>
                    <a:pt x="149" y="1632"/>
                    <a:pt x="67" y="1599"/>
                    <a:pt x="1" y="1549"/>
                  </a:cubicBezTo>
                  <a:lnTo>
                    <a:pt x="1" y="1813"/>
                  </a:lnTo>
                  <a:cubicBezTo>
                    <a:pt x="83" y="1830"/>
                    <a:pt x="165" y="1863"/>
                    <a:pt x="248" y="1863"/>
                  </a:cubicBezTo>
                  <a:cubicBezTo>
                    <a:pt x="330" y="1879"/>
                    <a:pt x="413" y="1896"/>
                    <a:pt x="479" y="1896"/>
                  </a:cubicBezTo>
                  <a:cubicBezTo>
                    <a:pt x="709" y="1896"/>
                    <a:pt x="891" y="1830"/>
                    <a:pt x="1006" y="1731"/>
                  </a:cubicBezTo>
                  <a:cubicBezTo>
                    <a:pt x="1138" y="1615"/>
                    <a:pt x="1204" y="1451"/>
                    <a:pt x="1204" y="1253"/>
                  </a:cubicBezTo>
                  <a:cubicBezTo>
                    <a:pt x="1204" y="1071"/>
                    <a:pt x="1138" y="907"/>
                    <a:pt x="1022" y="791"/>
                  </a:cubicBezTo>
                  <a:cubicBezTo>
                    <a:pt x="891" y="692"/>
                    <a:pt x="726" y="626"/>
                    <a:pt x="528" y="626"/>
                  </a:cubicBezTo>
                  <a:cubicBezTo>
                    <a:pt x="495" y="626"/>
                    <a:pt x="446" y="626"/>
                    <a:pt x="413" y="643"/>
                  </a:cubicBezTo>
                  <a:cubicBezTo>
                    <a:pt x="380" y="643"/>
                    <a:pt x="347" y="659"/>
                    <a:pt x="314" y="659"/>
                  </a:cubicBezTo>
                  <a:lnTo>
                    <a:pt x="314" y="214"/>
                  </a:lnTo>
                  <a:lnTo>
                    <a:pt x="1055" y="214"/>
                  </a:lnTo>
                  <a:lnTo>
                    <a:pt x="10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489;p48">
              <a:extLst>
                <a:ext uri="{FF2B5EF4-FFF2-40B4-BE49-F238E27FC236}">
                  <a16:creationId xmlns:a16="http://schemas.microsoft.com/office/drawing/2014/main" id="{27200B0F-0300-4403-A5FE-7F2C136B370E}"/>
                </a:ext>
              </a:extLst>
            </p:cNvPr>
            <p:cNvSpPr/>
            <p:nvPr/>
          </p:nvSpPr>
          <p:spPr>
            <a:xfrm>
              <a:off x="1964100" y="1284375"/>
              <a:ext cx="32175" cy="48225"/>
            </a:xfrm>
            <a:custGeom>
              <a:avLst/>
              <a:gdLst/>
              <a:ahLst/>
              <a:cxnLst/>
              <a:rect l="l" t="t" r="r" b="b"/>
              <a:pathLst>
                <a:path w="1287" h="1929" extrusionOk="0">
                  <a:moveTo>
                    <a:pt x="643" y="198"/>
                  </a:moveTo>
                  <a:cubicBezTo>
                    <a:pt x="775" y="198"/>
                    <a:pt x="874" y="264"/>
                    <a:pt x="940" y="396"/>
                  </a:cubicBezTo>
                  <a:cubicBezTo>
                    <a:pt x="1006" y="511"/>
                    <a:pt x="1039" y="709"/>
                    <a:pt x="1039" y="956"/>
                  </a:cubicBezTo>
                  <a:cubicBezTo>
                    <a:pt x="1039" y="1220"/>
                    <a:pt x="1006" y="1401"/>
                    <a:pt x="940" y="1533"/>
                  </a:cubicBezTo>
                  <a:cubicBezTo>
                    <a:pt x="874" y="1665"/>
                    <a:pt x="775" y="1731"/>
                    <a:pt x="643" y="1731"/>
                  </a:cubicBezTo>
                  <a:cubicBezTo>
                    <a:pt x="511" y="1731"/>
                    <a:pt x="413" y="1665"/>
                    <a:pt x="363" y="1533"/>
                  </a:cubicBezTo>
                  <a:cubicBezTo>
                    <a:pt x="297" y="1401"/>
                    <a:pt x="264" y="1220"/>
                    <a:pt x="264" y="956"/>
                  </a:cubicBezTo>
                  <a:cubicBezTo>
                    <a:pt x="264" y="709"/>
                    <a:pt x="297" y="511"/>
                    <a:pt x="363" y="396"/>
                  </a:cubicBezTo>
                  <a:cubicBezTo>
                    <a:pt x="413" y="264"/>
                    <a:pt x="511" y="198"/>
                    <a:pt x="643" y="198"/>
                  </a:cubicBezTo>
                  <a:close/>
                  <a:moveTo>
                    <a:pt x="643" y="0"/>
                  </a:moveTo>
                  <a:cubicBezTo>
                    <a:pt x="445" y="0"/>
                    <a:pt x="281" y="83"/>
                    <a:pt x="165" y="247"/>
                  </a:cubicBezTo>
                  <a:cubicBezTo>
                    <a:pt x="66" y="412"/>
                    <a:pt x="0" y="643"/>
                    <a:pt x="0" y="956"/>
                  </a:cubicBezTo>
                  <a:cubicBezTo>
                    <a:pt x="0" y="1269"/>
                    <a:pt x="66" y="1517"/>
                    <a:pt x="165" y="1681"/>
                  </a:cubicBezTo>
                  <a:cubicBezTo>
                    <a:pt x="281" y="1846"/>
                    <a:pt x="445" y="1929"/>
                    <a:pt x="643" y="1929"/>
                  </a:cubicBezTo>
                  <a:cubicBezTo>
                    <a:pt x="858" y="1929"/>
                    <a:pt x="1006" y="1846"/>
                    <a:pt x="1121" y="1681"/>
                  </a:cubicBezTo>
                  <a:cubicBezTo>
                    <a:pt x="1237" y="1517"/>
                    <a:pt x="1286" y="1269"/>
                    <a:pt x="1286" y="956"/>
                  </a:cubicBezTo>
                  <a:cubicBezTo>
                    <a:pt x="1286" y="643"/>
                    <a:pt x="1237" y="412"/>
                    <a:pt x="1121" y="247"/>
                  </a:cubicBezTo>
                  <a:cubicBezTo>
                    <a:pt x="1006" y="83"/>
                    <a:pt x="858" y="0"/>
                    <a:pt x="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490;p48">
              <a:extLst>
                <a:ext uri="{FF2B5EF4-FFF2-40B4-BE49-F238E27FC236}">
                  <a16:creationId xmlns:a16="http://schemas.microsoft.com/office/drawing/2014/main" id="{76FAC740-98E9-45AC-8C33-80F0E06B244D}"/>
                </a:ext>
              </a:extLst>
            </p:cNvPr>
            <p:cNvSpPr/>
            <p:nvPr/>
          </p:nvSpPr>
          <p:spPr>
            <a:xfrm>
              <a:off x="2004900" y="1284375"/>
              <a:ext cx="32150" cy="48225"/>
            </a:xfrm>
            <a:custGeom>
              <a:avLst/>
              <a:gdLst/>
              <a:ahLst/>
              <a:cxnLst/>
              <a:rect l="l" t="t" r="r" b="b"/>
              <a:pathLst>
                <a:path w="1286" h="1929" extrusionOk="0">
                  <a:moveTo>
                    <a:pt x="659" y="857"/>
                  </a:moveTo>
                  <a:cubicBezTo>
                    <a:pt x="775" y="857"/>
                    <a:pt x="857" y="907"/>
                    <a:pt x="923" y="973"/>
                  </a:cubicBezTo>
                  <a:cubicBezTo>
                    <a:pt x="989" y="1055"/>
                    <a:pt x="1022" y="1154"/>
                    <a:pt x="1022" y="1286"/>
                  </a:cubicBezTo>
                  <a:cubicBezTo>
                    <a:pt x="1022" y="1418"/>
                    <a:pt x="989" y="1533"/>
                    <a:pt x="923" y="1615"/>
                  </a:cubicBezTo>
                  <a:cubicBezTo>
                    <a:pt x="857" y="1681"/>
                    <a:pt x="775" y="1731"/>
                    <a:pt x="659" y="1731"/>
                  </a:cubicBezTo>
                  <a:cubicBezTo>
                    <a:pt x="544" y="1731"/>
                    <a:pt x="462" y="1681"/>
                    <a:pt x="396" y="1615"/>
                  </a:cubicBezTo>
                  <a:cubicBezTo>
                    <a:pt x="330" y="1533"/>
                    <a:pt x="297" y="1418"/>
                    <a:pt x="297" y="1286"/>
                  </a:cubicBezTo>
                  <a:cubicBezTo>
                    <a:pt x="297" y="1154"/>
                    <a:pt x="330" y="1055"/>
                    <a:pt x="396" y="973"/>
                  </a:cubicBezTo>
                  <a:cubicBezTo>
                    <a:pt x="462" y="907"/>
                    <a:pt x="544" y="857"/>
                    <a:pt x="659" y="857"/>
                  </a:cubicBezTo>
                  <a:close/>
                  <a:moveTo>
                    <a:pt x="775" y="0"/>
                  </a:moveTo>
                  <a:cubicBezTo>
                    <a:pt x="528" y="0"/>
                    <a:pt x="346" y="83"/>
                    <a:pt x="214" y="264"/>
                  </a:cubicBezTo>
                  <a:cubicBezTo>
                    <a:pt x="66" y="429"/>
                    <a:pt x="0" y="676"/>
                    <a:pt x="0" y="956"/>
                  </a:cubicBezTo>
                  <a:cubicBezTo>
                    <a:pt x="0" y="1269"/>
                    <a:pt x="50" y="1517"/>
                    <a:pt x="165" y="1681"/>
                  </a:cubicBezTo>
                  <a:cubicBezTo>
                    <a:pt x="280" y="1846"/>
                    <a:pt x="445" y="1929"/>
                    <a:pt x="659" y="1929"/>
                  </a:cubicBezTo>
                  <a:cubicBezTo>
                    <a:pt x="841" y="1929"/>
                    <a:pt x="1005" y="1863"/>
                    <a:pt x="1104" y="1747"/>
                  </a:cubicBezTo>
                  <a:cubicBezTo>
                    <a:pt x="1220" y="1632"/>
                    <a:pt x="1286" y="1484"/>
                    <a:pt x="1286" y="1286"/>
                  </a:cubicBezTo>
                  <a:cubicBezTo>
                    <a:pt x="1286" y="1104"/>
                    <a:pt x="1220" y="940"/>
                    <a:pt x="1121" y="824"/>
                  </a:cubicBezTo>
                  <a:cubicBezTo>
                    <a:pt x="1005" y="725"/>
                    <a:pt x="857" y="659"/>
                    <a:pt x="676" y="659"/>
                  </a:cubicBezTo>
                  <a:cubicBezTo>
                    <a:pt x="593" y="659"/>
                    <a:pt x="511" y="676"/>
                    <a:pt x="429" y="725"/>
                  </a:cubicBezTo>
                  <a:cubicBezTo>
                    <a:pt x="363" y="758"/>
                    <a:pt x="297" y="808"/>
                    <a:pt x="247" y="890"/>
                  </a:cubicBezTo>
                  <a:cubicBezTo>
                    <a:pt x="264" y="659"/>
                    <a:pt x="313" y="495"/>
                    <a:pt x="396" y="379"/>
                  </a:cubicBezTo>
                  <a:cubicBezTo>
                    <a:pt x="495" y="264"/>
                    <a:pt x="610" y="214"/>
                    <a:pt x="775" y="214"/>
                  </a:cubicBezTo>
                  <a:cubicBezTo>
                    <a:pt x="841" y="214"/>
                    <a:pt x="907" y="214"/>
                    <a:pt x="973" y="231"/>
                  </a:cubicBezTo>
                  <a:cubicBezTo>
                    <a:pt x="1038" y="247"/>
                    <a:pt x="1088" y="280"/>
                    <a:pt x="1154" y="297"/>
                  </a:cubicBezTo>
                  <a:lnTo>
                    <a:pt x="1154" y="83"/>
                  </a:lnTo>
                  <a:cubicBezTo>
                    <a:pt x="1088" y="50"/>
                    <a:pt x="1022" y="33"/>
                    <a:pt x="956" y="17"/>
                  </a:cubicBezTo>
                  <a:cubicBezTo>
                    <a:pt x="890" y="0"/>
                    <a:pt x="824" y="0"/>
                    <a:pt x="7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491;p48">
              <a:extLst>
                <a:ext uri="{FF2B5EF4-FFF2-40B4-BE49-F238E27FC236}">
                  <a16:creationId xmlns:a16="http://schemas.microsoft.com/office/drawing/2014/main" id="{9C16FFC0-611D-4D16-AF4A-DD02AAB73ED1}"/>
                </a:ext>
              </a:extLst>
            </p:cNvPr>
            <p:cNvSpPr/>
            <p:nvPr/>
          </p:nvSpPr>
          <p:spPr>
            <a:xfrm>
              <a:off x="2303600" y="1284375"/>
              <a:ext cx="31750" cy="48225"/>
            </a:xfrm>
            <a:custGeom>
              <a:avLst/>
              <a:gdLst/>
              <a:ahLst/>
              <a:cxnLst/>
              <a:rect l="l" t="t" r="r" b="b"/>
              <a:pathLst>
                <a:path w="1270" h="1929" extrusionOk="0">
                  <a:moveTo>
                    <a:pt x="627" y="198"/>
                  </a:moveTo>
                  <a:cubicBezTo>
                    <a:pt x="759" y="198"/>
                    <a:pt x="858" y="264"/>
                    <a:pt x="924" y="396"/>
                  </a:cubicBezTo>
                  <a:cubicBezTo>
                    <a:pt x="990" y="511"/>
                    <a:pt x="1023" y="709"/>
                    <a:pt x="1023" y="956"/>
                  </a:cubicBezTo>
                  <a:cubicBezTo>
                    <a:pt x="1023" y="1220"/>
                    <a:pt x="990" y="1401"/>
                    <a:pt x="924" y="1533"/>
                  </a:cubicBezTo>
                  <a:cubicBezTo>
                    <a:pt x="858" y="1665"/>
                    <a:pt x="759" y="1731"/>
                    <a:pt x="627" y="1731"/>
                  </a:cubicBezTo>
                  <a:cubicBezTo>
                    <a:pt x="512" y="1731"/>
                    <a:pt x="413" y="1665"/>
                    <a:pt x="347" y="1533"/>
                  </a:cubicBezTo>
                  <a:cubicBezTo>
                    <a:pt x="281" y="1401"/>
                    <a:pt x="248" y="1220"/>
                    <a:pt x="248" y="956"/>
                  </a:cubicBezTo>
                  <a:cubicBezTo>
                    <a:pt x="248" y="709"/>
                    <a:pt x="281" y="511"/>
                    <a:pt x="347" y="396"/>
                  </a:cubicBezTo>
                  <a:cubicBezTo>
                    <a:pt x="413" y="264"/>
                    <a:pt x="512" y="198"/>
                    <a:pt x="627" y="198"/>
                  </a:cubicBezTo>
                  <a:close/>
                  <a:moveTo>
                    <a:pt x="627" y="0"/>
                  </a:moveTo>
                  <a:cubicBezTo>
                    <a:pt x="429" y="0"/>
                    <a:pt x="265" y="83"/>
                    <a:pt x="149" y="247"/>
                  </a:cubicBezTo>
                  <a:cubicBezTo>
                    <a:pt x="50" y="412"/>
                    <a:pt x="1" y="643"/>
                    <a:pt x="1" y="956"/>
                  </a:cubicBezTo>
                  <a:cubicBezTo>
                    <a:pt x="1" y="1269"/>
                    <a:pt x="50" y="1517"/>
                    <a:pt x="149" y="1681"/>
                  </a:cubicBezTo>
                  <a:cubicBezTo>
                    <a:pt x="265" y="1846"/>
                    <a:pt x="429" y="1929"/>
                    <a:pt x="627" y="1929"/>
                  </a:cubicBezTo>
                  <a:cubicBezTo>
                    <a:pt x="841" y="1929"/>
                    <a:pt x="1006" y="1846"/>
                    <a:pt x="1105" y="1681"/>
                  </a:cubicBezTo>
                  <a:cubicBezTo>
                    <a:pt x="1221" y="1517"/>
                    <a:pt x="1270" y="1269"/>
                    <a:pt x="1270" y="956"/>
                  </a:cubicBezTo>
                  <a:cubicBezTo>
                    <a:pt x="1270" y="643"/>
                    <a:pt x="1221" y="412"/>
                    <a:pt x="1105" y="247"/>
                  </a:cubicBezTo>
                  <a:cubicBezTo>
                    <a:pt x="1006" y="83"/>
                    <a:pt x="841" y="0"/>
                    <a:pt x="6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492;p48">
              <a:extLst>
                <a:ext uri="{FF2B5EF4-FFF2-40B4-BE49-F238E27FC236}">
                  <a16:creationId xmlns:a16="http://schemas.microsoft.com/office/drawing/2014/main" id="{2CF3F3B4-D004-4FD3-AFB4-FDA4A095D672}"/>
                </a:ext>
              </a:extLst>
            </p:cNvPr>
            <p:cNvSpPr/>
            <p:nvPr/>
          </p:nvSpPr>
          <p:spPr>
            <a:xfrm>
              <a:off x="2344825" y="1285200"/>
              <a:ext cx="29675" cy="46175"/>
            </a:xfrm>
            <a:custGeom>
              <a:avLst/>
              <a:gdLst/>
              <a:ahLst/>
              <a:cxnLst/>
              <a:rect l="l" t="t" r="r" b="b"/>
              <a:pathLst>
                <a:path w="1187" h="1847" extrusionOk="0">
                  <a:moveTo>
                    <a:pt x="0" y="0"/>
                  </a:moveTo>
                  <a:lnTo>
                    <a:pt x="0" y="214"/>
                  </a:lnTo>
                  <a:lnTo>
                    <a:pt x="890" y="214"/>
                  </a:lnTo>
                  <a:lnTo>
                    <a:pt x="264" y="1846"/>
                  </a:lnTo>
                  <a:lnTo>
                    <a:pt x="511" y="1846"/>
                  </a:lnTo>
                  <a:lnTo>
                    <a:pt x="1187" y="116"/>
                  </a:lnTo>
                  <a:lnTo>
                    <a:pt x="11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8521;p54">
            <a:extLst>
              <a:ext uri="{FF2B5EF4-FFF2-40B4-BE49-F238E27FC236}">
                <a16:creationId xmlns:a16="http://schemas.microsoft.com/office/drawing/2014/main" id="{14551DD2-67F1-485D-AE19-7BB543A88CB0}"/>
              </a:ext>
            </a:extLst>
          </p:cNvPr>
          <p:cNvGrpSpPr/>
          <p:nvPr/>
        </p:nvGrpSpPr>
        <p:grpSpPr>
          <a:xfrm flipV="1">
            <a:off x="8906874" y="5805861"/>
            <a:ext cx="2103548" cy="565662"/>
            <a:chOff x="998425" y="1182125"/>
            <a:chExt cx="1065400" cy="199500"/>
          </a:xfrm>
        </p:grpSpPr>
        <p:sp>
          <p:nvSpPr>
            <p:cNvPr id="71" name="Google Shape;8522;p54">
              <a:extLst>
                <a:ext uri="{FF2B5EF4-FFF2-40B4-BE49-F238E27FC236}">
                  <a16:creationId xmlns:a16="http://schemas.microsoft.com/office/drawing/2014/main" id="{C8E1E7E0-23DC-4808-883E-53ADD2299B73}"/>
                </a:ext>
              </a:extLst>
            </p:cNvPr>
            <p:cNvSpPr/>
            <p:nvPr/>
          </p:nvSpPr>
          <p:spPr>
            <a:xfrm>
              <a:off x="998425" y="1182125"/>
              <a:ext cx="1065400" cy="199500"/>
            </a:xfrm>
            <a:custGeom>
              <a:avLst/>
              <a:gdLst/>
              <a:ahLst/>
              <a:cxnLst/>
              <a:rect l="l" t="t" r="r" b="b"/>
              <a:pathLst>
                <a:path w="42616" h="7980" extrusionOk="0">
                  <a:moveTo>
                    <a:pt x="4324" y="1"/>
                  </a:moveTo>
                  <a:cubicBezTo>
                    <a:pt x="3159" y="1"/>
                    <a:pt x="1997" y="512"/>
                    <a:pt x="1246" y="1424"/>
                  </a:cubicBezTo>
                  <a:cubicBezTo>
                    <a:pt x="180" y="2720"/>
                    <a:pt x="1" y="4577"/>
                    <a:pt x="867" y="6031"/>
                  </a:cubicBezTo>
                  <a:cubicBezTo>
                    <a:pt x="1600" y="7262"/>
                    <a:pt x="2935" y="7980"/>
                    <a:pt x="4331" y="7980"/>
                  </a:cubicBezTo>
                  <a:cubicBezTo>
                    <a:pt x="4576" y="7980"/>
                    <a:pt x="4822" y="7958"/>
                    <a:pt x="5067" y="7913"/>
                  </a:cubicBezTo>
                  <a:cubicBezTo>
                    <a:pt x="6219" y="7700"/>
                    <a:pt x="7170" y="6971"/>
                    <a:pt x="7733" y="6006"/>
                  </a:cubicBezTo>
                  <a:cubicBezTo>
                    <a:pt x="8105" y="5370"/>
                    <a:pt x="8773" y="4970"/>
                    <a:pt x="9508" y="4970"/>
                  </a:cubicBezTo>
                  <a:lnTo>
                    <a:pt x="10488" y="4970"/>
                  </a:lnTo>
                  <a:cubicBezTo>
                    <a:pt x="11237" y="4970"/>
                    <a:pt x="11919" y="5376"/>
                    <a:pt x="12300" y="6020"/>
                  </a:cubicBezTo>
                  <a:lnTo>
                    <a:pt x="12307" y="6031"/>
                  </a:lnTo>
                  <a:cubicBezTo>
                    <a:pt x="13039" y="7262"/>
                    <a:pt x="14375" y="7980"/>
                    <a:pt x="15771" y="7980"/>
                  </a:cubicBezTo>
                  <a:cubicBezTo>
                    <a:pt x="16016" y="7980"/>
                    <a:pt x="16262" y="7958"/>
                    <a:pt x="16507" y="7913"/>
                  </a:cubicBezTo>
                  <a:cubicBezTo>
                    <a:pt x="17658" y="7700"/>
                    <a:pt x="18610" y="6971"/>
                    <a:pt x="19173" y="6006"/>
                  </a:cubicBezTo>
                  <a:cubicBezTo>
                    <a:pt x="19545" y="5370"/>
                    <a:pt x="20213" y="4970"/>
                    <a:pt x="20946" y="4970"/>
                  </a:cubicBezTo>
                  <a:lnTo>
                    <a:pt x="21928" y="4970"/>
                  </a:lnTo>
                  <a:cubicBezTo>
                    <a:pt x="22677" y="4970"/>
                    <a:pt x="23359" y="5376"/>
                    <a:pt x="23740" y="6020"/>
                  </a:cubicBezTo>
                  <a:lnTo>
                    <a:pt x="23747" y="6031"/>
                  </a:lnTo>
                  <a:cubicBezTo>
                    <a:pt x="24479" y="7262"/>
                    <a:pt x="25815" y="7980"/>
                    <a:pt x="27210" y="7980"/>
                  </a:cubicBezTo>
                  <a:cubicBezTo>
                    <a:pt x="27454" y="7980"/>
                    <a:pt x="27700" y="7958"/>
                    <a:pt x="27945" y="7913"/>
                  </a:cubicBezTo>
                  <a:cubicBezTo>
                    <a:pt x="29098" y="7700"/>
                    <a:pt x="30048" y="6971"/>
                    <a:pt x="30613" y="6006"/>
                  </a:cubicBezTo>
                  <a:cubicBezTo>
                    <a:pt x="30985" y="5370"/>
                    <a:pt x="31652" y="4970"/>
                    <a:pt x="32388" y="4970"/>
                  </a:cubicBezTo>
                  <a:lnTo>
                    <a:pt x="33368" y="4970"/>
                  </a:lnTo>
                  <a:cubicBezTo>
                    <a:pt x="34117" y="4970"/>
                    <a:pt x="34799" y="5376"/>
                    <a:pt x="35180" y="6020"/>
                  </a:cubicBezTo>
                  <a:lnTo>
                    <a:pt x="35187" y="6031"/>
                  </a:lnTo>
                  <a:cubicBezTo>
                    <a:pt x="35920" y="7262"/>
                    <a:pt x="37255" y="7980"/>
                    <a:pt x="38651" y="7980"/>
                  </a:cubicBezTo>
                  <a:cubicBezTo>
                    <a:pt x="38896" y="7980"/>
                    <a:pt x="39142" y="7958"/>
                    <a:pt x="39387" y="7913"/>
                  </a:cubicBezTo>
                  <a:cubicBezTo>
                    <a:pt x="41256" y="7567"/>
                    <a:pt x="42594" y="5866"/>
                    <a:pt x="42615" y="3993"/>
                  </a:cubicBezTo>
                  <a:cubicBezTo>
                    <a:pt x="42599" y="2323"/>
                    <a:pt x="41557" y="833"/>
                    <a:pt x="39994" y="246"/>
                  </a:cubicBezTo>
                  <a:cubicBezTo>
                    <a:pt x="39559" y="81"/>
                    <a:pt x="39100" y="2"/>
                    <a:pt x="38642" y="2"/>
                  </a:cubicBezTo>
                  <a:cubicBezTo>
                    <a:pt x="37477" y="2"/>
                    <a:pt x="36315" y="513"/>
                    <a:pt x="35565" y="1426"/>
                  </a:cubicBezTo>
                  <a:cubicBezTo>
                    <a:pt x="35428" y="1592"/>
                    <a:pt x="35304" y="1770"/>
                    <a:pt x="35195" y="1957"/>
                  </a:cubicBezTo>
                  <a:cubicBezTo>
                    <a:pt x="34817" y="2606"/>
                    <a:pt x="34133" y="3018"/>
                    <a:pt x="33382" y="3018"/>
                  </a:cubicBezTo>
                  <a:lnTo>
                    <a:pt x="32420" y="3018"/>
                  </a:lnTo>
                  <a:cubicBezTo>
                    <a:pt x="31683" y="3018"/>
                    <a:pt x="30996" y="2632"/>
                    <a:pt x="30624" y="1994"/>
                  </a:cubicBezTo>
                  <a:cubicBezTo>
                    <a:pt x="30157" y="1190"/>
                    <a:pt x="29425" y="572"/>
                    <a:pt x="28556" y="244"/>
                  </a:cubicBezTo>
                  <a:cubicBezTo>
                    <a:pt x="28121" y="80"/>
                    <a:pt x="27663" y="1"/>
                    <a:pt x="27205" y="1"/>
                  </a:cubicBezTo>
                  <a:cubicBezTo>
                    <a:pt x="26039" y="1"/>
                    <a:pt x="24877" y="513"/>
                    <a:pt x="24125" y="1426"/>
                  </a:cubicBezTo>
                  <a:cubicBezTo>
                    <a:pt x="23989" y="1592"/>
                    <a:pt x="23865" y="1770"/>
                    <a:pt x="23755" y="1957"/>
                  </a:cubicBezTo>
                  <a:cubicBezTo>
                    <a:pt x="23377" y="2606"/>
                    <a:pt x="22695" y="3018"/>
                    <a:pt x="21944" y="3018"/>
                  </a:cubicBezTo>
                  <a:lnTo>
                    <a:pt x="20981" y="3018"/>
                  </a:lnTo>
                  <a:cubicBezTo>
                    <a:pt x="20243" y="3018"/>
                    <a:pt x="19556" y="2632"/>
                    <a:pt x="19185" y="1994"/>
                  </a:cubicBezTo>
                  <a:cubicBezTo>
                    <a:pt x="18717" y="1190"/>
                    <a:pt x="17987" y="572"/>
                    <a:pt x="17116" y="244"/>
                  </a:cubicBezTo>
                  <a:cubicBezTo>
                    <a:pt x="16681" y="80"/>
                    <a:pt x="16223" y="1"/>
                    <a:pt x="15766" y="1"/>
                  </a:cubicBezTo>
                  <a:cubicBezTo>
                    <a:pt x="14600" y="1"/>
                    <a:pt x="13437" y="513"/>
                    <a:pt x="12686" y="1426"/>
                  </a:cubicBezTo>
                  <a:cubicBezTo>
                    <a:pt x="12549" y="1592"/>
                    <a:pt x="12425" y="1770"/>
                    <a:pt x="12316" y="1957"/>
                  </a:cubicBezTo>
                  <a:cubicBezTo>
                    <a:pt x="11937" y="2606"/>
                    <a:pt x="11255" y="3016"/>
                    <a:pt x="10504" y="3016"/>
                  </a:cubicBezTo>
                  <a:lnTo>
                    <a:pt x="9541" y="3016"/>
                  </a:lnTo>
                  <a:cubicBezTo>
                    <a:pt x="8805" y="3016"/>
                    <a:pt x="8116" y="2632"/>
                    <a:pt x="7745" y="1994"/>
                  </a:cubicBezTo>
                  <a:cubicBezTo>
                    <a:pt x="7277" y="1190"/>
                    <a:pt x="6547" y="572"/>
                    <a:pt x="5676" y="244"/>
                  </a:cubicBezTo>
                  <a:cubicBezTo>
                    <a:pt x="5241" y="80"/>
                    <a:pt x="4782" y="1"/>
                    <a:pt x="4324"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8523;p54">
              <a:extLst>
                <a:ext uri="{FF2B5EF4-FFF2-40B4-BE49-F238E27FC236}">
                  <a16:creationId xmlns:a16="http://schemas.microsoft.com/office/drawing/2014/main" id="{4F13A5CF-8F30-4F5F-B1FE-6F680D141D01}"/>
                </a:ext>
              </a:extLst>
            </p:cNvPr>
            <p:cNvSpPr/>
            <p:nvPr/>
          </p:nvSpPr>
          <p:spPr>
            <a:xfrm>
              <a:off x="1017250" y="1193175"/>
              <a:ext cx="177475" cy="177500"/>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8524;p54">
              <a:extLst>
                <a:ext uri="{FF2B5EF4-FFF2-40B4-BE49-F238E27FC236}">
                  <a16:creationId xmlns:a16="http://schemas.microsoft.com/office/drawing/2014/main" id="{90C8A480-DB56-4D3A-9FC8-A066E6761CE9}"/>
                </a:ext>
              </a:extLst>
            </p:cNvPr>
            <p:cNvSpPr/>
            <p:nvPr/>
          </p:nvSpPr>
          <p:spPr>
            <a:xfrm>
              <a:off x="1303250" y="1193175"/>
              <a:ext cx="177475" cy="177500"/>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8525;p54">
              <a:extLst>
                <a:ext uri="{FF2B5EF4-FFF2-40B4-BE49-F238E27FC236}">
                  <a16:creationId xmlns:a16="http://schemas.microsoft.com/office/drawing/2014/main" id="{C0C0E169-37C7-4728-9204-D3C5EF379701}"/>
                </a:ext>
              </a:extLst>
            </p:cNvPr>
            <p:cNvSpPr/>
            <p:nvPr/>
          </p:nvSpPr>
          <p:spPr>
            <a:xfrm>
              <a:off x="1589250" y="1193175"/>
              <a:ext cx="177475" cy="177500"/>
            </a:xfrm>
            <a:custGeom>
              <a:avLst/>
              <a:gdLst/>
              <a:ahLst/>
              <a:cxnLst/>
              <a:rect l="l" t="t" r="r" b="b"/>
              <a:pathLst>
                <a:path w="7099" h="7100" extrusionOk="0">
                  <a:moveTo>
                    <a:pt x="3549" y="1"/>
                  </a:moveTo>
                  <a:cubicBezTo>
                    <a:pt x="1589" y="1"/>
                    <a:pt x="0" y="1589"/>
                    <a:pt x="0" y="3551"/>
                  </a:cubicBezTo>
                  <a:cubicBezTo>
                    <a:pt x="0" y="5511"/>
                    <a:pt x="1589" y="7099"/>
                    <a:pt x="3549" y="7099"/>
                  </a:cubicBezTo>
                  <a:cubicBezTo>
                    <a:pt x="5510" y="7099"/>
                    <a:pt x="7099" y="5511"/>
                    <a:pt x="7099" y="3551"/>
                  </a:cubicBezTo>
                  <a:cubicBezTo>
                    <a:pt x="7099" y="1589"/>
                    <a:pt x="5510" y="1"/>
                    <a:pt x="3549"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8526;p54">
              <a:extLst>
                <a:ext uri="{FF2B5EF4-FFF2-40B4-BE49-F238E27FC236}">
                  <a16:creationId xmlns:a16="http://schemas.microsoft.com/office/drawing/2014/main" id="{5883B789-07DE-4650-8248-9EE276142D81}"/>
                </a:ext>
              </a:extLst>
            </p:cNvPr>
            <p:cNvSpPr/>
            <p:nvPr/>
          </p:nvSpPr>
          <p:spPr>
            <a:xfrm>
              <a:off x="1875200" y="1193175"/>
              <a:ext cx="177525" cy="177500"/>
            </a:xfrm>
            <a:custGeom>
              <a:avLst/>
              <a:gdLst/>
              <a:ahLst/>
              <a:cxnLst/>
              <a:rect l="l" t="t" r="r" b="b"/>
              <a:pathLst>
                <a:path w="7101" h="7100" extrusionOk="0">
                  <a:moveTo>
                    <a:pt x="3551" y="1"/>
                  </a:moveTo>
                  <a:cubicBezTo>
                    <a:pt x="1590" y="1"/>
                    <a:pt x="0" y="1589"/>
                    <a:pt x="0" y="3551"/>
                  </a:cubicBezTo>
                  <a:cubicBezTo>
                    <a:pt x="0" y="5511"/>
                    <a:pt x="1590" y="7099"/>
                    <a:pt x="3551" y="7099"/>
                  </a:cubicBezTo>
                  <a:cubicBezTo>
                    <a:pt x="5511" y="7099"/>
                    <a:pt x="7101" y="5511"/>
                    <a:pt x="7101" y="3551"/>
                  </a:cubicBezTo>
                  <a:cubicBezTo>
                    <a:pt x="7101" y="1589"/>
                    <a:pt x="5511" y="1"/>
                    <a:pt x="355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1493;p48">
            <a:extLst>
              <a:ext uri="{FF2B5EF4-FFF2-40B4-BE49-F238E27FC236}">
                <a16:creationId xmlns:a16="http://schemas.microsoft.com/office/drawing/2014/main" id="{6D4404AC-FD21-40DC-9BA5-78C1E4518B4F}"/>
              </a:ext>
            </a:extLst>
          </p:cNvPr>
          <p:cNvGrpSpPr/>
          <p:nvPr/>
        </p:nvGrpSpPr>
        <p:grpSpPr>
          <a:xfrm>
            <a:off x="4383769" y="5611037"/>
            <a:ext cx="4046871" cy="866564"/>
            <a:chOff x="3115300" y="906125"/>
            <a:chExt cx="1802650" cy="562850"/>
          </a:xfrm>
        </p:grpSpPr>
        <p:sp>
          <p:nvSpPr>
            <p:cNvPr id="77" name="Google Shape;1494;p48">
              <a:extLst>
                <a:ext uri="{FF2B5EF4-FFF2-40B4-BE49-F238E27FC236}">
                  <a16:creationId xmlns:a16="http://schemas.microsoft.com/office/drawing/2014/main" id="{2A0EB8EB-6B86-4CCA-866F-88FA771A11F2}"/>
                </a:ext>
              </a:extLst>
            </p:cNvPr>
            <p:cNvSpPr/>
            <p:nvPr/>
          </p:nvSpPr>
          <p:spPr>
            <a:xfrm>
              <a:off x="3137550" y="1433525"/>
              <a:ext cx="23525" cy="35450"/>
            </a:xfrm>
            <a:custGeom>
              <a:avLst/>
              <a:gdLst/>
              <a:ahLst/>
              <a:cxnLst/>
              <a:rect l="l" t="t" r="r" b="b"/>
              <a:pathLst>
                <a:path w="941" h="1418" extrusionOk="0">
                  <a:moveTo>
                    <a:pt x="462" y="149"/>
                  </a:moveTo>
                  <a:cubicBezTo>
                    <a:pt x="561" y="149"/>
                    <a:pt x="627" y="198"/>
                    <a:pt x="677" y="281"/>
                  </a:cubicBezTo>
                  <a:cubicBezTo>
                    <a:pt x="726" y="379"/>
                    <a:pt x="759" y="511"/>
                    <a:pt x="759" y="709"/>
                  </a:cubicBezTo>
                  <a:cubicBezTo>
                    <a:pt x="759" y="890"/>
                    <a:pt x="726" y="1039"/>
                    <a:pt x="677" y="1121"/>
                  </a:cubicBezTo>
                  <a:cubicBezTo>
                    <a:pt x="627" y="1220"/>
                    <a:pt x="561" y="1269"/>
                    <a:pt x="462" y="1269"/>
                  </a:cubicBezTo>
                  <a:cubicBezTo>
                    <a:pt x="380" y="1269"/>
                    <a:pt x="297" y="1220"/>
                    <a:pt x="248" y="1121"/>
                  </a:cubicBezTo>
                  <a:cubicBezTo>
                    <a:pt x="199" y="1039"/>
                    <a:pt x="182" y="890"/>
                    <a:pt x="182" y="709"/>
                  </a:cubicBezTo>
                  <a:cubicBezTo>
                    <a:pt x="182" y="511"/>
                    <a:pt x="199" y="379"/>
                    <a:pt x="248" y="281"/>
                  </a:cubicBezTo>
                  <a:cubicBezTo>
                    <a:pt x="297" y="198"/>
                    <a:pt x="380" y="149"/>
                    <a:pt x="462" y="149"/>
                  </a:cubicBezTo>
                  <a:close/>
                  <a:moveTo>
                    <a:pt x="462" y="0"/>
                  </a:moveTo>
                  <a:cubicBezTo>
                    <a:pt x="314" y="0"/>
                    <a:pt x="199" y="66"/>
                    <a:pt x="116" y="182"/>
                  </a:cubicBezTo>
                  <a:cubicBezTo>
                    <a:pt x="34" y="297"/>
                    <a:pt x="1" y="478"/>
                    <a:pt x="1" y="709"/>
                  </a:cubicBezTo>
                  <a:cubicBezTo>
                    <a:pt x="1" y="940"/>
                    <a:pt x="34" y="1105"/>
                    <a:pt x="116" y="1236"/>
                  </a:cubicBezTo>
                  <a:cubicBezTo>
                    <a:pt x="199" y="1352"/>
                    <a:pt x="314" y="1418"/>
                    <a:pt x="462" y="1418"/>
                  </a:cubicBezTo>
                  <a:cubicBezTo>
                    <a:pt x="627" y="1418"/>
                    <a:pt x="742" y="1352"/>
                    <a:pt x="808" y="1236"/>
                  </a:cubicBezTo>
                  <a:cubicBezTo>
                    <a:pt x="891" y="1105"/>
                    <a:pt x="940" y="940"/>
                    <a:pt x="940" y="709"/>
                  </a:cubicBezTo>
                  <a:cubicBezTo>
                    <a:pt x="940" y="478"/>
                    <a:pt x="891" y="297"/>
                    <a:pt x="808" y="182"/>
                  </a:cubicBezTo>
                  <a:cubicBezTo>
                    <a:pt x="742" y="66"/>
                    <a:pt x="627"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495;p48">
              <a:extLst>
                <a:ext uri="{FF2B5EF4-FFF2-40B4-BE49-F238E27FC236}">
                  <a16:creationId xmlns:a16="http://schemas.microsoft.com/office/drawing/2014/main" id="{A31B3CF5-8F60-4567-9282-5E11E9D3B960}"/>
                </a:ext>
              </a:extLst>
            </p:cNvPr>
            <p:cNvSpPr/>
            <p:nvPr/>
          </p:nvSpPr>
          <p:spPr>
            <a:xfrm>
              <a:off x="3169275" y="1433925"/>
              <a:ext cx="20225" cy="34225"/>
            </a:xfrm>
            <a:custGeom>
              <a:avLst/>
              <a:gdLst/>
              <a:ahLst/>
              <a:cxnLst/>
              <a:rect l="l" t="t" r="r" b="b"/>
              <a:pathLst>
                <a:path w="809" h="1369" extrusionOk="0">
                  <a:moveTo>
                    <a:pt x="330" y="1"/>
                  </a:moveTo>
                  <a:lnTo>
                    <a:pt x="1" y="67"/>
                  </a:lnTo>
                  <a:lnTo>
                    <a:pt x="1" y="248"/>
                  </a:lnTo>
                  <a:lnTo>
                    <a:pt x="330" y="182"/>
                  </a:lnTo>
                  <a:lnTo>
                    <a:pt x="330" y="1220"/>
                  </a:lnTo>
                  <a:lnTo>
                    <a:pt x="17" y="1220"/>
                  </a:lnTo>
                  <a:lnTo>
                    <a:pt x="17" y="1369"/>
                  </a:lnTo>
                  <a:lnTo>
                    <a:pt x="808" y="1369"/>
                  </a:lnTo>
                  <a:lnTo>
                    <a:pt x="808" y="1220"/>
                  </a:lnTo>
                  <a:lnTo>
                    <a:pt x="512" y="1220"/>
                  </a:lnTo>
                  <a:lnTo>
                    <a:pt x="5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496;p48">
              <a:extLst>
                <a:ext uri="{FF2B5EF4-FFF2-40B4-BE49-F238E27FC236}">
                  <a16:creationId xmlns:a16="http://schemas.microsoft.com/office/drawing/2014/main" id="{DD799F5A-354F-4559-92A3-B57E76E2E524}"/>
                </a:ext>
              </a:extLst>
            </p:cNvPr>
            <p:cNvSpPr/>
            <p:nvPr/>
          </p:nvSpPr>
          <p:spPr>
            <a:xfrm>
              <a:off x="3302775" y="1433525"/>
              <a:ext cx="23525" cy="35450"/>
            </a:xfrm>
            <a:custGeom>
              <a:avLst/>
              <a:gdLst/>
              <a:ahLst/>
              <a:cxnLst/>
              <a:rect l="l" t="t" r="r" b="b"/>
              <a:pathLst>
                <a:path w="941" h="1418" extrusionOk="0">
                  <a:moveTo>
                    <a:pt x="462" y="149"/>
                  </a:moveTo>
                  <a:cubicBezTo>
                    <a:pt x="561" y="149"/>
                    <a:pt x="627" y="198"/>
                    <a:pt x="676" y="281"/>
                  </a:cubicBezTo>
                  <a:cubicBezTo>
                    <a:pt x="726" y="379"/>
                    <a:pt x="759" y="511"/>
                    <a:pt x="759" y="709"/>
                  </a:cubicBezTo>
                  <a:cubicBezTo>
                    <a:pt x="759" y="890"/>
                    <a:pt x="726" y="1039"/>
                    <a:pt x="676" y="1121"/>
                  </a:cubicBezTo>
                  <a:cubicBezTo>
                    <a:pt x="627" y="1220"/>
                    <a:pt x="561" y="1269"/>
                    <a:pt x="462" y="1269"/>
                  </a:cubicBezTo>
                  <a:cubicBezTo>
                    <a:pt x="363" y="1269"/>
                    <a:pt x="297" y="1220"/>
                    <a:pt x="248" y="1121"/>
                  </a:cubicBezTo>
                  <a:cubicBezTo>
                    <a:pt x="198" y="1039"/>
                    <a:pt x="182" y="890"/>
                    <a:pt x="182" y="709"/>
                  </a:cubicBezTo>
                  <a:cubicBezTo>
                    <a:pt x="182" y="511"/>
                    <a:pt x="198" y="379"/>
                    <a:pt x="248" y="281"/>
                  </a:cubicBezTo>
                  <a:cubicBezTo>
                    <a:pt x="297" y="198"/>
                    <a:pt x="363" y="149"/>
                    <a:pt x="462" y="149"/>
                  </a:cubicBezTo>
                  <a:close/>
                  <a:moveTo>
                    <a:pt x="462" y="0"/>
                  </a:moveTo>
                  <a:cubicBezTo>
                    <a:pt x="314" y="0"/>
                    <a:pt x="198" y="66"/>
                    <a:pt x="116" y="182"/>
                  </a:cubicBezTo>
                  <a:cubicBezTo>
                    <a:pt x="34" y="297"/>
                    <a:pt x="1" y="478"/>
                    <a:pt x="1" y="709"/>
                  </a:cubicBezTo>
                  <a:cubicBezTo>
                    <a:pt x="1" y="940"/>
                    <a:pt x="34" y="1105"/>
                    <a:pt x="116" y="1236"/>
                  </a:cubicBezTo>
                  <a:cubicBezTo>
                    <a:pt x="198" y="1352"/>
                    <a:pt x="314" y="1418"/>
                    <a:pt x="462" y="1418"/>
                  </a:cubicBezTo>
                  <a:cubicBezTo>
                    <a:pt x="611" y="1418"/>
                    <a:pt x="726" y="1352"/>
                    <a:pt x="808" y="1236"/>
                  </a:cubicBezTo>
                  <a:cubicBezTo>
                    <a:pt x="891" y="1105"/>
                    <a:pt x="940" y="940"/>
                    <a:pt x="940" y="709"/>
                  </a:cubicBezTo>
                  <a:cubicBezTo>
                    <a:pt x="940" y="478"/>
                    <a:pt x="891" y="297"/>
                    <a:pt x="808" y="182"/>
                  </a:cubicBezTo>
                  <a:cubicBezTo>
                    <a:pt x="726" y="66"/>
                    <a:pt x="611"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497;p48">
              <a:extLst>
                <a:ext uri="{FF2B5EF4-FFF2-40B4-BE49-F238E27FC236}">
                  <a16:creationId xmlns:a16="http://schemas.microsoft.com/office/drawing/2014/main" id="{1AF5ACBE-2A12-49DF-8FE2-CD09615DF289}"/>
                </a:ext>
              </a:extLst>
            </p:cNvPr>
            <p:cNvSpPr/>
            <p:nvPr/>
          </p:nvSpPr>
          <p:spPr>
            <a:xfrm>
              <a:off x="3332850" y="1433525"/>
              <a:ext cx="21450" cy="34625"/>
            </a:xfrm>
            <a:custGeom>
              <a:avLst/>
              <a:gdLst/>
              <a:ahLst/>
              <a:cxnLst/>
              <a:rect l="l" t="t" r="r" b="b"/>
              <a:pathLst>
                <a:path w="858" h="1385" extrusionOk="0">
                  <a:moveTo>
                    <a:pt x="396" y="0"/>
                  </a:moveTo>
                  <a:cubicBezTo>
                    <a:pt x="330" y="0"/>
                    <a:pt x="281" y="0"/>
                    <a:pt x="215" y="17"/>
                  </a:cubicBezTo>
                  <a:cubicBezTo>
                    <a:pt x="149" y="33"/>
                    <a:pt x="83" y="66"/>
                    <a:pt x="1" y="83"/>
                  </a:cubicBezTo>
                  <a:lnTo>
                    <a:pt x="1" y="281"/>
                  </a:lnTo>
                  <a:cubicBezTo>
                    <a:pt x="83" y="231"/>
                    <a:pt x="149" y="198"/>
                    <a:pt x="215" y="182"/>
                  </a:cubicBezTo>
                  <a:cubicBezTo>
                    <a:pt x="281" y="165"/>
                    <a:pt x="330" y="149"/>
                    <a:pt x="396" y="149"/>
                  </a:cubicBezTo>
                  <a:cubicBezTo>
                    <a:pt x="479" y="149"/>
                    <a:pt x="545" y="182"/>
                    <a:pt x="594" y="215"/>
                  </a:cubicBezTo>
                  <a:cubicBezTo>
                    <a:pt x="644" y="264"/>
                    <a:pt x="660" y="330"/>
                    <a:pt x="660" y="396"/>
                  </a:cubicBezTo>
                  <a:cubicBezTo>
                    <a:pt x="660" y="445"/>
                    <a:pt x="660" y="495"/>
                    <a:pt x="627" y="528"/>
                  </a:cubicBezTo>
                  <a:cubicBezTo>
                    <a:pt x="611" y="577"/>
                    <a:pt x="561" y="643"/>
                    <a:pt x="512" y="709"/>
                  </a:cubicBezTo>
                  <a:cubicBezTo>
                    <a:pt x="479" y="742"/>
                    <a:pt x="396" y="824"/>
                    <a:pt x="281" y="940"/>
                  </a:cubicBezTo>
                  <a:cubicBezTo>
                    <a:pt x="166" y="1055"/>
                    <a:pt x="67" y="1154"/>
                    <a:pt x="1" y="1236"/>
                  </a:cubicBezTo>
                  <a:lnTo>
                    <a:pt x="1" y="1385"/>
                  </a:lnTo>
                  <a:lnTo>
                    <a:pt x="858" y="1385"/>
                  </a:lnTo>
                  <a:lnTo>
                    <a:pt x="858" y="1236"/>
                  </a:lnTo>
                  <a:lnTo>
                    <a:pt x="215" y="1236"/>
                  </a:lnTo>
                  <a:cubicBezTo>
                    <a:pt x="363" y="1072"/>
                    <a:pt x="479" y="956"/>
                    <a:pt x="561" y="874"/>
                  </a:cubicBezTo>
                  <a:cubicBezTo>
                    <a:pt x="644" y="791"/>
                    <a:pt x="693" y="742"/>
                    <a:pt x="710" y="726"/>
                  </a:cubicBezTo>
                  <a:cubicBezTo>
                    <a:pt x="759" y="660"/>
                    <a:pt x="792" y="594"/>
                    <a:pt x="825" y="544"/>
                  </a:cubicBezTo>
                  <a:cubicBezTo>
                    <a:pt x="841" y="495"/>
                    <a:pt x="858" y="445"/>
                    <a:pt x="858" y="379"/>
                  </a:cubicBezTo>
                  <a:cubicBezTo>
                    <a:pt x="858" y="264"/>
                    <a:pt x="808" y="182"/>
                    <a:pt x="726" y="99"/>
                  </a:cubicBezTo>
                  <a:cubicBezTo>
                    <a:pt x="644" y="33"/>
                    <a:pt x="528" y="0"/>
                    <a:pt x="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498;p48">
              <a:extLst>
                <a:ext uri="{FF2B5EF4-FFF2-40B4-BE49-F238E27FC236}">
                  <a16:creationId xmlns:a16="http://schemas.microsoft.com/office/drawing/2014/main" id="{8313974B-CE9C-4BCF-8C80-6C5B9F66DB67}"/>
                </a:ext>
              </a:extLst>
            </p:cNvPr>
            <p:cNvSpPr/>
            <p:nvPr/>
          </p:nvSpPr>
          <p:spPr>
            <a:xfrm>
              <a:off x="3451925" y="1433525"/>
              <a:ext cx="23525" cy="35450"/>
            </a:xfrm>
            <a:custGeom>
              <a:avLst/>
              <a:gdLst/>
              <a:ahLst/>
              <a:cxnLst/>
              <a:rect l="l" t="t" r="r" b="b"/>
              <a:pathLst>
                <a:path w="941" h="1418" extrusionOk="0">
                  <a:moveTo>
                    <a:pt x="462" y="149"/>
                  </a:moveTo>
                  <a:cubicBezTo>
                    <a:pt x="561" y="149"/>
                    <a:pt x="644" y="198"/>
                    <a:pt x="677" y="281"/>
                  </a:cubicBezTo>
                  <a:cubicBezTo>
                    <a:pt x="726" y="379"/>
                    <a:pt x="759" y="511"/>
                    <a:pt x="759" y="709"/>
                  </a:cubicBezTo>
                  <a:cubicBezTo>
                    <a:pt x="759" y="890"/>
                    <a:pt x="726" y="1039"/>
                    <a:pt x="677" y="1121"/>
                  </a:cubicBezTo>
                  <a:cubicBezTo>
                    <a:pt x="644" y="1220"/>
                    <a:pt x="561" y="1269"/>
                    <a:pt x="462" y="1269"/>
                  </a:cubicBezTo>
                  <a:cubicBezTo>
                    <a:pt x="380" y="1269"/>
                    <a:pt x="298" y="1220"/>
                    <a:pt x="248" y="1121"/>
                  </a:cubicBezTo>
                  <a:cubicBezTo>
                    <a:pt x="215" y="1039"/>
                    <a:pt x="182" y="890"/>
                    <a:pt x="182" y="709"/>
                  </a:cubicBezTo>
                  <a:cubicBezTo>
                    <a:pt x="182" y="511"/>
                    <a:pt x="215" y="379"/>
                    <a:pt x="248" y="281"/>
                  </a:cubicBezTo>
                  <a:cubicBezTo>
                    <a:pt x="298" y="198"/>
                    <a:pt x="380" y="149"/>
                    <a:pt x="462" y="149"/>
                  </a:cubicBezTo>
                  <a:close/>
                  <a:moveTo>
                    <a:pt x="462" y="0"/>
                  </a:moveTo>
                  <a:cubicBezTo>
                    <a:pt x="314" y="0"/>
                    <a:pt x="199" y="66"/>
                    <a:pt x="116" y="182"/>
                  </a:cubicBezTo>
                  <a:cubicBezTo>
                    <a:pt x="34" y="297"/>
                    <a:pt x="1" y="478"/>
                    <a:pt x="1" y="709"/>
                  </a:cubicBezTo>
                  <a:cubicBezTo>
                    <a:pt x="1" y="940"/>
                    <a:pt x="34" y="1105"/>
                    <a:pt x="116" y="1236"/>
                  </a:cubicBezTo>
                  <a:cubicBezTo>
                    <a:pt x="199" y="1352"/>
                    <a:pt x="314" y="1418"/>
                    <a:pt x="462" y="1418"/>
                  </a:cubicBezTo>
                  <a:cubicBezTo>
                    <a:pt x="627" y="1418"/>
                    <a:pt x="743" y="1352"/>
                    <a:pt x="825" y="1236"/>
                  </a:cubicBezTo>
                  <a:cubicBezTo>
                    <a:pt x="907" y="1105"/>
                    <a:pt x="940" y="940"/>
                    <a:pt x="940" y="709"/>
                  </a:cubicBezTo>
                  <a:cubicBezTo>
                    <a:pt x="940" y="478"/>
                    <a:pt x="907" y="297"/>
                    <a:pt x="825" y="182"/>
                  </a:cubicBezTo>
                  <a:cubicBezTo>
                    <a:pt x="743" y="66"/>
                    <a:pt x="627"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499;p48">
              <a:extLst>
                <a:ext uri="{FF2B5EF4-FFF2-40B4-BE49-F238E27FC236}">
                  <a16:creationId xmlns:a16="http://schemas.microsoft.com/office/drawing/2014/main" id="{890E43CD-4E37-43F6-89EB-DC2A8BEE0F0D}"/>
                </a:ext>
              </a:extLst>
            </p:cNvPr>
            <p:cNvSpPr/>
            <p:nvPr/>
          </p:nvSpPr>
          <p:spPr>
            <a:xfrm>
              <a:off x="3482025" y="1433525"/>
              <a:ext cx="22675" cy="35450"/>
            </a:xfrm>
            <a:custGeom>
              <a:avLst/>
              <a:gdLst/>
              <a:ahLst/>
              <a:cxnLst/>
              <a:rect l="l" t="t" r="r" b="b"/>
              <a:pathLst>
                <a:path w="907" h="1418" extrusionOk="0">
                  <a:moveTo>
                    <a:pt x="412" y="0"/>
                  </a:moveTo>
                  <a:cubicBezTo>
                    <a:pt x="363" y="0"/>
                    <a:pt x="297" y="0"/>
                    <a:pt x="247" y="17"/>
                  </a:cubicBezTo>
                  <a:cubicBezTo>
                    <a:pt x="181" y="17"/>
                    <a:pt x="115" y="33"/>
                    <a:pt x="49" y="50"/>
                  </a:cubicBezTo>
                  <a:lnTo>
                    <a:pt x="49" y="215"/>
                  </a:lnTo>
                  <a:cubicBezTo>
                    <a:pt x="115" y="198"/>
                    <a:pt x="181" y="182"/>
                    <a:pt x="231" y="165"/>
                  </a:cubicBezTo>
                  <a:cubicBezTo>
                    <a:pt x="297" y="165"/>
                    <a:pt x="346" y="149"/>
                    <a:pt x="396" y="149"/>
                  </a:cubicBezTo>
                  <a:cubicBezTo>
                    <a:pt x="494" y="149"/>
                    <a:pt x="560" y="165"/>
                    <a:pt x="610" y="215"/>
                  </a:cubicBezTo>
                  <a:cubicBezTo>
                    <a:pt x="659" y="248"/>
                    <a:pt x="692" y="297"/>
                    <a:pt x="692" y="363"/>
                  </a:cubicBezTo>
                  <a:cubicBezTo>
                    <a:pt x="692" y="445"/>
                    <a:pt x="659" y="495"/>
                    <a:pt x="610" y="528"/>
                  </a:cubicBezTo>
                  <a:cubicBezTo>
                    <a:pt x="560" y="561"/>
                    <a:pt x="494" y="577"/>
                    <a:pt x="412" y="577"/>
                  </a:cubicBezTo>
                  <a:lnTo>
                    <a:pt x="231" y="577"/>
                  </a:lnTo>
                  <a:lnTo>
                    <a:pt x="231" y="726"/>
                  </a:lnTo>
                  <a:lnTo>
                    <a:pt x="396" y="726"/>
                  </a:lnTo>
                  <a:cubicBezTo>
                    <a:pt x="494" y="726"/>
                    <a:pt x="577" y="759"/>
                    <a:pt x="626" y="808"/>
                  </a:cubicBezTo>
                  <a:cubicBezTo>
                    <a:pt x="692" y="841"/>
                    <a:pt x="709" y="907"/>
                    <a:pt x="709" y="989"/>
                  </a:cubicBezTo>
                  <a:cubicBezTo>
                    <a:pt x="709" y="1072"/>
                    <a:pt x="692" y="1138"/>
                    <a:pt x="626" y="1187"/>
                  </a:cubicBezTo>
                  <a:cubicBezTo>
                    <a:pt x="560" y="1236"/>
                    <a:pt x="478" y="1253"/>
                    <a:pt x="363" y="1253"/>
                  </a:cubicBezTo>
                  <a:cubicBezTo>
                    <a:pt x="297" y="1253"/>
                    <a:pt x="231" y="1253"/>
                    <a:pt x="165" y="1236"/>
                  </a:cubicBezTo>
                  <a:cubicBezTo>
                    <a:pt x="115" y="1220"/>
                    <a:pt x="49" y="1204"/>
                    <a:pt x="0" y="1171"/>
                  </a:cubicBezTo>
                  <a:lnTo>
                    <a:pt x="0" y="1352"/>
                  </a:lnTo>
                  <a:cubicBezTo>
                    <a:pt x="66" y="1368"/>
                    <a:pt x="132" y="1385"/>
                    <a:pt x="198" y="1401"/>
                  </a:cubicBezTo>
                  <a:cubicBezTo>
                    <a:pt x="247" y="1401"/>
                    <a:pt x="313" y="1418"/>
                    <a:pt x="363" y="1418"/>
                  </a:cubicBezTo>
                  <a:cubicBezTo>
                    <a:pt x="544" y="1418"/>
                    <a:pt x="676" y="1368"/>
                    <a:pt x="758" y="1302"/>
                  </a:cubicBezTo>
                  <a:cubicBezTo>
                    <a:pt x="857" y="1220"/>
                    <a:pt x="906" y="1121"/>
                    <a:pt x="906" y="989"/>
                  </a:cubicBezTo>
                  <a:cubicBezTo>
                    <a:pt x="906" y="907"/>
                    <a:pt x="874" y="824"/>
                    <a:pt x="824" y="775"/>
                  </a:cubicBezTo>
                  <a:cubicBezTo>
                    <a:pt x="775" y="709"/>
                    <a:pt x="709" y="676"/>
                    <a:pt x="626" y="643"/>
                  </a:cubicBezTo>
                  <a:cubicBezTo>
                    <a:pt x="692" y="627"/>
                    <a:pt x="758" y="594"/>
                    <a:pt x="808" y="544"/>
                  </a:cubicBezTo>
                  <a:cubicBezTo>
                    <a:pt x="841" y="495"/>
                    <a:pt x="874" y="429"/>
                    <a:pt x="874" y="346"/>
                  </a:cubicBezTo>
                  <a:cubicBezTo>
                    <a:pt x="874" y="248"/>
                    <a:pt x="824" y="165"/>
                    <a:pt x="742" y="99"/>
                  </a:cubicBezTo>
                  <a:cubicBezTo>
                    <a:pt x="659" y="33"/>
                    <a:pt x="560" y="0"/>
                    <a:pt x="4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500;p48">
              <a:extLst>
                <a:ext uri="{FF2B5EF4-FFF2-40B4-BE49-F238E27FC236}">
                  <a16:creationId xmlns:a16="http://schemas.microsoft.com/office/drawing/2014/main" id="{AB68B2E5-DA64-4CF1-A20F-FECE1E273971}"/>
                </a:ext>
              </a:extLst>
            </p:cNvPr>
            <p:cNvSpPr/>
            <p:nvPr/>
          </p:nvSpPr>
          <p:spPr>
            <a:xfrm>
              <a:off x="3611800" y="1433525"/>
              <a:ext cx="23500" cy="35450"/>
            </a:xfrm>
            <a:custGeom>
              <a:avLst/>
              <a:gdLst/>
              <a:ahLst/>
              <a:cxnLst/>
              <a:rect l="l" t="t" r="r" b="b"/>
              <a:pathLst>
                <a:path w="940" h="1418" extrusionOk="0">
                  <a:moveTo>
                    <a:pt x="462" y="149"/>
                  </a:moveTo>
                  <a:cubicBezTo>
                    <a:pt x="561" y="149"/>
                    <a:pt x="643" y="198"/>
                    <a:pt x="676" y="281"/>
                  </a:cubicBezTo>
                  <a:cubicBezTo>
                    <a:pt x="726" y="379"/>
                    <a:pt x="759" y="511"/>
                    <a:pt x="759" y="709"/>
                  </a:cubicBezTo>
                  <a:cubicBezTo>
                    <a:pt x="759" y="890"/>
                    <a:pt x="726" y="1039"/>
                    <a:pt x="676" y="1121"/>
                  </a:cubicBezTo>
                  <a:cubicBezTo>
                    <a:pt x="643" y="1220"/>
                    <a:pt x="561" y="1269"/>
                    <a:pt x="462" y="1269"/>
                  </a:cubicBezTo>
                  <a:cubicBezTo>
                    <a:pt x="380" y="1269"/>
                    <a:pt x="297" y="1220"/>
                    <a:pt x="248" y="1121"/>
                  </a:cubicBezTo>
                  <a:cubicBezTo>
                    <a:pt x="215" y="1039"/>
                    <a:pt x="182" y="890"/>
                    <a:pt x="182" y="709"/>
                  </a:cubicBezTo>
                  <a:cubicBezTo>
                    <a:pt x="182" y="511"/>
                    <a:pt x="215" y="379"/>
                    <a:pt x="248" y="281"/>
                  </a:cubicBezTo>
                  <a:cubicBezTo>
                    <a:pt x="297" y="198"/>
                    <a:pt x="380" y="149"/>
                    <a:pt x="462" y="149"/>
                  </a:cubicBezTo>
                  <a:close/>
                  <a:moveTo>
                    <a:pt x="462" y="0"/>
                  </a:moveTo>
                  <a:cubicBezTo>
                    <a:pt x="314" y="0"/>
                    <a:pt x="198" y="66"/>
                    <a:pt x="116" y="182"/>
                  </a:cubicBezTo>
                  <a:cubicBezTo>
                    <a:pt x="34" y="297"/>
                    <a:pt x="1" y="478"/>
                    <a:pt x="1" y="709"/>
                  </a:cubicBezTo>
                  <a:cubicBezTo>
                    <a:pt x="1" y="940"/>
                    <a:pt x="34" y="1105"/>
                    <a:pt x="116" y="1236"/>
                  </a:cubicBezTo>
                  <a:cubicBezTo>
                    <a:pt x="198" y="1352"/>
                    <a:pt x="314" y="1418"/>
                    <a:pt x="462" y="1418"/>
                  </a:cubicBezTo>
                  <a:cubicBezTo>
                    <a:pt x="627" y="1418"/>
                    <a:pt x="742" y="1352"/>
                    <a:pt x="825" y="1236"/>
                  </a:cubicBezTo>
                  <a:cubicBezTo>
                    <a:pt x="907" y="1105"/>
                    <a:pt x="940" y="940"/>
                    <a:pt x="940" y="709"/>
                  </a:cubicBezTo>
                  <a:cubicBezTo>
                    <a:pt x="940" y="478"/>
                    <a:pt x="907" y="297"/>
                    <a:pt x="825" y="182"/>
                  </a:cubicBezTo>
                  <a:cubicBezTo>
                    <a:pt x="742" y="66"/>
                    <a:pt x="627"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501;p48">
              <a:extLst>
                <a:ext uri="{FF2B5EF4-FFF2-40B4-BE49-F238E27FC236}">
                  <a16:creationId xmlns:a16="http://schemas.microsoft.com/office/drawing/2014/main" id="{1C8D0AD9-D91A-4888-B34D-EE1B360ACB90}"/>
                </a:ext>
              </a:extLst>
            </p:cNvPr>
            <p:cNvSpPr/>
            <p:nvPr/>
          </p:nvSpPr>
          <p:spPr>
            <a:xfrm>
              <a:off x="3640650" y="1433925"/>
              <a:ext cx="24750" cy="34225"/>
            </a:xfrm>
            <a:custGeom>
              <a:avLst/>
              <a:gdLst/>
              <a:ahLst/>
              <a:cxnLst/>
              <a:rect l="l" t="t" r="r" b="b"/>
              <a:pathLst>
                <a:path w="990" h="1369" extrusionOk="0">
                  <a:moveTo>
                    <a:pt x="610" y="166"/>
                  </a:moveTo>
                  <a:lnTo>
                    <a:pt x="610" y="891"/>
                  </a:lnTo>
                  <a:lnTo>
                    <a:pt x="149" y="891"/>
                  </a:lnTo>
                  <a:lnTo>
                    <a:pt x="610" y="166"/>
                  </a:lnTo>
                  <a:close/>
                  <a:moveTo>
                    <a:pt x="561" y="1"/>
                  </a:moveTo>
                  <a:lnTo>
                    <a:pt x="0" y="874"/>
                  </a:lnTo>
                  <a:lnTo>
                    <a:pt x="0" y="1056"/>
                  </a:lnTo>
                  <a:lnTo>
                    <a:pt x="610" y="1056"/>
                  </a:lnTo>
                  <a:lnTo>
                    <a:pt x="610" y="1369"/>
                  </a:lnTo>
                  <a:lnTo>
                    <a:pt x="808" y="1369"/>
                  </a:lnTo>
                  <a:lnTo>
                    <a:pt x="808" y="1056"/>
                  </a:lnTo>
                  <a:lnTo>
                    <a:pt x="989" y="1056"/>
                  </a:lnTo>
                  <a:lnTo>
                    <a:pt x="989" y="891"/>
                  </a:lnTo>
                  <a:lnTo>
                    <a:pt x="808" y="891"/>
                  </a:lnTo>
                  <a:lnTo>
                    <a:pt x="8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502;p48">
              <a:extLst>
                <a:ext uri="{FF2B5EF4-FFF2-40B4-BE49-F238E27FC236}">
                  <a16:creationId xmlns:a16="http://schemas.microsoft.com/office/drawing/2014/main" id="{F20A8578-E2BA-4153-BDA3-61D5BF0B586D}"/>
                </a:ext>
              </a:extLst>
            </p:cNvPr>
            <p:cNvSpPr/>
            <p:nvPr/>
          </p:nvSpPr>
          <p:spPr>
            <a:xfrm>
              <a:off x="3750650" y="1433525"/>
              <a:ext cx="23525" cy="35450"/>
            </a:xfrm>
            <a:custGeom>
              <a:avLst/>
              <a:gdLst/>
              <a:ahLst/>
              <a:cxnLst/>
              <a:rect l="l" t="t" r="r" b="b"/>
              <a:pathLst>
                <a:path w="941" h="1418" extrusionOk="0">
                  <a:moveTo>
                    <a:pt x="462" y="149"/>
                  </a:moveTo>
                  <a:cubicBezTo>
                    <a:pt x="561" y="149"/>
                    <a:pt x="627" y="198"/>
                    <a:pt x="676" y="281"/>
                  </a:cubicBezTo>
                  <a:cubicBezTo>
                    <a:pt x="726" y="379"/>
                    <a:pt x="759" y="511"/>
                    <a:pt x="759" y="709"/>
                  </a:cubicBezTo>
                  <a:cubicBezTo>
                    <a:pt x="759" y="890"/>
                    <a:pt x="726" y="1039"/>
                    <a:pt x="676" y="1121"/>
                  </a:cubicBezTo>
                  <a:cubicBezTo>
                    <a:pt x="627" y="1220"/>
                    <a:pt x="561" y="1269"/>
                    <a:pt x="462" y="1269"/>
                  </a:cubicBezTo>
                  <a:cubicBezTo>
                    <a:pt x="363" y="1269"/>
                    <a:pt x="297" y="1220"/>
                    <a:pt x="248" y="1121"/>
                  </a:cubicBezTo>
                  <a:cubicBezTo>
                    <a:pt x="198" y="1039"/>
                    <a:pt x="182" y="890"/>
                    <a:pt x="182" y="709"/>
                  </a:cubicBezTo>
                  <a:cubicBezTo>
                    <a:pt x="182" y="511"/>
                    <a:pt x="198" y="379"/>
                    <a:pt x="248" y="281"/>
                  </a:cubicBezTo>
                  <a:cubicBezTo>
                    <a:pt x="297" y="198"/>
                    <a:pt x="363" y="149"/>
                    <a:pt x="462" y="149"/>
                  </a:cubicBezTo>
                  <a:close/>
                  <a:moveTo>
                    <a:pt x="462" y="0"/>
                  </a:moveTo>
                  <a:cubicBezTo>
                    <a:pt x="314" y="0"/>
                    <a:pt x="198" y="66"/>
                    <a:pt x="116" y="182"/>
                  </a:cubicBezTo>
                  <a:cubicBezTo>
                    <a:pt x="34" y="297"/>
                    <a:pt x="1" y="478"/>
                    <a:pt x="1" y="709"/>
                  </a:cubicBezTo>
                  <a:cubicBezTo>
                    <a:pt x="1" y="940"/>
                    <a:pt x="34" y="1105"/>
                    <a:pt x="116" y="1236"/>
                  </a:cubicBezTo>
                  <a:cubicBezTo>
                    <a:pt x="198" y="1352"/>
                    <a:pt x="314" y="1418"/>
                    <a:pt x="462" y="1418"/>
                  </a:cubicBezTo>
                  <a:cubicBezTo>
                    <a:pt x="611" y="1418"/>
                    <a:pt x="726" y="1352"/>
                    <a:pt x="808" y="1236"/>
                  </a:cubicBezTo>
                  <a:cubicBezTo>
                    <a:pt x="891" y="1105"/>
                    <a:pt x="940" y="940"/>
                    <a:pt x="940" y="709"/>
                  </a:cubicBezTo>
                  <a:cubicBezTo>
                    <a:pt x="940" y="478"/>
                    <a:pt x="891" y="297"/>
                    <a:pt x="808" y="182"/>
                  </a:cubicBezTo>
                  <a:cubicBezTo>
                    <a:pt x="726" y="66"/>
                    <a:pt x="611"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503;p48">
              <a:extLst>
                <a:ext uri="{FF2B5EF4-FFF2-40B4-BE49-F238E27FC236}">
                  <a16:creationId xmlns:a16="http://schemas.microsoft.com/office/drawing/2014/main" id="{BEC61264-7B22-4102-A8D4-01B4CB940CBD}"/>
                </a:ext>
              </a:extLst>
            </p:cNvPr>
            <p:cNvSpPr/>
            <p:nvPr/>
          </p:nvSpPr>
          <p:spPr>
            <a:xfrm>
              <a:off x="3780725" y="1433925"/>
              <a:ext cx="22275" cy="35050"/>
            </a:xfrm>
            <a:custGeom>
              <a:avLst/>
              <a:gdLst/>
              <a:ahLst/>
              <a:cxnLst/>
              <a:rect l="l" t="t" r="r" b="b"/>
              <a:pathLst>
                <a:path w="891" h="1402" extrusionOk="0">
                  <a:moveTo>
                    <a:pt x="67" y="1"/>
                  </a:moveTo>
                  <a:lnTo>
                    <a:pt x="67" y="693"/>
                  </a:lnTo>
                  <a:cubicBezTo>
                    <a:pt x="116" y="660"/>
                    <a:pt x="166" y="644"/>
                    <a:pt x="215" y="644"/>
                  </a:cubicBezTo>
                  <a:cubicBezTo>
                    <a:pt x="265" y="627"/>
                    <a:pt x="314" y="627"/>
                    <a:pt x="363" y="627"/>
                  </a:cubicBezTo>
                  <a:cubicBezTo>
                    <a:pt x="462" y="627"/>
                    <a:pt x="545" y="644"/>
                    <a:pt x="611" y="710"/>
                  </a:cubicBezTo>
                  <a:cubicBezTo>
                    <a:pt x="660" y="759"/>
                    <a:pt x="693" y="841"/>
                    <a:pt x="693" y="924"/>
                  </a:cubicBezTo>
                  <a:cubicBezTo>
                    <a:pt x="693" y="1023"/>
                    <a:pt x="660" y="1105"/>
                    <a:pt x="611" y="1155"/>
                  </a:cubicBezTo>
                  <a:cubicBezTo>
                    <a:pt x="545" y="1220"/>
                    <a:pt x="462" y="1237"/>
                    <a:pt x="363" y="1237"/>
                  </a:cubicBezTo>
                  <a:cubicBezTo>
                    <a:pt x="298" y="1237"/>
                    <a:pt x="232" y="1237"/>
                    <a:pt x="166" y="1220"/>
                  </a:cubicBezTo>
                  <a:cubicBezTo>
                    <a:pt x="116" y="1204"/>
                    <a:pt x="50" y="1188"/>
                    <a:pt x="1" y="1155"/>
                  </a:cubicBezTo>
                  <a:lnTo>
                    <a:pt x="1" y="1336"/>
                  </a:lnTo>
                  <a:cubicBezTo>
                    <a:pt x="67" y="1352"/>
                    <a:pt x="133" y="1369"/>
                    <a:pt x="182" y="1385"/>
                  </a:cubicBezTo>
                  <a:cubicBezTo>
                    <a:pt x="248" y="1385"/>
                    <a:pt x="298" y="1402"/>
                    <a:pt x="363" y="1402"/>
                  </a:cubicBezTo>
                  <a:cubicBezTo>
                    <a:pt x="528" y="1402"/>
                    <a:pt x="660" y="1352"/>
                    <a:pt x="742" y="1270"/>
                  </a:cubicBezTo>
                  <a:cubicBezTo>
                    <a:pt x="841" y="1188"/>
                    <a:pt x="891" y="1072"/>
                    <a:pt x="891" y="924"/>
                  </a:cubicBezTo>
                  <a:cubicBezTo>
                    <a:pt x="891" y="792"/>
                    <a:pt x="841" y="677"/>
                    <a:pt x="742" y="594"/>
                  </a:cubicBezTo>
                  <a:cubicBezTo>
                    <a:pt x="660" y="512"/>
                    <a:pt x="545" y="462"/>
                    <a:pt x="396" y="462"/>
                  </a:cubicBezTo>
                  <a:cubicBezTo>
                    <a:pt x="363" y="462"/>
                    <a:pt x="330" y="479"/>
                    <a:pt x="314" y="479"/>
                  </a:cubicBezTo>
                  <a:cubicBezTo>
                    <a:pt x="281" y="479"/>
                    <a:pt x="248" y="479"/>
                    <a:pt x="232" y="495"/>
                  </a:cubicBezTo>
                  <a:lnTo>
                    <a:pt x="232" y="166"/>
                  </a:lnTo>
                  <a:lnTo>
                    <a:pt x="775" y="166"/>
                  </a:lnTo>
                  <a:lnTo>
                    <a:pt x="7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504;p48">
              <a:extLst>
                <a:ext uri="{FF2B5EF4-FFF2-40B4-BE49-F238E27FC236}">
                  <a16:creationId xmlns:a16="http://schemas.microsoft.com/office/drawing/2014/main" id="{8AB73241-1BA3-4F72-A211-3151CAA5A084}"/>
                </a:ext>
              </a:extLst>
            </p:cNvPr>
            <p:cNvSpPr/>
            <p:nvPr/>
          </p:nvSpPr>
          <p:spPr>
            <a:xfrm>
              <a:off x="3905175" y="1433525"/>
              <a:ext cx="23500" cy="35450"/>
            </a:xfrm>
            <a:custGeom>
              <a:avLst/>
              <a:gdLst/>
              <a:ahLst/>
              <a:cxnLst/>
              <a:rect l="l" t="t" r="r" b="b"/>
              <a:pathLst>
                <a:path w="940" h="1418" extrusionOk="0">
                  <a:moveTo>
                    <a:pt x="462" y="149"/>
                  </a:moveTo>
                  <a:cubicBezTo>
                    <a:pt x="561" y="149"/>
                    <a:pt x="626" y="198"/>
                    <a:pt x="676" y="281"/>
                  </a:cubicBezTo>
                  <a:cubicBezTo>
                    <a:pt x="725" y="379"/>
                    <a:pt x="758" y="511"/>
                    <a:pt x="758" y="709"/>
                  </a:cubicBezTo>
                  <a:cubicBezTo>
                    <a:pt x="758" y="890"/>
                    <a:pt x="725" y="1039"/>
                    <a:pt x="676" y="1121"/>
                  </a:cubicBezTo>
                  <a:cubicBezTo>
                    <a:pt x="626" y="1220"/>
                    <a:pt x="561" y="1269"/>
                    <a:pt x="462" y="1269"/>
                  </a:cubicBezTo>
                  <a:cubicBezTo>
                    <a:pt x="379" y="1269"/>
                    <a:pt x="297" y="1220"/>
                    <a:pt x="247" y="1121"/>
                  </a:cubicBezTo>
                  <a:cubicBezTo>
                    <a:pt x="198" y="1039"/>
                    <a:pt x="181" y="890"/>
                    <a:pt x="181" y="709"/>
                  </a:cubicBezTo>
                  <a:cubicBezTo>
                    <a:pt x="181" y="511"/>
                    <a:pt x="198" y="379"/>
                    <a:pt x="247" y="281"/>
                  </a:cubicBezTo>
                  <a:cubicBezTo>
                    <a:pt x="297" y="198"/>
                    <a:pt x="379" y="149"/>
                    <a:pt x="462" y="149"/>
                  </a:cubicBezTo>
                  <a:close/>
                  <a:moveTo>
                    <a:pt x="462" y="0"/>
                  </a:moveTo>
                  <a:cubicBezTo>
                    <a:pt x="313" y="0"/>
                    <a:pt x="198" y="66"/>
                    <a:pt x="116" y="182"/>
                  </a:cubicBezTo>
                  <a:cubicBezTo>
                    <a:pt x="33" y="297"/>
                    <a:pt x="0" y="478"/>
                    <a:pt x="0" y="709"/>
                  </a:cubicBezTo>
                  <a:cubicBezTo>
                    <a:pt x="0" y="940"/>
                    <a:pt x="33" y="1105"/>
                    <a:pt x="116" y="1236"/>
                  </a:cubicBezTo>
                  <a:cubicBezTo>
                    <a:pt x="198" y="1352"/>
                    <a:pt x="313" y="1418"/>
                    <a:pt x="462" y="1418"/>
                  </a:cubicBezTo>
                  <a:cubicBezTo>
                    <a:pt x="626" y="1418"/>
                    <a:pt x="742" y="1352"/>
                    <a:pt x="808" y="1236"/>
                  </a:cubicBezTo>
                  <a:cubicBezTo>
                    <a:pt x="890" y="1105"/>
                    <a:pt x="940" y="940"/>
                    <a:pt x="940" y="709"/>
                  </a:cubicBezTo>
                  <a:cubicBezTo>
                    <a:pt x="940" y="478"/>
                    <a:pt x="890" y="297"/>
                    <a:pt x="808" y="182"/>
                  </a:cubicBezTo>
                  <a:cubicBezTo>
                    <a:pt x="742" y="66"/>
                    <a:pt x="626"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505;p48">
              <a:extLst>
                <a:ext uri="{FF2B5EF4-FFF2-40B4-BE49-F238E27FC236}">
                  <a16:creationId xmlns:a16="http://schemas.microsoft.com/office/drawing/2014/main" id="{38D4818A-29C3-460B-A530-9969F2716EE0}"/>
                </a:ext>
              </a:extLst>
            </p:cNvPr>
            <p:cNvSpPr/>
            <p:nvPr/>
          </p:nvSpPr>
          <p:spPr>
            <a:xfrm>
              <a:off x="3934825" y="1433525"/>
              <a:ext cx="23525" cy="35450"/>
            </a:xfrm>
            <a:custGeom>
              <a:avLst/>
              <a:gdLst/>
              <a:ahLst/>
              <a:cxnLst/>
              <a:rect l="l" t="t" r="r" b="b"/>
              <a:pathLst>
                <a:path w="941" h="1418" extrusionOk="0">
                  <a:moveTo>
                    <a:pt x="495" y="627"/>
                  </a:moveTo>
                  <a:cubicBezTo>
                    <a:pt x="578" y="627"/>
                    <a:pt x="644" y="660"/>
                    <a:pt x="693" y="709"/>
                  </a:cubicBezTo>
                  <a:cubicBezTo>
                    <a:pt x="742" y="775"/>
                    <a:pt x="759" y="857"/>
                    <a:pt x="759" y="940"/>
                  </a:cubicBezTo>
                  <a:cubicBezTo>
                    <a:pt x="759" y="1039"/>
                    <a:pt x="742" y="1121"/>
                    <a:pt x="693" y="1187"/>
                  </a:cubicBezTo>
                  <a:cubicBezTo>
                    <a:pt x="644" y="1236"/>
                    <a:pt x="578" y="1269"/>
                    <a:pt x="495" y="1269"/>
                  </a:cubicBezTo>
                  <a:cubicBezTo>
                    <a:pt x="413" y="1269"/>
                    <a:pt x="347" y="1236"/>
                    <a:pt x="297" y="1187"/>
                  </a:cubicBezTo>
                  <a:cubicBezTo>
                    <a:pt x="248" y="1121"/>
                    <a:pt x="232" y="1039"/>
                    <a:pt x="232" y="940"/>
                  </a:cubicBezTo>
                  <a:cubicBezTo>
                    <a:pt x="232" y="857"/>
                    <a:pt x="248" y="775"/>
                    <a:pt x="297" y="709"/>
                  </a:cubicBezTo>
                  <a:cubicBezTo>
                    <a:pt x="347" y="660"/>
                    <a:pt x="413" y="627"/>
                    <a:pt x="495" y="627"/>
                  </a:cubicBezTo>
                  <a:close/>
                  <a:moveTo>
                    <a:pt x="578" y="0"/>
                  </a:moveTo>
                  <a:cubicBezTo>
                    <a:pt x="396" y="0"/>
                    <a:pt x="264" y="66"/>
                    <a:pt x="166" y="198"/>
                  </a:cubicBezTo>
                  <a:cubicBezTo>
                    <a:pt x="50" y="314"/>
                    <a:pt x="1" y="495"/>
                    <a:pt x="1" y="709"/>
                  </a:cubicBezTo>
                  <a:cubicBezTo>
                    <a:pt x="1" y="940"/>
                    <a:pt x="50" y="1105"/>
                    <a:pt x="133" y="1236"/>
                  </a:cubicBezTo>
                  <a:cubicBezTo>
                    <a:pt x="215" y="1352"/>
                    <a:pt x="330" y="1418"/>
                    <a:pt x="495" y="1418"/>
                  </a:cubicBezTo>
                  <a:cubicBezTo>
                    <a:pt x="627" y="1418"/>
                    <a:pt x="742" y="1368"/>
                    <a:pt x="825" y="1286"/>
                  </a:cubicBezTo>
                  <a:cubicBezTo>
                    <a:pt x="907" y="1204"/>
                    <a:pt x="940" y="1088"/>
                    <a:pt x="940" y="940"/>
                  </a:cubicBezTo>
                  <a:cubicBezTo>
                    <a:pt x="940" y="808"/>
                    <a:pt x="907" y="693"/>
                    <a:pt x="825" y="610"/>
                  </a:cubicBezTo>
                  <a:cubicBezTo>
                    <a:pt x="742" y="528"/>
                    <a:pt x="644" y="478"/>
                    <a:pt x="512" y="478"/>
                  </a:cubicBezTo>
                  <a:cubicBezTo>
                    <a:pt x="446" y="478"/>
                    <a:pt x="380" y="495"/>
                    <a:pt x="330" y="528"/>
                  </a:cubicBezTo>
                  <a:cubicBezTo>
                    <a:pt x="264" y="561"/>
                    <a:pt x="232" y="594"/>
                    <a:pt x="182" y="643"/>
                  </a:cubicBezTo>
                  <a:cubicBezTo>
                    <a:pt x="199" y="478"/>
                    <a:pt x="232" y="363"/>
                    <a:pt x="297" y="281"/>
                  </a:cubicBezTo>
                  <a:cubicBezTo>
                    <a:pt x="363" y="198"/>
                    <a:pt x="462" y="149"/>
                    <a:pt x="578" y="149"/>
                  </a:cubicBezTo>
                  <a:cubicBezTo>
                    <a:pt x="627" y="149"/>
                    <a:pt x="677" y="165"/>
                    <a:pt x="726" y="165"/>
                  </a:cubicBezTo>
                  <a:cubicBezTo>
                    <a:pt x="759" y="182"/>
                    <a:pt x="808" y="198"/>
                    <a:pt x="858" y="215"/>
                  </a:cubicBezTo>
                  <a:lnTo>
                    <a:pt x="858" y="50"/>
                  </a:lnTo>
                  <a:cubicBezTo>
                    <a:pt x="808" y="33"/>
                    <a:pt x="759" y="17"/>
                    <a:pt x="709" y="17"/>
                  </a:cubicBezTo>
                  <a:cubicBezTo>
                    <a:pt x="660" y="0"/>
                    <a:pt x="611" y="0"/>
                    <a:pt x="5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506;p48">
              <a:extLst>
                <a:ext uri="{FF2B5EF4-FFF2-40B4-BE49-F238E27FC236}">
                  <a16:creationId xmlns:a16="http://schemas.microsoft.com/office/drawing/2014/main" id="{A68BB6BD-6D84-415C-84C7-0B46B207823D}"/>
                </a:ext>
              </a:extLst>
            </p:cNvPr>
            <p:cNvSpPr/>
            <p:nvPr/>
          </p:nvSpPr>
          <p:spPr>
            <a:xfrm>
              <a:off x="4091400" y="1433525"/>
              <a:ext cx="23525" cy="35450"/>
            </a:xfrm>
            <a:custGeom>
              <a:avLst/>
              <a:gdLst/>
              <a:ahLst/>
              <a:cxnLst/>
              <a:rect l="l" t="t" r="r" b="b"/>
              <a:pathLst>
                <a:path w="941" h="1418" extrusionOk="0">
                  <a:moveTo>
                    <a:pt x="462" y="149"/>
                  </a:moveTo>
                  <a:cubicBezTo>
                    <a:pt x="561" y="149"/>
                    <a:pt x="643" y="198"/>
                    <a:pt x="676" y="281"/>
                  </a:cubicBezTo>
                  <a:cubicBezTo>
                    <a:pt x="726" y="379"/>
                    <a:pt x="759" y="511"/>
                    <a:pt x="759" y="709"/>
                  </a:cubicBezTo>
                  <a:cubicBezTo>
                    <a:pt x="759" y="890"/>
                    <a:pt x="726" y="1039"/>
                    <a:pt x="676" y="1121"/>
                  </a:cubicBezTo>
                  <a:cubicBezTo>
                    <a:pt x="643" y="1220"/>
                    <a:pt x="561" y="1269"/>
                    <a:pt x="462" y="1269"/>
                  </a:cubicBezTo>
                  <a:cubicBezTo>
                    <a:pt x="380" y="1269"/>
                    <a:pt x="297" y="1220"/>
                    <a:pt x="248" y="1121"/>
                  </a:cubicBezTo>
                  <a:cubicBezTo>
                    <a:pt x="215" y="1039"/>
                    <a:pt x="182" y="890"/>
                    <a:pt x="182" y="709"/>
                  </a:cubicBezTo>
                  <a:cubicBezTo>
                    <a:pt x="182" y="511"/>
                    <a:pt x="215" y="379"/>
                    <a:pt x="248" y="281"/>
                  </a:cubicBezTo>
                  <a:cubicBezTo>
                    <a:pt x="297" y="198"/>
                    <a:pt x="380" y="149"/>
                    <a:pt x="462" y="149"/>
                  </a:cubicBezTo>
                  <a:close/>
                  <a:moveTo>
                    <a:pt x="462" y="0"/>
                  </a:moveTo>
                  <a:cubicBezTo>
                    <a:pt x="314" y="0"/>
                    <a:pt x="198" y="66"/>
                    <a:pt x="116" y="182"/>
                  </a:cubicBezTo>
                  <a:cubicBezTo>
                    <a:pt x="34" y="297"/>
                    <a:pt x="1" y="478"/>
                    <a:pt x="1" y="709"/>
                  </a:cubicBezTo>
                  <a:cubicBezTo>
                    <a:pt x="1" y="940"/>
                    <a:pt x="34" y="1105"/>
                    <a:pt x="116" y="1236"/>
                  </a:cubicBezTo>
                  <a:cubicBezTo>
                    <a:pt x="198" y="1352"/>
                    <a:pt x="314" y="1418"/>
                    <a:pt x="462" y="1418"/>
                  </a:cubicBezTo>
                  <a:cubicBezTo>
                    <a:pt x="627" y="1418"/>
                    <a:pt x="742" y="1352"/>
                    <a:pt x="825" y="1236"/>
                  </a:cubicBezTo>
                  <a:cubicBezTo>
                    <a:pt x="907" y="1105"/>
                    <a:pt x="940" y="940"/>
                    <a:pt x="940" y="709"/>
                  </a:cubicBezTo>
                  <a:cubicBezTo>
                    <a:pt x="940" y="478"/>
                    <a:pt x="907" y="297"/>
                    <a:pt x="825" y="182"/>
                  </a:cubicBezTo>
                  <a:cubicBezTo>
                    <a:pt x="742" y="66"/>
                    <a:pt x="627"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507;p48">
              <a:extLst>
                <a:ext uri="{FF2B5EF4-FFF2-40B4-BE49-F238E27FC236}">
                  <a16:creationId xmlns:a16="http://schemas.microsoft.com/office/drawing/2014/main" id="{AD2299D8-46FE-41FC-8D75-3D34D2F5561C}"/>
                </a:ext>
              </a:extLst>
            </p:cNvPr>
            <p:cNvSpPr/>
            <p:nvPr/>
          </p:nvSpPr>
          <p:spPr>
            <a:xfrm>
              <a:off x="4121900" y="1433925"/>
              <a:ext cx="21850" cy="34225"/>
            </a:xfrm>
            <a:custGeom>
              <a:avLst/>
              <a:gdLst/>
              <a:ahLst/>
              <a:cxnLst/>
              <a:rect l="l" t="t" r="r" b="b"/>
              <a:pathLst>
                <a:path w="874" h="1369" extrusionOk="0">
                  <a:moveTo>
                    <a:pt x="0" y="1"/>
                  </a:moveTo>
                  <a:lnTo>
                    <a:pt x="0" y="166"/>
                  </a:lnTo>
                  <a:lnTo>
                    <a:pt x="659" y="166"/>
                  </a:lnTo>
                  <a:lnTo>
                    <a:pt x="182" y="1369"/>
                  </a:lnTo>
                  <a:lnTo>
                    <a:pt x="379" y="1369"/>
                  </a:lnTo>
                  <a:lnTo>
                    <a:pt x="874" y="83"/>
                  </a:lnTo>
                  <a:lnTo>
                    <a:pt x="8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508;p48">
              <a:extLst>
                <a:ext uri="{FF2B5EF4-FFF2-40B4-BE49-F238E27FC236}">
                  <a16:creationId xmlns:a16="http://schemas.microsoft.com/office/drawing/2014/main" id="{340128BF-FF56-4854-98BA-3D8D0E4F3844}"/>
                </a:ext>
              </a:extLst>
            </p:cNvPr>
            <p:cNvSpPr/>
            <p:nvPr/>
          </p:nvSpPr>
          <p:spPr>
            <a:xfrm>
              <a:off x="4233975" y="1433525"/>
              <a:ext cx="23900" cy="35450"/>
            </a:xfrm>
            <a:custGeom>
              <a:avLst/>
              <a:gdLst/>
              <a:ahLst/>
              <a:cxnLst/>
              <a:rect l="l" t="t" r="r" b="b"/>
              <a:pathLst>
                <a:path w="956" h="1418" extrusionOk="0">
                  <a:moveTo>
                    <a:pt x="478" y="149"/>
                  </a:moveTo>
                  <a:cubicBezTo>
                    <a:pt x="577" y="149"/>
                    <a:pt x="643" y="198"/>
                    <a:pt x="692" y="281"/>
                  </a:cubicBezTo>
                  <a:cubicBezTo>
                    <a:pt x="742" y="379"/>
                    <a:pt x="758" y="511"/>
                    <a:pt x="758" y="709"/>
                  </a:cubicBezTo>
                  <a:cubicBezTo>
                    <a:pt x="758" y="890"/>
                    <a:pt x="742" y="1039"/>
                    <a:pt x="692" y="1121"/>
                  </a:cubicBezTo>
                  <a:cubicBezTo>
                    <a:pt x="643" y="1220"/>
                    <a:pt x="577" y="1269"/>
                    <a:pt x="478" y="1269"/>
                  </a:cubicBezTo>
                  <a:cubicBezTo>
                    <a:pt x="379" y="1269"/>
                    <a:pt x="313" y="1220"/>
                    <a:pt x="264" y="1121"/>
                  </a:cubicBezTo>
                  <a:cubicBezTo>
                    <a:pt x="214" y="1039"/>
                    <a:pt x="198" y="890"/>
                    <a:pt x="198" y="709"/>
                  </a:cubicBezTo>
                  <a:cubicBezTo>
                    <a:pt x="198" y="511"/>
                    <a:pt x="214" y="379"/>
                    <a:pt x="264" y="281"/>
                  </a:cubicBezTo>
                  <a:cubicBezTo>
                    <a:pt x="313" y="198"/>
                    <a:pt x="379" y="149"/>
                    <a:pt x="478" y="149"/>
                  </a:cubicBezTo>
                  <a:close/>
                  <a:moveTo>
                    <a:pt x="478" y="0"/>
                  </a:moveTo>
                  <a:cubicBezTo>
                    <a:pt x="330" y="0"/>
                    <a:pt x="214" y="66"/>
                    <a:pt x="132" y="182"/>
                  </a:cubicBezTo>
                  <a:cubicBezTo>
                    <a:pt x="50" y="297"/>
                    <a:pt x="0" y="478"/>
                    <a:pt x="0" y="709"/>
                  </a:cubicBezTo>
                  <a:cubicBezTo>
                    <a:pt x="0" y="940"/>
                    <a:pt x="50" y="1105"/>
                    <a:pt x="132" y="1236"/>
                  </a:cubicBezTo>
                  <a:cubicBezTo>
                    <a:pt x="214" y="1352"/>
                    <a:pt x="330" y="1418"/>
                    <a:pt x="478" y="1418"/>
                  </a:cubicBezTo>
                  <a:cubicBezTo>
                    <a:pt x="626" y="1418"/>
                    <a:pt x="742" y="1352"/>
                    <a:pt x="824" y="1236"/>
                  </a:cubicBezTo>
                  <a:cubicBezTo>
                    <a:pt x="907" y="1105"/>
                    <a:pt x="956" y="940"/>
                    <a:pt x="956" y="709"/>
                  </a:cubicBezTo>
                  <a:cubicBezTo>
                    <a:pt x="956" y="478"/>
                    <a:pt x="907" y="297"/>
                    <a:pt x="824" y="182"/>
                  </a:cubicBezTo>
                  <a:cubicBezTo>
                    <a:pt x="742" y="66"/>
                    <a:pt x="626" y="0"/>
                    <a:pt x="4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509;p48">
              <a:extLst>
                <a:ext uri="{FF2B5EF4-FFF2-40B4-BE49-F238E27FC236}">
                  <a16:creationId xmlns:a16="http://schemas.microsoft.com/office/drawing/2014/main" id="{7D2CDD16-4A68-4E18-B152-C82B3242B19D}"/>
                </a:ext>
              </a:extLst>
            </p:cNvPr>
            <p:cNvSpPr/>
            <p:nvPr/>
          </p:nvSpPr>
          <p:spPr>
            <a:xfrm>
              <a:off x="4264050" y="1433525"/>
              <a:ext cx="23500" cy="35450"/>
            </a:xfrm>
            <a:custGeom>
              <a:avLst/>
              <a:gdLst/>
              <a:ahLst/>
              <a:cxnLst/>
              <a:rect l="l" t="t" r="r" b="b"/>
              <a:pathLst>
                <a:path w="940" h="1418" extrusionOk="0">
                  <a:moveTo>
                    <a:pt x="462" y="149"/>
                  </a:moveTo>
                  <a:cubicBezTo>
                    <a:pt x="544" y="149"/>
                    <a:pt x="610" y="165"/>
                    <a:pt x="643" y="198"/>
                  </a:cubicBezTo>
                  <a:cubicBezTo>
                    <a:pt x="692" y="248"/>
                    <a:pt x="725" y="297"/>
                    <a:pt x="725" y="363"/>
                  </a:cubicBezTo>
                  <a:cubicBezTo>
                    <a:pt x="725" y="445"/>
                    <a:pt x="692" y="495"/>
                    <a:pt x="643" y="528"/>
                  </a:cubicBezTo>
                  <a:cubicBezTo>
                    <a:pt x="610" y="577"/>
                    <a:pt x="544" y="594"/>
                    <a:pt x="462" y="594"/>
                  </a:cubicBezTo>
                  <a:cubicBezTo>
                    <a:pt x="379" y="594"/>
                    <a:pt x="330" y="577"/>
                    <a:pt x="280" y="528"/>
                  </a:cubicBezTo>
                  <a:cubicBezTo>
                    <a:pt x="231" y="495"/>
                    <a:pt x="214" y="445"/>
                    <a:pt x="214" y="363"/>
                  </a:cubicBezTo>
                  <a:cubicBezTo>
                    <a:pt x="214" y="297"/>
                    <a:pt x="231" y="248"/>
                    <a:pt x="280" y="198"/>
                  </a:cubicBezTo>
                  <a:cubicBezTo>
                    <a:pt x="330" y="165"/>
                    <a:pt x="379" y="149"/>
                    <a:pt x="462" y="149"/>
                  </a:cubicBezTo>
                  <a:close/>
                  <a:moveTo>
                    <a:pt x="462" y="742"/>
                  </a:moveTo>
                  <a:cubicBezTo>
                    <a:pt x="561" y="742"/>
                    <a:pt x="627" y="759"/>
                    <a:pt x="676" y="808"/>
                  </a:cubicBezTo>
                  <a:cubicBezTo>
                    <a:pt x="725" y="857"/>
                    <a:pt x="742" y="923"/>
                    <a:pt x="742" y="1006"/>
                  </a:cubicBezTo>
                  <a:cubicBezTo>
                    <a:pt x="742" y="1088"/>
                    <a:pt x="725" y="1154"/>
                    <a:pt x="676" y="1187"/>
                  </a:cubicBezTo>
                  <a:cubicBezTo>
                    <a:pt x="627" y="1236"/>
                    <a:pt x="561" y="1269"/>
                    <a:pt x="462" y="1269"/>
                  </a:cubicBezTo>
                  <a:cubicBezTo>
                    <a:pt x="379" y="1269"/>
                    <a:pt x="313" y="1236"/>
                    <a:pt x="264" y="1187"/>
                  </a:cubicBezTo>
                  <a:cubicBezTo>
                    <a:pt x="214" y="1154"/>
                    <a:pt x="182" y="1088"/>
                    <a:pt x="182" y="1006"/>
                  </a:cubicBezTo>
                  <a:cubicBezTo>
                    <a:pt x="182" y="923"/>
                    <a:pt x="214" y="857"/>
                    <a:pt x="264" y="808"/>
                  </a:cubicBezTo>
                  <a:cubicBezTo>
                    <a:pt x="313" y="759"/>
                    <a:pt x="379" y="742"/>
                    <a:pt x="462" y="742"/>
                  </a:cubicBezTo>
                  <a:close/>
                  <a:moveTo>
                    <a:pt x="462" y="0"/>
                  </a:moveTo>
                  <a:cubicBezTo>
                    <a:pt x="330" y="0"/>
                    <a:pt x="231" y="33"/>
                    <a:pt x="149" y="99"/>
                  </a:cubicBezTo>
                  <a:cubicBezTo>
                    <a:pt x="66" y="149"/>
                    <a:pt x="33" y="248"/>
                    <a:pt x="33" y="346"/>
                  </a:cubicBezTo>
                  <a:cubicBezTo>
                    <a:pt x="33" y="429"/>
                    <a:pt x="50" y="495"/>
                    <a:pt x="99" y="544"/>
                  </a:cubicBezTo>
                  <a:cubicBezTo>
                    <a:pt x="149" y="610"/>
                    <a:pt x="198" y="643"/>
                    <a:pt x="280" y="660"/>
                  </a:cubicBezTo>
                  <a:cubicBezTo>
                    <a:pt x="198" y="676"/>
                    <a:pt x="116" y="726"/>
                    <a:pt x="66" y="775"/>
                  </a:cubicBezTo>
                  <a:cubicBezTo>
                    <a:pt x="17" y="841"/>
                    <a:pt x="0" y="907"/>
                    <a:pt x="0" y="1006"/>
                  </a:cubicBezTo>
                  <a:cubicBezTo>
                    <a:pt x="0" y="1138"/>
                    <a:pt x="33" y="1236"/>
                    <a:pt x="116" y="1302"/>
                  </a:cubicBezTo>
                  <a:cubicBezTo>
                    <a:pt x="198" y="1368"/>
                    <a:pt x="313" y="1418"/>
                    <a:pt x="462" y="1418"/>
                  </a:cubicBezTo>
                  <a:cubicBezTo>
                    <a:pt x="610" y="1418"/>
                    <a:pt x="725" y="1368"/>
                    <a:pt x="808" y="1302"/>
                  </a:cubicBezTo>
                  <a:cubicBezTo>
                    <a:pt x="890" y="1236"/>
                    <a:pt x="940" y="1138"/>
                    <a:pt x="940" y="1006"/>
                  </a:cubicBezTo>
                  <a:cubicBezTo>
                    <a:pt x="940" y="907"/>
                    <a:pt x="907" y="841"/>
                    <a:pt x="857" y="775"/>
                  </a:cubicBezTo>
                  <a:cubicBezTo>
                    <a:pt x="808" y="726"/>
                    <a:pt x="742" y="676"/>
                    <a:pt x="643" y="660"/>
                  </a:cubicBezTo>
                  <a:cubicBezTo>
                    <a:pt x="725" y="643"/>
                    <a:pt x="791" y="610"/>
                    <a:pt x="841" y="544"/>
                  </a:cubicBezTo>
                  <a:cubicBezTo>
                    <a:pt x="874" y="495"/>
                    <a:pt x="907" y="429"/>
                    <a:pt x="907" y="346"/>
                  </a:cubicBezTo>
                  <a:cubicBezTo>
                    <a:pt x="907" y="248"/>
                    <a:pt x="857" y="149"/>
                    <a:pt x="791" y="99"/>
                  </a:cubicBezTo>
                  <a:cubicBezTo>
                    <a:pt x="709" y="33"/>
                    <a:pt x="594"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510;p48">
              <a:extLst>
                <a:ext uri="{FF2B5EF4-FFF2-40B4-BE49-F238E27FC236}">
                  <a16:creationId xmlns:a16="http://schemas.microsoft.com/office/drawing/2014/main" id="{B838E685-9032-443A-ACDC-CEBD58DB0CF4}"/>
                </a:ext>
              </a:extLst>
            </p:cNvPr>
            <p:cNvSpPr/>
            <p:nvPr/>
          </p:nvSpPr>
          <p:spPr>
            <a:xfrm>
              <a:off x="4393825" y="1433525"/>
              <a:ext cx="23925" cy="35450"/>
            </a:xfrm>
            <a:custGeom>
              <a:avLst/>
              <a:gdLst/>
              <a:ahLst/>
              <a:cxnLst/>
              <a:rect l="l" t="t" r="r" b="b"/>
              <a:pathLst>
                <a:path w="957" h="1418" extrusionOk="0">
                  <a:moveTo>
                    <a:pt x="479" y="149"/>
                  </a:moveTo>
                  <a:cubicBezTo>
                    <a:pt x="578" y="149"/>
                    <a:pt x="644" y="198"/>
                    <a:pt x="693" y="281"/>
                  </a:cubicBezTo>
                  <a:cubicBezTo>
                    <a:pt x="742" y="379"/>
                    <a:pt x="759" y="511"/>
                    <a:pt x="759" y="709"/>
                  </a:cubicBezTo>
                  <a:cubicBezTo>
                    <a:pt x="759" y="890"/>
                    <a:pt x="742" y="1039"/>
                    <a:pt x="693" y="1121"/>
                  </a:cubicBezTo>
                  <a:cubicBezTo>
                    <a:pt x="644" y="1220"/>
                    <a:pt x="578" y="1269"/>
                    <a:pt x="479" y="1269"/>
                  </a:cubicBezTo>
                  <a:cubicBezTo>
                    <a:pt x="380" y="1269"/>
                    <a:pt x="314" y="1220"/>
                    <a:pt x="264" y="1121"/>
                  </a:cubicBezTo>
                  <a:cubicBezTo>
                    <a:pt x="215" y="1039"/>
                    <a:pt x="199" y="890"/>
                    <a:pt x="199" y="709"/>
                  </a:cubicBezTo>
                  <a:cubicBezTo>
                    <a:pt x="199" y="511"/>
                    <a:pt x="215" y="379"/>
                    <a:pt x="264" y="281"/>
                  </a:cubicBezTo>
                  <a:cubicBezTo>
                    <a:pt x="314" y="198"/>
                    <a:pt x="380" y="149"/>
                    <a:pt x="479" y="149"/>
                  </a:cubicBezTo>
                  <a:close/>
                  <a:moveTo>
                    <a:pt x="479" y="0"/>
                  </a:moveTo>
                  <a:cubicBezTo>
                    <a:pt x="330" y="0"/>
                    <a:pt x="215" y="66"/>
                    <a:pt x="133" y="182"/>
                  </a:cubicBezTo>
                  <a:cubicBezTo>
                    <a:pt x="50" y="297"/>
                    <a:pt x="1" y="478"/>
                    <a:pt x="1" y="709"/>
                  </a:cubicBezTo>
                  <a:cubicBezTo>
                    <a:pt x="1" y="940"/>
                    <a:pt x="50" y="1105"/>
                    <a:pt x="133" y="1236"/>
                  </a:cubicBezTo>
                  <a:cubicBezTo>
                    <a:pt x="215" y="1352"/>
                    <a:pt x="330" y="1418"/>
                    <a:pt x="479" y="1418"/>
                  </a:cubicBezTo>
                  <a:cubicBezTo>
                    <a:pt x="627" y="1418"/>
                    <a:pt x="742" y="1352"/>
                    <a:pt x="825" y="1236"/>
                  </a:cubicBezTo>
                  <a:cubicBezTo>
                    <a:pt x="907" y="1105"/>
                    <a:pt x="957" y="940"/>
                    <a:pt x="957" y="709"/>
                  </a:cubicBezTo>
                  <a:cubicBezTo>
                    <a:pt x="957" y="478"/>
                    <a:pt x="907" y="297"/>
                    <a:pt x="825" y="182"/>
                  </a:cubicBezTo>
                  <a:cubicBezTo>
                    <a:pt x="742" y="66"/>
                    <a:pt x="627" y="0"/>
                    <a:pt x="4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511;p48">
              <a:extLst>
                <a:ext uri="{FF2B5EF4-FFF2-40B4-BE49-F238E27FC236}">
                  <a16:creationId xmlns:a16="http://schemas.microsoft.com/office/drawing/2014/main" id="{6EA9230B-42F5-46F4-9FBD-F9593D48D69D}"/>
                </a:ext>
              </a:extLst>
            </p:cNvPr>
            <p:cNvSpPr/>
            <p:nvPr/>
          </p:nvSpPr>
          <p:spPr>
            <a:xfrm>
              <a:off x="4423500" y="1433525"/>
              <a:ext cx="23500" cy="35450"/>
            </a:xfrm>
            <a:custGeom>
              <a:avLst/>
              <a:gdLst/>
              <a:ahLst/>
              <a:cxnLst/>
              <a:rect l="l" t="t" r="r" b="b"/>
              <a:pathLst>
                <a:path w="940" h="1418" extrusionOk="0">
                  <a:moveTo>
                    <a:pt x="462" y="149"/>
                  </a:moveTo>
                  <a:cubicBezTo>
                    <a:pt x="544" y="149"/>
                    <a:pt x="610" y="165"/>
                    <a:pt x="660" y="231"/>
                  </a:cubicBezTo>
                  <a:cubicBezTo>
                    <a:pt x="709" y="281"/>
                    <a:pt x="726" y="363"/>
                    <a:pt x="726" y="462"/>
                  </a:cubicBezTo>
                  <a:cubicBezTo>
                    <a:pt x="726" y="561"/>
                    <a:pt x="709" y="643"/>
                    <a:pt x="660" y="693"/>
                  </a:cubicBezTo>
                  <a:cubicBezTo>
                    <a:pt x="610" y="759"/>
                    <a:pt x="544" y="775"/>
                    <a:pt x="462" y="775"/>
                  </a:cubicBezTo>
                  <a:cubicBezTo>
                    <a:pt x="379" y="775"/>
                    <a:pt x="314" y="759"/>
                    <a:pt x="264" y="693"/>
                  </a:cubicBezTo>
                  <a:cubicBezTo>
                    <a:pt x="215" y="643"/>
                    <a:pt x="198" y="561"/>
                    <a:pt x="198" y="462"/>
                  </a:cubicBezTo>
                  <a:cubicBezTo>
                    <a:pt x="198" y="363"/>
                    <a:pt x="215" y="281"/>
                    <a:pt x="264" y="231"/>
                  </a:cubicBezTo>
                  <a:cubicBezTo>
                    <a:pt x="314" y="165"/>
                    <a:pt x="379" y="149"/>
                    <a:pt x="462" y="149"/>
                  </a:cubicBezTo>
                  <a:close/>
                  <a:moveTo>
                    <a:pt x="462" y="0"/>
                  </a:moveTo>
                  <a:cubicBezTo>
                    <a:pt x="330" y="0"/>
                    <a:pt x="215" y="33"/>
                    <a:pt x="132" y="132"/>
                  </a:cubicBezTo>
                  <a:cubicBezTo>
                    <a:pt x="50" y="215"/>
                    <a:pt x="0" y="314"/>
                    <a:pt x="0" y="462"/>
                  </a:cubicBezTo>
                  <a:cubicBezTo>
                    <a:pt x="0" y="610"/>
                    <a:pt x="50" y="709"/>
                    <a:pt x="132" y="808"/>
                  </a:cubicBezTo>
                  <a:cubicBezTo>
                    <a:pt x="198" y="874"/>
                    <a:pt x="314" y="923"/>
                    <a:pt x="445" y="923"/>
                  </a:cubicBezTo>
                  <a:cubicBezTo>
                    <a:pt x="511" y="923"/>
                    <a:pt x="577" y="907"/>
                    <a:pt x="627" y="874"/>
                  </a:cubicBezTo>
                  <a:cubicBezTo>
                    <a:pt x="676" y="857"/>
                    <a:pt x="726" y="808"/>
                    <a:pt x="759" y="759"/>
                  </a:cubicBezTo>
                  <a:lnTo>
                    <a:pt x="759" y="759"/>
                  </a:lnTo>
                  <a:cubicBezTo>
                    <a:pt x="759" y="923"/>
                    <a:pt x="709" y="1055"/>
                    <a:pt x="660" y="1138"/>
                  </a:cubicBezTo>
                  <a:cubicBezTo>
                    <a:pt x="594" y="1220"/>
                    <a:pt x="495" y="1253"/>
                    <a:pt x="379" y="1253"/>
                  </a:cubicBezTo>
                  <a:cubicBezTo>
                    <a:pt x="330" y="1253"/>
                    <a:pt x="281" y="1253"/>
                    <a:pt x="231" y="1236"/>
                  </a:cubicBezTo>
                  <a:cubicBezTo>
                    <a:pt x="182" y="1220"/>
                    <a:pt x="132" y="1204"/>
                    <a:pt x="99" y="1187"/>
                  </a:cubicBezTo>
                  <a:lnTo>
                    <a:pt x="99" y="1352"/>
                  </a:lnTo>
                  <a:cubicBezTo>
                    <a:pt x="149" y="1368"/>
                    <a:pt x="198" y="1385"/>
                    <a:pt x="248" y="1401"/>
                  </a:cubicBezTo>
                  <a:cubicBezTo>
                    <a:pt x="281" y="1401"/>
                    <a:pt x="330" y="1418"/>
                    <a:pt x="379" y="1418"/>
                  </a:cubicBezTo>
                  <a:cubicBezTo>
                    <a:pt x="561" y="1418"/>
                    <a:pt x="693" y="1352"/>
                    <a:pt x="792" y="1220"/>
                  </a:cubicBezTo>
                  <a:cubicBezTo>
                    <a:pt x="890" y="1088"/>
                    <a:pt x="940" y="923"/>
                    <a:pt x="940" y="709"/>
                  </a:cubicBezTo>
                  <a:cubicBezTo>
                    <a:pt x="940" y="478"/>
                    <a:pt x="907" y="297"/>
                    <a:pt x="824" y="182"/>
                  </a:cubicBezTo>
                  <a:cubicBezTo>
                    <a:pt x="742" y="66"/>
                    <a:pt x="610"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512;p48">
              <a:extLst>
                <a:ext uri="{FF2B5EF4-FFF2-40B4-BE49-F238E27FC236}">
                  <a16:creationId xmlns:a16="http://schemas.microsoft.com/office/drawing/2014/main" id="{090E2FEC-E918-40D2-99B2-F153E1947050}"/>
                </a:ext>
              </a:extLst>
            </p:cNvPr>
            <p:cNvSpPr/>
            <p:nvPr/>
          </p:nvSpPr>
          <p:spPr>
            <a:xfrm>
              <a:off x="4534750" y="1433925"/>
              <a:ext cx="20200" cy="34225"/>
            </a:xfrm>
            <a:custGeom>
              <a:avLst/>
              <a:gdLst/>
              <a:ahLst/>
              <a:cxnLst/>
              <a:rect l="l" t="t" r="r" b="b"/>
              <a:pathLst>
                <a:path w="808" h="1369" extrusionOk="0">
                  <a:moveTo>
                    <a:pt x="330" y="1"/>
                  </a:moveTo>
                  <a:lnTo>
                    <a:pt x="0" y="67"/>
                  </a:lnTo>
                  <a:lnTo>
                    <a:pt x="0" y="248"/>
                  </a:lnTo>
                  <a:lnTo>
                    <a:pt x="330" y="182"/>
                  </a:lnTo>
                  <a:lnTo>
                    <a:pt x="330" y="1220"/>
                  </a:lnTo>
                  <a:lnTo>
                    <a:pt x="33" y="1220"/>
                  </a:lnTo>
                  <a:lnTo>
                    <a:pt x="33" y="1369"/>
                  </a:lnTo>
                  <a:lnTo>
                    <a:pt x="808" y="1369"/>
                  </a:lnTo>
                  <a:lnTo>
                    <a:pt x="808" y="1220"/>
                  </a:lnTo>
                  <a:lnTo>
                    <a:pt x="511" y="1220"/>
                  </a:lnTo>
                  <a:lnTo>
                    <a:pt x="5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513;p48">
              <a:extLst>
                <a:ext uri="{FF2B5EF4-FFF2-40B4-BE49-F238E27FC236}">
                  <a16:creationId xmlns:a16="http://schemas.microsoft.com/office/drawing/2014/main" id="{50D73461-046F-45F8-BB1A-51418ADA0EC1}"/>
                </a:ext>
              </a:extLst>
            </p:cNvPr>
            <p:cNvSpPr/>
            <p:nvPr/>
          </p:nvSpPr>
          <p:spPr>
            <a:xfrm>
              <a:off x="4562350" y="1433525"/>
              <a:ext cx="23925" cy="35450"/>
            </a:xfrm>
            <a:custGeom>
              <a:avLst/>
              <a:gdLst/>
              <a:ahLst/>
              <a:cxnLst/>
              <a:rect l="l" t="t" r="r" b="b"/>
              <a:pathLst>
                <a:path w="957" h="1418" extrusionOk="0">
                  <a:moveTo>
                    <a:pt x="479" y="149"/>
                  </a:moveTo>
                  <a:cubicBezTo>
                    <a:pt x="577" y="149"/>
                    <a:pt x="643" y="198"/>
                    <a:pt x="693" y="281"/>
                  </a:cubicBezTo>
                  <a:cubicBezTo>
                    <a:pt x="742" y="379"/>
                    <a:pt x="759" y="511"/>
                    <a:pt x="759" y="709"/>
                  </a:cubicBezTo>
                  <a:cubicBezTo>
                    <a:pt x="759" y="890"/>
                    <a:pt x="742" y="1039"/>
                    <a:pt x="693" y="1121"/>
                  </a:cubicBezTo>
                  <a:cubicBezTo>
                    <a:pt x="643" y="1220"/>
                    <a:pt x="577" y="1269"/>
                    <a:pt x="479" y="1269"/>
                  </a:cubicBezTo>
                  <a:cubicBezTo>
                    <a:pt x="380" y="1269"/>
                    <a:pt x="314" y="1220"/>
                    <a:pt x="264" y="1121"/>
                  </a:cubicBezTo>
                  <a:cubicBezTo>
                    <a:pt x="215" y="1039"/>
                    <a:pt x="198" y="890"/>
                    <a:pt x="198" y="709"/>
                  </a:cubicBezTo>
                  <a:cubicBezTo>
                    <a:pt x="198" y="511"/>
                    <a:pt x="215" y="379"/>
                    <a:pt x="264" y="281"/>
                  </a:cubicBezTo>
                  <a:cubicBezTo>
                    <a:pt x="314" y="198"/>
                    <a:pt x="380" y="149"/>
                    <a:pt x="479" y="149"/>
                  </a:cubicBezTo>
                  <a:close/>
                  <a:moveTo>
                    <a:pt x="479" y="0"/>
                  </a:moveTo>
                  <a:cubicBezTo>
                    <a:pt x="330" y="0"/>
                    <a:pt x="215" y="66"/>
                    <a:pt x="132" y="182"/>
                  </a:cubicBezTo>
                  <a:cubicBezTo>
                    <a:pt x="50" y="297"/>
                    <a:pt x="1" y="478"/>
                    <a:pt x="1" y="709"/>
                  </a:cubicBezTo>
                  <a:cubicBezTo>
                    <a:pt x="1" y="940"/>
                    <a:pt x="50" y="1105"/>
                    <a:pt x="132" y="1236"/>
                  </a:cubicBezTo>
                  <a:cubicBezTo>
                    <a:pt x="215" y="1352"/>
                    <a:pt x="330" y="1418"/>
                    <a:pt x="479" y="1418"/>
                  </a:cubicBezTo>
                  <a:cubicBezTo>
                    <a:pt x="627" y="1418"/>
                    <a:pt x="742" y="1352"/>
                    <a:pt x="825" y="1236"/>
                  </a:cubicBezTo>
                  <a:cubicBezTo>
                    <a:pt x="907" y="1105"/>
                    <a:pt x="956" y="940"/>
                    <a:pt x="956" y="709"/>
                  </a:cubicBezTo>
                  <a:cubicBezTo>
                    <a:pt x="956" y="478"/>
                    <a:pt x="907" y="297"/>
                    <a:pt x="825" y="182"/>
                  </a:cubicBezTo>
                  <a:cubicBezTo>
                    <a:pt x="742" y="66"/>
                    <a:pt x="627" y="0"/>
                    <a:pt x="4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514;p48">
              <a:extLst>
                <a:ext uri="{FF2B5EF4-FFF2-40B4-BE49-F238E27FC236}">
                  <a16:creationId xmlns:a16="http://schemas.microsoft.com/office/drawing/2014/main" id="{45BE7326-5C02-4C88-AC87-23AFEAEF196C}"/>
                </a:ext>
              </a:extLst>
            </p:cNvPr>
            <p:cNvSpPr/>
            <p:nvPr/>
          </p:nvSpPr>
          <p:spPr>
            <a:xfrm>
              <a:off x="4689250" y="1433925"/>
              <a:ext cx="20625" cy="34225"/>
            </a:xfrm>
            <a:custGeom>
              <a:avLst/>
              <a:gdLst/>
              <a:ahLst/>
              <a:cxnLst/>
              <a:rect l="l" t="t" r="r" b="b"/>
              <a:pathLst>
                <a:path w="825" h="1369" extrusionOk="0">
                  <a:moveTo>
                    <a:pt x="330" y="1"/>
                  </a:moveTo>
                  <a:lnTo>
                    <a:pt x="1" y="67"/>
                  </a:lnTo>
                  <a:lnTo>
                    <a:pt x="1" y="248"/>
                  </a:lnTo>
                  <a:lnTo>
                    <a:pt x="330" y="182"/>
                  </a:lnTo>
                  <a:lnTo>
                    <a:pt x="330" y="1220"/>
                  </a:lnTo>
                  <a:lnTo>
                    <a:pt x="34" y="1220"/>
                  </a:lnTo>
                  <a:lnTo>
                    <a:pt x="34" y="1369"/>
                  </a:lnTo>
                  <a:lnTo>
                    <a:pt x="825" y="1369"/>
                  </a:lnTo>
                  <a:lnTo>
                    <a:pt x="825" y="1220"/>
                  </a:lnTo>
                  <a:lnTo>
                    <a:pt x="512" y="1220"/>
                  </a:lnTo>
                  <a:lnTo>
                    <a:pt x="5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515;p48">
              <a:extLst>
                <a:ext uri="{FF2B5EF4-FFF2-40B4-BE49-F238E27FC236}">
                  <a16:creationId xmlns:a16="http://schemas.microsoft.com/office/drawing/2014/main" id="{6632A1F8-72AB-4B86-B0A6-0F7EEFFE407C}"/>
                </a:ext>
              </a:extLst>
            </p:cNvPr>
            <p:cNvSpPr/>
            <p:nvPr/>
          </p:nvSpPr>
          <p:spPr>
            <a:xfrm>
              <a:off x="4719325" y="1433925"/>
              <a:ext cx="20225" cy="34225"/>
            </a:xfrm>
            <a:custGeom>
              <a:avLst/>
              <a:gdLst/>
              <a:ahLst/>
              <a:cxnLst/>
              <a:rect l="l" t="t" r="r" b="b"/>
              <a:pathLst>
                <a:path w="809" h="1369" extrusionOk="0">
                  <a:moveTo>
                    <a:pt x="314" y="1"/>
                  </a:moveTo>
                  <a:lnTo>
                    <a:pt x="1" y="67"/>
                  </a:lnTo>
                  <a:lnTo>
                    <a:pt x="1" y="248"/>
                  </a:lnTo>
                  <a:lnTo>
                    <a:pt x="314" y="182"/>
                  </a:lnTo>
                  <a:lnTo>
                    <a:pt x="314" y="1220"/>
                  </a:lnTo>
                  <a:lnTo>
                    <a:pt x="17" y="1220"/>
                  </a:lnTo>
                  <a:lnTo>
                    <a:pt x="17" y="1369"/>
                  </a:lnTo>
                  <a:lnTo>
                    <a:pt x="808" y="1369"/>
                  </a:lnTo>
                  <a:lnTo>
                    <a:pt x="808" y="1220"/>
                  </a:lnTo>
                  <a:lnTo>
                    <a:pt x="495" y="1220"/>
                  </a:lnTo>
                  <a:lnTo>
                    <a:pt x="4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516;p48">
              <a:extLst>
                <a:ext uri="{FF2B5EF4-FFF2-40B4-BE49-F238E27FC236}">
                  <a16:creationId xmlns:a16="http://schemas.microsoft.com/office/drawing/2014/main" id="{24C357D1-1C92-467E-8912-218DD3E92319}"/>
                </a:ext>
              </a:extLst>
            </p:cNvPr>
            <p:cNvSpPr/>
            <p:nvPr/>
          </p:nvSpPr>
          <p:spPr>
            <a:xfrm>
              <a:off x="4854475" y="1433925"/>
              <a:ext cx="20225" cy="34225"/>
            </a:xfrm>
            <a:custGeom>
              <a:avLst/>
              <a:gdLst/>
              <a:ahLst/>
              <a:cxnLst/>
              <a:rect l="l" t="t" r="r" b="b"/>
              <a:pathLst>
                <a:path w="809" h="1369" extrusionOk="0">
                  <a:moveTo>
                    <a:pt x="330" y="1"/>
                  </a:moveTo>
                  <a:lnTo>
                    <a:pt x="1" y="67"/>
                  </a:lnTo>
                  <a:lnTo>
                    <a:pt x="1" y="248"/>
                  </a:lnTo>
                  <a:lnTo>
                    <a:pt x="330" y="182"/>
                  </a:lnTo>
                  <a:lnTo>
                    <a:pt x="330" y="1220"/>
                  </a:lnTo>
                  <a:lnTo>
                    <a:pt x="34" y="1220"/>
                  </a:lnTo>
                  <a:lnTo>
                    <a:pt x="34" y="1369"/>
                  </a:lnTo>
                  <a:lnTo>
                    <a:pt x="808" y="1369"/>
                  </a:lnTo>
                  <a:lnTo>
                    <a:pt x="808" y="1220"/>
                  </a:lnTo>
                  <a:lnTo>
                    <a:pt x="512" y="1220"/>
                  </a:lnTo>
                  <a:lnTo>
                    <a:pt x="5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517;p48">
              <a:extLst>
                <a:ext uri="{FF2B5EF4-FFF2-40B4-BE49-F238E27FC236}">
                  <a16:creationId xmlns:a16="http://schemas.microsoft.com/office/drawing/2014/main" id="{4467036A-0C9F-4AAA-AA04-79906713C883}"/>
                </a:ext>
              </a:extLst>
            </p:cNvPr>
            <p:cNvSpPr/>
            <p:nvPr/>
          </p:nvSpPr>
          <p:spPr>
            <a:xfrm>
              <a:off x="4882500" y="1433525"/>
              <a:ext cx="21850" cy="34625"/>
            </a:xfrm>
            <a:custGeom>
              <a:avLst/>
              <a:gdLst/>
              <a:ahLst/>
              <a:cxnLst/>
              <a:rect l="l" t="t" r="r" b="b"/>
              <a:pathLst>
                <a:path w="874" h="1385" extrusionOk="0">
                  <a:moveTo>
                    <a:pt x="396" y="0"/>
                  </a:moveTo>
                  <a:cubicBezTo>
                    <a:pt x="347" y="0"/>
                    <a:pt x="281" y="0"/>
                    <a:pt x="215" y="17"/>
                  </a:cubicBezTo>
                  <a:cubicBezTo>
                    <a:pt x="149" y="33"/>
                    <a:pt x="83" y="66"/>
                    <a:pt x="17" y="83"/>
                  </a:cubicBezTo>
                  <a:lnTo>
                    <a:pt x="17" y="281"/>
                  </a:lnTo>
                  <a:cubicBezTo>
                    <a:pt x="83" y="231"/>
                    <a:pt x="149" y="198"/>
                    <a:pt x="215" y="182"/>
                  </a:cubicBezTo>
                  <a:cubicBezTo>
                    <a:pt x="281" y="165"/>
                    <a:pt x="347" y="149"/>
                    <a:pt x="396" y="149"/>
                  </a:cubicBezTo>
                  <a:cubicBezTo>
                    <a:pt x="478" y="149"/>
                    <a:pt x="544" y="182"/>
                    <a:pt x="594" y="215"/>
                  </a:cubicBezTo>
                  <a:cubicBezTo>
                    <a:pt x="643" y="264"/>
                    <a:pt x="676" y="330"/>
                    <a:pt x="676" y="396"/>
                  </a:cubicBezTo>
                  <a:cubicBezTo>
                    <a:pt x="676" y="445"/>
                    <a:pt x="660" y="495"/>
                    <a:pt x="643" y="528"/>
                  </a:cubicBezTo>
                  <a:cubicBezTo>
                    <a:pt x="610" y="577"/>
                    <a:pt x="577" y="643"/>
                    <a:pt x="511" y="709"/>
                  </a:cubicBezTo>
                  <a:cubicBezTo>
                    <a:pt x="478" y="742"/>
                    <a:pt x="412" y="824"/>
                    <a:pt x="281" y="940"/>
                  </a:cubicBezTo>
                  <a:cubicBezTo>
                    <a:pt x="165" y="1055"/>
                    <a:pt x="66" y="1154"/>
                    <a:pt x="0" y="1236"/>
                  </a:cubicBezTo>
                  <a:lnTo>
                    <a:pt x="0" y="1385"/>
                  </a:lnTo>
                  <a:lnTo>
                    <a:pt x="874" y="1385"/>
                  </a:lnTo>
                  <a:lnTo>
                    <a:pt x="874" y="1236"/>
                  </a:lnTo>
                  <a:lnTo>
                    <a:pt x="231" y="1236"/>
                  </a:lnTo>
                  <a:cubicBezTo>
                    <a:pt x="379" y="1072"/>
                    <a:pt x="495" y="956"/>
                    <a:pt x="561" y="874"/>
                  </a:cubicBezTo>
                  <a:cubicBezTo>
                    <a:pt x="643" y="791"/>
                    <a:pt x="693" y="742"/>
                    <a:pt x="709" y="726"/>
                  </a:cubicBezTo>
                  <a:cubicBezTo>
                    <a:pt x="775" y="660"/>
                    <a:pt x="808" y="594"/>
                    <a:pt x="824" y="544"/>
                  </a:cubicBezTo>
                  <a:cubicBezTo>
                    <a:pt x="857" y="495"/>
                    <a:pt x="857" y="445"/>
                    <a:pt x="857" y="379"/>
                  </a:cubicBezTo>
                  <a:cubicBezTo>
                    <a:pt x="857" y="264"/>
                    <a:pt x="824" y="182"/>
                    <a:pt x="742" y="99"/>
                  </a:cubicBezTo>
                  <a:cubicBezTo>
                    <a:pt x="643" y="33"/>
                    <a:pt x="544" y="0"/>
                    <a:pt x="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518;p48">
              <a:extLst>
                <a:ext uri="{FF2B5EF4-FFF2-40B4-BE49-F238E27FC236}">
                  <a16:creationId xmlns:a16="http://schemas.microsoft.com/office/drawing/2014/main" id="{C6A0BBE9-9404-4451-A268-099B8BF25213}"/>
                </a:ext>
              </a:extLst>
            </p:cNvPr>
            <p:cNvSpPr/>
            <p:nvPr/>
          </p:nvSpPr>
          <p:spPr>
            <a:xfrm>
              <a:off x="3423500" y="1176825"/>
              <a:ext cx="96450" cy="168125"/>
            </a:xfrm>
            <a:custGeom>
              <a:avLst/>
              <a:gdLst/>
              <a:ahLst/>
              <a:cxnLst/>
              <a:rect l="l" t="t" r="r" b="b"/>
              <a:pathLst>
                <a:path w="3858" h="6725" extrusionOk="0">
                  <a:moveTo>
                    <a:pt x="281" y="1"/>
                  </a:moveTo>
                  <a:cubicBezTo>
                    <a:pt x="133" y="1"/>
                    <a:pt x="1" y="116"/>
                    <a:pt x="17" y="281"/>
                  </a:cubicBezTo>
                  <a:cubicBezTo>
                    <a:pt x="17" y="429"/>
                    <a:pt x="133" y="545"/>
                    <a:pt x="281" y="545"/>
                  </a:cubicBezTo>
                  <a:lnTo>
                    <a:pt x="3577" y="545"/>
                  </a:lnTo>
                  <a:cubicBezTo>
                    <a:pt x="3725" y="545"/>
                    <a:pt x="3841" y="429"/>
                    <a:pt x="3857" y="281"/>
                  </a:cubicBezTo>
                  <a:cubicBezTo>
                    <a:pt x="3857" y="116"/>
                    <a:pt x="3725" y="1"/>
                    <a:pt x="3577" y="1"/>
                  </a:cubicBezTo>
                  <a:close/>
                  <a:moveTo>
                    <a:pt x="281" y="2061"/>
                  </a:moveTo>
                  <a:cubicBezTo>
                    <a:pt x="133" y="2061"/>
                    <a:pt x="1" y="2176"/>
                    <a:pt x="17" y="2341"/>
                  </a:cubicBezTo>
                  <a:cubicBezTo>
                    <a:pt x="17" y="2489"/>
                    <a:pt x="133" y="2605"/>
                    <a:pt x="281" y="2605"/>
                  </a:cubicBezTo>
                  <a:lnTo>
                    <a:pt x="3577" y="2605"/>
                  </a:lnTo>
                  <a:cubicBezTo>
                    <a:pt x="3725" y="2605"/>
                    <a:pt x="3857" y="2489"/>
                    <a:pt x="3857" y="2341"/>
                  </a:cubicBezTo>
                  <a:cubicBezTo>
                    <a:pt x="3857" y="2176"/>
                    <a:pt x="3725" y="2061"/>
                    <a:pt x="3577" y="2061"/>
                  </a:cubicBezTo>
                  <a:close/>
                  <a:moveTo>
                    <a:pt x="281" y="4121"/>
                  </a:moveTo>
                  <a:cubicBezTo>
                    <a:pt x="133" y="4121"/>
                    <a:pt x="1" y="4236"/>
                    <a:pt x="17" y="4401"/>
                  </a:cubicBezTo>
                  <a:cubicBezTo>
                    <a:pt x="17" y="4549"/>
                    <a:pt x="133" y="4665"/>
                    <a:pt x="281" y="4665"/>
                  </a:cubicBezTo>
                  <a:lnTo>
                    <a:pt x="3577" y="4665"/>
                  </a:lnTo>
                  <a:cubicBezTo>
                    <a:pt x="3725" y="4665"/>
                    <a:pt x="3857" y="4549"/>
                    <a:pt x="3857" y="4401"/>
                  </a:cubicBezTo>
                  <a:cubicBezTo>
                    <a:pt x="3857" y="4236"/>
                    <a:pt x="3725" y="4121"/>
                    <a:pt x="3577" y="4121"/>
                  </a:cubicBezTo>
                  <a:close/>
                  <a:moveTo>
                    <a:pt x="281" y="6181"/>
                  </a:moveTo>
                  <a:cubicBezTo>
                    <a:pt x="133" y="6181"/>
                    <a:pt x="1" y="6296"/>
                    <a:pt x="17" y="6445"/>
                  </a:cubicBezTo>
                  <a:cubicBezTo>
                    <a:pt x="17" y="6610"/>
                    <a:pt x="133" y="6725"/>
                    <a:pt x="281" y="6725"/>
                  </a:cubicBezTo>
                  <a:lnTo>
                    <a:pt x="3577" y="6725"/>
                  </a:lnTo>
                  <a:cubicBezTo>
                    <a:pt x="3725" y="6725"/>
                    <a:pt x="3857" y="6610"/>
                    <a:pt x="3857" y="6445"/>
                  </a:cubicBezTo>
                  <a:cubicBezTo>
                    <a:pt x="3857" y="6296"/>
                    <a:pt x="3725" y="6181"/>
                    <a:pt x="3577" y="618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519;p48">
              <a:extLst>
                <a:ext uri="{FF2B5EF4-FFF2-40B4-BE49-F238E27FC236}">
                  <a16:creationId xmlns:a16="http://schemas.microsoft.com/office/drawing/2014/main" id="{54D82788-31F3-4393-A2F7-8795E2E6584E}"/>
                </a:ext>
              </a:extLst>
            </p:cNvPr>
            <p:cNvSpPr/>
            <p:nvPr/>
          </p:nvSpPr>
          <p:spPr>
            <a:xfrm>
              <a:off x="3115300" y="1125750"/>
              <a:ext cx="96450" cy="219200"/>
            </a:xfrm>
            <a:custGeom>
              <a:avLst/>
              <a:gdLst/>
              <a:ahLst/>
              <a:cxnLst/>
              <a:rect l="l" t="t" r="r" b="b"/>
              <a:pathLst>
                <a:path w="3858" h="8768" extrusionOk="0">
                  <a:moveTo>
                    <a:pt x="281" y="0"/>
                  </a:moveTo>
                  <a:cubicBezTo>
                    <a:pt x="133" y="0"/>
                    <a:pt x="1" y="115"/>
                    <a:pt x="1" y="264"/>
                  </a:cubicBezTo>
                  <a:cubicBezTo>
                    <a:pt x="1" y="429"/>
                    <a:pt x="133" y="544"/>
                    <a:pt x="281" y="544"/>
                  </a:cubicBezTo>
                  <a:lnTo>
                    <a:pt x="3577" y="544"/>
                  </a:lnTo>
                  <a:cubicBezTo>
                    <a:pt x="3726" y="544"/>
                    <a:pt x="3841" y="412"/>
                    <a:pt x="3841" y="264"/>
                  </a:cubicBezTo>
                  <a:lnTo>
                    <a:pt x="3857" y="264"/>
                  </a:lnTo>
                  <a:cubicBezTo>
                    <a:pt x="3841" y="115"/>
                    <a:pt x="3726" y="0"/>
                    <a:pt x="3577" y="0"/>
                  </a:cubicBezTo>
                  <a:close/>
                  <a:moveTo>
                    <a:pt x="281" y="2044"/>
                  </a:moveTo>
                  <a:cubicBezTo>
                    <a:pt x="133" y="2044"/>
                    <a:pt x="1" y="2159"/>
                    <a:pt x="1" y="2324"/>
                  </a:cubicBezTo>
                  <a:cubicBezTo>
                    <a:pt x="1" y="2472"/>
                    <a:pt x="133" y="2588"/>
                    <a:pt x="281" y="2588"/>
                  </a:cubicBezTo>
                  <a:lnTo>
                    <a:pt x="3577" y="2588"/>
                  </a:lnTo>
                  <a:cubicBezTo>
                    <a:pt x="3726" y="2588"/>
                    <a:pt x="3841" y="2472"/>
                    <a:pt x="3841" y="2324"/>
                  </a:cubicBezTo>
                  <a:lnTo>
                    <a:pt x="3857" y="2324"/>
                  </a:lnTo>
                  <a:cubicBezTo>
                    <a:pt x="3857" y="2159"/>
                    <a:pt x="3726" y="2044"/>
                    <a:pt x="3577" y="2044"/>
                  </a:cubicBezTo>
                  <a:close/>
                  <a:moveTo>
                    <a:pt x="281" y="4104"/>
                  </a:moveTo>
                  <a:cubicBezTo>
                    <a:pt x="133" y="4104"/>
                    <a:pt x="1" y="4219"/>
                    <a:pt x="1" y="4384"/>
                  </a:cubicBezTo>
                  <a:cubicBezTo>
                    <a:pt x="1" y="4532"/>
                    <a:pt x="133" y="4664"/>
                    <a:pt x="281" y="4664"/>
                  </a:cubicBezTo>
                  <a:lnTo>
                    <a:pt x="3577" y="4664"/>
                  </a:lnTo>
                  <a:cubicBezTo>
                    <a:pt x="3726" y="4648"/>
                    <a:pt x="3841" y="4532"/>
                    <a:pt x="3841" y="4384"/>
                  </a:cubicBezTo>
                  <a:lnTo>
                    <a:pt x="3857" y="4384"/>
                  </a:lnTo>
                  <a:cubicBezTo>
                    <a:pt x="3857" y="4219"/>
                    <a:pt x="3726" y="4104"/>
                    <a:pt x="3577" y="4104"/>
                  </a:cubicBezTo>
                  <a:close/>
                  <a:moveTo>
                    <a:pt x="281" y="6164"/>
                  </a:moveTo>
                  <a:cubicBezTo>
                    <a:pt x="133" y="6164"/>
                    <a:pt x="1" y="6279"/>
                    <a:pt x="1" y="6444"/>
                  </a:cubicBezTo>
                  <a:cubicBezTo>
                    <a:pt x="1" y="6592"/>
                    <a:pt x="133" y="6708"/>
                    <a:pt x="281" y="6708"/>
                  </a:cubicBezTo>
                  <a:lnTo>
                    <a:pt x="3577" y="6708"/>
                  </a:lnTo>
                  <a:cubicBezTo>
                    <a:pt x="3726" y="6708"/>
                    <a:pt x="3841" y="6592"/>
                    <a:pt x="3841" y="6444"/>
                  </a:cubicBezTo>
                  <a:lnTo>
                    <a:pt x="3857" y="6444"/>
                  </a:lnTo>
                  <a:cubicBezTo>
                    <a:pt x="3857" y="6279"/>
                    <a:pt x="3726" y="6164"/>
                    <a:pt x="3577" y="6164"/>
                  </a:cubicBezTo>
                  <a:close/>
                  <a:moveTo>
                    <a:pt x="281" y="8224"/>
                  </a:moveTo>
                  <a:cubicBezTo>
                    <a:pt x="133" y="8224"/>
                    <a:pt x="1" y="8339"/>
                    <a:pt x="1" y="8488"/>
                  </a:cubicBezTo>
                  <a:cubicBezTo>
                    <a:pt x="1" y="8653"/>
                    <a:pt x="133" y="8768"/>
                    <a:pt x="281" y="8768"/>
                  </a:cubicBezTo>
                  <a:lnTo>
                    <a:pt x="3577" y="8768"/>
                  </a:lnTo>
                  <a:cubicBezTo>
                    <a:pt x="3726" y="8768"/>
                    <a:pt x="3841" y="8636"/>
                    <a:pt x="3841" y="8488"/>
                  </a:cubicBezTo>
                  <a:cubicBezTo>
                    <a:pt x="3841" y="8339"/>
                    <a:pt x="3726" y="8224"/>
                    <a:pt x="3577" y="8224"/>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520;p48">
              <a:extLst>
                <a:ext uri="{FF2B5EF4-FFF2-40B4-BE49-F238E27FC236}">
                  <a16:creationId xmlns:a16="http://schemas.microsoft.com/office/drawing/2014/main" id="{0854A931-DA53-4FEE-83B2-0A7D4F37E3D5}"/>
                </a:ext>
              </a:extLst>
            </p:cNvPr>
            <p:cNvSpPr/>
            <p:nvPr/>
          </p:nvSpPr>
          <p:spPr>
            <a:xfrm>
              <a:off x="3732125" y="1060650"/>
              <a:ext cx="96025" cy="284300"/>
            </a:xfrm>
            <a:custGeom>
              <a:avLst/>
              <a:gdLst/>
              <a:ahLst/>
              <a:cxnLst/>
              <a:rect l="l" t="t" r="r" b="b"/>
              <a:pathLst>
                <a:path w="3841" h="11372" extrusionOk="0">
                  <a:moveTo>
                    <a:pt x="280" y="0"/>
                  </a:moveTo>
                  <a:cubicBezTo>
                    <a:pt x="115" y="0"/>
                    <a:pt x="0" y="115"/>
                    <a:pt x="0" y="264"/>
                  </a:cubicBezTo>
                  <a:cubicBezTo>
                    <a:pt x="0" y="412"/>
                    <a:pt x="115" y="544"/>
                    <a:pt x="280" y="544"/>
                  </a:cubicBezTo>
                  <a:lnTo>
                    <a:pt x="3576" y="544"/>
                  </a:lnTo>
                  <a:cubicBezTo>
                    <a:pt x="3725" y="544"/>
                    <a:pt x="3840" y="429"/>
                    <a:pt x="3840" y="264"/>
                  </a:cubicBezTo>
                  <a:cubicBezTo>
                    <a:pt x="3840" y="115"/>
                    <a:pt x="3725" y="0"/>
                    <a:pt x="3576" y="0"/>
                  </a:cubicBezTo>
                  <a:close/>
                  <a:moveTo>
                    <a:pt x="280" y="2159"/>
                  </a:moveTo>
                  <a:cubicBezTo>
                    <a:pt x="115" y="2159"/>
                    <a:pt x="0" y="2291"/>
                    <a:pt x="0" y="2439"/>
                  </a:cubicBezTo>
                  <a:cubicBezTo>
                    <a:pt x="0" y="2588"/>
                    <a:pt x="132" y="2719"/>
                    <a:pt x="280" y="2719"/>
                  </a:cubicBezTo>
                  <a:lnTo>
                    <a:pt x="3576" y="2719"/>
                  </a:lnTo>
                  <a:cubicBezTo>
                    <a:pt x="3725" y="2703"/>
                    <a:pt x="3840" y="2588"/>
                    <a:pt x="3840" y="2439"/>
                  </a:cubicBezTo>
                  <a:cubicBezTo>
                    <a:pt x="3840" y="2291"/>
                    <a:pt x="3725" y="2159"/>
                    <a:pt x="3576" y="2159"/>
                  </a:cubicBezTo>
                  <a:close/>
                  <a:moveTo>
                    <a:pt x="253" y="4333"/>
                  </a:moveTo>
                  <a:cubicBezTo>
                    <a:pt x="103" y="4333"/>
                    <a:pt x="0" y="4458"/>
                    <a:pt x="0" y="4598"/>
                  </a:cubicBezTo>
                  <a:cubicBezTo>
                    <a:pt x="0" y="4747"/>
                    <a:pt x="115" y="4878"/>
                    <a:pt x="280" y="4878"/>
                  </a:cubicBezTo>
                  <a:lnTo>
                    <a:pt x="3576" y="4878"/>
                  </a:lnTo>
                  <a:cubicBezTo>
                    <a:pt x="3725" y="4878"/>
                    <a:pt x="3840" y="4747"/>
                    <a:pt x="3840" y="4598"/>
                  </a:cubicBezTo>
                  <a:cubicBezTo>
                    <a:pt x="3840" y="4458"/>
                    <a:pt x="3738" y="4333"/>
                    <a:pt x="3602" y="4333"/>
                  </a:cubicBezTo>
                  <a:cubicBezTo>
                    <a:pt x="3593" y="4333"/>
                    <a:pt x="3585" y="4334"/>
                    <a:pt x="3576" y="4335"/>
                  </a:cubicBezTo>
                  <a:lnTo>
                    <a:pt x="280" y="4335"/>
                  </a:lnTo>
                  <a:cubicBezTo>
                    <a:pt x="271" y="4334"/>
                    <a:pt x="262" y="4333"/>
                    <a:pt x="253" y="4333"/>
                  </a:cubicBezTo>
                  <a:close/>
                  <a:moveTo>
                    <a:pt x="280" y="6494"/>
                  </a:moveTo>
                  <a:cubicBezTo>
                    <a:pt x="115" y="6494"/>
                    <a:pt x="0" y="6609"/>
                    <a:pt x="0" y="6774"/>
                  </a:cubicBezTo>
                  <a:cubicBezTo>
                    <a:pt x="0" y="6922"/>
                    <a:pt x="115" y="7037"/>
                    <a:pt x="280" y="7037"/>
                  </a:cubicBezTo>
                  <a:lnTo>
                    <a:pt x="3576" y="7037"/>
                  </a:lnTo>
                  <a:cubicBezTo>
                    <a:pt x="3725" y="7037"/>
                    <a:pt x="3840" y="6922"/>
                    <a:pt x="3840" y="6774"/>
                  </a:cubicBezTo>
                  <a:cubicBezTo>
                    <a:pt x="3840" y="6609"/>
                    <a:pt x="3725" y="6494"/>
                    <a:pt x="3576" y="6494"/>
                  </a:cubicBezTo>
                  <a:close/>
                  <a:moveTo>
                    <a:pt x="280" y="8653"/>
                  </a:moveTo>
                  <a:cubicBezTo>
                    <a:pt x="115" y="8653"/>
                    <a:pt x="0" y="8784"/>
                    <a:pt x="0" y="8933"/>
                  </a:cubicBezTo>
                  <a:cubicBezTo>
                    <a:pt x="0" y="9081"/>
                    <a:pt x="115" y="9213"/>
                    <a:pt x="280" y="9213"/>
                  </a:cubicBezTo>
                  <a:lnTo>
                    <a:pt x="3576" y="9213"/>
                  </a:lnTo>
                  <a:cubicBezTo>
                    <a:pt x="3725" y="9213"/>
                    <a:pt x="3840" y="9081"/>
                    <a:pt x="3840" y="8933"/>
                  </a:cubicBezTo>
                  <a:cubicBezTo>
                    <a:pt x="3840" y="8784"/>
                    <a:pt x="3725" y="8653"/>
                    <a:pt x="3576" y="8653"/>
                  </a:cubicBezTo>
                  <a:close/>
                  <a:moveTo>
                    <a:pt x="280" y="10828"/>
                  </a:moveTo>
                  <a:cubicBezTo>
                    <a:pt x="115" y="10828"/>
                    <a:pt x="0" y="10943"/>
                    <a:pt x="0" y="11092"/>
                  </a:cubicBezTo>
                  <a:cubicBezTo>
                    <a:pt x="0" y="11257"/>
                    <a:pt x="115" y="11372"/>
                    <a:pt x="280" y="11372"/>
                  </a:cubicBezTo>
                  <a:lnTo>
                    <a:pt x="3576" y="11372"/>
                  </a:lnTo>
                  <a:cubicBezTo>
                    <a:pt x="3725" y="11372"/>
                    <a:pt x="3840" y="11257"/>
                    <a:pt x="3840" y="11092"/>
                  </a:cubicBezTo>
                  <a:cubicBezTo>
                    <a:pt x="3840" y="10943"/>
                    <a:pt x="3725" y="10828"/>
                    <a:pt x="3576" y="10828"/>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521;p48">
              <a:extLst>
                <a:ext uri="{FF2B5EF4-FFF2-40B4-BE49-F238E27FC236}">
                  <a16:creationId xmlns:a16="http://schemas.microsoft.com/office/drawing/2014/main" id="{F11202BD-5761-4549-8DF2-424BF86AFE6C}"/>
                </a:ext>
              </a:extLst>
            </p:cNvPr>
            <p:cNvSpPr/>
            <p:nvPr/>
          </p:nvSpPr>
          <p:spPr>
            <a:xfrm>
              <a:off x="3882925" y="1279825"/>
              <a:ext cx="96425" cy="65125"/>
            </a:xfrm>
            <a:custGeom>
              <a:avLst/>
              <a:gdLst/>
              <a:ahLst/>
              <a:cxnLst/>
              <a:rect l="l" t="t" r="r" b="b"/>
              <a:pathLst>
                <a:path w="3857" h="2605" extrusionOk="0">
                  <a:moveTo>
                    <a:pt x="280" y="1"/>
                  </a:moveTo>
                  <a:cubicBezTo>
                    <a:pt x="116" y="1"/>
                    <a:pt x="0" y="116"/>
                    <a:pt x="0" y="281"/>
                  </a:cubicBezTo>
                  <a:cubicBezTo>
                    <a:pt x="0" y="429"/>
                    <a:pt x="116" y="545"/>
                    <a:pt x="280" y="545"/>
                  </a:cubicBezTo>
                  <a:lnTo>
                    <a:pt x="3577" y="545"/>
                  </a:lnTo>
                  <a:cubicBezTo>
                    <a:pt x="3725" y="545"/>
                    <a:pt x="3840" y="429"/>
                    <a:pt x="3840" y="281"/>
                  </a:cubicBezTo>
                  <a:cubicBezTo>
                    <a:pt x="3840" y="116"/>
                    <a:pt x="3725" y="1"/>
                    <a:pt x="3577" y="1"/>
                  </a:cubicBezTo>
                  <a:close/>
                  <a:moveTo>
                    <a:pt x="280" y="2045"/>
                  </a:moveTo>
                  <a:cubicBezTo>
                    <a:pt x="132" y="2045"/>
                    <a:pt x="0" y="2176"/>
                    <a:pt x="0" y="2325"/>
                  </a:cubicBezTo>
                  <a:cubicBezTo>
                    <a:pt x="0" y="2473"/>
                    <a:pt x="116" y="2605"/>
                    <a:pt x="280" y="2605"/>
                  </a:cubicBezTo>
                  <a:lnTo>
                    <a:pt x="3577" y="2605"/>
                  </a:lnTo>
                  <a:cubicBezTo>
                    <a:pt x="3725" y="2605"/>
                    <a:pt x="3857" y="2473"/>
                    <a:pt x="3857" y="2325"/>
                  </a:cubicBezTo>
                  <a:cubicBezTo>
                    <a:pt x="3857" y="2176"/>
                    <a:pt x="3725" y="2045"/>
                    <a:pt x="3577" y="2045"/>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522;p48">
              <a:extLst>
                <a:ext uri="{FF2B5EF4-FFF2-40B4-BE49-F238E27FC236}">
                  <a16:creationId xmlns:a16="http://schemas.microsoft.com/office/drawing/2014/main" id="{7CC36E3A-0DA0-4D58-A5B5-4EC3506BAB56}"/>
                </a:ext>
              </a:extLst>
            </p:cNvPr>
            <p:cNvSpPr/>
            <p:nvPr/>
          </p:nvSpPr>
          <p:spPr>
            <a:xfrm>
              <a:off x="3272700" y="1009125"/>
              <a:ext cx="96450" cy="335825"/>
            </a:xfrm>
            <a:custGeom>
              <a:avLst/>
              <a:gdLst/>
              <a:ahLst/>
              <a:cxnLst/>
              <a:rect l="l" t="t" r="r" b="b"/>
              <a:pathLst>
                <a:path w="3858" h="13433" extrusionOk="0">
                  <a:moveTo>
                    <a:pt x="281" y="1"/>
                  </a:moveTo>
                  <a:cubicBezTo>
                    <a:pt x="132" y="1"/>
                    <a:pt x="17" y="116"/>
                    <a:pt x="17" y="265"/>
                  </a:cubicBezTo>
                  <a:cubicBezTo>
                    <a:pt x="1" y="429"/>
                    <a:pt x="132" y="545"/>
                    <a:pt x="281" y="545"/>
                  </a:cubicBezTo>
                  <a:lnTo>
                    <a:pt x="3577" y="545"/>
                  </a:lnTo>
                  <a:cubicBezTo>
                    <a:pt x="3725" y="545"/>
                    <a:pt x="3857" y="429"/>
                    <a:pt x="3857" y="265"/>
                  </a:cubicBezTo>
                  <a:cubicBezTo>
                    <a:pt x="3857" y="116"/>
                    <a:pt x="3725" y="1"/>
                    <a:pt x="3577" y="1"/>
                  </a:cubicBezTo>
                  <a:close/>
                  <a:moveTo>
                    <a:pt x="281" y="2143"/>
                  </a:moveTo>
                  <a:cubicBezTo>
                    <a:pt x="132" y="2143"/>
                    <a:pt x="17" y="2275"/>
                    <a:pt x="17" y="2424"/>
                  </a:cubicBezTo>
                  <a:cubicBezTo>
                    <a:pt x="17" y="2572"/>
                    <a:pt x="132" y="2687"/>
                    <a:pt x="281" y="2687"/>
                  </a:cubicBezTo>
                  <a:lnTo>
                    <a:pt x="3577" y="2687"/>
                  </a:lnTo>
                  <a:cubicBezTo>
                    <a:pt x="3585" y="2688"/>
                    <a:pt x="3594" y="2689"/>
                    <a:pt x="3602" y="2689"/>
                  </a:cubicBezTo>
                  <a:cubicBezTo>
                    <a:pt x="3740" y="2689"/>
                    <a:pt x="3857" y="2563"/>
                    <a:pt x="3857" y="2424"/>
                  </a:cubicBezTo>
                  <a:cubicBezTo>
                    <a:pt x="3857" y="2275"/>
                    <a:pt x="3725" y="2143"/>
                    <a:pt x="3577" y="2143"/>
                  </a:cubicBezTo>
                  <a:close/>
                  <a:moveTo>
                    <a:pt x="3602" y="4301"/>
                  </a:moveTo>
                  <a:cubicBezTo>
                    <a:pt x="3594" y="4301"/>
                    <a:pt x="3585" y="4302"/>
                    <a:pt x="3577" y="4302"/>
                  </a:cubicBezTo>
                  <a:lnTo>
                    <a:pt x="281" y="4302"/>
                  </a:lnTo>
                  <a:cubicBezTo>
                    <a:pt x="132" y="4302"/>
                    <a:pt x="17" y="4418"/>
                    <a:pt x="17" y="4566"/>
                  </a:cubicBezTo>
                  <a:cubicBezTo>
                    <a:pt x="17" y="4714"/>
                    <a:pt x="132" y="4846"/>
                    <a:pt x="281" y="4846"/>
                  </a:cubicBezTo>
                  <a:lnTo>
                    <a:pt x="3577" y="4846"/>
                  </a:lnTo>
                  <a:cubicBezTo>
                    <a:pt x="3725" y="4846"/>
                    <a:pt x="3857" y="4714"/>
                    <a:pt x="3857" y="4566"/>
                  </a:cubicBezTo>
                  <a:cubicBezTo>
                    <a:pt x="3857" y="4426"/>
                    <a:pt x="3740" y="4301"/>
                    <a:pt x="3602" y="4301"/>
                  </a:cubicBezTo>
                  <a:close/>
                  <a:moveTo>
                    <a:pt x="281" y="6445"/>
                  </a:moveTo>
                  <a:cubicBezTo>
                    <a:pt x="132" y="6445"/>
                    <a:pt x="17" y="6560"/>
                    <a:pt x="17" y="6709"/>
                  </a:cubicBezTo>
                  <a:cubicBezTo>
                    <a:pt x="1" y="6873"/>
                    <a:pt x="132" y="6989"/>
                    <a:pt x="281" y="6989"/>
                  </a:cubicBezTo>
                  <a:lnTo>
                    <a:pt x="3577" y="6989"/>
                  </a:lnTo>
                  <a:cubicBezTo>
                    <a:pt x="3725" y="6989"/>
                    <a:pt x="3857" y="6873"/>
                    <a:pt x="3857" y="6709"/>
                  </a:cubicBezTo>
                  <a:cubicBezTo>
                    <a:pt x="3857" y="6560"/>
                    <a:pt x="3725" y="6445"/>
                    <a:pt x="3577" y="6445"/>
                  </a:cubicBezTo>
                  <a:close/>
                  <a:moveTo>
                    <a:pt x="281" y="8588"/>
                  </a:moveTo>
                  <a:cubicBezTo>
                    <a:pt x="132" y="8588"/>
                    <a:pt x="17" y="8719"/>
                    <a:pt x="17" y="8868"/>
                  </a:cubicBezTo>
                  <a:cubicBezTo>
                    <a:pt x="17" y="9016"/>
                    <a:pt x="132" y="9131"/>
                    <a:pt x="281" y="9131"/>
                  </a:cubicBezTo>
                  <a:lnTo>
                    <a:pt x="3577" y="9131"/>
                  </a:lnTo>
                  <a:cubicBezTo>
                    <a:pt x="3725" y="9131"/>
                    <a:pt x="3857" y="9016"/>
                    <a:pt x="3857" y="8868"/>
                  </a:cubicBezTo>
                  <a:cubicBezTo>
                    <a:pt x="3857" y="8719"/>
                    <a:pt x="3725" y="8588"/>
                    <a:pt x="3577" y="8588"/>
                  </a:cubicBezTo>
                  <a:close/>
                  <a:moveTo>
                    <a:pt x="281" y="10730"/>
                  </a:moveTo>
                  <a:cubicBezTo>
                    <a:pt x="132" y="10730"/>
                    <a:pt x="17" y="10862"/>
                    <a:pt x="17" y="11010"/>
                  </a:cubicBezTo>
                  <a:cubicBezTo>
                    <a:pt x="17" y="11159"/>
                    <a:pt x="132" y="11290"/>
                    <a:pt x="281" y="11290"/>
                  </a:cubicBezTo>
                  <a:lnTo>
                    <a:pt x="3577" y="11290"/>
                  </a:lnTo>
                  <a:cubicBezTo>
                    <a:pt x="3725" y="11290"/>
                    <a:pt x="3857" y="11159"/>
                    <a:pt x="3857" y="11010"/>
                  </a:cubicBezTo>
                  <a:cubicBezTo>
                    <a:pt x="3857" y="10862"/>
                    <a:pt x="3725" y="10730"/>
                    <a:pt x="3577" y="10730"/>
                  </a:cubicBezTo>
                  <a:close/>
                  <a:moveTo>
                    <a:pt x="281" y="12889"/>
                  </a:moveTo>
                  <a:cubicBezTo>
                    <a:pt x="132" y="12889"/>
                    <a:pt x="1" y="13004"/>
                    <a:pt x="17" y="13153"/>
                  </a:cubicBezTo>
                  <a:cubicBezTo>
                    <a:pt x="17" y="13318"/>
                    <a:pt x="132" y="13433"/>
                    <a:pt x="281" y="13433"/>
                  </a:cubicBezTo>
                  <a:lnTo>
                    <a:pt x="3577" y="13433"/>
                  </a:lnTo>
                  <a:cubicBezTo>
                    <a:pt x="3725" y="13433"/>
                    <a:pt x="3857" y="13301"/>
                    <a:pt x="3857" y="13153"/>
                  </a:cubicBezTo>
                  <a:cubicBezTo>
                    <a:pt x="3857" y="13004"/>
                    <a:pt x="3725" y="12889"/>
                    <a:pt x="3577" y="12889"/>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523;p48">
              <a:extLst>
                <a:ext uri="{FF2B5EF4-FFF2-40B4-BE49-F238E27FC236}">
                  <a16:creationId xmlns:a16="http://schemas.microsoft.com/office/drawing/2014/main" id="{A0456E9A-8905-4DE4-8F43-D7C51D44CDA7}"/>
                </a:ext>
              </a:extLst>
            </p:cNvPr>
            <p:cNvSpPr/>
            <p:nvPr/>
          </p:nvSpPr>
          <p:spPr>
            <a:xfrm>
              <a:off x="3581300" y="906125"/>
              <a:ext cx="96050" cy="438825"/>
            </a:xfrm>
            <a:custGeom>
              <a:avLst/>
              <a:gdLst/>
              <a:ahLst/>
              <a:cxnLst/>
              <a:rect l="l" t="t" r="r" b="b"/>
              <a:pathLst>
                <a:path w="3842" h="17553" extrusionOk="0">
                  <a:moveTo>
                    <a:pt x="281" y="1"/>
                  </a:moveTo>
                  <a:cubicBezTo>
                    <a:pt x="116" y="1"/>
                    <a:pt x="1" y="132"/>
                    <a:pt x="1" y="281"/>
                  </a:cubicBezTo>
                  <a:cubicBezTo>
                    <a:pt x="1" y="429"/>
                    <a:pt x="116" y="561"/>
                    <a:pt x="281" y="561"/>
                  </a:cubicBezTo>
                  <a:lnTo>
                    <a:pt x="3577" y="561"/>
                  </a:lnTo>
                  <a:cubicBezTo>
                    <a:pt x="3726" y="561"/>
                    <a:pt x="3841" y="429"/>
                    <a:pt x="3841" y="281"/>
                  </a:cubicBezTo>
                  <a:cubicBezTo>
                    <a:pt x="3841" y="132"/>
                    <a:pt x="3726" y="1"/>
                    <a:pt x="3577" y="1"/>
                  </a:cubicBezTo>
                  <a:close/>
                  <a:moveTo>
                    <a:pt x="281" y="2127"/>
                  </a:moveTo>
                  <a:cubicBezTo>
                    <a:pt x="116" y="2127"/>
                    <a:pt x="1" y="2259"/>
                    <a:pt x="1" y="2407"/>
                  </a:cubicBezTo>
                  <a:cubicBezTo>
                    <a:pt x="1" y="2555"/>
                    <a:pt x="116" y="2687"/>
                    <a:pt x="281" y="2687"/>
                  </a:cubicBezTo>
                  <a:lnTo>
                    <a:pt x="3577" y="2687"/>
                  </a:lnTo>
                  <a:cubicBezTo>
                    <a:pt x="3726" y="2687"/>
                    <a:pt x="3841" y="2555"/>
                    <a:pt x="3841" y="2407"/>
                  </a:cubicBezTo>
                  <a:cubicBezTo>
                    <a:pt x="3841" y="2259"/>
                    <a:pt x="3726" y="2127"/>
                    <a:pt x="3577" y="2127"/>
                  </a:cubicBezTo>
                  <a:close/>
                  <a:moveTo>
                    <a:pt x="281" y="4253"/>
                  </a:moveTo>
                  <a:cubicBezTo>
                    <a:pt x="116" y="4253"/>
                    <a:pt x="1" y="4385"/>
                    <a:pt x="1" y="4533"/>
                  </a:cubicBezTo>
                  <a:cubicBezTo>
                    <a:pt x="1" y="4681"/>
                    <a:pt x="116" y="4797"/>
                    <a:pt x="281" y="4813"/>
                  </a:cubicBezTo>
                  <a:lnTo>
                    <a:pt x="3577" y="4813"/>
                  </a:lnTo>
                  <a:cubicBezTo>
                    <a:pt x="3726" y="4797"/>
                    <a:pt x="3841" y="4681"/>
                    <a:pt x="3841" y="4533"/>
                  </a:cubicBezTo>
                  <a:cubicBezTo>
                    <a:pt x="3841" y="4385"/>
                    <a:pt x="3726" y="4253"/>
                    <a:pt x="3577" y="4253"/>
                  </a:cubicBezTo>
                  <a:close/>
                  <a:moveTo>
                    <a:pt x="281" y="6379"/>
                  </a:moveTo>
                  <a:cubicBezTo>
                    <a:pt x="116" y="6379"/>
                    <a:pt x="1" y="6511"/>
                    <a:pt x="1" y="6659"/>
                  </a:cubicBezTo>
                  <a:cubicBezTo>
                    <a:pt x="1" y="6807"/>
                    <a:pt x="116" y="6923"/>
                    <a:pt x="281" y="6923"/>
                  </a:cubicBezTo>
                  <a:lnTo>
                    <a:pt x="3577" y="6923"/>
                  </a:lnTo>
                  <a:cubicBezTo>
                    <a:pt x="3726" y="6923"/>
                    <a:pt x="3841" y="6807"/>
                    <a:pt x="3841" y="6659"/>
                  </a:cubicBezTo>
                  <a:cubicBezTo>
                    <a:pt x="3841" y="6511"/>
                    <a:pt x="3726" y="6379"/>
                    <a:pt x="3577" y="6379"/>
                  </a:cubicBezTo>
                  <a:close/>
                  <a:moveTo>
                    <a:pt x="281" y="8505"/>
                  </a:moveTo>
                  <a:cubicBezTo>
                    <a:pt x="116" y="8505"/>
                    <a:pt x="1" y="8637"/>
                    <a:pt x="1" y="8785"/>
                  </a:cubicBezTo>
                  <a:cubicBezTo>
                    <a:pt x="1" y="8933"/>
                    <a:pt x="116" y="9049"/>
                    <a:pt x="281" y="9049"/>
                  </a:cubicBezTo>
                  <a:lnTo>
                    <a:pt x="3577" y="9049"/>
                  </a:lnTo>
                  <a:cubicBezTo>
                    <a:pt x="3726" y="9049"/>
                    <a:pt x="3841" y="8933"/>
                    <a:pt x="3841" y="8785"/>
                  </a:cubicBezTo>
                  <a:cubicBezTo>
                    <a:pt x="3841" y="8637"/>
                    <a:pt x="3726" y="8505"/>
                    <a:pt x="3577" y="8505"/>
                  </a:cubicBezTo>
                  <a:close/>
                  <a:moveTo>
                    <a:pt x="281" y="10631"/>
                  </a:moveTo>
                  <a:cubicBezTo>
                    <a:pt x="116" y="10631"/>
                    <a:pt x="1" y="10746"/>
                    <a:pt x="1" y="10911"/>
                  </a:cubicBezTo>
                  <a:cubicBezTo>
                    <a:pt x="1" y="11059"/>
                    <a:pt x="116" y="11175"/>
                    <a:pt x="281" y="11175"/>
                  </a:cubicBezTo>
                  <a:lnTo>
                    <a:pt x="3577" y="11175"/>
                  </a:lnTo>
                  <a:cubicBezTo>
                    <a:pt x="3726" y="11175"/>
                    <a:pt x="3841" y="11059"/>
                    <a:pt x="3841" y="10911"/>
                  </a:cubicBezTo>
                  <a:cubicBezTo>
                    <a:pt x="3841" y="10746"/>
                    <a:pt x="3726" y="10631"/>
                    <a:pt x="3577" y="10631"/>
                  </a:cubicBezTo>
                  <a:close/>
                  <a:moveTo>
                    <a:pt x="281" y="12757"/>
                  </a:moveTo>
                  <a:cubicBezTo>
                    <a:pt x="116" y="12757"/>
                    <a:pt x="1" y="12872"/>
                    <a:pt x="1" y="13037"/>
                  </a:cubicBezTo>
                  <a:cubicBezTo>
                    <a:pt x="1" y="13185"/>
                    <a:pt x="116" y="13301"/>
                    <a:pt x="281" y="13301"/>
                  </a:cubicBezTo>
                  <a:lnTo>
                    <a:pt x="3577" y="13301"/>
                  </a:lnTo>
                  <a:cubicBezTo>
                    <a:pt x="3726" y="13301"/>
                    <a:pt x="3841" y="13185"/>
                    <a:pt x="3841" y="13037"/>
                  </a:cubicBezTo>
                  <a:cubicBezTo>
                    <a:pt x="3841" y="12872"/>
                    <a:pt x="3726" y="12757"/>
                    <a:pt x="3577" y="12757"/>
                  </a:cubicBezTo>
                  <a:close/>
                  <a:moveTo>
                    <a:pt x="281" y="14883"/>
                  </a:moveTo>
                  <a:cubicBezTo>
                    <a:pt x="116" y="14883"/>
                    <a:pt x="1" y="14998"/>
                    <a:pt x="1" y="15147"/>
                  </a:cubicBezTo>
                  <a:cubicBezTo>
                    <a:pt x="1" y="15312"/>
                    <a:pt x="116" y="15427"/>
                    <a:pt x="281" y="15427"/>
                  </a:cubicBezTo>
                  <a:lnTo>
                    <a:pt x="3577" y="15427"/>
                  </a:lnTo>
                  <a:cubicBezTo>
                    <a:pt x="3726" y="15427"/>
                    <a:pt x="3841" y="15312"/>
                    <a:pt x="3841" y="15147"/>
                  </a:cubicBezTo>
                  <a:cubicBezTo>
                    <a:pt x="3841" y="14998"/>
                    <a:pt x="3726" y="14883"/>
                    <a:pt x="3577" y="14883"/>
                  </a:cubicBezTo>
                  <a:close/>
                  <a:moveTo>
                    <a:pt x="281" y="17009"/>
                  </a:moveTo>
                  <a:cubicBezTo>
                    <a:pt x="116" y="17009"/>
                    <a:pt x="1" y="17124"/>
                    <a:pt x="1" y="17273"/>
                  </a:cubicBezTo>
                  <a:cubicBezTo>
                    <a:pt x="1" y="17438"/>
                    <a:pt x="116" y="17553"/>
                    <a:pt x="281" y="17553"/>
                  </a:cubicBezTo>
                  <a:lnTo>
                    <a:pt x="3577" y="17553"/>
                  </a:lnTo>
                  <a:cubicBezTo>
                    <a:pt x="3726" y="17553"/>
                    <a:pt x="3841" y="17438"/>
                    <a:pt x="3841" y="17273"/>
                  </a:cubicBezTo>
                  <a:cubicBezTo>
                    <a:pt x="3841" y="17124"/>
                    <a:pt x="3726" y="17009"/>
                    <a:pt x="3577" y="17009"/>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524;p48">
              <a:extLst>
                <a:ext uri="{FF2B5EF4-FFF2-40B4-BE49-F238E27FC236}">
                  <a16:creationId xmlns:a16="http://schemas.microsoft.com/office/drawing/2014/main" id="{9902E445-5669-4FCC-9DC1-BE0808823A94}"/>
                </a:ext>
              </a:extLst>
            </p:cNvPr>
            <p:cNvSpPr/>
            <p:nvPr/>
          </p:nvSpPr>
          <p:spPr>
            <a:xfrm>
              <a:off x="4362525" y="1176825"/>
              <a:ext cx="96025" cy="168125"/>
            </a:xfrm>
            <a:custGeom>
              <a:avLst/>
              <a:gdLst/>
              <a:ahLst/>
              <a:cxnLst/>
              <a:rect l="l" t="t" r="r" b="b"/>
              <a:pathLst>
                <a:path w="3841" h="6725" extrusionOk="0">
                  <a:moveTo>
                    <a:pt x="280" y="1"/>
                  </a:moveTo>
                  <a:cubicBezTo>
                    <a:pt x="132" y="1"/>
                    <a:pt x="0" y="116"/>
                    <a:pt x="0" y="281"/>
                  </a:cubicBezTo>
                  <a:cubicBezTo>
                    <a:pt x="0" y="429"/>
                    <a:pt x="132" y="545"/>
                    <a:pt x="280" y="545"/>
                  </a:cubicBezTo>
                  <a:lnTo>
                    <a:pt x="3577" y="545"/>
                  </a:lnTo>
                  <a:cubicBezTo>
                    <a:pt x="3725" y="545"/>
                    <a:pt x="3840" y="429"/>
                    <a:pt x="3840" y="281"/>
                  </a:cubicBezTo>
                  <a:cubicBezTo>
                    <a:pt x="3840" y="116"/>
                    <a:pt x="3725" y="1"/>
                    <a:pt x="3577" y="1"/>
                  </a:cubicBezTo>
                  <a:close/>
                  <a:moveTo>
                    <a:pt x="280" y="2061"/>
                  </a:moveTo>
                  <a:cubicBezTo>
                    <a:pt x="132" y="2061"/>
                    <a:pt x="0" y="2176"/>
                    <a:pt x="0" y="2341"/>
                  </a:cubicBezTo>
                  <a:cubicBezTo>
                    <a:pt x="0" y="2489"/>
                    <a:pt x="132" y="2605"/>
                    <a:pt x="280" y="2605"/>
                  </a:cubicBezTo>
                  <a:lnTo>
                    <a:pt x="3577" y="2605"/>
                  </a:lnTo>
                  <a:cubicBezTo>
                    <a:pt x="3725" y="2605"/>
                    <a:pt x="3840" y="2489"/>
                    <a:pt x="3840" y="2341"/>
                  </a:cubicBezTo>
                  <a:cubicBezTo>
                    <a:pt x="3840" y="2176"/>
                    <a:pt x="3725" y="2061"/>
                    <a:pt x="3577" y="2061"/>
                  </a:cubicBezTo>
                  <a:close/>
                  <a:moveTo>
                    <a:pt x="280" y="4121"/>
                  </a:moveTo>
                  <a:cubicBezTo>
                    <a:pt x="132" y="4121"/>
                    <a:pt x="0" y="4236"/>
                    <a:pt x="0" y="4401"/>
                  </a:cubicBezTo>
                  <a:cubicBezTo>
                    <a:pt x="0" y="4549"/>
                    <a:pt x="132" y="4665"/>
                    <a:pt x="280" y="4665"/>
                  </a:cubicBezTo>
                  <a:lnTo>
                    <a:pt x="3577" y="4665"/>
                  </a:lnTo>
                  <a:cubicBezTo>
                    <a:pt x="3725" y="4665"/>
                    <a:pt x="3840" y="4549"/>
                    <a:pt x="3840" y="4401"/>
                  </a:cubicBezTo>
                  <a:cubicBezTo>
                    <a:pt x="3840" y="4236"/>
                    <a:pt x="3725" y="4121"/>
                    <a:pt x="3577" y="4121"/>
                  </a:cubicBezTo>
                  <a:close/>
                  <a:moveTo>
                    <a:pt x="280" y="6181"/>
                  </a:moveTo>
                  <a:cubicBezTo>
                    <a:pt x="132" y="6181"/>
                    <a:pt x="0" y="6296"/>
                    <a:pt x="0" y="6445"/>
                  </a:cubicBezTo>
                  <a:cubicBezTo>
                    <a:pt x="0" y="6610"/>
                    <a:pt x="132" y="6725"/>
                    <a:pt x="280" y="6725"/>
                  </a:cubicBezTo>
                  <a:lnTo>
                    <a:pt x="3577" y="6725"/>
                  </a:lnTo>
                  <a:cubicBezTo>
                    <a:pt x="3725" y="6725"/>
                    <a:pt x="3840" y="6610"/>
                    <a:pt x="3840" y="6445"/>
                  </a:cubicBezTo>
                  <a:cubicBezTo>
                    <a:pt x="3840" y="6296"/>
                    <a:pt x="3725" y="6181"/>
                    <a:pt x="3577" y="618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525;p48">
              <a:extLst>
                <a:ext uri="{FF2B5EF4-FFF2-40B4-BE49-F238E27FC236}">
                  <a16:creationId xmlns:a16="http://schemas.microsoft.com/office/drawing/2014/main" id="{224BEDBA-EC9D-4089-8C82-0C849D13EF4F}"/>
                </a:ext>
              </a:extLst>
            </p:cNvPr>
            <p:cNvSpPr/>
            <p:nvPr/>
          </p:nvSpPr>
          <p:spPr>
            <a:xfrm>
              <a:off x="4054325" y="1125325"/>
              <a:ext cx="96025" cy="219625"/>
            </a:xfrm>
            <a:custGeom>
              <a:avLst/>
              <a:gdLst/>
              <a:ahLst/>
              <a:cxnLst/>
              <a:rect l="l" t="t" r="r" b="b"/>
              <a:pathLst>
                <a:path w="3841" h="8785" extrusionOk="0">
                  <a:moveTo>
                    <a:pt x="264" y="1"/>
                  </a:moveTo>
                  <a:cubicBezTo>
                    <a:pt x="116" y="1"/>
                    <a:pt x="0" y="132"/>
                    <a:pt x="17" y="281"/>
                  </a:cubicBezTo>
                  <a:cubicBezTo>
                    <a:pt x="17" y="446"/>
                    <a:pt x="132" y="561"/>
                    <a:pt x="281" y="561"/>
                  </a:cubicBezTo>
                  <a:lnTo>
                    <a:pt x="3577" y="561"/>
                  </a:lnTo>
                  <a:cubicBezTo>
                    <a:pt x="3725" y="561"/>
                    <a:pt x="3840" y="429"/>
                    <a:pt x="3840" y="281"/>
                  </a:cubicBezTo>
                  <a:cubicBezTo>
                    <a:pt x="3840" y="116"/>
                    <a:pt x="3725" y="1"/>
                    <a:pt x="3560" y="1"/>
                  </a:cubicBezTo>
                  <a:close/>
                  <a:moveTo>
                    <a:pt x="264" y="2061"/>
                  </a:moveTo>
                  <a:cubicBezTo>
                    <a:pt x="116" y="2061"/>
                    <a:pt x="0" y="2176"/>
                    <a:pt x="0" y="2341"/>
                  </a:cubicBezTo>
                  <a:cubicBezTo>
                    <a:pt x="0" y="2489"/>
                    <a:pt x="116" y="2605"/>
                    <a:pt x="264" y="2605"/>
                  </a:cubicBezTo>
                  <a:lnTo>
                    <a:pt x="3560" y="2605"/>
                  </a:lnTo>
                  <a:cubicBezTo>
                    <a:pt x="3709" y="2605"/>
                    <a:pt x="3840" y="2489"/>
                    <a:pt x="3840" y="2341"/>
                  </a:cubicBezTo>
                  <a:cubicBezTo>
                    <a:pt x="3840" y="2176"/>
                    <a:pt x="3725" y="2061"/>
                    <a:pt x="3560" y="2061"/>
                  </a:cubicBezTo>
                  <a:close/>
                  <a:moveTo>
                    <a:pt x="264" y="4121"/>
                  </a:moveTo>
                  <a:cubicBezTo>
                    <a:pt x="116" y="4121"/>
                    <a:pt x="0" y="4236"/>
                    <a:pt x="0" y="4401"/>
                  </a:cubicBezTo>
                  <a:cubicBezTo>
                    <a:pt x="0" y="4549"/>
                    <a:pt x="116" y="4665"/>
                    <a:pt x="264" y="4665"/>
                  </a:cubicBezTo>
                  <a:lnTo>
                    <a:pt x="3560" y="4665"/>
                  </a:lnTo>
                  <a:cubicBezTo>
                    <a:pt x="3709" y="4665"/>
                    <a:pt x="3840" y="4549"/>
                    <a:pt x="3840" y="4401"/>
                  </a:cubicBezTo>
                  <a:cubicBezTo>
                    <a:pt x="3840" y="4236"/>
                    <a:pt x="3725" y="4121"/>
                    <a:pt x="3560" y="4121"/>
                  </a:cubicBezTo>
                  <a:close/>
                  <a:moveTo>
                    <a:pt x="264" y="6181"/>
                  </a:moveTo>
                  <a:cubicBezTo>
                    <a:pt x="116" y="6181"/>
                    <a:pt x="0" y="6296"/>
                    <a:pt x="0" y="6461"/>
                  </a:cubicBezTo>
                  <a:cubicBezTo>
                    <a:pt x="0" y="6609"/>
                    <a:pt x="116" y="6725"/>
                    <a:pt x="264" y="6725"/>
                  </a:cubicBezTo>
                  <a:lnTo>
                    <a:pt x="3560" y="6725"/>
                  </a:lnTo>
                  <a:cubicBezTo>
                    <a:pt x="3725" y="6725"/>
                    <a:pt x="3840" y="6609"/>
                    <a:pt x="3840" y="6461"/>
                  </a:cubicBezTo>
                  <a:cubicBezTo>
                    <a:pt x="3840" y="6296"/>
                    <a:pt x="3725" y="6181"/>
                    <a:pt x="3560" y="6181"/>
                  </a:cubicBezTo>
                  <a:close/>
                  <a:moveTo>
                    <a:pt x="281" y="8225"/>
                  </a:moveTo>
                  <a:cubicBezTo>
                    <a:pt x="132" y="8225"/>
                    <a:pt x="0" y="8356"/>
                    <a:pt x="17" y="8505"/>
                  </a:cubicBezTo>
                  <a:cubicBezTo>
                    <a:pt x="0" y="8653"/>
                    <a:pt x="116" y="8785"/>
                    <a:pt x="264" y="8785"/>
                  </a:cubicBezTo>
                  <a:lnTo>
                    <a:pt x="3560" y="8785"/>
                  </a:lnTo>
                  <a:cubicBezTo>
                    <a:pt x="3725" y="8785"/>
                    <a:pt x="3840" y="8653"/>
                    <a:pt x="3840" y="8505"/>
                  </a:cubicBezTo>
                  <a:cubicBezTo>
                    <a:pt x="3840" y="8356"/>
                    <a:pt x="3725" y="8241"/>
                    <a:pt x="3577" y="8225"/>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526;p48">
              <a:extLst>
                <a:ext uri="{FF2B5EF4-FFF2-40B4-BE49-F238E27FC236}">
                  <a16:creationId xmlns:a16="http://schemas.microsoft.com/office/drawing/2014/main" id="{520D60BD-94CD-43E6-A786-81E99E205ACD}"/>
                </a:ext>
              </a:extLst>
            </p:cNvPr>
            <p:cNvSpPr/>
            <p:nvPr/>
          </p:nvSpPr>
          <p:spPr>
            <a:xfrm>
              <a:off x="4670725" y="1060650"/>
              <a:ext cx="96425" cy="284300"/>
            </a:xfrm>
            <a:custGeom>
              <a:avLst/>
              <a:gdLst/>
              <a:ahLst/>
              <a:cxnLst/>
              <a:rect l="l" t="t" r="r" b="b"/>
              <a:pathLst>
                <a:path w="3857" h="11372" extrusionOk="0">
                  <a:moveTo>
                    <a:pt x="280" y="0"/>
                  </a:moveTo>
                  <a:cubicBezTo>
                    <a:pt x="132" y="0"/>
                    <a:pt x="0" y="115"/>
                    <a:pt x="0" y="264"/>
                  </a:cubicBezTo>
                  <a:cubicBezTo>
                    <a:pt x="0" y="412"/>
                    <a:pt x="132" y="544"/>
                    <a:pt x="280" y="544"/>
                  </a:cubicBezTo>
                  <a:lnTo>
                    <a:pt x="3577" y="544"/>
                  </a:lnTo>
                  <a:cubicBezTo>
                    <a:pt x="3725" y="544"/>
                    <a:pt x="3857" y="429"/>
                    <a:pt x="3857" y="264"/>
                  </a:cubicBezTo>
                  <a:cubicBezTo>
                    <a:pt x="3857" y="115"/>
                    <a:pt x="3725" y="0"/>
                    <a:pt x="3577" y="0"/>
                  </a:cubicBezTo>
                  <a:close/>
                  <a:moveTo>
                    <a:pt x="280" y="2159"/>
                  </a:moveTo>
                  <a:cubicBezTo>
                    <a:pt x="132" y="2159"/>
                    <a:pt x="17" y="2291"/>
                    <a:pt x="17" y="2439"/>
                  </a:cubicBezTo>
                  <a:cubicBezTo>
                    <a:pt x="17" y="2588"/>
                    <a:pt x="148" y="2719"/>
                    <a:pt x="297" y="2719"/>
                  </a:cubicBezTo>
                  <a:lnTo>
                    <a:pt x="3593" y="2719"/>
                  </a:lnTo>
                  <a:cubicBezTo>
                    <a:pt x="3741" y="2703"/>
                    <a:pt x="3857" y="2588"/>
                    <a:pt x="3857" y="2439"/>
                  </a:cubicBezTo>
                  <a:cubicBezTo>
                    <a:pt x="3857" y="2291"/>
                    <a:pt x="3725" y="2159"/>
                    <a:pt x="3577" y="2159"/>
                  </a:cubicBezTo>
                  <a:close/>
                  <a:moveTo>
                    <a:pt x="255" y="4333"/>
                  </a:moveTo>
                  <a:cubicBezTo>
                    <a:pt x="117" y="4333"/>
                    <a:pt x="0" y="4458"/>
                    <a:pt x="0" y="4598"/>
                  </a:cubicBezTo>
                  <a:cubicBezTo>
                    <a:pt x="0" y="4747"/>
                    <a:pt x="132" y="4878"/>
                    <a:pt x="280" y="4878"/>
                  </a:cubicBezTo>
                  <a:lnTo>
                    <a:pt x="3577" y="4878"/>
                  </a:lnTo>
                  <a:cubicBezTo>
                    <a:pt x="3725" y="4878"/>
                    <a:pt x="3857" y="4747"/>
                    <a:pt x="3857" y="4598"/>
                  </a:cubicBezTo>
                  <a:cubicBezTo>
                    <a:pt x="3857" y="4458"/>
                    <a:pt x="3739" y="4333"/>
                    <a:pt x="3602" y="4333"/>
                  </a:cubicBezTo>
                  <a:cubicBezTo>
                    <a:pt x="3593" y="4333"/>
                    <a:pt x="3585" y="4334"/>
                    <a:pt x="3577" y="4335"/>
                  </a:cubicBezTo>
                  <a:lnTo>
                    <a:pt x="280" y="4335"/>
                  </a:lnTo>
                  <a:cubicBezTo>
                    <a:pt x="272" y="4334"/>
                    <a:pt x="263" y="4333"/>
                    <a:pt x="255" y="4333"/>
                  </a:cubicBezTo>
                  <a:close/>
                  <a:moveTo>
                    <a:pt x="280" y="6494"/>
                  </a:moveTo>
                  <a:cubicBezTo>
                    <a:pt x="132" y="6494"/>
                    <a:pt x="0" y="6609"/>
                    <a:pt x="0" y="6774"/>
                  </a:cubicBezTo>
                  <a:cubicBezTo>
                    <a:pt x="0" y="6922"/>
                    <a:pt x="132" y="7037"/>
                    <a:pt x="280" y="7037"/>
                  </a:cubicBezTo>
                  <a:lnTo>
                    <a:pt x="3577" y="7037"/>
                  </a:lnTo>
                  <a:cubicBezTo>
                    <a:pt x="3725" y="7037"/>
                    <a:pt x="3857" y="6922"/>
                    <a:pt x="3857" y="6774"/>
                  </a:cubicBezTo>
                  <a:cubicBezTo>
                    <a:pt x="3857" y="6609"/>
                    <a:pt x="3725" y="6494"/>
                    <a:pt x="3577" y="6494"/>
                  </a:cubicBezTo>
                  <a:close/>
                  <a:moveTo>
                    <a:pt x="280" y="8653"/>
                  </a:moveTo>
                  <a:cubicBezTo>
                    <a:pt x="132" y="8653"/>
                    <a:pt x="0" y="8784"/>
                    <a:pt x="0" y="8933"/>
                  </a:cubicBezTo>
                  <a:cubicBezTo>
                    <a:pt x="0" y="9081"/>
                    <a:pt x="132" y="9213"/>
                    <a:pt x="280" y="9213"/>
                  </a:cubicBezTo>
                  <a:lnTo>
                    <a:pt x="3577" y="9213"/>
                  </a:lnTo>
                  <a:cubicBezTo>
                    <a:pt x="3725" y="9213"/>
                    <a:pt x="3857" y="9081"/>
                    <a:pt x="3857" y="8933"/>
                  </a:cubicBezTo>
                  <a:cubicBezTo>
                    <a:pt x="3857" y="8784"/>
                    <a:pt x="3725" y="8653"/>
                    <a:pt x="3577" y="8653"/>
                  </a:cubicBezTo>
                  <a:close/>
                  <a:moveTo>
                    <a:pt x="280" y="10828"/>
                  </a:moveTo>
                  <a:cubicBezTo>
                    <a:pt x="132" y="10828"/>
                    <a:pt x="0" y="10943"/>
                    <a:pt x="0" y="11092"/>
                  </a:cubicBezTo>
                  <a:cubicBezTo>
                    <a:pt x="0" y="11257"/>
                    <a:pt x="132" y="11372"/>
                    <a:pt x="280" y="11372"/>
                  </a:cubicBezTo>
                  <a:lnTo>
                    <a:pt x="3577" y="11372"/>
                  </a:lnTo>
                  <a:cubicBezTo>
                    <a:pt x="3725" y="11372"/>
                    <a:pt x="3857" y="11257"/>
                    <a:pt x="3857" y="11092"/>
                  </a:cubicBezTo>
                  <a:cubicBezTo>
                    <a:pt x="3857" y="10943"/>
                    <a:pt x="3725" y="10828"/>
                    <a:pt x="3577" y="10828"/>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527;p48">
              <a:extLst>
                <a:ext uri="{FF2B5EF4-FFF2-40B4-BE49-F238E27FC236}">
                  <a16:creationId xmlns:a16="http://schemas.microsoft.com/office/drawing/2014/main" id="{BEF72CC1-AB0B-481A-A012-4CB0A3C9E666}"/>
                </a:ext>
              </a:extLst>
            </p:cNvPr>
            <p:cNvSpPr/>
            <p:nvPr/>
          </p:nvSpPr>
          <p:spPr>
            <a:xfrm>
              <a:off x="4821925" y="1279825"/>
              <a:ext cx="96025" cy="65125"/>
            </a:xfrm>
            <a:custGeom>
              <a:avLst/>
              <a:gdLst/>
              <a:ahLst/>
              <a:cxnLst/>
              <a:rect l="l" t="t" r="r" b="b"/>
              <a:pathLst>
                <a:path w="3841" h="2605" extrusionOk="0">
                  <a:moveTo>
                    <a:pt x="264" y="1"/>
                  </a:moveTo>
                  <a:cubicBezTo>
                    <a:pt x="116" y="1"/>
                    <a:pt x="1" y="116"/>
                    <a:pt x="1" y="281"/>
                  </a:cubicBezTo>
                  <a:cubicBezTo>
                    <a:pt x="1" y="429"/>
                    <a:pt x="116" y="545"/>
                    <a:pt x="264" y="545"/>
                  </a:cubicBezTo>
                  <a:lnTo>
                    <a:pt x="3561" y="545"/>
                  </a:lnTo>
                  <a:cubicBezTo>
                    <a:pt x="3709" y="545"/>
                    <a:pt x="3841" y="429"/>
                    <a:pt x="3841" y="281"/>
                  </a:cubicBezTo>
                  <a:cubicBezTo>
                    <a:pt x="3841" y="116"/>
                    <a:pt x="3709" y="1"/>
                    <a:pt x="3561" y="1"/>
                  </a:cubicBezTo>
                  <a:close/>
                  <a:moveTo>
                    <a:pt x="281" y="2045"/>
                  </a:moveTo>
                  <a:cubicBezTo>
                    <a:pt x="116" y="2045"/>
                    <a:pt x="1" y="2176"/>
                    <a:pt x="1" y="2325"/>
                  </a:cubicBezTo>
                  <a:cubicBezTo>
                    <a:pt x="1" y="2473"/>
                    <a:pt x="116" y="2605"/>
                    <a:pt x="264" y="2605"/>
                  </a:cubicBezTo>
                  <a:lnTo>
                    <a:pt x="3561" y="2605"/>
                  </a:lnTo>
                  <a:cubicBezTo>
                    <a:pt x="3725" y="2605"/>
                    <a:pt x="3841" y="2473"/>
                    <a:pt x="3841" y="2325"/>
                  </a:cubicBezTo>
                  <a:cubicBezTo>
                    <a:pt x="3841" y="2176"/>
                    <a:pt x="3725" y="2045"/>
                    <a:pt x="3577" y="2045"/>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528;p48">
              <a:extLst>
                <a:ext uri="{FF2B5EF4-FFF2-40B4-BE49-F238E27FC236}">
                  <a16:creationId xmlns:a16="http://schemas.microsoft.com/office/drawing/2014/main" id="{BAD17787-5CA9-4857-AC1C-443848A7D5D8}"/>
                </a:ext>
              </a:extLst>
            </p:cNvPr>
            <p:cNvSpPr/>
            <p:nvPr/>
          </p:nvSpPr>
          <p:spPr>
            <a:xfrm>
              <a:off x="4211725" y="1009125"/>
              <a:ext cx="96425" cy="335825"/>
            </a:xfrm>
            <a:custGeom>
              <a:avLst/>
              <a:gdLst/>
              <a:ahLst/>
              <a:cxnLst/>
              <a:rect l="l" t="t" r="r" b="b"/>
              <a:pathLst>
                <a:path w="3857" h="13433" extrusionOk="0">
                  <a:moveTo>
                    <a:pt x="280" y="1"/>
                  </a:moveTo>
                  <a:cubicBezTo>
                    <a:pt x="132" y="1"/>
                    <a:pt x="0" y="116"/>
                    <a:pt x="0" y="265"/>
                  </a:cubicBezTo>
                  <a:cubicBezTo>
                    <a:pt x="0" y="429"/>
                    <a:pt x="132" y="545"/>
                    <a:pt x="280" y="545"/>
                  </a:cubicBezTo>
                  <a:lnTo>
                    <a:pt x="3577" y="545"/>
                  </a:lnTo>
                  <a:cubicBezTo>
                    <a:pt x="3725" y="545"/>
                    <a:pt x="3857" y="429"/>
                    <a:pt x="3857" y="265"/>
                  </a:cubicBezTo>
                  <a:cubicBezTo>
                    <a:pt x="3840" y="116"/>
                    <a:pt x="3725" y="1"/>
                    <a:pt x="3577" y="1"/>
                  </a:cubicBezTo>
                  <a:close/>
                  <a:moveTo>
                    <a:pt x="280" y="2143"/>
                  </a:moveTo>
                  <a:cubicBezTo>
                    <a:pt x="132" y="2143"/>
                    <a:pt x="0" y="2275"/>
                    <a:pt x="0" y="2424"/>
                  </a:cubicBezTo>
                  <a:cubicBezTo>
                    <a:pt x="0" y="2572"/>
                    <a:pt x="132" y="2687"/>
                    <a:pt x="280" y="2687"/>
                  </a:cubicBezTo>
                  <a:lnTo>
                    <a:pt x="3577" y="2687"/>
                  </a:lnTo>
                  <a:cubicBezTo>
                    <a:pt x="3725" y="2687"/>
                    <a:pt x="3840" y="2572"/>
                    <a:pt x="3857" y="2424"/>
                  </a:cubicBezTo>
                  <a:cubicBezTo>
                    <a:pt x="3857" y="2275"/>
                    <a:pt x="3725" y="2143"/>
                    <a:pt x="3577" y="2143"/>
                  </a:cubicBezTo>
                  <a:close/>
                  <a:moveTo>
                    <a:pt x="280" y="4302"/>
                  </a:moveTo>
                  <a:cubicBezTo>
                    <a:pt x="132" y="4302"/>
                    <a:pt x="0" y="4418"/>
                    <a:pt x="0" y="4566"/>
                  </a:cubicBezTo>
                  <a:cubicBezTo>
                    <a:pt x="0" y="4714"/>
                    <a:pt x="132" y="4846"/>
                    <a:pt x="280" y="4846"/>
                  </a:cubicBezTo>
                  <a:lnTo>
                    <a:pt x="3577" y="4846"/>
                  </a:lnTo>
                  <a:cubicBezTo>
                    <a:pt x="3725" y="4846"/>
                    <a:pt x="3857" y="4714"/>
                    <a:pt x="3857" y="4566"/>
                  </a:cubicBezTo>
                  <a:cubicBezTo>
                    <a:pt x="3840" y="4418"/>
                    <a:pt x="3725" y="4302"/>
                    <a:pt x="3577" y="4302"/>
                  </a:cubicBezTo>
                  <a:close/>
                  <a:moveTo>
                    <a:pt x="280" y="6445"/>
                  </a:moveTo>
                  <a:cubicBezTo>
                    <a:pt x="132" y="6445"/>
                    <a:pt x="0" y="6560"/>
                    <a:pt x="0" y="6709"/>
                  </a:cubicBezTo>
                  <a:cubicBezTo>
                    <a:pt x="0" y="6873"/>
                    <a:pt x="132" y="6989"/>
                    <a:pt x="280" y="6989"/>
                  </a:cubicBezTo>
                  <a:lnTo>
                    <a:pt x="3577" y="6989"/>
                  </a:lnTo>
                  <a:cubicBezTo>
                    <a:pt x="3725" y="6989"/>
                    <a:pt x="3857" y="6873"/>
                    <a:pt x="3857" y="6709"/>
                  </a:cubicBezTo>
                  <a:cubicBezTo>
                    <a:pt x="3840" y="6560"/>
                    <a:pt x="3725" y="6445"/>
                    <a:pt x="3577" y="6445"/>
                  </a:cubicBezTo>
                  <a:close/>
                  <a:moveTo>
                    <a:pt x="280" y="8588"/>
                  </a:moveTo>
                  <a:cubicBezTo>
                    <a:pt x="132" y="8588"/>
                    <a:pt x="0" y="8719"/>
                    <a:pt x="0" y="8868"/>
                  </a:cubicBezTo>
                  <a:cubicBezTo>
                    <a:pt x="0" y="9016"/>
                    <a:pt x="132" y="9131"/>
                    <a:pt x="280" y="9131"/>
                  </a:cubicBezTo>
                  <a:lnTo>
                    <a:pt x="3577" y="9131"/>
                  </a:lnTo>
                  <a:cubicBezTo>
                    <a:pt x="3725" y="9131"/>
                    <a:pt x="3840" y="9016"/>
                    <a:pt x="3857" y="8868"/>
                  </a:cubicBezTo>
                  <a:cubicBezTo>
                    <a:pt x="3857" y="8719"/>
                    <a:pt x="3725" y="8588"/>
                    <a:pt x="3577" y="8588"/>
                  </a:cubicBezTo>
                  <a:close/>
                  <a:moveTo>
                    <a:pt x="280" y="10730"/>
                  </a:moveTo>
                  <a:cubicBezTo>
                    <a:pt x="132" y="10730"/>
                    <a:pt x="0" y="10862"/>
                    <a:pt x="0" y="11010"/>
                  </a:cubicBezTo>
                  <a:cubicBezTo>
                    <a:pt x="0" y="11159"/>
                    <a:pt x="132" y="11290"/>
                    <a:pt x="280" y="11290"/>
                  </a:cubicBezTo>
                  <a:lnTo>
                    <a:pt x="3577" y="11290"/>
                  </a:lnTo>
                  <a:cubicBezTo>
                    <a:pt x="3725" y="11290"/>
                    <a:pt x="3857" y="11159"/>
                    <a:pt x="3857" y="11010"/>
                  </a:cubicBezTo>
                  <a:cubicBezTo>
                    <a:pt x="3840" y="10862"/>
                    <a:pt x="3725" y="10730"/>
                    <a:pt x="3577" y="10730"/>
                  </a:cubicBezTo>
                  <a:close/>
                  <a:moveTo>
                    <a:pt x="280" y="12889"/>
                  </a:moveTo>
                  <a:cubicBezTo>
                    <a:pt x="132" y="12889"/>
                    <a:pt x="0" y="13004"/>
                    <a:pt x="0" y="13153"/>
                  </a:cubicBezTo>
                  <a:cubicBezTo>
                    <a:pt x="0" y="13318"/>
                    <a:pt x="132" y="13433"/>
                    <a:pt x="280" y="13433"/>
                  </a:cubicBezTo>
                  <a:lnTo>
                    <a:pt x="3577" y="13433"/>
                  </a:lnTo>
                  <a:cubicBezTo>
                    <a:pt x="3725" y="13433"/>
                    <a:pt x="3857" y="13301"/>
                    <a:pt x="3857" y="13153"/>
                  </a:cubicBezTo>
                  <a:cubicBezTo>
                    <a:pt x="3840" y="13004"/>
                    <a:pt x="3725" y="12889"/>
                    <a:pt x="3577" y="12889"/>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529;p48">
              <a:extLst>
                <a:ext uri="{FF2B5EF4-FFF2-40B4-BE49-F238E27FC236}">
                  <a16:creationId xmlns:a16="http://schemas.microsoft.com/office/drawing/2014/main" id="{84F0F3ED-2C2C-4755-89E4-C69275BD31CC}"/>
                </a:ext>
              </a:extLst>
            </p:cNvPr>
            <p:cNvSpPr/>
            <p:nvPr/>
          </p:nvSpPr>
          <p:spPr>
            <a:xfrm>
              <a:off x="4520325" y="906125"/>
              <a:ext cx="96025" cy="438825"/>
            </a:xfrm>
            <a:custGeom>
              <a:avLst/>
              <a:gdLst/>
              <a:ahLst/>
              <a:cxnLst/>
              <a:rect l="l" t="t" r="r" b="b"/>
              <a:pathLst>
                <a:path w="3841" h="17553" extrusionOk="0">
                  <a:moveTo>
                    <a:pt x="264" y="1"/>
                  </a:moveTo>
                  <a:cubicBezTo>
                    <a:pt x="116" y="1"/>
                    <a:pt x="0" y="132"/>
                    <a:pt x="0" y="281"/>
                  </a:cubicBezTo>
                  <a:cubicBezTo>
                    <a:pt x="0" y="429"/>
                    <a:pt x="116" y="561"/>
                    <a:pt x="264" y="561"/>
                  </a:cubicBezTo>
                  <a:lnTo>
                    <a:pt x="3560" y="561"/>
                  </a:lnTo>
                  <a:cubicBezTo>
                    <a:pt x="3725" y="561"/>
                    <a:pt x="3841" y="429"/>
                    <a:pt x="3841" y="281"/>
                  </a:cubicBezTo>
                  <a:cubicBezTo>
                    <a:pt x="3841" y="132"/>
                    <a:pt x="3725" y="1"/>
                    <a:pt x="3560" y="1"/>
                  </a:cubicBezTo>
                  <a:close/>
                  <a:moveTo>
                    <a:pt x="264" y="2127"/>
                  </a:moveTo>
                  <a:cubicBezTo>
                    <a:pt x="116" y="2127"/>
                    <a:pt x="0" y="2259"/>
                    <a:pt x="0" y="2407"/>
                  </a:cubicBezTo>
                  <a:cubicBezTo>
                    <a:pt x="0" y="2555"/>
                    <a:pt x="116" y="2687"/>
                    <a:pt x="264" y="2687"/>
                  </a:cubicBezTo>
                  <a:lnTo>
                    <a:pt x="3560" y="2687"/>
                  </a:lnTo>
                  <a:cubicBezTo>
                    <a:pt x="3725" y="2687"/>
                    <a:pt x="3841" y="2555"/>
                    <a:pt x="3841" y="2407"/>
                  </a:cubicBezTo>
                  <a:cubicBezTo>
                    <a:pt x="3841" y="2259"/>
                    <a:pt x="3725" y="2127"/>
                    <a:pt x="3560" y="2127"/>
                  </a:cubicBezTo>
                  <a:close/>
                  <a:moveTo>
                    <a:pt x="264" y="4253"/>
                  </a:moveTo>
                  <a:cubicBezTo>
                    <a:pt x="116" y="4253"/>
                    <a:pt x="0" y="4385"/>
                    <a:pt x="0" y="4533"/>
                  </a:cubicBezTo>
                  <a:cubicBezTo>
                    <a:pt x="0" y="4681"/>
                    <a:pt x="116" y="4797"/>
                    <a:pt x="264" y="4813"/>
                  </a:cubicBezTo>
                  <a:lnTo>
                    <a:pt x="3560" y="4813"/>
                  </a:lnTo>
                  <a:cubicBezTo>
                    <a:pt x="3725" y="4797"/>
                    <a:pt x="3841" y="4681"/>
                    <a:pt x="3841" y="4533"/>
                  </a:cubicBezTo>
                  <a:cubicBezTo>
                    <a:pt x="3841" y="4385"/>
                    <a:pt x="3725" y="4253"/>
                    <a:pt x="3560" y="4253"/>
                  </a:cubicBezTo>
                  <a:close/>
                  <a:moveTo>
                    <a:pt x="264" y="6379"/>
                  </a:moveTo>
                  <a:cubicBezTo>
                    <a:pt x="116" y="6379"/>
                    <a:pt x="0" y="6511"/>
                    <a:pt x="0" y="6659"/>
                  </a:cubicBezTo>
                  <a:cubicBezTo>
                    <a:pt x="0" y="6807"/>
                    <a:pt x="116" y="6923"/>
                    <a:pt x="264" y="6923"/>
                  </a:cubicBezTo>
                  <a:lnTo>
                    <a:pt x="3560" y="6923"/>
                  </a:lnTo>
                  <a:cubicBezTo>
                    <a:pt x="3725" y="6923"/>
                    <a:pt x="3841" y="6807"/>
                    <a:pt x="3841" y="6659"/>
                  </a:cubicBezTo>
                  <a:cubicBezTo>
                    <a:pt x="3841" y="6511"/>
                    <a:pt x="3725" y="6379"/>
                    <a:pt x="3560" y="6379"/>
                  </a:cubicBezTo>
                  <a:close/>
                  <a:moveTo>
                    <a:pt x="264" y="8505"/>
                  </a:moveTo>
                  <a:cubicBezTo>
                    <a:pt x="116" y="8505"/>
                    <a:pt x="0" y="8637"/>
                    <a:pt x="0" y="8785"/>
                  </a:cubicBezTo>
                  <a:cubicBezTo>
                    <a:pt x="0" y="8933"/>
                    <a:pt x="116" y="9049"/>
                    <a:pt x="264" y="9049"/>
                  </a:cubicBezTo>
                  <a:lnTo>
                    <a:pt x="3560" y="9049"/>
                  </a:lnTo>
                  <a:cubicBezTo>
                    <a:pt x="3725" y="9049"/>
                    <a:pt x="3841" y="8933"/>
                    <a:pt x="3841" y="8785"/>
                  </a:cubicBezTo>
                  <a:cubicBezTo>
                    <a:pt x="3841" y="8637"/>
                    <a:pt x="3725" y="8505"/>
                    <a:pt x="3560" y="8505"/>
                  </a:cubicBezTo>
                  <a:close/>
                  <a:moveTo>
                    <a:pt x="264" y="10631"/>
                  </a:moveTo>
                  <a:cubicBezTo>
                    <a:pt x="116" y="10631"/>
                    <a:pt x="0" y="10746"/>
                    <a:pt x="0" y="10911"/>
                  </a:cubicBezTo>
                  <a:cubicBezTo>
                    <a:pt x="0" y="11059"/>
                    <a:pt x="116" y="11175"/>
                    <a:pt x="264" y="11175"/>
                  </a:cubicBezTo>
                  <a:lnTo>
                    <a:pt x="3560" y="11175"/>
                  </a:lnTo>
                  <a:cubicBezTo>
                    <a:pt x="3725" y="11175"/>
                    <a:pt x="3841" y="11059"/>
                    <a:pt x="3841" y="10911"/>
                  </a:cubicBezTo>
                  <a:cubicBezTo>
                    <a:pt x="3841" y="10746"/>
                    <a:pt x="3725" y="10631"/>
                    <a:pt x="3560" y="10631"/>
                  </a:cubicBezTo>
                  <a:close/>
                  <a:moveTo>
                    <a:pt x="264" y="12757"/>
                  </a:moveTo>
                  <a:cubicBezTo>
                    <a:pt x="116" y="12757"/>
                    <a:pt x="0" y="12872"/>
                    <a:pt x="0" y="13037"/>
                  </a:cubicBezTo>
                  <a:cubicBezTo>
                    <a:pt x="0" y="13185"/>
                    <a:pt x="116" y="13301"/>
                    <a:pt x="264" y="13301"/>
                  </a:cubicBezTo>
                  <a:lnTo>
                    <a:pt x="3560" y="13301"/>
                  </a:lnTo>
                  <a:cubicBezTo>
                    <a:pt x="3725" y="13301"/>
                    <a:pt x="3841" y="13185"/>
                    <a:pt x="3841" y="13037"/>
                  </a:cubicBezTo>
                  <a:cubicBezTo>
                    <a:pt x="3841" y="12872"/>
                    <a:pt x="3725" y="12757"/>
                    <a:pt x="3560" y="12757"/>
                  </a:cubicBezTo>
                  <a:close/>
                  <a:moveTo>
                    <a:pt x="264" y="14883"/>
                  </a:moveTo>
                  <a:cubicBezTo>
                    <a:pt x="116" y="14883"/>
                    <a:pt x="0" y="14998"/>
                    <a:pt x="0" y="15147"/>
                  </a:cubicBezTo>
                  <a:cubicBezTo>
                    <a:pt x="0" y="15312"/>
                    <a:pt x="116" y="15427"/>
                    <a:pt x="264" y="15427"/>
                  </a:cubicBezTo>
                  <a:lnTo>
                    <a:pt x="3560" y="15427"/>
                  </a:lnTo>
                  <a:cubicBezTo>
                    <a:pt x="3725" y="15427"/>
                    <a:pt x="3841" y="15312"/>
                    <a:pt x="3841" y="15147"/>
                  </a:cubicBezTo>
                  <a:cubicBezTo>
                    <a:pt x="3841" y="14998"/>
                    <a:pt x="3725" y="14883"/>
                    <a:pt x="3560" y="14883"/>
                  </a:cubicBezTo>
                  <a:close/>
                  <a:moveTo>
                    <a:pt x="264" y="17009"/>
                  </a:moveTo>
                  <a:cubicBezTo>
                    <a:pt x="116" y="17009"/>
                    <a:pt x="0" y="17124"/>
                    <a:pt x="0" y="17273"/>
                  </a:cubicBezTo>
                  <a:cubicBezTo>
                    <a:pt x="0" y="17438"/>
                    <a:pt x="116" y="17553"/>
                    <a:pt x="264" y="17553"/>
                  </a:cubicBezTo>
                  <a:lnTo>
                    <a:pt x="3560" y="17553"/>
                  </a:lnTo>
                  <a:cubicBezTo>
                    <a:pt x="3725" y="17553"/>
                    <a:pt x="3841" y="17438"/>
                    <a:pt x="3841" y="17273"/>
                  </a:cubicBezTo>
                  <a:cubicBezTo>
                    <a:pt x="3841" y="17124"/>
                    <a:pt x="3725" y="17009"/>
                    <a:pt x="3560" y="17009"/>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5" name="Graphic 114" descr="Research">
            <a:extLst>
              <a:ext uri="{FF2B5EF4-FFF2-40B4-BE49-F238E27FC236}">
                <a16:creationId xmlns:a16="http://schemas.microsoft.com/office/drawing/2014/main" id="{25E9F667-1BAD-4978-82FB-A92C4FC7F5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5777" y="327485"/>
            <a:ext cx="2000539" cy="2000539"/>
          </a:xfrm>
          <a:prstGeom prst="rect">
            <a:avLst/>
          </a:prstGeom>
        </p:spPr>
      </p:pic>
    </p:spTree>
    <p:extLst>
      <p:ext uri="{BB962C8B-B14F-4D97-AF65-F5344CB8AC3E}">
        <p14:creationId xmlns:p14="http://schemas.microsoft.com/office/powerpoint/2010/main" val="425490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2000"/>
                                        <p:tgtEl>
                                          <p:spTgt spid="115"/>
                                        </p:tgtEl>
                                      </p:cBhvr>
                                    </p:animEffect>
                                    <p:anim calcmode="lin" valueType="num">
                                      <p:cBhvr>
                                        <p:cTn id="8" dur="2000" fill="hold"/>
                                        <p:tgtEl>
                                          <p:spTgt spid="115"/>
                                        </p:tgtEl>
                                        <p:attrNameLst>
                                          <p:attrName>ppt_w</p:attrName>
                                        </p:attrNameLst>
                                      </p:cBhvr>
                                      <p:tavLst>
                                        <p:tav tm="0" fmla="#ppt_w*sin(2.5*pi*$)">
                                          <p:val>
                                            <p:fltVal val="0"/>
                                          </p:val>
                                        </p:tav>
                                        <p:tav tm="100000">
                                          <p:val>
                                            <p:fltVal val="1"/>
                                          </p:val>
                                        </p:tav>
                                      </p:tavLst>
                                    </p:anim>
                                    <p:anim calcmode="lin" valueType="num">
                                      <p:cBhvr>
                                        <p:cTn id="9" dur="2000" fill="hold"/>
                                        <p:tgtEl>
                                          <p:spTgt spid="1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28046D-74AC-4D9F-A5CF-8BF5688C4143}"/>
              </a:ext>
            </a:extLst>
          </p:cNvPr>
          <p:cNvPicPr>
            <a:picLocks noChangeAspect="1"/>
          </p:cNvPicPr>
          <p:nvPr/>
        </p:nvPicPr>
        <p:blipFill rotWithShape="1">
          <a:blip r:embed="rId2"/>
          <a:srcRect l="12185" r="9247"/>
          <a:stretch/>
        </p:blipFill>
        <p:spPr>
          <a:xfrm>
            <a:off x="10055186" y="150204"/>
            <a:ext cx="1852039" cy="511580"/>
          </a:xfrm>
          <a:prstGeom prst="rect">
            <a:avLst/>
          </a:prstGeom>
        </p:spPr>
      </p:pic>
      <p:sp>
        <p:nvSpPr>
          <p:cNvPr id="3" name="Title 1">
            <a:extLst>
              <a:ext uri="{FF2B5EF4-FFF2-40B4-BE49-F238E27FC236}">
                <a16:creationId xmlns:a16="http://schemas.microsoft.com/office/drawing/2014/main" id="{05599403-35AD-4599-AD93-07B6FFB6E66A}"/>
              </a:ext>
            </a:extLst>
          </p:cNvPr>
          <p:cNvSpPr>
            <a:spLocks noGrp="1"/>
          </p:cNvSpPr>
          <p:nvPr>
            <p:ph type="title"/>
          </p:nvPr>
        </p:nvSpPr>
        <p:spPr>
          <a:xfrm>
            <a:off x="0" y="-42754"/>
            <a:ext cx="12192000" cy="1456267"/>
          </a:xfrm>
        </p:spPr>
        <p:txBody>
          <a:bodyPr/>
          <a:lstStyle/>
          <a:p>
            <a:pPr algn="ctr"/>
            <a:r>
              <a:rPr lang="en-IN" sz="4400" b="1" u="sng" cap="none" dirty="0">
                <a:effectLst>
                  <a:outerShdw blurRad="38100" dist="38100" dir="2700000" algn="tl">
                    <a:srgbClr val="000000">
                      <a:alpha val="43137"/>
                    </a:srgbClr>
                  </a:outerShdw>
                </a:effectLst>
                <a:latin typeface="+mn-lt"/>
                <a:ea typeface="+mn-ea"/>
                <a:cs typeface="+mn-cs"/>
              </a:rPr>
              <a:t>Data</a:t>
            </a:r>
            <a:r>
              <a:rPr lang="en-IN" b="1" u="sng" cap="none" dirty="0">
                <a:effectLst>
                  <a:outerShdw blurRad="38100" dist="38100" dir="2700000" algn="tl">
                    <a:srgbClr val="000000">
                      <a:alpha val="43137"/>
                    </a:srgbClr>
                  </a:outerShdw>
                </a:effectLst>
              </a:rPr>
              <a:t> </a:t>
            </a:r>
            <a:r>
              <a:rPr lang="en-IN" sz="4400" b="1" u="sng" dirty="0">
                <a:effectLst>
                  <a:outerShdw blurRad="38100" dist="38100" dir="2700000" algn="tl">
                    <a:srgbClr val="000000">
                      <a:alpha val="43137"/>
                    </a:srgbClr>
                  </a:outerShdw>
                </a:effectLst>
                <a:latin typeface="+mn-lt"/>
                <a:ea typeface="+mn-ea"/>
                <a:cs typeface="+mn-cs"/>
              </a:rPr>
              <a:t>D</a:t>
            </a:r>
            <a:r>
              <a:rPr lang="en-IN" sz="4400" b="1" u="sng" cap="none" dirty="0">
                <a:effectLst>
                  <a:outerShdw blurRad="38100" dist="38100" dir="2700000" algn="tl">
                    <a:srgbClr val="000000">
                      <a:alpha val="43137"/>
                    </a:srgbClr>
                  </a:outerShdw>
                </a:effectLst>
                <a:latin typeface="+mn-lt"/>
                <a:ea typeface="+mn-ea"/>
                <a:cs typeface="+mn-cs"/>
              </a:rPr>
              <a:t>istribution</a:t>
            </a:r>
            <a:endParaRPr lang="en-US" u="sng" dirty="0">
              <a:effectLst>
                <a:outerShdw blurRad="38100" dist="38100" dir="2700000" algn="tl">
                  <a:srgbClr val="000000">
                    <a:alpha val="43137"/>
                  </a:srgbClr>
                </a:outerShdw>
              </a:effectLst>
            </a:endParaRPr>
          </a:p>
        </p:txBody>
      </p:sp>
      <p:sp>
        <p:nvSpPr>
          <p:cNvPr id="10" name="TextBox 9">
            <a:extLst>
              <a:ext uri="{FF2B5EF4-FFF2-40B4-BE49-F238E27FC236}">
                <a16:creationId xmlns:a16="http://schemas.microsoft.com/office/drawing/2014/main" id="{38B014CE-4FBC-4F2F-B2AE-62D6BE37AC1E}"/>
              </a:ext>
            </a:extLst>
          </p:cNvPr>
          <p:cNvSpPr txBox="1"/>
          <p:nvPr/>
        </p:nvSpPr>
        <p:spPr>
          <a:xfrm>
            <a:off x="304800" y="1570977"/>
            <a:ext cx="11887200" cy="646331"/>
          </a:xfrm>
          <a:prstGeom prst="rect">
            <a:avLst/>
          </a:prstGeom>
          <a:noFill/>
        </p:spPr>
        <p:txBody>
          <a:bodyPr wrap="square" rtlCol="0">
            <a:spAutoFit/>
          </a:bodyPr>
          <a:lstStyle/>
          <a:p>
            <a:r>
              <a:rPr lang="en-US" dirty="0"/>
              <a:t>Most of the features show positive skewness (right skewed). In such cases the mean of the respective columns are greater than their median.</a:t>
            </a:r>
          </a:p>
        </p:txBody>
      </p:sp>
      <p:grpSp>
        <p:nvGrpSpPr>
          <p:cNvPr id="14" name="Google Shape;9743;p57">
            <a:extLst>
              <a:ext uri="{FF2B5EF4-FFF2-40B4-BE49-F238E27FC236}">
                <a16:creationId xmlns:a16="http://schemas.microsoft.com/office/drawing/2014/main" id="{A186C1B1-D8B6-4159-B823-D9D3E0D3391D}"/>
              </a:ext>
            </a:extLst>
          </p:cNvPr>
          <p:cNvGrpSpPr/>
          <p:nvPr/>
        </p:nvGrpSpPr>
        <p:grpSpPr>
          <a:xfrm>
            <a:off x="304800" y="3223810"/>
            <a:ext cx="1623192" cy="2123432"/>
            <a:chOff x="5183758" y="1210600"/>
            <a:chExt cx="3605380" cy="2960783"/>
          </a:xfrm>
        </p:grpSpPr>
        <p:sp>
          <p:nvSpPr>
            <p:cNvPr id="15" name="Google Shape;9744;p57">
              <a:extLst>
                <a:ext uri="{FF2B5EF4-FFF2-40B4-BE49-F238E27FC236}">
                  <a16:creationId xmlns:a16="http://schemas.microsoft.com/office/drawing/2014/main" id="{15C31E5C-ED5E-4365-8203-C708CC5561AB}"/>
                </a:ext>
              </a:extLst>
            </p:cNvPr>
            <p:cNvSpPr/>
            <p:nvPr/>
          </p:nvSpPr>
          <p:spPr>
            <a:xfrm>
              <a:off x="5479658" y="1210600"/>
              <a:ext cx="3108190" cy="632425"/>
            </a:xfrm>
            <a:custGeom>
              <a:avLst/>
              <a:gdLst/>
              <a:ahLst/>
              <a:cxnLst/>
              <a:rect l="l" t="t" r="r" b="b"/>
              <a:pathLst>
                <a:path w="117257" h="25297" extrusionOk="0">
                  <a:moveTo>
                    <a:pt x="1" y="0"/>
                  </a:moveTo>
                  <a:lnTo>
                    <a:pt x="14647" y="25297"/>
                  </a:lnTo>
                  <a:lnTo>
                    <a:pt x="102066" y="25297"/>
                  </a:lnTo>
                  <a:lnTo>
                    <a:pt x="117257"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745;p57">
              <a:extLst>
                <a:ext uri="{FF2B5EF4-FFF2-40B4-BE49-F238E27FC236}">
                  <a16:creationId xmlns:a16="http://schemas.microsoft.com/office/drawing/2014/main" id="{31072E5D-D87D-42A8-8DA6-F4CB10DA96A5}"/>
                </a:ext>
              </a:extLst>
            </p:cNvPr>
            <p:cNvSpPr/>
            <p:nvPr/>
          </p:nvSpPr>
          <p:spPr>
            <a:xfrm>
              <a:off x="5769162" y="1842998"/>
              <a:ext cx="2424880" cy="631925"/>
            </a:xfrm>
            <a:custGeom>
              <a:avLst/>
              <a:gdLst/>
              <a:ahLst/>
              <a:cxnLst/>
              <a:rect l="l" t="t" r="r" b="b"/>
              <a:pathLst>
                <a:path w="91479" h="25277" extrusionOk="0">
                  <a:moveTo>
                    <a:pt x="1" y="1"/>
                  </a:moveTo>
                  <a:lnTo>
                    <a:pt x="14647" y="25276"/>
                  </a:lnTo>
                  <a:lnTo>
                    <a:pt x="76602" y="25276"/>
                  </a:lnTo>
                  <a:lnTo>
                    <a:pt x="91479"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746;p57">
              <a:extLst>
                <a:ext uri="{FF2B5EF4-FFF2-40B4-BE49-F238E27FC236}">
                  <a16:creationId xmlns:a16="http://schemas.microsoft.com/office/drawing/2014/main" id="{D8B2E679-FF3F-47E6-BBB8-323AE70E22AA}"/>
                </a:ext>
              </a:extLst>
            </p:cNvPr>
            <p:cNvSpPr/>
            <p:nvPr/>
          </p:nvSpPr>
          <p:spPr>
            <a:xfrm>
              <a:off x="6065319" y="2474896"/>
              <a:ext cx="1739369" cy="632450"/>
            </a:xfrm>
            <a:custGeom>
              <a:avLst/>
              <a:gdLst/>
              <a:ahLst/>
              <a:cxnLst/>
              <a:rect l="l" t="t" r="r" b="b"/>
              <a:pathLst>
                <a:path w="65618" h="25298" extrusionOk="0">
                  <a:moveTo>
                    <a:pt x="1" y="0"/>
                  </a:moveTo>
                  <a:lnTo>
                    <a:pt x="14417" y="25297"/>
                  </a:lnTo>
                  <a:lnTo>
                    <a:pt x="50887" y="25297"/>
                  </a:lnTo>
                  <a:lnTo>
                    <a:pt x="65617"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747;p57">
              <a:extLst>
                <a:ext uri="{FF2B5EF4-FFF2-40B4-BE49-F238E27FC236}">
                  <a16:creationId xmlns:a16="http://schemas.microsoft.com/office/drawing/2014/main" id="{FDF14F34-EC75-40FD-8EE5-9F418EBB6BD6}"/>
                </a:ext>
              </a:extLst>
            </p:cNvPr>
            <p:cNvSpPr/>
            <p:nvPr/>
          </p:nvSpPr>
          <p:spPr>
            <a:xfrm>
              <a:off x="6354293" y="3107319"/>
              <a:ext cx="1061572" cy="632425"/>
            </a:xfrm>
            <a:custGeom>
              <a:avLst/>
              <a:gdLst/>
              <a:ahLst/>
              <a:cxnLst/>
              <a:rect l="l" t="t" r="r" b="b"/>
              <a:pathLst>
                <a:path w="40048" h="25297" extrusionOk="0">
                  <a:moveTo>
                    <a:pt x="0" y="0"/>
                  </a:moveTo>
                  <a:lnTo>
                    <a:pt x="14668" y="25297"/>
                  </a:lnTo>
                  <a:lnTo>
                    <a:pt x="25360" y="25297"/>
                  </a:lnTo>
                  <a:lnTo>
                    <a:pt x="40048" y="0"/>
                  </a:lnTo>
                  <a:close/>
                </a:path>
              </a:pathLst>
            </a:cu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 name="Google Shape;9748;p57">
              <a:extLst>
                <a:ext uri="{FF2B5EF4-FFF2-40B4-BE49-F238E27FC236}">
                  <a16:creationId xmlns:a16="http://schemas.microsoft.com/office/drawing/2014/main" id="{A2B499B4-8EF2-4F11-B46E-EC6BCA93C99A}"/>
                </a:ext>
              </a:extLst>
            </p:cNvPr>
            <p:cNvCxnSpPr/>
            <p:nvPr/>
          </p:nvCxnSpPr>
          <p:spPr>
            <a:xfrm>
              <a:off x="5183758" y="2382654"/>
              <a:ext cx="922800" cy="0"/>
            </a:xfrm>
            <a:prstGeom prst="straightConnector1">
              <a:avLst/>
            </a:prstGeom>
            <a:noFill/>
            <a:ln w="9525" cap="flat" cmpd="sng">
              <a:solidFill>
                <a:srgbClr val="869FB2"/>
              </a:solidFill>
              <a:prstDash val="solid"/>
              <a:round/>
              <a:headEnd type="oval" w="med" len="med"/>
              <a:tailEnd type="none" w="med" len="med"/>
            </a:ln>
          </p:spPr>
        </p:cxnSp>
        <p:cxnSp>
          <p:nvCxnSpPr>
            <p:cNvPr id="20" name="Google Shape;9749;p57">
              <a:extLst>
                <a:ext uri="{FF2B5EF4-FFF2-40B4-BE49-F238E27FC236}">
                  <a16:creationId xmlns:a16="http://schemas.microsoft.com/office/drawing/2014/main" id="{3A3870B4-5E1E-452D-ACD6-DC795FBEC9DB}"/>
                </a:ext>
              </a:extLst>
            </p:cNvPr>
            <p:cNvCxnSpPr/>
            <p:nvPr/>
          </p:nvCxnSpPr>
          <p:spPr>
            <a:xfrm rot="10800000">
              <a:off x="8225195" y="1765431"/>
              <a:ext cx="559200" cy="0"/>
            </a:xfrm>
            <a:prstGeom prst="straightConnector1">
              <a:avLst/>
            </a:prstGeom>
            <a:noFill/>
            <a:ln w="9525" cap="flat" cmpd="sng">
              <a:solidFill>
                <a:srgbClr val="BAC8D3"/>
              </a:solidFill>
              <a:prstDash val="solid"/>
              <a:round/>
              <a:headEnd type="oval" w="med" len="med"/>
              <a:tailEnd type="none" w="med" len="med"/>
            </a:ln>
          </p:spPr>
        </p:cxnSp>
        <p:cxnSp>
          <p:nvCxnSpPr>
            <p:cNvPr id="21" name="Google Shape;9750;p57">
              <a:extLst>
                <a:ext uri="{FF2B5EF4-FFF2-40B4-BE49-F238E27FC236}">
                  <a16:creationId xmlns:a16="http://schemas.microsoft.com/office/drawing/2014/main" id="{E1293D86-D923-4487-A54E-BA16B90DFD43}"/>
                </a:ext>
              </a:extLst>
            </p:cNvPr>
            <p:cNvCxnSpPr/>
            <p:nvPr/>
          </p:nvCxnSpPr>
          <p:spPr>
            <a:xfrm rot="10800000">
              <a:off x="7504838" y="2943528"/>
              <a:ext cx="1284300" cy="0"/>
            </a:xfrm>
            <a:prstGeom prst="straightConnector1">
              <a:avLst/>
            </a:prstGeom>
            <a:noFill/>
            <a:ln w="9525" cap="flat" cmpd="sng">
              <a:solidFill>
                <a:srgbClr val="5F7D95"/>
              </a:solidFill>
              <a:prstDash val="solid"/>
              <a:round/>
              <a:headEnd type="oval" w="med" len="med"/>
              <a:tailEnd type="none" w="med" len="med"/>
            </a:ln>
          </p:spPr>
        </p:cxnSp>
        <p:cxnSp>
          <p:nvCxnSpPr>
            <p:cNvPr id="22" name="Google Shape;9751;p57">
              <a:extLst>
                <a:ext uri="{FF2B5EF4-FFF2-40B4-BE49-F238E27FC236}">
                  <a16:creationId xmlns:a16="http://schemas.microsoft.com/office/drawing/2014/main" id="{8AC87B7A-4CBB-4E5A-BD65-2B9E01DAF2F9}"/>
                </a:ext>
              </a:extLst>
            </p:cNvPr>
            <p:cNvCxnSpPr/>
            <p:nvPr/>
          </p:nvCxnSpPr>
          <p:spPr>
            <a:xfrm>
              <a:off x="5759284" y="3630350"/>
              <a:ext cx="922800" cy="0"/>
            </a:xfrm>
            <a:prstGeom prst="straightConnector1">
              <a:avLst/>
            </a:prstGeom>
            <a:noFill/>
            <a:ln w="9525" cap="flat" cmpd="sng">
              <a:solidFill>
                <a:srgbClr val="435D74"/>
              </a:solidFill>
              <a:prstDash val="solid"/>
              <a:round/>
              <a:headEnd type="oval" w="med" len="med"/>
              <a:tailEnd type="none" w="med" len="med"/>
            </a:ln>
          </p:spPr>
        </p:cxnSp>
        <p:sp>
          <p:nvSpPr>
            <p:cNvPr id="23" name="Google Shape;9752;p57">
              <a:extLst>
                <a:ext uri="{FF2B5EF4-FFF2-40B4-BE49-F238E27FC236}">
                  <a16:creationId xmlns:a16="http://schemas.microsoft.com/office/drawing/2014/main" id="{A5CDD698-6027-4D58-BD89-0FE3963E08B8}"/>
                </a:ext>
              </a:extLst>
            </p:cNvPr>
            <p:cNvSpPr/>
            <p:nvPr/>
          </p:nvSpPr>
          <p:spPr>
            <a:xfrm>
              <a:off x="6601902" y="3746583"/>
              <a:ext cx="566400" cy="424800"/>
            </a:xfrm>
            <a:prstGeom prst="downArrow">
              <a:avLst>
                <a:gd name="adj1" fmla="val 50000"/>
                <a:gd name="adj2" fmla="val 50000"/>
              </a:avLst>
            </a:pr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 name="Picture 24">
            <a:extLst>
              <a:ext uri="{FF2B5EF4-FFF2-40B4-BE49-F238E27FC236}">
                <a16:creationId xmlns:a16="http://schemas.microsoft.com/office/drawing/2014/main" id="{4C67982E-3705-41ED-B1B5-395164EFB677}"/>
              </a:ext>
            </a:extLst>
          </p:cNvPr>
          <p:cNvPicPr>
            <a:picLocks noChangeAspect="1"/>
          </p:cNvPicPr>
          <p:nvPr/>
        </p:nvPicPr>
        <p:blipFill>
          <a:blip r:embed="rId3"/>
          <a:stretch>
            <a:fillRect/>
          </a:stretch>
        </p:blipFill>
        <p:spPr>
          <a:xfrm>
            <a:off x="1362074" y="2499990"/>
            <a:ext cx="9467850" cy="1933575"/>
          </a:xfrm>
          <a:prstGeom prst="rect">
            <a:avLst/>
          </a:prstGeom>
        </p:spPr>
      </p:pic>
      <p:pic>
        <p:nvPicPr>
          <p:cNvPr id="27" name="Picture 26">
            <a:extLst>
              <a:ext uri="{FF2B5EF4-FFF2-40B4-BE49-F238E27FC236}">
                <a16:creationId xmlns:a16="http://schemas.microsoft.com/office/drawing/2014/main" id="{D54C9355-6CE1-4251-A937-0B85EBF4FA7B}"/>
              </a:ext>
            </a:extLst>
          </p:cNvPr>
          <p:cNvPicPr>
            <a:picLocks noChangeAspect="1"/>
          </p:cNvPicPr>
          <p:nvPr/>
        </p:nvPicPr>
        <p:blipFill>
          <a:blip r:embed="rId4"/>
          <a:stretch>
            <a:fillRect/>
          </a:stretch>
        </p:blipFill>
        <p:spPr>
          <a:xfrm>
            <a:off x="2566987" y="4584110"/>
            <a:ext cx="7058025" cy="1895475"/>
          </a:xfrm>
          <a:prstGeom prst="rect">
            <a:avLst/>
          </a:prstGeom>
        </p:spPr>
      </p:pic>
      <p:pic>
        <p:nvPicPr>
          <p:cNvPr id="29" name="Graphic 28" descr="Bar chart">
            <a:extLst>
              <a:ext uri="{FF2B5EF4-FFF2-40B4-BE49-F238E27FC236}">
                <a16:creationId xmlns:a16="http://schemas.microsoft.com/office/drawing/2014/main" id="{10718623-613A-4399-8ABD-530A0D4E1F4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26983" y="0"/>
            <a:ext cx="1852039" cy="1537226"/>
          </a:xfrm>
          <a:prstGeom prst="rect">
            <a:avLst/>
          </a:prstGeom>
        </p:spPr>
      </p:pic>
    </p:spTree>
    <p:extLst>
      <p:ext uri="{BB962C8B-B14F-4D97-AF65-F5344CB8AC3E}">
        <p14:creationId xmlns:p14="http://schemas.microsoft.com/office/powerpoint/2010/main" val="238402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28046D-74AC-4D9F-A5CF-8BF5688C4143}"/>
              </a:ext>
            </a:extLst>
          </p:cNvPr>
          <p:cNvPicPr>
            <a:picLocks noChangeAspect="1"/>
          </p:cNvPicPr>
          <p:nvPr/>
        </p:nvPicPr>
        <p:blipFill rotWithShape="1">
          <a:blip r:embed="rId2"/>
          <a:srcRect l="12185" r="9247"/>
          <a:stretch/>
        </p:blipFill>
        <p:spPr>
          <a:xfrm>
            <a:off x="10055186" y="150204"/>
            <a:ext cx="1852039" cy="511580"/>
          </a:xfrm>
          <a:prstGeom prst="rect">
            <a:avLst/>
          </a:prstGeom>
        </p:spPr>
      </p:pic>
      <p:sp>
        <p:nvSpPr>
          <p:cNvPr id="3" name="Title 1">
            <a:extLst>
              <a:ext uri="{FF2B5EF4-FFF2-40B4-BE49-F238E27FC236}">
                <a16:creationId xmlns:a16="http://schemas.microsoft.com/office/drawing/2014/main" id="{05599403-35AD-4599-AD93-07B6FFB6E66A}"/>
              </a:ext>
            </a:extLst>
          </p:cNvPr>
          <p:cNvSpPr>
            <a:spLocks noGrp="1"/>
          </p:cNvSpPr>
          <p:nvPr>
            <p:ph type="title"/>
          </p:nvPr>
        </p:nvSpPr>
        <p:spPr>
          <a:xfrm>
            <a:off x="0" y="-42754"/>
            <a:ext cx="12192000" cy="1456267"/>
          </a:xfrm>
        </p:spPr>
        <p:txBody>
          <a:bodyPr/>
          <a:lstStyle/>
          <a:p>
            <a:pPr algn="ctr"/>
            <a:r>
              <a:rPr lang="en-IN" sz="4400" b="1" u="sng" cap="none" dirty="0">
                <a:effectLst>
                  <a:outerShdw blurRad="38100" dist="38100" dir="2700000" algn="tl">
                    <a:srgbClr val="000000">
                      <a:alpha val="43137"/>
                    </a:srgbClr>
                  </a:outerShdw>
                </a:effectLst>
                <a:latin typeface="+mn-lt"/>
                <a:ea typeface="+mn-ea"/>
                <a:cs typeface="+mn-cs"/>
              </a:rPr>
              <a:t>Proportion of Data</a:t>
            </a:r>
            <a:endParaRPr lang="en-US" u="sng" dirty="0">
              <a:effectLst>
                <a:outerShdw blurRad="38100" dist="38100" dir="2700000" algn="tl">
                  <a:srgbClr val="000000">
                    <a:alpha val="43137"/>
                  </a:srgbClr>
                </a:outerShdw>
              </a:effectLst>
            </a:endParaRPr>
          </a:p>
        </p:txBody>
      </p:sp>
      <p:sp>
        <p:nvSpPr>
          <p:cNvPr id="10" name="TextBox 9">
            <a:extLst>
              <a:ext uri="{FF2B5EF4-FFF2-40B4-BE49-F238E27FC236}">
                <a16:creationId xmlns:a16="http://schemas.microsoft.com/office/drawing/2014/main" id="{38B014CE-4FBC-4F2F-B2AE-62D6BE37AC1E}"/>
              </a:ext>
            </a:extLst>
          </p:cNvPr>
          <p:cNvSpPr txBox="1"/>
          <p:nvPr/>
        </p:nvSpPr>
        <p:spPr>
          <a:xfrm>
            <a:off x="309094" y="1577299"/>
            <a:ext cx="11598132"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below proportion plot shows us the percentage of occurrence of category within each categorical feature column.</a:t>
            </a:r>
          </a:p>
        </p:txBody>
      </p:sp>
      <p:pic>
        <p:nvPicPr>
          <p:cNvPr id="12" name="Graphic 11" descr="Presentation with bar chart RTL">
            <a:extLst>
              <a:ext uri="{FF2B5EF4-FFF2-40B4-BE49-F238E27FC236}">
                <a16:creationId xmlns:a16="http://schemas.microsoft.com/office/drawing/2014/main" id="{9EE05173-C01F-4BA7-A6CA-4B562FCCE5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74384" y="204285"/>
            <a:ext cx="1302912" cy="1302912"/>
          </a:xfrm>
          <a:prstGeom prst="rect">
            <a:avLst/>
          </a:prstGeom>
        </p:spPr>
      </p:pic>
      <p:pic>
        <p:nvPicPr>
          <p:cNvPr id="24" name="Picture 23">
            <a:extLst>
              <a:ext uri="{FF2B5EF4-FFF2-40B4-BE49-F238E27FC236}">
                <a16:creationId xmlns:a16="http://schemas.microsoft.com/office/drawing/2014/main" id="{3F687F0F-3954-4EA9-A696-6713323A6B62}"/>
              </a:ext>
            </a:extLst>
          </p:cNvPr>
          <p:cNvPicPr>
            <a:picLocks noChangeAspect="1"/>
          </p:cNvPicPr>
          <p:nvPr/>
        </p:nvPicPr>
        <p:blipFill>
          <a:blip r:embed="rId5"/>
          <a:stretch>
            <a:fillRect/>
          </a:stretch>
        </p:blipFill>
        <p:spPr>
          <a:xfrm>
            <a:off x="577403" y="2448971"/>
            <a:ext cx="11037194" cy="4204744"/>
          </a:xfrm>
          <a:prstGeom prst="rect">
            <a:avLst/>
          </a:prstGeom>
        </p:spPr>
      </p:pic>
    </p:spTree>
    <p:extLst>
      <p:ext uri="{BB962C8B-B14F-4D97-AF65-F5344CB8AC3E}">
        <p14:creationId xmlns:p14="http://schemas.microsoft.com/office/powerpoint/2010/main" val="2825852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656</TotalTime>
  <Words>1742</Words>
  <Application>Microsoft Office PowerPoint</Application>
  <PresentationFormat>Widescreen</PresentationFormat>
  <Paragraphs>258</Paragraphs>
  <Slides>26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Algerian</vt:lpstr>
      <vt:lpstr>-apple-system</vt:lpstr>
      <vt:lpstr>Arial</vt:lpstr>
      <vt:lpstr>Calibri</vt:lpstr>
      <vt:lpstr>Calibri Light</vt:lpstr>
      <vt:lpstr>Franklin Gothic Book</vt:lpstr>
      <vt:lpstr>Google Sans</vt:lpstr>
      <vt:lpstr>Roboto</vt:lpstr>
      <vt:lpstr>urw-din</vt:lpstr>
      <vt:lpstr>Wingdings</vt:lpstr>
      <vt:lpstr>Celestial</vt:lpstr>
      <vt:lpstr>CAPSTONE PROJECT INTERIM PRESENTATION</vt:lpstr>
      <vt:lpstr>INTEREST RATE PREDICTION</vt:lpstr>
      <vt:lpstr>PowerPoint Presentation</vt:lpstr>
      <vt:lpstr>PowerPoint Presentation</vt:lpstr>
      <vt:lpstr>PowerPoint Presentation</vt:lpstr>
      <vt:lpstr>PowerPoint Presentation</vt:lpstr>
      <vt:lpstr>PowerPoint Presentation</vt:lpstr>
      <vt:lpstr>Data Distribution</vt:lpstr>
      <vt:lpstr>Proportion of Data</vt:lpstr>
      <vt:lpstr>PowerPoint Presentation</vt:lpstr>
      <vt:lpstr>Feature Correlation Heatmap  </vt:lpstr>
      <vt:lpstr>Statistics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INTEREST RATE PREDICTION</dc:title>
  <dc:creator>Raj Panchal</dc:creator>
  <cp:lastModifiedBy>Raj Panchal</cp:lastModifiedBy>
  <cp:revision>232</cp:revision>
  <dcterms:created xsi:type="dcterms:W3CDTF">2021-04-10T05:48:14Z</dcterms:created>
  <dcterms:modified xsi:type="dcterms:W3CDTF">2021-04-22T10:50:41Z</dcterms:modified>
</cp:coreProperties>
</file>