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0" r:id="rId3"/>
    <p:sldId id="278" r:id="rId4"/>
    <p:sldId id="279" r:id="rId5"/>
    <p:sldId id="280" r:id="rId6"/>
    <p:sldId id="273" r:id="rId7"/>
    <p:sldId id="286" r:id="rId8"/>
    <p:sldId id="288" r:id="rId9"/>
    <p:sldId id="274" r:id="rId10"/>
    <p:sldId id="287"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E43F8-2CC7-42C7-8D54-A58A05BEDF72}" v="541" dt="2022-02-04T10:19:45.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8D9AE-FB70-4C9B-B02F-C62216FEED94}" type="datetimeFigureOut">
              <a:rPr lang="en-IN" smtClean="0"/>
              <a:t>04-02-2022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C4D2-1C37-4274-8D07-C04E763B9B3F}" type="slidenum">
              <a:rPr lang="en-IN" smtClean="0"/>
              <a:t>‹#›</a:t>
            </a:fld>
            <a:endParaRPr lang="en-IN"/>
          </a:p>
        </p:txBody>
      </p:sp>
    </p:spTree>
    <p:extLst>
      <p:ext uri="{BB962C8B-B14F-4D97-AF65-F5344CB8AC3E}">
        <p14:creationId xmlns:p14="http://schemas.microsoft.com/office/powerpoint/2010/main" val="1362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B4B0-96C4-40EE-9E93-DEAC7F61DEDA}"/>
              </a:ext>
            </a:extLst>
          </p:cNvPr>
          <p:cNvSpPr>
            <a:spLocks noGrp="1"/>
          </p:cNvSpPr>
          <p:nvPr>
            <p:ph type="ctrTitle"/>
          </p:nvPr>
        </p:nvSpPr>
        <p:spPr>
          <a:xfrm>
            <a:off x="1487008" y="1190846"/>
            <a:ext cx="9333391" cy="657004"/>
          </a:xfrm>
        </p:spPr>
        <p:txBody>
          <a:bodyPr>
            <a:normAutofit/>
          </a:bodyPr>
          <a:lstStyle/>
          <a:p>
            <a:r>
              <a:rPr lang="en-IN" sz="3600" dirty="0"/>
              <a:t>Final Year Project  </a:t>
            </a:r>
          </a:p>
        </p:txBody>
      </p:sp>
      <p:sp>
        <p:nvSpPr>
          <p:cNvPr id="3" name="Subtitle 2">
            <a:extLst>
              <a:ext uri="{FF2B5EF4-FFF2-40B4-BE49-F238E27FC236}">
                <a16:creationId xmlns:a16="http://schemas.microsoft.com/office/drawing/2014/main" id="{97E59085-D389-4F7D-89CC-F98492651E50}"/>
              </a:ext>
            </a:extLst>
          </p:cNvPr>
          <p:cNvSpPr>
            <a:spLocks noGrp="1"/>
          </p:cNvSpPr>
          <p:nvPr>
            <p:ph type="subTitle" idx="1"/>
          </p:nvPr>
        </p:nvSpPr>
        <p:spPr>
          <a:xfrm>
            <a:off x="1487008" y="1847850"/>
            <a:ext cx="9448801" cy="4026701"/>
          </a:xfrm>
        </p:spPr>
        <p:txBody>
          <a:bodyPr vert="horz" lIns="91440" tIns="45720" rIns="91440" bIns="45720" rtlCol="0" anchor="t">
            <a:normAutofit/>
          </a:bodyPr>
          <a:lstStyle/>
          <a:p>
            <a:r>
              <a:rPr lang="en-IN" sz="2400" b="1" dirty="0"/>
              <a:t>Topic </a:t>
            </a:r>
            <a:r>
              <a:rPr lang="en-IN" sz="2400" dirty="0"/>
              <a:t>: Enhancing Data Security</a:t>
            </a:r>
            <a:endParaRPr lang="en-US" sz="2400" dirty="0"/>
          </a:p>
          <a:p>
            <a:r>
              <a:rPr lang="en-IN" sz="2400" b="1" dirty="0"/>
              <a:t>Under Guidance </a:t>
            </a:r>
            <a:r>
              <a:rPr lang="en-IN" sz="2400" dirty="0"/>
              <a:t>: Prof. Ajitkumar </a:t>
            </a:r>
            <a:r>
              <a:rPr lang="en-IN" sz="2400" dirty="0" err="1"/>
              <a:t>Khachane</a:t>
            </a:r>
            <a:endParaRPr lang="en-IN" sz="2400" dirty="0"/>
          </a:p>
          <a:p>
            <a:r>
              <a:rPr lang="en-IN" sz="2400" b="1" dirty="0"/>
              <a:t>Group Members :</a:t>
            </a:r>
          </a:p>
          <a:p>
            <a:r>
              <a:rPr lang="en-IN" sz="2400" dirty="0"/>
              <a:t>Raj Wadekar    18101A0060</a:t>
            </a:r>
          </a:p>
          <a:p>
            <a:r>
              <a:rPr lang="en-IN" sz="2400" dirty="0"/>
              <a:t>Anuj Joshi         18101A0068</a:t>
            </a:r>
          </a:p>
          <a:p>
            <a:r>
              <a:rPr lang="en-IN" sz="2400" dirty="0"/>
              <a:t>Kshitij </a:t>
            </a:r>
            <a:r>
              <a:rPr lang="en-IN" sz="2400" dirty="0" err="1"/>
              <a:t>patil</a:t>
            </a:r>
            <a:r>
              <a:rPr lang="en-IN" sz="2400" dirty="0"/>
              <a:t>         18101A0020</a:t>
            </a:r>
          </a:p>
          <a:p>
            <a:endParaRPr lang="en-IN" dirty="0"/>
          </a:p>
        </p:txBody>
      </p:sp>
    </p:spTree>
    <p:extLst>
      <p:ext uri="{BB962C8B-B14F-4D97-AF65-F5344CB8AC3E}">
        <p14:creationId xmlns:p14="http://schemas.microsoft.com/office/powerpoint/2010/main" val="207585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2A2905-36BF-49DC-88FA-404C404F9DA9}"/>
              </a:ext>
            </a:extLst>
          </p:cNvPr>
          <p:cNvPicPr>
            <a:picLocks noGrp="1" noChangeAspect="1"/>
          </p:cNvPicPr>
          <p:nvPr>
            <p:ph idx="1"/>
          </p:nvPr>
        </p:nvPicPr>
        <p:blipFill>
          <a:blip r:embed="rId2"/>
          <a:stretch>
            <a:fillRect/>
          </a:stretch>
        </p:blipFill>
        <p:spPr>
          <a:xfrm>
            <a:off x="1100137" y="2210540"/>
            <a:ext cx="5812551" cy="4119239"/>
          </a:xfrm>
        </p:spPr>
      </p:pic>
      <p:pic>
        <p:nvPicPr>
          <p:cNvPr id="7" name="Picture 6">
            <a:extLst>
              <a:ext uri="{FF2B5EF4-FFF2-40B4-BE49-F238E27FC236}">
                <a16:creationId xmlns:a16="http://schemas.microsoft.com/office/drawing/2014/main" id="{5623CF42-84B0-4CA5-971F-9E7D9DFDE0EA}"/>
              </a:ext>
            </a:extLst>
          </p:cNvPr>
          <p:cNvPicPr>
            <a:picLocks noChangeAspect="1"/>
          </p:cNvPicPr>
          <p:nvPr/>
        </p:nvPicPr>
        <p:blipFill>
          <a:blip r:embed="rId3"/>
          <a:stretch>
            <a:fillRect/>
          </a:stretch>
        </p:blipFill>
        <p:spPr>
          <a:xfrm>
            <a:off x="6912688" y="2611222"/>
            <a:ext cx="5015935" cy="3317873"/>
          </a:xfrm>
          <a:prstGeom prst="rect">
            <a:avLst/>
          </a:prstGeom>
        </p:spPr>
      </p:pic>
      <p:sp>
        <p:nvSpPr>
          <p:cNvPr id="8" name="TextBox 7">
            <a:extLst>
              <a:ext uri="{FF2B5EF4-FFF2-40B4-BE49-F238E27FC236}">
                <a16:creationId xmlns:a16="http://schemas.microsoft.com/office/drawing/2014/main" id="{D4414A49-6DEF-490B-B0D3-9C9A602FDBC8}"/>
              </a:ext>
            </a:extLst>
          </p:cNvPr>
          <p:cNvSpPr txBox="1"/>
          <p:nvPr/>
        </p:nvSpPr>
        <p:spPr>
          <a:xfrm>
            <a:off x="1349406" y="1553592"/>
            <a:ext cx="9641149" cy="338554"/>
          </a:xfrm>
          <a:prstGeom prst="rect">
            <a:avLst/>
          </a:prstGeom>
          <a:noFill/>
        </p:spPr>
        <p:txBody>
          <a:bodyPr wrap="square" rtlCol="0">
            <a:spAutoFit/>
          </a:bodyPr>
          <a:lstStyle/>
          <a:p>
            <a:r>
              <a:rPr lang="en-IN" sz="1600" dirty="0"/>
              <a:t>Advanced </a:t>
            </a:r>
            <a:r>
              <a:rPr lang="en-IN" sz="1600" dirty="0" err="1"/>
              <a:t>Encyption</a:t>
            </a:r>
            <a:r>
              <a:rPr lang="en-IN" sz="1600" dirty="0"/>
              <a:t> Standard Process (AES)</a:t>
            </a:r>
          </a:p>
        </p:txBody>
      </p:sp>
    </p:spTree>
    <p:extLst>
      <p:ext uri="{BB962C8B-B14F-4D97-AF65-F5344CB8AC3E}">
        <p14:creationId xmlns:p14="http://schemas.microsoft.com/office/powerpoint/2010/main" val="177661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C6AD-7D26-4485-933C-2B70E97F1AA9}"/>
              </a:ext>
            </a:extLst>
          </p:cNvPr>
          <p:cNvSpPr>
            <a:spLocks noGrp="1"/>
          </p:cNvSpPr>
          <p:nvPr>
            <p:ph type="title"/>
          </p:nvPr>
        </p:nvSpPr>
        <p:spPr>
          <a:xfrm>
            <a:off x="685801" y="764373"/>
            <a:ext cx="10820400" cy="5454312"/>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62309865-3D14-4ACB-BA46-F53A56608C8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558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EE30-2360-4D83-9836-E21D2D56F503}"/>
              </a:ext>
            </a:extLst>
          </p:cNvPr>
          <p:cNvSpPr>
            <a:spLocks noGrp="1"/>
          </p:cNvSpPr>
          <p:nvPr>
            <p:ph type="title"/>
          </p:nvPr>
        </p:nvSpPr>
        <p:spPr>
          <a:xfrm>
            <a:off x="2895600" y="764373"/>
            <a:ext cx="8524875" cy="907992"/>
          </a:xfrm>
        </p:spPr>
        <p:txBody>
          <a:bodyPr/>
          <a:lstStyle/>
          <a:p>
            <a:r>
              <a:rPr lang="en-IN" dirty="0" err="1"/>
              <a:t>intRODUCTION</a:t>
            </a:r>
            <a:endParaRPr lang="en-IN" dirty="0"/>
          </a:p>
        </p:txBody>
      </p:sp>
      <p:sp>
        <p:nvSpPr>
          <p:cNvPr id="3" name="Content Placeholder 2">
            <a:extLst>
              <a:ext uri="{FF2B5EF4-FFF2-40B4-BE49-F238E27FC236}">
                <a16:creationId xmlns:a16="http://schemas.microsoft.com/office/drawing/2014/main" id="{D70B9E41-BB2D-4B9B-87E3-97F747DAD1D6}"/>
              </a:ext>
            </a:extLst>
          </p:cNvPr>
          <p:cNvSpPr>
            <a:spLocks noGrp="1"/>
          </p:cNvSpPr>
          <p:nvPr>
            <p:ph idx="1"/>
          </p:nvPr>
        </p:nvSpPr>
        <p:spPr>
          <a:xfrm>
            <a:off x="843379" y="2208796"/>
            <a:ext cx="10648920" cy="3996695"/>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600" dirty="0"/>
              <a:t>Data Security has become one of the biggest concerns ,we are trying to solve this problem using our technology .</a:t>
            </a:r>
          </a:p>
          <a:p>
            <a:pPr algn="just">
              <a:lnSpc>
                <a:spcPct val="150000"/>
              </a:lnSpc>
              <a:buFont typeface="Wingdings" panose="05000000000000000000" pitchFamily="2" charset="2"/>
              <a:buChar char="Ø"/>
            </a:pPr>
            <a:r>
              <a:rPr lang="en-US" sz="1600" dirty="0"/>
              <a:t>On our website user can upload any type of files(</a:t>
            </a:r>
            <a:r>
              <a:rPr lang="en-US" sz="1600" dirty="0" err="1"/>
              <a:t>eg-txt,ppt,excel,etc</a:t>
            </a:r>
            <a:r>
              <a:rPr lang="en-US" sz="1600" dirty="0"/>
              <a:t>) and encrypt them ,after encryption the user gets a secret key ,the user then can use the key to open and download the uploaded document</a:t>
            </a:r>
          </a:p>
          <a:p>
            <a:pPr algn="just">
              <a:lnSpc>
                <a:spcPct val="150000"/>
              </a:lnSpc>
              <a:buFont typeface="Wingdings" panose="05000000000000000000" pitchFamily="2" charset="2"/>
              <a:buChar char="Ø"/>
            </a:pPr>
            <a:r>
              <a:rPr lang="en-US" sz="1600" dirty="0"/>
              <a:t>If any other user needs to see the document uploaded by other user he can request the secret key and can download the file.</a:t>
            </a:r>
          </a:p>
        </p:txBody>
      </p:sp>
    </p:spTree>
    <p:extLst>
      <p:ext uri="{BB962C8B-B14F-4D97-AF65-F5344CB8AC3E}">
        <p14:creationId xmlns:p14="http://schemas.microsoft.com/office/powerpoint/2010/main" val="137921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352E-6EE6-42BE-B8AF-C16035C9B79B}"/>
              </a:ext>
            </a:extLst>
          </p:cNvPr>
          <p:cNvSpPr>
            <a:spLocks noGrp="1"/>
          </p:cNvSpPr>
          <p:nvPr>
            <p:ph type="title"/>
          </p:nvPr>
        </p:nvSpPr>
        <p:spPr>
          <a:xfrm>
            <a:off x="2895600" y="764373"/>
            <a:ext cx="8610600" cy="1064427"/>
          </a:xfrm>
        </p:spPr>
        <p:txBody>
          <a:bodyPr/>
          <a:lstStyle/>
          <a:p>
            <a:r>
              <a:rPr lang="en-IN" dirty="0"/>
              <a:t>Literature Review</a:t>
            </a:r>
          </a:p>
        </p:txBody>
      </p:sp>
      <p:graphicFrame>
        <p:nvGraphicFramePr>
          <p:cNvPr id="4" name="Table 4">
            <a:extLst>
              <a:ext uri="{FF2B5EF4-FFF2-40B4-BE49-F238E27FC236}">
                <a16:creationId xmlns:a16="http://schemas.microsoft.com/office/drawing/2014/main" id="{8CBF3E46-C6B7-4F66-8BC8-03A7F029739F}"/>
              </a:ext>
            </a:extLst>
          </p:cNvPr>
          <p:cNvGraphicFramePr>
            <a:graphicFrameLocks noGrp="1"/>
          </p:cNvGraphicFramePr>
          <p:nvPr>
            <p:ph idx="1"/>
            <p:extLst>
              <p:ext uri="{D42A27DB-BD31-4B8C-83A1-F6EECF244321}">
                <p14:modId xmlns:p14="http://schemas.microsoft.com/office/powerpoint/2010/main" val="950164848"/>
              </p:ext>
            </p:extLst>
          </p:nvPr>
        </p:nvGraphicFramePr>
        <p:xfrm>
          <a:off x="896644" y="1944211"/>
          <a:ext cx="10609555" cy="4165129"/>
        </p:xfrm>
        <a:graphic>
          <a:graphicData uri="http://schemas.openxmlformats.org/drawingml/2006/table">
            <a:tbl>
              <a:tblPr firstRow="1" bandRow="1">
                <a:tableStyleId>{5C22544A-7EE6-4342-B048-85BDC9FD1C3A}</a:tableStyleId>
              </a:tblPr>
              <a:tblGrid>
                <a:gridCol w="581037">
                  <a:extLst>
                    <a:ext uri="{9D8B030D-6E8A-4147-A177-3AD203B41FA5}">
                      <a16:colId xmlns:a16="http://schemas.microsoft.com/office/drawing/2014/main" val="2912785899"/>
                    </a:ext>
                  </a:extLst>
                </a:gridCol>
                <a:gridCol w="3386121">
                  <a:extLst>
                    <a:ext uri="{9D8B030D-6E8A-4147-A177-3AD203B41FA5}">
                      <a16:colId xmlns:a16="http://schemas.microsoft.com/office/drawing/2014/main" val="628018160"/>
                    </a:ext>
                  </a:extLst>
                </a:gridCol>
                <a:gridCol w="2898659">
                  <a:extLst>
                    <a:ext uri="{9D8B030D-6E8A-4147-A177-3AD203B41FA5}">
                      <a16:colId xmlns:a16="http://schemas.microsoft.com/office/drawing/2014/main" val="1354240404"/>
                    </a:ext>
                  </a:extLst>
                </a:gridCol>
                <a:gridCol w="3743738">
                  <a:extLst>
                    <a:ext uri="{9D8B030D-6E8A-4147-A177-3AD203B41FA5}">
                      <a16:colId xmlns:a16="http://schemas.microsoft.com/office/drawing/2014/main" val="1079279443"/>
                    </a:ext>
                  </a:extLst>
                </a:gridCol>
              </a:tblGrid>
              <a:tr h="624367">
                <a:tc>
                  <a:txBody>
                    <a:bodyPr/>
                    <a:lstStyle/>
                    <a:p>
                      <a:r>
                        <a:rPr lang="en-IN" dirty="0"/>
                        <a:t>SR.NO</a:t>
                      </a:r>
                    </a:p>
                  </a:txBody>
                  <a:tcPr/>
                </a:tc>
                <a:tc>
                  <a:txBody>
                    <a:bodyPr/>
                    <a:lstStyle/>
                    <a:p>
                      <a:r>
                        <a:rPr lang="en-IN" dirty="0"/>
                        <a:t>TITLE OF PAPER</a:t>
                      </a:r>
                    </a:p>
                  </a:txBody>
                  <a:tcPr/>
                </a:tc>
                <a:tc>
                  <a:txBody>
                    <a:bodyPr/>
                    <a:lstStyle/>
                    <a:p>
                      <a:r>
                        <a:rPr lang="en-IN" dirty="0"/>
                        <a:t>AUTHORS</a:t>
                      </a:r>
                    </a:p>
                  </a:txBody>
                  <a:tcPr/>
                </a:tc>
                <a:tc>
                  <a:txBody>
                    <a:bodyPr/>
                    <a:lstStyle/>
                    <a:p>
                      <a:r>
                        <a:rPr lang="en-IN" dirty="0"/>
                        <a:t>KNOWLEDGE GAINED</a:t>
                      </a:r>
                    </a:p>
                  </a:txBody>
                  <a:tcPr/>
                </a:tc>
                <a:extLst>
                  <a:ext uri="{0D108BD9-81ED-4DB2-BD59-A6C34878D82A}">
                    <a16:rowId xmlns:a16="http://schemas.microsoft.com/office/drawing/2014/main" val="3791965957"/>
                  </a:ext>
                </a:extLst>
              </a:tr>
              <a:tr h="3525049">
                <a:tc>
                  <a:txBody>
                    <a:bodyPr/>
                    <a:lstStyle/>
                    <a:p>
                      <a:r>
                        <a:rPr lang="en-IN" dirty="0"/>
                        <a:t>1)</a:t>
                      </a:r>
                    </a:p>
                  </a:txBody>
                  <a:tcPr/>
                </a:tc>
                <a:tc>
                  <a:txBody>
                    <a:bodyPr/>
                    <a:lstStyle/>
                    <a:p>
                      <a:r>
                        <a:rPr lang="en-US" sz="1600" b="0" dirty="0"/>
                        <a:t>“</a:t>
                      </a:r>
                      <a:r>
                        <a:rPr lang="en-US" sz="1600" dirty="0"/>
                        <a:t>An Enhanced Cloud Storage </a:t>
                      </a:r>
                      <a:r>
                        <a:rPr lang="en-US" sz="1600" b="0" dirty="0"/>
                        <a:t>”</a:t>
                      </a:r>
                      <a:endParaRPr lang="en-IN" sz="1600" b="0" dirty="0"/>
                    </a:p>
                  </a:txBody>
                  <a:tcPr/>
                </a:tc>
                <a:tc>
                  <a:txBody>
                    <a:bodyPr/>
                    <a:lstStyle/>
                    <a:p>
                      <a:r>
                        <a:rPr lang="en-IN" sz="1600" dirty="0"/>
                        <a:t>1)Sirisha </a:t>
                      </a:r>
                      <a:r>
                        <a:rPr lang="en-IN" sz="1600" dirty="0" err="1"/>
                        <a:t>Sanatha</a:t>
                      </a:r>
                      <a:r>
                        <a:rPr lang="en-IN" sz="1600" dirty="0"/>
                        <a:t>, 2)Swathi </a:t>
                      </a:r>
                      <a:r>
                        <a:rPr lang="en-IN" sz="1600" dirty="0" err="1"/>
                        <a:t>Amancha</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this paper we have proposed an advanced technique for securing data in cloud through fog computing. In this paper we have come up with fog computing and it gave advancement to the existing methodologies of securing data in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Disadvantage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Data is not been encrypted. </a:t>
                      </a:r>
                      <a:endParaRPr lang="en-IN" dirty="0"/>
                    </a:p>
                  </a:txBody>
                  <a:tcPr/>
                </a:tc>
                <a:extLst>
                  <a:ext uri="{0D108BD9-81ED-4DB2-BD59-A6C34878D82A}">
                    <a16:rowId xmlns:a16="http://schemas.microsoft.com/office/drawing/2014/main" val="1551760293"/>
                  </a:ext>
                </a:extLst>
              </a:tr>
            </a:tbl>
          </a:graphicData>
        </a:graphic>
      </p:graphicFrame>
    </p:spTree>
    <p:extLst>
      <p:ext uri="{BB962C8B-B14F-4D97-AF65-F5344CB8AC3E}">
        <p14:creationId xmlns:p14="http://schemas.microsoft.com/office/powerpoint/2010/main" val="36909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39-74D2-41AB-8A66-095EED39F2B4}"/>
              </a:ext>
            </a:extLst>
          </p:cNvPr>
          <p:cNvSpPr>
            <a:spLocks noGrp="1"/>
          </p:cNvSpPr>
          <p:nvPr>
            <p:ph type="title"/>
          </p:nvPr>
        </p:nvSpPr>
        <p:spPr>
          <a:xfrm>
            <a:off x="2895600" y="764373"/>
            <a:ext cx="8610600" cy="1162081"/>
          </a:xfrm>
        </p:spPr>
        <p:txBody>
          <a:bodyPr/>
          <a:lstStyle/>
          <a:p>
            <a:endParaRPr lang="en-IN" dirty="0"/>
          </a:p>
        </p:txBody>
      </p:sp>
      <p:graphicFrame>
        <p:nvGraphicFramePr>
          <p:cNvPr id="4" name="Table 4">
            <a:extLst>
              <a:ext uri="{FF2B5EF4-FFF2-40B4-BE49-F238E27FC236}">
                <a16:creationId xmlns:a16="http://schemas.microsoft.com/office/drawing/2014/main" id="{9C1C5167-14E5-4B2D-888C-381327F6E3D9}"/>
              </a:ext>
            </a:extLst>
          </p:cNvPr>
          <p:cNvGraphicFramePr>
            <a:graphicFrameLocks noGrp="1"/>
          </p:cNvGraphicFramePr>
          <p:nvPr>
            <p:ph idx="1"/>
            <p:extLst>
              <p:ext uri="{D42A27DB-BD31-4B8C-83A1-F6EECF244321}">
                <p14:modId xmlns:p14="http://schemas.microsoft.com/office/powerpoint/2010/main" val="2727729366"/>
              </p:ext>
            </p:extLst>
          </p:nvPr>
        </p:nvGraphicFramePr>
        <p:xfrm>
          <a:off x="898865" y="1813406"/>
          <a:ext cx="10730884" cy="4280221"/>
        </p:xfrm>
        <a:graphic>
          <a:graphicData uri="http://schemas.openxmlformats.org/drawingml/2006/table">
            <a:tbl>
              <a:tblPr firstRow="1" bandRow="1">
                <a:tableStyleId>{5C22544A-7EE6-4342-B048-85BDC9FD1C3A}</a:tableStyleId>
              </a:tblPr>
              <a:tblGrid>
                <a:gridCol w="587682">
                  <a:extLst>
                    <a:ext uri="{9D8B030D-6E8A-4147-A177-3AD203B41FA5}">
                      <a16:colId xmlns:a16="http://schemas.microsoft.com/office/drawing/2014/main" val="2912785899"/>
                    </a:ext>
                  </a:extLst>
                </a:gridCol>
                <a:gridCol w="3424844">
                  <a:extLst>
                    <a:ext uri="{9D8B030D-6E8A-4147-A177-3AD203B41FA5}">
                      <a16:colId xmlns:a16="http://schemas.microsoft.com/office/drawing/2014/main" val="628018160"/>
                    </a:ext>
                  </a:extLst>
                </a:gridCol>
                <a:gridCol w="2297903">
                  <a:extLst>
                    <a:ext uri="{9D8B030D-6E8A-4147-A177-3AD203B41FA5}">
                      <a16:colId xmlns:a16="http://schemas.microsoft.com/office/drawing/2014/main" val="1354240404"/>
                    </a:ext>
                  </a:extLst>
                </a:gridCol>
                <a:gridCol w="4420455">
                  <a:extLst>
                    <a:ext uri="{9D8B030D-6E8A-4147-A177-3AD203B41FA5}">
                      <a16:colId xmlns:a16="http://schemas.microsoft.com/office/drawing/2014/main" val="1079279443"/>
                    </a:ext>
                  </a:extLst>
                </a:gridCol>
              </a:tblGrid>
              <a:tr h="698503">
                <a:tc>
                  <a:txBody>
                    <a:bodyPr/>
                    <a:lstStyle/>
                    <a:p>
                      <a:r>
                        <a:rPr lang="en-IN" dirty="0"/>
                        <a:t>SR.NO</a:t>
                      </a:r>
                    </a:p>
                  </a:txBody>
                  <a:tcPr/>
                </a:tc>
                <a:tc>
                  <a:txBody>
                    <a:bodyPr/>
                    <a:lstStyle/>
                    <a:p>
                      <a:r>
                        <a:rPr lang="en-IN" dirty="0"/>
                        <a:t>TITLE OF PAPER</a:t>
                      </a:r>
                    </a:p>
                  </a:txBody>
                  <a:tcPr/>
                </a:tc>
                <a:tc>
                  <a:txBody>
                    <a:bodyPr/>
                    <a:lstStyle/>
                    <a:p>
                      <a:r>
                        <a:rPr lang="en-IN" dirty="0"/>
                        <a:t>AUTHORS</a:t>
                      </a:r>
                    </a:p>
                  </a:txBody>
                  <a:tcPr/>
                </a:tc>
                <a:tc>
                  <a:txBody>
                    <a:bodyPr/>
                    <a:lstStyle/>
                    <a:p>
                      <a:r>
                        <a:rPr lang="en-IN" dirty="0"/>
                        <a:t>KNOWLEDGE GAINED</a:t>
                      </a:r>
                    </a:p>
                  </a:txBody>
                  <a:tcPr/>
                </a:tc>
                <a:extLst>
                  <a:ext uri="{0D108BD9-81ED-4DB2-BD59-A6C34878D82A}">
                    <a16:rowId xmlns:a16="http://schemas.microsoft.com/office/drawing/2014/main" val="3791965957"/>
                  </a:ext>
                </a:extLst>
              </a:tr>
              <a:tr h="3581718">
                <a:tc>
                  <a:txBody>
                    <a:bodyPr/>
                    <a:lstStyle/>
                    <a:p>
                      <a:r>
                        <a:rPr lang="en-IN" b="0" dirty="0"/>
                        <a:t>2)</a:t>
                      </a:r>
                    </a:p>
                  </a:txBody>
                  <a:tcPr/>
                </a:tc>
                <a:tc>
                  <a:txBody>
                    <a:bodyPr/>
                    <a:lstStyle/>
                    <a:p>
                      <a:r>
                        <a:rPr lang="en-US" sz="1600" b="0" dirty="0"/>
                        <a:t>“</a:t>
                      </a:r>
                      <a:r>
                        <a:rPr lang="en-US" sz="1600" dirty="0"/>
                        <a:t>A Study of Data Storage Security Issues in Cloud Computing</a:t>
                      </a:r>
                      <a:r>
                        <a:rPr lang="en-US" sz="1600" b="0" dirty="0"/>
                        <a:t>”</a:t>
                      </a:r>
                      <a:endParaRPr lang="en-IN" sz="1600" b="0" dirty="0"/>
                    </a:p>
                  </a:txBody>
                  <a:tcPr/>
                </a:tc>
                <a:tc>
                  <a:txBody>
                    <a:bodyPr/>
                    <a:lstStyle/>
                    <a:p>
                      <a:pPr marL="342900" indent="-342900">
                        <a:buAutoNum type="arabicParenR"/>
                      </a:pPr>
                      <a:r>
                        <a:rPr lang="en-US" sz="1600" dirty="0"/>
                        <a:t>A Venkatesh, </a:t>
                      </a:r>
                    </a:p>
                    <a:p>
                      <a:pPr marL="0" indent="0">
                        <a:buNone/>
                      </a:pPr>
                      <a:r>
                        <a:rPr lang="en-US" sz="1600" dirty="0"/>
                        <a:t>2) </a:t>
                      </a:r>
                      <a:r>
                        <a:rPr lang="en-US" sz="1600" dirty="0" err="1"/>
                        <a:t>Marrynal</a:t>
                      </a:r>
                      <a:r>
                        <a:rPr lang="en-US" sz="1600" dirty="0"/>
                        <a:t> S </a:t>
                      </a:r>
                      <a:r>
                        <a:rPr lang="en-US" sz="1600" dirty="0" err="1"/>
                        <a:t>Eastaff</a:t>
                      </a:r>
                      <a:endParaRPr lang="en-IN" sz="1600" dirty="0"/>
                    </a:p>
                  </a:txBody>
                  <a:tcPr/>
                </a:tc>
                <a:tc>
                  <a:txBody>
                    <a:bodyPr/>
                    <a:lstStyle/>
                    <a:p>
                      <a:pPr marL="0" indent="0" algn="just">
                        <a:lnSpc>
                          <a:spcPct val="100000"/>
                        </a:lnSpc>
                        <a:buNone/>
                      </a:pPr>
                      <a:r>
                        <a:rPr lang="en-US" sz="1600" dirty="0"/>
                        <a:t>In this paper, we will discuss the different techniques that are used for secure data storage on cloud. Cloud computing enables users to store their data in remote storage location. But data security is the major threat in cloud </a:t>
                      </a:r>
                      <a:r>
                        <a:rPr lang="en-US" sz="1600" dirty="0" err="1"/>
                        <a:t>computing.To</a:t>
                      </a:r>
                      <a:r>
                        <a:rPr lang="en-US" sz="1600" dirty="0"/>
                        <a:t> overcome this, confidentiality, integrity, availability should be encapsulated in a CSP’s Service- Level Agreement (SLA) to its customers</a:t>
                      </a:r>
                    </a:p>
                    <a:p>
                      <a:pPr marL="0" indent="0" algn="just">
                        <a:lnSpc>
                          <a:spcPct val="100000"/>
                        </a:lnSpc>
                        <a:buNone/>
                      </a:pPr>
                      <a:endParaRPr lang="en-US" sz="1600" dirty="0"/>
                    </a:p>
                    <a:p>
                      <a:pPr marL="0" indent="0" algn="just">
                        <a:lnSpc>
                          <a:spcPct val="100000"/>
                        </a:lnSpc>
                        <a:buNone/>
                      </a:pPr>
                      <a:r>
                        <a:rPr lang="en-US" sz="1600" dirty="0"/>
                        <a:t>Disadvantage : Data is directly sent to cloud and processing is done in cloud which increases load on cloud</a:t>
                      </a:r>
                      <a:endParaRPr lang="en-IN" sz="1600" dirty="0"/>
                    </a:p>
                  </a:txBody>
                  <a:tcPr/>
                </a:tc>
                <a:extLst>
                  <a:ext uri="{0D108BD9-81ED-4DB2-BD59-A6C34878D82A}">
                    <a16:rowId xmlns:a16="http://schemas.microsoft.com/office/drawing/2014/main" val="1551760293"/>
                  </a:ext>
                </a:extLst>
              </a:tr>
            </a:tbl>
          </a:graphicData>
        </a:graphic>
      </p:graphicFrame>
    </p:spTree>
    <p:extLst>
      <p:ext uri="{BB962C8B-B14F-4D97-AF65-F5344CB8AC3E}">
        <p14:creationId xmlns:p14="http://schemas.microsoft.com/office/powerpoint/2010/main" val="411966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FA11-3831-466C-9CCD-E6770AD7C7B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5298F48-C7A7-4CB5-A054-4DBDBC1F7C4C}"/>
              </a:ext>
            </a:extLst>
          </p:cNvPr>
          <p:cNvSpPr>
            <a:spLocks noGrp="1"/>
          </p:cNvSpPr>
          <p:nvPr>
            <p:ph idx="1"/>
          </p:nvPr>
        </p:nvSpPr>
        <p:spPr/>
        <p:txBody>
          <a:bodyPr>
            <a:normAutofit/>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entury Gothic" panose="020B0502020202020204" pitchFamily="34" charset="0"/>
              </a:rPr>
              <a:t>SR.NO</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entury Gothic" panose="020B0502020202020204" pitchFamily="34" charset="0"/>
              </a:rPr>
              <a:t>TITLE OF PAPER</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entury Gothic" panose="020B0502020202020204" pitchFamily="34" charset="0"/>
              </a:rPr>
              <a:t>AUTHORS</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entury Gothic" panose="020B0502020202020204" pitchFamily="34" charset="0"/>
              </a:rPr>
              <a:t>KNO</a:t>
            </a:r>
            <a:endParaRPr lang="en-IN" sz="2400" dirty="0"/>
          </a:p>
        </p:txBody>
      </p:sp>
      <p:graphicFrame>
        <p:nvGraphicFramePr>
          <p:cNvPr id="4" name="Table 4">
            <a:extLst>
              <a:ext uri="{FF2B5EF4-FFF2-40B4-BE49-F238E27FC236}">
                <a16:creationId xmlns:a16="http://schemas.microsoft.com/office/drawing/2014/main" id="{FC1FFB77-240D-4752-B5A5-22DD764C3429}"/>
              </a:ext>
            </a:extLst>
          </p:cNvPr>
          <p:cNvGraphicFramePr>
            <a:graphicFrameLocks/>
          </p:cNvGraphicFramePr>
          <p:nvPr>
            <p:extLst>
              <p:ext uri="{D42A27DB-BD31-4B8C-83A1-F6EECF244321}">
                <p14:modId xmlns:p14="http://schemas.microsoft.com/office/powerpoint/2010/main" val="1772639333"/>
              </p:ext>
            </p:extLst>
          </p:nvPr>
        </p:nvGraphicFramePr>
        <p:xfrm>
          <a:off x="685800" y="1811045"/>
          <a:ext cx="10820400" cy="4796606"/>
        </p:xfrm>
        <a:graphic>
          <a:graphicData uri="http://schemas.openxmlformats.org/drawingml/2006/table">
            <a:tbl>
              <a:tblPr firstRow="1" bandRow="1">
                <a:tableStyleId>{5C22544A-7EE6-4342-B048-85BDC9FD1C3A}</a:tableStyleId>
              </a:tblPr>
              <a:tblGrid>
                <a:gridCol w="592584">
                  <a:extLst>
                    <a:ext uri="{9D8B030D-6E8A-4147-A177-3AD203B41FA5}">
                      <a16:colId xmlns:a16="http://schemas.microsoft.com/office/drawing/2014/main" val="2912785899"/>
                    </a:ext>
                  </a:extLst>
                </a:gridCol>
                <a:gridCol w="3453414">
                  <a:extLst>
                    <a:ext uri="{9D8B030D-6E8A-4147-A177-3AD203B41FA5}">
                      <a16:colId xmlns:a16="http://schemas.microsoft.com/office/drawing/2014/main" val="628018160"/>
                    </a:ext>
                  </a:extLst>
                </a:gridCol>
                <a:gridCol w="2317072">
                  <a:extLst>
                    <a:ext uri="{9D8B030D-6E8A-4147-A177-3AD203B41FA5}">
                      <a16:colId xmlns:a16="http://schemas.microsoft.com/office/drawing/2014/main" val="1354240404"/>
                    </a:ext>
                  </a:extLst>
                </a:gridCol>
                <a:gridCol w="4457330">
                  <a:extLst>
                    <a:ext uri="{9D8B030D-6E8A-4147-A177-3AD203B41FA5}">
                      <a16:colId xmlns:a16="http://schemas.microsoft.com/office/drawing/2014/main" val="1079279443"/>
                    </a:ext>
                  </a:extLst>
                </a:gridCol>
              </a:tblGrid>
              <a:tr h="658358">
                <a:tc>
                  <a:txBody>
                    <a:bodyPr/>
                    <a:lstStyle/>
                    <a:p>
                      <a:r>
                        <a:rPr lang="en-IN" dirty="0"/>
                        <a:t>SR.NO</a:t>
                      </a:r>
                    </a:p>
                  </a:txBody>
                  <a:tcPr/>
                </a:tc>
                <a:tc>
                  <a:txBody>
                    <a:bodyPr/>
                    <a:lstStyle/>
                    <a:p>
                      <a:r>
                        <a:rPr lang="en-IN" dirty="0"/>
                        <a:t>TITLE OF PAPER</a:t>
                      </a:r>
                    </a:p>
                  </a:txBody>
                  <a:tcPr/>
                </a:tc>
                <a:tc>
                  <a:txBody>
                    <a:bodyPr/>
                    <a:lstStyle/>
                    <a:p>
                      <a:r>
                        <a:rPr lang="en-IN" dirty="0"/>
                        <a:t>AUTHORS</a:t>
                      </a:r>
                    </a:p>
                  </a:txBody>
                  <a:tcPr/>
                </a:tc>
                <a:tc>
                  <a:txBody>
                    <a:bodyPr/>
                    <a:lstStyle/>
                    <a:p>
                      <a:r>
                        <a:rPr lang="en-IN" dirty="0"/>
                        <a:t>KNOWLEDGE GAINED</a:t>
                      </a:r>
                    </a:p>
                  </a:txBody>
                  <a:tcPr/>
                </a:tc>
                <a:extLst>
                  <a:ext uri="{0D108BD9-81ED-4DB2-BD59-A6C34878D82A}">
                    <a16:rowId xmlns:a16="http://schemas.microsoft.com/office/drawing/2014/main" val="3791965957"/>
                  </a:ext>
                </a:extLst>
              </a:tr>
              <a:tr h="4138248">
                <a:tc>
                  <a:txBody>
                    <a:bodyPr/>
                    <a:lstStyle/>
                    <a:p>
                      <a:r>
                        <a:rPr lang="en-IN" dirty="0"/>
                        <a:t>3)</a:t>
                      </a:r>
                    </a:p>
                  </a:txBody>
                  <a:tcPr/>
                </a:tc>
                <a:tc>
                  <a:txBody>
                    <a:bodyPr/>
                    <a:lstStyle/>
                    <a:p>
                      <a:r>
                        <a:rPr lang="en-US" sz="1600" b="0" dirty="0"/>
                        <a:t>“</a:t>
                      </a:r>
                      <a:r>
                        <a:rPr lang="en-US" sz="1600" dirty="0"/>
                        <a:t>Securing the Internet of Things (IoT): A Security Taxonomy for IoT</a:t>
                      </a:r>
                      <a:r>
                        <a:rPr lang="en-US" sz="1600" b="0" dirty="0"/>
                        <a:t>”</a:t>
                      </a:r>
                      <a:endParaRPr lang="en-IN" sz="1600" b="0" dirty="0"/>
                    </a:p>
                  </a:txBody>
                  <a:tcPr/>
                </a:tc>
                <a:tc>
                  <a:txBody>
                    <a:bodyPr/>
                    <a:lstStyle/>
                    <a:p>
                      <a:r>
                        <a:rPr lang="en-US" sz="1600" dirty="0"/>
                        <a:t>1)Syed S </a:t>
                      </a:r>
                      <a:r>
                        <a:rPr lang="en-US" sz="1600" dirty="0" err="1"/>
                        <a:t>Rizv</a:t>
                      </a:r>
                      <a:r>
                        <a:rPr lang="en-US" sz="1600" dirty="0"/>
                        <a:t> 2)Andrew Kurtz</a:t>
                      </a:r>
                      <a:endParaRPr lang="en-IN" sz="1600" dirty="0"/>
                    </a:p>
                  </a:txBody>
                  <a:tcPr/>
                </a:tc>
                <a:tc>
                  <a:txBody>
                    <a:bodyPr/>
                    <a:lstStyle/>
                    <a:p>
                      <a:pPr marL="0" indent="0" algn="just">
                        <a:lnSpc>
                          <a:spcPct val="100000"/>
                        </a:lnSpc>
                        <a:buNone/>
                      </a:pPr>
                      <a:r>
                        <a:rPr lang="en-US" sz="1600" dirty="0"/>
                        <a:t>In Internet of Things (IoT), there is a vast number of connected devices that exist. These devices are collecting and transmitting great volumes of data from device to </a:t>
                      </a:r>
                      <a:r>
                        <a:rPr lang="en-US" sz="1600" dirty="0" err="1"/>
                        <a:t>device,device</a:t>
                      </a:r>
                      <a:r>
                        <a:rPr lang="en-US" sz="1600" dirty="0"/>
                        <a:t> to enterprise systems, and occasionally from device to humans.</a:t>
                      </a:r>
                      <a:r>
                        <a:rPr lang="en-US" dirty="0"/>
                        <a:t> </a:t>
                      </a:r>
                      <a:r>
                        <a:rPr lang="en-US" sz="1600" dirty="0"/>
                        <a:t>The primary goal of this research work is to advance the current state of the art in IoT research by identifying(a) the security requirements and challenges that IoT is currently facing, and (b) the existing security solutions that have been proposed or implemented with their limitations. </a:t>
                      </a:r>
                    </a:p>
                    <a:p>
                      <a:pPr marL="0" indent="0" algn="just">
                        <a:lnSpc>
                          <a:spcPct val="100000"/>
                        </a:lnSpc>
                        <a:buNone/>
                      </a:pPr>
                      <a:r>
                        <a:rPr lang="en-US" sz="1600" dirty="0"/>
                        <a:t>Disadvantages </a:t>
                      </a:r>
                    </a:p>
                    <a:p>
                      <a:pPr marL="285750" indent="-285750" algn="just">
                        <a:lnSpc>
                          <a:spcPct val="100000"/>
                        </a:lnSpc>
                        <a:buFont typeface="Wingdings" panose="05000000000000000000" pitchFamily="2" charset="2"/>
                        <a:buChar char="Ø"/>
                      </a:pPr>
                      <a:r>
                        <a:rPr lang="en-US" sz="1600" dirty="0"/>
                        <a:t>SQL injection is possible </a:t>
                      </a:r>
                    </a:p>
                    <a:p>
                      <a:pPr marL="285750" indent="-285750" algn="just">
                        <a:lnSpc>
                          <a:spcPct val="100000"/>
                        </a:lnSpc>
                        <a:buFont typeface="Wingdings" panose="05000000000000000000" pitchFamily="2" charset="2"/>
                        <a:buChar char="Ø"/>
                      </a:pPr>
                      <a:r>
                        <a:rPr lang="en-US" sz="1600" dirty="0"/>
                        <a:t>Badly protected IDs</a:t>
                      </a:r>
                      <a:endParaRPr lang="en-IN" sz="1600" dirty="0"/>
                    </a:p>
                  </a:txBody>
                  <a:tcPr/>
                </a:tc>
                <a:extLst>
                  <a:ext uri="{0D108BD9-81ED-4DB2-BD59-A6C34878D82A}">
                    <a16:rowId xmlns:a16="http://schemas.microsoft.com/office/drawing/2014/main" val="1551760293"/>
                  </a:ext>
                </a:extLst>
              </a:tr>
            </a:tbl>
          </a:graphicData>
        </a:graphic>
      </p:graphicFrame>
    </p:spTree>
    <p:extLst>
      <p:ext uri="{BB962C8B-B14F-4D97-AF65-F5344CB8AC3E}">
        <p14:creationId xmlns:p14="http://schemas.microsoft.com/office/powerpoint/2010/main" val="319109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85E6-4536-4720-9B25-3737C2049CC2}"/>
              </a:ext>
            </a:extLst>
          </p:cNvPr>
          <p:cNvSpPr>
            <a:spLocks noGrp="1"/>
          </p:cNvSpPr>
          <p:nvPr>
            <p:ph type="title"/>
          </p:nvPr>
        </p:nvSpPr>
        <p:spPr>
          <a:xfrm>
            <a:off x="2895600" y="764373"/>
            <a:ext cx="8610600" cy="1133106"/>
          </a:xfrm>
        </p:spPr>
        <p:txBody>
          <a:bodyPr/>
          <a:lstStyle/>
          <a:p>
            <a:r>
              <a:rPr lang="en-IN" dirty="0"/>
              <a:t>Technology stack</a:t>
            </a:r>
          </a:p>
        </p:txBody>
      </p:sp>
      <p:sp>
        <p:nvSpPr>
          <p:cNvPr id="8" name="TextBox 7">
            <a:extLst>
              <a:ext uri="{FF2B5EF4-FFF2-40B4-BE49-F238E27FC236}">
                <a16:creationId xmlns:a16="http://schemas.microsoft.com/office/drawing/2014/main" id="{3CFE8F8D-8135-4CB7-A684-385B4BFFCC19}"/>
              </a:ext>
            </a:extLst>
          </p:cNvPr>
          <p:cNvSpPr txBox="1"/>
          <p:nvPr/>
        </p:nvSpPr>
        <p:spPr>
          <a:xfrm>
            <a:off x="1349406" y="1722269"/>
            <a:ext cx="9721048" cy="4124206"/>
          </a:xfrm>
          <a:prstGeom prst="rect">
            <a:avLst/>
          </a:prstGeom>
          <a:noFill/>
        </p:spPr>
        <p:txBody>
          <a:bodyPr wrap="square" lIns="91440" tIns="45720" rIns="91440" bIns="45720" rtlCol="0" anchor="t">
            <a:spAutoFit/>
          </a:bodyPr>
          <a:lstStyle/>
          <a:p>
            <a:r>
              <a:rPr lang="en-IN" sz="1600" dirty="0"/>
              <a:t>Software Requirements :</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Python / Java</a:t>
            </a:r>
          </a:p>
          <a:p>
            <a:pPr marL="285750" indent="-285750">
              <a:buFont typeface="Wingdings" panose="05000000000000000000" pitchFamily="2" charset="2"/>
              <a:buChar char="Ø"/>
            </a:pPr>
            <a:r>
              <a:rPr lang="en-IN" sz="1600" dirty="0"/>
              <a:t>HTML </a:t>
            </a:r>
          </a:p>
          <a:p>
            <a:pPr marL="285750" indent="-285750">
              <a:buFont typeface="Wingdings" panose="05000000000000000000" pitchFamily="2" charset="2"/>
              <a:buChar char="Ø"/>
            </a:pPr>
            <a:r>
              <a:rPr lang="en-IN" sz="1600" dirty="0"/>
              <a:t>CSS</a:t>
            </a:r>
          </a:p>
          <a:p>
            <a:pPr marL="285750" indent="-285750">
              <a:buFont typeface="Wingdings" panose="05000000000000000000" pitchFamily="2" charset="2"/>
              <a:buChar char="Ø"/>
            </a:pPr>
            <a:r>
              <a:rPr lang="en-IN" sz="1600" dirty="0"/>
              <a:t>SQLite</a:t>
            </a:r>
          </a:p>
          <a:p>
            <a:pPr marL="285750" indent="-285750">
              <a:buFont typeface="Wingdings" panose="05000000000000000000" pitchFamily="2" charset="2"/>
              <a:buChar char="Ø"/>
            </a:pPr>
            <a:r>
              <a:rPr lang="en-IN" sz="1600" dirty="0" err="1"/>
              <a:t>Javascript</a:t>
            </a:r>
            <a:endParaRPr lang="en-IN" sz="1600"/>
          </a:p>
          <a:p>
            <a:pPr marL="285750" indent="-285750">
              <a:buFont typeface="Wingdings" panose="05000000000000000000" pitchFamily="2" charset="2"/>
              <a:buChar char="Ø"/>
            </a:pPr>
            <a:r>
              <a:rPr lang="en-IN" sz="1600" dirty="0"/>
              <a:t>Django</a:t>
            </a:r>
          </a:p>
          <a:p>
            <a:pPr marL="285750" indent="-285750">
              <a:buFont typeface="Wingdings" panose="05000000000000000000" pitchFamily="2" charset="2"/>
              <a:buChar char="Ø"/>
            </a:pPr>
            <a:r>
              <a:rPr lang="en-IN" sz="1600" dirty="0"/>
              <a:t>Apache</a:t>
            </a:r>
          </a:p>
          <a:p>
            <a:pPr marL="285750" indent="-285750">
              <a:buFont typeface="Wingdings" panose="05000000000000000000" pitchFamily="2" charset="2"/>
              <a:buChar char="Ø"/>
            </a:pPr>
            <a:endParaRPr lang="en-IN" sz="1600" dirty="0"/>
          </a:p>
          <a:p>
            <a:endParaRPr lang="en-IN" sz="1600" dirty="0"/>
          </a:p>
          <a:p>
            <a:endParaRPr lang="en-IN" sz="1600" dirty="0"/>
          </a:p>
          <a:p>
            <a:pPr marL="285750" indent="-285750">
              <a:buFont typeface="Wingdings" panose="05000000000000000000" pitchFamily="2" charset="2"/>
              <a:buChar char="Ø"/>
            </a:pPr>
            <a:endParaRPr lang="en-IN" sz="1600" dirty="0"/>
          </a:p>
          <a:p>
            <a:endParaRPr lang="en-IN" dirty="0"/>
          </a:p>
          <a:p>
            <a:endParaRPr lang="en-IN" dirty="0"/>
          </a:p>
          <a:p>
            <a:endParaRPr lang="en-IN" dirty="0"/>
          </a:p>
        </p:txBody>
      </p:sp>
    </p:spTree>
    <p:extLst>
      <p:ext uri="{BB962C8B-B14F-4D97-AF65-F5344CB8AC3E}">
        <p14:creationId xmlns:p14="http://schemas.microsoft.com/office/powerpoint/2010/main" val="342576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5764-061D-4FDA-B24F-9B7F8C680162}"/>
              </a:ext>
            </a:extLst>
          </p:cNvPr>
          <p:cNvSpPr>
            <a:spLocks noGrp="1"/>
          </p:cNvSpPr>
          <p:nvPr>
            <p:ph type="title"/>
          </p:nvPr>
        </p:nvSpPr>
        <p:spPr/>
        <p:txBody>
          <a:bodyPr/>
          <a:lstStyle/>
          <a:p>
            <a:r>
              <a:rPr lang="en-IN" dirty="0"/>
              <a:t>Implementation Process </a:t>
            </a:r>
          </a:p>
        </p:txBody>
      </p:sp>
      <p:sp>
        <p:nvSpPr>
          <p:cNvPr id="3" name="Content Placeholder 2">
            <a:extLst>
              <a:ext uri="{FF2B5EF4-FFF2-40B4-BE49-F238E27FC236}">
                <a16:creationId xmlns:a16="http://schemas.microsoft.com/office/drawing/2014/main" id="{C679C534-34E2-4030-9705-F84682643206}"/>
              </a:ext>
            </a:extLst>
          </p:cNvPr>
          <p:cNvSpPr>
            <a:spLocks noGrp="1"/>
          </p:cNvSpPr>
          <p:nvPr>
            <p:ph idx="1"/>
          </p:nvPr>
        </p:nvSpPr>
        <p:spPr>
          <a:xfrm>
            <a:off x="896646" y="2057401"/>
            <a:ext cx="10609554" cy="4192479"/>
          </a:xfrm>
        </p:spPr>
        <p:txBody>
          <a:bodyPr>
            <a:normAutofit/>
          </a:bodyPr>
          <a:lstStyle/>
          <a:p>
            <a:pPr marL="0" indent="0" algn="just">
              <a:buNone/>
            </a:pPr>
            <a:r>
              <a:rPr lang="en-IN" sz="1600" dirty="0"/>
              <a:t> </a:t>
            </a:r>
          </a:p>
        </p:txBody>
      </p:sp>
      <p:pic>
        <p:nvPicPr>
          <p:cNvPr id="6" name="Picture 5">
            <a:extLst>
              <a:ext uri="{FF2B5EF4-FFF2-40B4-BE49-F238E27FC236}">
                <a16:creationId xmlns:a16="http://schemas.microsoft.com/office/drawing/2014/main" id="{AE94B2C3-9386-41DF-9761-34CD624E093A}"/>
              </a:ext>
            </a:extLst>
          </p:cNvPr>
          <p:cNvPicPr>
            <a:picLocks noChangeAspect="1"/>
          </p:cNvPicPr>
          <p:nvPr/>
        </p:nvPicPr>
        <p:blipFill>
          <a:blip r:embed="rId2"/>
          <a:stretch>
            <a:fillRect/>
          </a:stretch>
        </p:blipFill>
        <p:spPr>
          <a:xfrm>
            <a:off x="5967274" y="2057401"/>
            <a:ext cx="5867908" cy="3917271"/>
          </a:xfrm>
          <a:prstGeom prst="rect">
            <a:avLst/>
          </a:prstGeom>
        </p:spPr>
      </p:pic>
      <p:sp>
        <p:nvSpPr>
          <p:cNvPr id="7" name="TextBox 6">
            <a:extLst>
              <a:ext uri="{FF2B5EF4-FFF2-40B4-BE49-F238E27FC236}">
                <a16:creationId xmlns:a16="http://schemas.microsoft.com/office/drawing/2014/main" id="{21E6E452-4E11-48BA-8490-326365A30176}"/>
              </a:ext>
            </a:extLst>
          </p:cNvPr>
          <p:cNvSpPr txBox="1"/>
          <p:nvPr/>
        </p:nvSpPr>
        <p:spPr>
          <a:xfrm>
            <a:off x="1118586" y="1881245"/>
            <a:ext cx="5063139" cy="5031506"/>
          </a:xfrm>
          <a:prstGeom prst="rect">
            <a:avLst/>
          </a:prstGeom>
          <a:noFill/>
        </p:spPr>
        <p:txBody>
          <a:bodyPr wrap="square" rtlCol="0">
            <a:spAutoFit/>
          </a:bodyPr>
          <a:lstStyle/>
          <a:p>
            <a:r>
              <a:rPr lang="en-IN" sz="1600" dirty="0"/>
              <a:t>Data flow diagram for file encryption </a:t>
            </a:r>
            <a:r>
              <a:rPr lang="en-IN" dirty="0"/>
              <a:t>:</a:t>
            </a:r>
          </a:p>
          <a:p>
            <a:endParaRPr lang="en-IN" dirty="0"/>
          </a:p>
          <a:p>
            <a:pPr algn="just">
              <a:lnSpc>
                <a:spcPct val="150000"/>
              </a:lnSpc>
            </a:pPr>
            <a:r>
              <a:rPr lang="en-US" sz="1600" dirty="0"/>
              <a:t>In this project initially the user enters user ID and password to store his data, this will be verified in the user database if it is valid then the user will be authenticated and sends a status message to the user. A file ID will be generated to the file that has to be uploaded. The file ID will be used to fetch the required file from file database and then it is uploaded to the fog node. A secret key is generated to encrypt the file in fog node. The encrypted file is then stored in the cloud along with the file ID and user ID, then a status message is sent to the user.</a:t>
            </a:r>
            <a:endParaRPr lang="en-IN" sz="1600" dirty="0"/>
          </a:p>
        </p:txBody>
      </p:sp>
    </p:spTree>
    <p:extLst>
      <p:ext uri="{BB962C8B-B14F-4D97-AF65-F5344CB8AC3E}">
        <p14:creationId xmlns:p14="http://schemas.microsoft.com/office/powerpoint/2010/main" val="41616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54BE1-529A-4B3F-A831-D32E20E6BD29}"/>
              </a:ext>
            </a:extLst>
          </p:cNvPr>
          <p:cNvSpPr>
            <a:spLocks noGrp="1"/>
          </p:cNvSpPr>
          <p:nvPr>
            <p:ph idx="1"/>
          </p:nvPr>
        </p:nvSpPr>
        <p:spPr>
          <a:xfrm>
            <a:off x="1136342" y="1384917"/>
            <a:ext cx="5121583" cy="5263533"/>
          </a:xfrm>
        </p:spPr>
        <p:txBody>
          <a:bodyPr>
            <a:normAutofit/>
          </a:bodyPr>
          <a:lstStyle/>
          <a:p>
            <a:pPr marL="0" indent="0" algn="just">
              <a:buNone/>
            </a:pPr>
            <a:r>
              <a:rPr lang="en-IN" sz="1600" dirty="0"/>
              <a:t>Data flow diagram for file decryption </a:t>
            </a:r>
            <a:r>
              <a:rPr lang="en-IN" sz="1200" dirty="0"/>
              <a:t>:</a:t>
            </a:r>
          </a:p>
          <a:p>
            <a:pPr marL="0" indent="0" algn="just">
              <a:buNone/>
            </a:pPr>
            <a:endParaRPr lang="en-US" sz="1600" dirty="0">
              <a:effectLst/>
              <a:latin typeface="Century Gothic" panose="020B0502020202020204" pitchFamily="34" charset="0"/>
              <a:ea typeface="Calibri" panose="020F0502020204030204" pitchFamily="34" charset="0"/>
            </a:endParaRPr>
          </a:p>
          <a:p>
            <a:pPr marL="0" indent="0" algn="just">
              <a:lnSpc>
                <a:spcPct val="150000"/>
              </a:lnSpc>
              <a:buNone/>
            </a:pPr>
            <a:r>
              <a:rPr lang="en-US" sz="1600" dirty="0">
                <a:effectLst/>
                <a:latin typeface="Century Gothic" panose="020B0502020202020204" pitchFamily="34" charset="0"/>
                <a:ea typeface="Calibri" panose="020F0502020204030204" pitchFamily="34" charset="0"/>
              </a:rPr>
              <a:t>In this project initially the user enters user ID and password to retrieve required data, this will be verified in the user database if it is valid then the user will be authenticated and a status message is sent to the user. User enters the file name and corresponding file ID will be retrieved from the file database. The file ID along with user id will be sent to cloud to fetch required file. The file is sent to fog node where it is decrypted and then sent to the user.</a:t>
            </a:r>
            <a:endParaRPr lang="en-IN" sz="1600" dirty="0">
              <a:latin typeface="Century Gothic" panose="020B0502020202020204" pitchFamily="34" charset="0"/>
            </a:endParaRPr>
          </a:p>
        </p:txBody>
      </p:sp>
      <p:pic>
        <p:nvPicPr>
          <p:cNvPr id="5" name="Picture 4">
            <a:extLst>
              <a:ext uri="{FF2B5EF4-FFF2-40B4-BE49-F238E27FC236}">
                <a16:creationId xmlns:a16="http://schemas.microsoft.com/office/drawing/2014/main" id="{1943F051-4451-4564-8AFE-A98B6340C977}"/>
              </a:ext>
            </a:extLst>
          </p:cNvPr>
          <p:cNvPicPr>
            <a:picLocks noChangeAspect="1"/>
          </p:cNvPicPr>
          <p:nvPr/>
        </p:nvPicPr>
        <p:blipFill rotWithShape="1">
          <a:blip r:embed="rId2">
            <a:extLst>
              <a:ext uri="{28A0092B-C50C-407E-A947-70E740481C1C}">
                <a14:useLocalDpi xmlns:a14="http://schemas.microsoft.com/office/drawing/2010/main" val="0"/>
              </a:ext>
            </a:extLst>
          </a:blip>
          <a:srcRect b="9440"/>
          <a:stretch/>
        </p:blipFill>
        <p:spPr>
          <a:xfrm>
            <a:off x="6096000" y="1384917"/>
            <a:ext cx="5579572" cy="4545365"/>
          </a:xfrm>
          <a:prstGeom prst="rect">
            <a:avLst/>
          </a:prstGeom>
        </p:spPr>
      </p:pic>
    </p:spTree>
    <p:extLst>
      <p:ext uri="{BB962C8B-B14F-4D97-AF65-F5344CB8AC3E}">
        <p14:creationId xmlns:p14="http://schemas.microsoft.com/office/powerpoint/2010/main" val="409217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24E9A-2F6F-4C3B-AFB3-30DDB788FD8B}"/>
              </a:ext>
            </a:extLst>
          </p:cNvPr>
          <p:cNvSpPr>
            <a:spLocks noGrp="1"/>
          </p:cNvSpPr>
          <p:nvPr>
            <p:ph idx="1"/>
          </p:nvPr>
        </p:nvSpPr>
        <p:spPr>
          <a:xfrm>
            <a:off x="1251751" y="1402251"/>
            <a:ext cx="4971496" cy="5024761"/>
          </a:xfrm>
        </p:spPr>
        <p:txBody>
          <a:bodyPr vert="horz" lIns="91440" tIns="45720" rIns="91440" bIns="45720" rtlCol="0" anchor="t">
            <a:normAutofit/>
          </a:bodyPr>
          <a:lstStyle/>
          <a:p>
            <a:pPr marL="0" indent="0">
              <a:lnSpc>
                <a:spcPct val="150000"/>
              </a:lnSpc>
              <a:buNone/>
            </a:pPr>
            <a:r>
              <a:rPr lang="en-IN" sz="1700" dirty="0"/>
              <a:t>Sequence Diagram :</a:t>
            </a:r>
          </a:p>
          <a:p>
            <a:pPr marL="0" indent="0" algn="just">
              <a:lnSpc>
                <a:spcPct val="150000"/>
              </a:lnSpc>
              <a:buNone/>
            </a:pPr>
            <a:r>
              <a:rPr lang="en-US" sz="1600" dirty="0"/>
              <a:t>Initially the user enters user ID and password to retrieve required data, this will be verified in the user database if it is valid then the user will be authenticated and a status message. A file ID will be generated to the file that has to be uploaded. The file ID will be used to fetch the required file from file database and then it is uploaded to the fog node then file will be encrypted and stored in the cloud. Similarly to fetch a file the user enters user id and password, the file of entered file Id will be sent from cloud to fog then decrypted file is given to the user.</a:t>
            </a:r>
            <a:endParaRPr lang="en-IN" sz="1600" dirty="0"/>
          </a:p>
        </p:txBody>
      </p:sp>
      <p:pic>
        <p:nvPicPr>
          <p:cNvPr id="5" name="Picture 4">
            <a:extLst>
              <a:ext uri="{FF2B5EF4-FFF2-40B4-BE49-F238E27FC236}">
                <a16:creationId xmlns:a16="http://schemas.microsoft.com/office/drawing/2014/main" id="{596C2F29-DCAE-479F-A268-6E5A293AA2FA}"/>
              </a:ext>
            </a:extLst>
          </p:cNvPr>
          <p:cNvPicPr>
            <a:picLocks noChangeAspect="1"/>
          </p:cNvPicPr>
          <p:nvPr/>
        </p:nvPicPr>
        <p:blipFill>
          <a:blip r:embed="rId2"/>
          <a:stretch>
            <a:fillRect/>
          </a:stretch>
        </p:blipFill>
        <p:spPr>
          <a:xfrm>
            <a:off x="6551721" y="1340529"/>
            <a:ext cx="4761248" cy="5148206"/>
          </a:xfrm>
          <a:prstGeom prst="rect">
            <a:avLst/>
          </a:prstGeom>
        </p:spPr>
      </p:pic>
    </p:spTree>
    <p:extLst>
      <p:ext uri="{BB962C8B-B14F-4D97-AF65-F5344CB8AC3E}">
        <p14:creationId xmlns:p14="http://schemas.microsoft.com/office/powerpoint/2010/main" val="3346038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1172</TotalTime>
  <Words>1143</Words>
  <Application>Microsoft Office PowerPoint</Application>
  <PresentationFormat>Widescreen</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Final Year Project  </vt:lpstr>
      <vt:lpstr>intRODUCTION</vt:lpstr>
      <vt:lpstr>Literature Review</vt:lpstr>
      <vt:lpstr>PowerPoint Presentation</vt:lpstr>
      <vt:lpstr>PowerPoint Presentation</vt:lpstr>
      <vt:lpstr>Technology stack</vt:lpstr>
      <vt:lpstr>Implementation Process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Topic Review</dc:title>
  <dc:creator>PRASHIK NIKUMBE</dc:creator>
  <cp:lastModifiedBy>Anuj Joshi</cp:lastModifiedBy>
  <cp:revision>234</cp:revision>
  <dcterms:created xsi:type="dcterms:W3CDTF">2021-02-22T10:03:39Z</dcterms:created>
  <dcterms:modified xsi:type="dcterms:W3CDTF">2022-02-04T10:20:16Z</dcterms:modified>
</cp:coreProperties>
</file>