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2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B3E2B-05AA-4135-B5D5-7AD192C25F44}" type="datetimeFigureOut">
              <a:rPr lang="en-GB" smtClean="0"/>
              <a:t>29/08/2022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999E4-875E-4FC2-8B9A-4A43A68523B8}" type="slidenum">
              <a:rPr lang="en-GB" smtClean="0"/>
              <a:t>‹#›</a:t>
            </a:fld>
            <a:endParaRPr lang="en-GB"/>
          </a:p>
        </p:txBody>
      </p:sp>
    </p:spTree>
    <p:extLst>
      <p:ext uri="{BB962C8B-B14F-4D97-AF65-F5344CB8AC3E}">
        <p14:creationId xmlns:p14="http://schemas.microsoft.com/office/powerpoint/2010/main" val="375298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999E4-875E-4FC2-8B9A-4A43A68523B8}" type="slidenum">
              <a:rPr lang="en-GB" smtClean="0"/>
              <a:t>20</a:t>
            </a:fld>
            <a:endParaRPr lang="en-GB"/>
          </a:p>
        </p:txBody>
      </p:sp>
    </p:spTree>
    <p:extLst>
      <p:ext uri="{BB962C8B-B14F-4D97-AF65-F5344CB8AC3E}">
        <p14:creationId xmlns:p14="http://schemas.microsoft.com/office/powerpoint/2010/main" val="106875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999E4-875E-4FC2-8B9A-4A43A68523B8}" type="slidenum">
              <a:rPr lang="en-GB" smtClean="0"/>
              <a:t>22</a:t>
            </a:fld>
            <a:endParaRPr lang="en-GB"/>
          </a:p>
        </p:txBody>
      </p:sp>
    </p:spTree>
    <p:extLst>
      <p:ext uri="{BB962C8B-B14F-4D97-AF65-F5344CB8AC3E}">
        <p14:creationId xmlns:p14="http://schemas.microsoft.com/office/powerpoint/2010/main" val="113973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999E4-875E-4FC2-8B9A-4A43A68523B8}" type="slidenum">
              <a:rPr lang="en-GB" smtClean="0"/>
              <a:t>23</a:t>
            </a:fld>
            <a:endParaRPr lang="en-GB"/>
          </a:p>
        </p:txBody>
      </p:sp>
    </p:spTree>
    <p:extLst>
      <p:ext uri="{BB962C8B-B14F-4D97-AF65-F5344CB8AC3E}">
        <p14:creationId xmlns:p14="http://schemas.microsoft.com/office/powerpoint/2010/main" val="214504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999E4-875E-4FC2-8B9A-4A43A68523B8}" type="slidenum">
              <a:rPr lang="en-GB" smtClean="0"/>
              <a:t>26</a:t>
            </a:fld>
            <a:endParaRPr lang="en-GB"/>
          </a:p>
        </p:txBody>
      </p:sp>
    </p:spTree>
    <p:extLst>
      <p:ext uri="{BB962C8B-B14F-4D97-AF65-F5344CB8AC3E}">
        <p14:creationId xmlns:p14="http://schemas.microsoft.com/office/powerpoint/2010/main" val="145501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1CAF-6E6D-7142-C9CE-C5E38DD30D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307BCF-4DE6-4C56-053D-83DEB5103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4C6B38A-80C5-0D3E-0CDB-2A18F09F8B7E}"/>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5" name="Footer Placeholder 4">
            <a:extLst>
              <a:ext uri="{FF2B5EF4-FFF2-40B4-BE49-F238E27FC236}">
                <a16:creationId xmlns:a16="http://schemas.microsoft.com/office/drawing/2014/main" id="{2E114F6D-34FB-5DBC-AC19-054E93879E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4B06E9-098B-C196-15B7-62546C1A5423}"/>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176755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4505-BDB0-8595-443D-50A3E76F44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84966F-307D-43C4-9117-60D526C13A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3DB35E-493A-BC33-027D-ED7CCE76EA99}"/>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5" name="Footer Placeholder 4">
            <a:extLst>
              <a:ext uri="{FF2B5EF4-FFF2-40B4-BE49-F238E27FC236}">
                <a16:creationId xmlns:a16="http://schemas.microsoft.com/office/drawing/2014/main" id="{1FE7C1EF-1529-9C6E-4F16-5CBE27EAFA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0EDDE2-4008-CE91-EC74-9115282B14B4}"/>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165837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98175-CCE2-99B8-72AF-991D9EC4FA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B4C268-E624-8E10-BD06-2408D5876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D6822C-7DB6-F0B2-3D1C-EF160750D7EC}"/>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5" name="Footer Placeholder 4">
            <a:extLst>
              <a:ext uri="{FF2B5EF4-FFF2-40B4-BE49-F238E27FC236}">
                <a16:creationId xmlns:a16="http://schemas.microsoft.com/office/drawing/2014/main" id="{007D16E6-B8E0-A4D3-1B0A-0E36B2FB98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0AFCC0-1D24-A6C5-5157-7BCF65200BB3}"/>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309308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D81F-BC00-E640-2498-08FFB8A362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B70EAD-EF30-642F-19C5-7E8A202AE3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89DB3B-5D7A-754F-3C49-420DC9724F46}"/>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5" name="Footer Placeholder 4">
            <a:extLst>
              <a:ext uri="{FF2B5EF4-FFF2-40B4-BE49-F238E27FC236}">
                <a16:creationId xmlns:a16="http://schemas.microsoft.com/office/drawing/2014/main" id="{8C53B122-A998-97B3-C7E9-A38B44BC12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EEB12-B647-1441-FEBC-826320587449}"/>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126883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80AF-16AC-DEFA-C868-9AFA62E80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91DAE4E-A68F-CCCC-16A1-5F9A5FFB52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636D6-3612-860A-BBF9-E54CE364F156}"/>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5" name="Footer Placeholder 4">
            <a:extLst>
              <a:ext uri="{FF2B5EF4-FFF2-40B4-BE49-F238E27FC236}">
                <a16:creationId xmlns:a16="http://schemas.microsoft.com/office/drawing/2014/main" id="{05B5A73E-3256-B6E2-D003-D40BABD0EE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3D23F7-F87A-12E7-1610-AD21EBCB350D}"/>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66563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6E9D-36CD-DD53-2687-A203D4899C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E4FD82-E9A1-02AA-B733-0A76FDBE2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841F7A-09FE-2AE1-30B0-D5BA6AB9E5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E12DD15-F48F-73EF-6A63-C443D72F4F68}"/>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6" name="Footer Placeholder 5">
            <a:extLst>
              <a:ext uri="{FF2B5EF4-FFF2-40B4-BE49-F238E27FC236}">
                <a16:creationId xmlns:a16="http://schemas.microsoft.com/office/drawing/2014/main" id="{79E32B04-FC7F-A802-9708-8B2086C59B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6C2ABC-6A64-0649-E95C-BDB77E8CB048}"/>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145485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C766-D994-9889-4A2D-9A003C2E839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C41176-E943-EAB0-391D-75E355CC2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F610A7-1414-95B3-EC1D-FB8F2B44D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11F381E-B47D-FF1E-85DE-7F2A8DAD6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B3354-FCD3-2121-419F-C12267E38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10817F7-D2D7-33E8-B0FA-C3862D2F1447}"/>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8" name="Footer Placeholder 7">
            <a:extLst>
              <a:ext uri="{FF2B5EF4-FFF2-40B4-BE49-F238E27FC236}">
                <a16:creationId xmlns:a16="http://schemas.microsoft.com/office/drawing/2014/main" id="{97A4194A-8495-9A2E-686E-D237128913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19AADAC-C1CB-1C88-F98C-A0563C7895DA}"/>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13320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9771-ED90-F1C6-8EA0-83A90FB2B0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8C419A7-AF47-B6BA-8DB6-9809566E824D}"/>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4" name="Footer Placeholder 3">
            <a:extLst>
              <a:ext uri="{FF2B5EF4-FFF2-40B4-BE49-F238E27FC236}">
                <a16:creationId xmlns:a16="http://schemas.microsoft.com/office/drawing/2014/main" id="{9B0610C8-D713-743C-02EF-7333FAA565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BAD1E6-1F88-79D9-17CD-B3F508F01040}"/>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41895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94CD4-BD10-7AD4-69A9-A72D212C5858}"/>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3" name="Footer Placeholder 2">
            <a:extLst>
              <a:ext uri="{FF2B5EF4-FFF2-40B4-BE49-F238E27FC236}">
                <a16:creationId xmlns:a16="http://schemas.microsoft.com/office/drawing/2014/main" id="{CD91A9A0-EBF4-C3D0-8E54-62AC237F62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F0D2CA0-7BCF-DCD6-7959-8CAC9DE7F9E3}"/>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221318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5F3A-DFED-A22D-6109-DC390DA78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08579A-E9CC-58D3-BD8B-F428FC423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023187-3A79-64D1-C0FE-B492160BE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C45E11-3EF7-40DC-3BDA-745CE0EA926A}"/>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6" name="Footer Placeholder 5">
            <a:extLst>
              <a:ext uri="{FF2B5EF4-FFF2-40B4-BE49-F238E27FC236}">
                <a16:creationId xmlns:a16="http://schemas.microsoft.com/office/drawing/2014/main" id="{B9781389-68FD-CA63-F50A-25C7EBCB9A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982210-6528-F998-BD8A-363FB9F114B5}"/>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147324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5C66-DC6C-8881-FCF0-725FE6A39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F47847C-4624-FCBE-0E8C-1F6B1AC2C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5B1538-ED85-0517-7EAA-DFE9DAA8D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8BF44-241E-C97F-2DC7-2C383B64F967}"/>
              </a:ext>
            </a:extLst>
          </p:cNvPr>
          <p:cNvSpPr>
            <a:spLocks noGrp="1"/>
          </p:cNvSpPr>
          <p:nvPr>
            <p:ph type="dt" sz="half" idx="10"/>
          </p:nvPr>
        </p:nvSpPr>
        <p:spPr/>
        <p:txBody>
          <a:bodyPr/>
          <a:lstStyle/>
          <a:p>
            <a:fld id="{CDDD4F95-3BDE-4998-B4AF-643EA759CD0B}" type="datetimeFigureOut">
              <a:rPr lang="en-GB" smtClean="0"/>
              <a:t>29/08/2022</a:t>
            </a:fld>
            <a:endParaRPr lang="en-GB"/>
          </a:p>
        </p:txBody>
      </p:sp>
      <p:sp>
        <p:nvSpPr>
          <p:cNvPr id="6" name="Footer Placeholder 5">
            <a:extLst>
              <a:ext uri="{FF2B5EF4-FFF2-40B4-BE49-F238E27FC236}">
                <a16:creationId xmlns:a16="http://schemas.microsoft.com/office/drawing/2014/main" id="{C2C5A507-ABB6-40B5-E895-A8A84B3E2C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15EB62-6D5D-1AE6-5F7F-8A9F23B861E0}"/>
              </a:ext>
            </a:extLst>
          </p:cNvPr>
          <p:cNvSpPr>
            <a:spLocks noGrp="1"/>
          </p:cNvSpPr>
          <p:nvPr>
            <p:ph type="sldNum" sz="quarter" idx="12"/>
          </p:nvPr>
        </p:nvSpPr>
        <p:spPr/>
        <p:txBody>
          <a:bodyPr/>
          <a:lstStyle/>
          <a:p>
            <a:fld id="{37B9216A-C132-44BB-8709-864491E654DC}" type="slidenum">
              <a:rPr lang="en-GB" smtClean="0"/>
              <a:t>‹#›</a:t>
            </a:fld>
            <a:endParaRPr lang="en-GB"/>
          </a:p>
        </p:txBody>
      </p:sp>
    </p:spTree>
    <p:extLst>
      <p:ext uri="{BB962C8B-B14F-4D97-AF65-F5344CB8AC3E}">
        <p14:creationId xmlns:p14="http://schemas.microsoft.com/office/powerpoint/2010/main" val="182716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19A3B4-305C-0F75-735F-A71047EB1F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AB0D90-2F1D-B7DA-9F79-3F0B9C3D1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484F95-91A7-C327-048D-ECB1BF486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D4F95-3BDE-4998-B4AF-643EA759CD0B}" type="datetimeFigureOut">
              <a:rPr lang="en-GB" smtClean="0"/>
              <a:t>29/08/2022</a:t>
            </a:fld>
            <a:endParaRPr lang="en-GB"/>
          </a:p>
        </p:txBody>
      </p:sp>
      <p:sp>
        <p:nvSpPr>
          <p:cNvPr id="5" name="Footer Placeholder 4">
            <a:extLst>
              <a:ext uri="{FF2B5EF4-FFF2-40B4-BE49-F238E27FC236}">
                <a16:creationId xmlns:a16="http://schemas.microsoft.com/office/drawing/2014/main" id="{5016D81A-7D43-CD01-E2CB-06A2787EC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3DD086-8BC7-54ED-AF54-FA135AE0D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9216A-C132-44BB-8709-864491E654DC}" type="slidenum">
              <a:rPr lang="en-GB" smtClean="0"/>
              <a:t>‹#›</a:t>
            </a:fld>
            <a:endParaRPr lang="en-GB"/>
          </a:p>
        </p:txBody>
      </p:sp>
    </p:spTree>
    <p:extLst>
      <p:ext uri="{BB962C8B-B14F-4D97-AF65-F5344CB8AC3E}">
        <p14:creationId xmlns:p14="http://schemas.microsoft.com/office/powerpoint/2010/main" val="52661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24D1-1AD6-5E8C-E855-B6ED7F655DDD}"/>
              </a:ext>
            </a:extLst>
          </p:cNvPr>
          <p:cNvSpPr>
            <a:spLocks noGrp="1"/>
          </p:cNvSpPr>
          <p:nvPr>
            <p:ph type="ctrTitle"/>
          </p:nvPr>
        </p:nvSpPr>
        <p:spPr/>
        <p:txBody>
          <a:bodyPr/>
          <a:lstStyle/>
          <a:p>
            <a:r>
              <a:rPr lang="en-GB" dirty="0"/>
              <a:t>Stack and Queue</a:t>
            </a:r>
          </a:p>
        </p:txBody>
      </p:sp>
      <p:sp>
        <p:nvSpPr>
          <p:cNvPr id="3" name="Subtitle 2">
            <a:extLst>
              <a:ext uri="{FF2B5EF4-FFF2-40B4-BE49-F238E27FC236}">
                <a16:creationId xmlns:a16="http://schemas.microsoft.com/office/drawing/2014/main" id="{5375C3D0-B593-1F84-F879-11CD30ED339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881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CB2F-874E-DF8F-E451-0E1E4B2CF63B}"/>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F91867A6-129C-9935-AECF-A90494C85164}"/>
              </a:ext>
            </a:extLst>
          </p:cNvPr>
          <p:cNvSpPr>
            <a:spLocks noGrp="1"/>
          </p:cNvSpPr>
          <p:nvPr>
            <p:ph idx="1"/>
          </p:nvPr>
        </p:nvSpPr>
        <p:spPr>
          <a:xfrm>
            <a:off x="838200" y="1825625"/>
            <a:ext cx="5257800" cy="4351338"/>
          </a:xfrm>
        </p:spPr>
        <p:txBody>
          <a:bodyPr>
            <a:normAutofit fontScale="62500" lnSpcReduction="20000"/>
          </a:bodyPr>
          <a:lstStyle/>
          <a:p>
            <a:pPr marL="0" indent="0" algn="just">
              <a:buNone/>
            </a:pPr>
            <a:r>
              <a:rPr lang="en-GB" b="1" i="0" dirty="0">
                <a:effectLst/>
                <a:latin typeface="inter-regular"/>
              </a:rPr>
              <a:t>void</a:t>
            </a:r>
            <a:r>
              <a:rPr lang="en-GB" b="0" i="0" dirty="0">
                <a:effectLst/>
                <a:latin typeface="inter-regular"/>
              </a:rPr>
              <a:t> push ()  </a:t>
            </a:r>
          </a:p>
          <a:p>
            <a:pPr marL="0" indent="0" algn="just">
              <a:buNone/>
            </a:pPr>
            <a:r>
              <a:rPr lang="en-GB" b="0" i="0" dirty="0">
                <a:effectLst/>
                <a:latin typeface="inter-regular"/>
              </a:rPr>
              <a:t>{  </a:t>
            </a:r>
          </a:p>
          <a:p>
            <a:pPr marL="0" indent="0" algn="just">
              <a:buNone/>
            </a:pPr>
            <a:r>
              <a:rPr lang="en-GB" b="0" i="0" dirty="0">
                <a:effectLst/>
                <a:latin typeface="inter-regular"/>
              </a:rPr>
              <a:t>    </a:t>
            </a:r>
            <a:r>
              <a:rPr lang="en-GB" b="1" i="0" dirty="0">
                <a:effectLst/>
                <a:latin typeface="inter-regular"/>
              </a:rPr>
              <a:t>int</a:t>
            </a:r>
            <a:r>
              <a:rPr lang="en-GB" b="0" i="0" dirty="0">
                <a:effectLst/>
                <a:latin typeface="inter-regular"/>
              </a:rPr>
              <a:t> </a:t>
            </a:r>
            <a:r>
              <a:rPr lang="en-GB" b="0" i="0" dirty="0" err="1">
                <a:effectLst/>
                <a:latin typeface="inter-regular"/>
              </a:rPr>
              <a:t>val</a:t>
            </a:r>
            <a:r>
              <a:rPr lang="en-GB" b="0" i="0" dirty="0">
                <a:effectLst/>
                <a:latin typeface="inter-regular"/>
              </a:rPr>
              <a:t>;  </a:t>
            </a:r>
          </a:p>
          <a:p>
            <a:pPr marL="0" indent="0" algn="just">
              <a:buNone/>
            </a:pPr>
            <a:r>
              <a:rPr lang="en-GB" b="0" i="0" dirty="0">
                <a:effectLst/>
                <a:latin typeface="inter-regular"/>
              </a:rPr>
              <a:t>    struct node *</a:t>
            </a:r>
            <a:r>
              <a:rPr lang="en-GB" b="0" i="0" dirty="0" err="1">
                <a:effectLst/>
                <a:latin typeface="inter-regular"/>
              </a:rPr>
              <a:t>ptr</a:t>
            </a:r>
            <a:r>
              <a:rPr lang="en-GB" b="0" i="0" dirty="0">
                <a:effectLst/>
                <a:latin typeface="inter-regular"/>
              </a:rPr>
              <a:t> =(struct node*)malloc(</a:t>
            </a:r>
            <a:r>
              <a:rPr lang="en-GB" b="0" i="0" dirty="0" err="1">
                <a:effectLst/>
                <a:latin typeface="inter-regular"/>
              </a:rPr>
              <a:t>sizeof</a:t>
            </a:r>
            <a:r>
              <a:rPr lang="en-GB" b="0" i="0" dirty="0">
                <a:effectLst/>
                <a:latin typeface="inter-regular"/>
              </a:rPr>
              <a:t>(struct node));   </a:t>
            </a:r>
          </a:p>
          <a:p>
            <a:pPr marL="0" indent="0" algn="just">
              <a:buNone/>
            </a:pPr>
            <a:r>
              <a:rPr lang="en-GB" b="0" i="0" dirty="0">
                <a:effectLst/>
                <a:latin typeface="inter-regular"/>
              </a:rPr>
              <a:t>    </a:t>
            </a:r>
            <a:r>
              <a:rPr lang="en-GB" b="1" i="0" dirty="0">
                <a:effectLst/>
                <a:latin typeface="inter-regular"/>
              </a:rPr>
              <a:t>if</a:t>
            </a:r>
            <a:r>
              <a:rPr lang="en-GB" b="0" i="0" dirty="0">
                <a:effectLst/>
                <a:latin typeface="inter-regular"/>
              </a:rPr>
              <a:t>(</a:t>
            </a:r>
            <a:r>
              <a:rPr lang="en-GB" b="0" i="0" dirty="0" err="1">
                <a:effectLst/>
                <a:latin typeface="inter-regular"/>
              </a:rPr>
              <a:t>ptr</a:t>
            </a:r>
            <a:r>
              <a:rPr lang="en-GB" b="0" i="0" dirty="0">
                <a:effectLst/>
                <a:latin typeface="inter-regular"/>
              </a:rPr>
              <a:t> == NULL)  </a:t>
            </a:r>
          </a:p>
          <a:p>
            <a:pPr marL="0" indent="0" algn="just">
              <a:buNone/>
            </a:pPr>
            <a:r>
              <a:rPr lang="en-GB" b="0" i="0" dirty="0">
                <a:effectLst/>
                <a:latin typeface="inter-regular"/>
              </a:rPr>
              <a:t>    {  </a:t>
            </a:r>
          </a:p>
          <a:p>
            <a:pPr marL="0" indent="0" algn="just">
              <a:buNone/>
            </a:pPr>
            <a:r>
              <a:rPr lang="en-GB" b="0" i="0" dirty="0">
                <a:effectLst/>
                <a:latin typeface="inter-regular"/>
              </a:rPr>
              <a:t>        </a:t>
            </a:r>
            <a:r>
              <a:rPr lang="en-GB" b="0" i="0" dirty="0" err="1">
                <a:effectLst/>
                <a:latin typeface="inter-regular"/>
              </a:rPr>
              <a:t>printf</a:t>
            </a:r>
            <a:r>
              <a:rPr lang="en-GB" b="0" i="0" dirty="0">
                <a:effectLst/>
                <a:latin typeface="inter-regular"/>
              </a:rPr>
              <a:t>("not able to push the element");   </a:t>
            </a:r>
          </a:p>
          <a:p>
            <a:pPr marL="0" indent="0" algn="just">
              <a:buNone/>
            </a:pPr>
            <a:r>
              <a:rPr lang="en-GB" b="0" i="0" dirty="0">
                <a:effectLst/>
                <a:latin typeface="inter-regular"/>
              </a:rPr>
              <a:t>    }  </a:t>
            </a:r>
          </a:p>
          <a:p>
            <a:pPr marL="0" indent="0" algn="just">
              <a:buNone/>
            </a:pPr>
            <a:r>
              <a:rPr lang="en-GB" b="0" i="0" dirty="0">
                <a:effectLst/>
                <a:latin typeface="inter-regular"/>
              </a:rPr>
              <a:t>    </a:t>
            </a:r>
            <a:r>
              <a:rPr lang="en-GB" b="1" i="0" dirty="0">
                <a:effectLst/>
                <a:latin typeface="inter-regular"/>
              </a:rPr>
              <a:t>else</a:t>
            </a:r>
            <a:r>
              <a:rPr lang="en-GB" b="0" i="0" dirty="0">
                <a:effectLst/>
                <a:latin typeface="inter-regular"/>
              </a:rPr>
              <a:t>   </a:t>
            </a:r>
          </a:p>
          <a:p>
            <a:pPr marL="0" indent="0" algn="just">
              <a:buNone/>
            </a:pPr>
            <a:r>
              <a:rPr lang="en-GB" b="0" i="0" dirty="0">
                <a:effectLst/>
                <a:latin typeface="inter-regular"/>
              </a:rPr>
              <a:t>    {  </a:t>
            </a:r>
          </a:p>
          <a:p>
            <a:pPr marL="0" indent="0" algn="just">
              <a:buNone/>
            </a:pPr>
            <a:r>
              <a:rPr lang="en-GB" b="0" i="0" dirty="0">
                <a:effectLst/>
                <a:latin typeface="inter-regular"/>
              </a:rPr>
              <a:t>        </a:t>
            </a:r>
            <a:r>
              <a:rPr lang="en-GB" b="0" i="0" dirty="0" err="1">
                <a:effectLst/>
                <a:latin typeface="inter-regular"/>
              </a:rPr>
              <a:t>printf</a:t>
            </a:r>
            <a:r>
              <a:rPr lang="en-GB" b="0" i="0" dirty="0">
                <a:effectLst/>
                <a:latin typeface="inter-regular"/>
              </a:rPr>
              <a:t>("Enter the value");  </a:t>
            </a:r>
          </a:p>
          <a:p>
            <a:pPr marL="0" indent="0" algn="just">
              <a:buNone/>
            </a:pPr>
            <a:r>
              <a:rPr lang="en-GB" b="0" i="0" dirty="0">
                <a:effectLst/>
                <a:latin typeface="inter-regular"/>
              </a:rPr>
              <a:t>        </a:t>
            </a:r>
            <a:r>
              <a:rPr lang="en-GB" b="0" i="0" dirty="0" err="1">
                <a:effectLst/>
                <a:latin typeface="inter-regular"/>
              </a:rPr>
              <a:t>scanf</a:t>
            </a:r>
            <a:r>
              <a:rPr lang="en-GB" b="0" i="0" dirty="0">
                <a:effectLst/>
                <a:latin typeface="inter-regular"/>
              </a:rPr>
              <a:t>("%d",&amp;</a:t>
            </a:r>
            <a:r>
              <a:rPr lang="en-GB" b="0" i="0" dirty="0" err="1">
                <a:effectLst/>
                <a:latin typeface="inter-regular"/>
              </a:rPr>
              <a:t>val</a:t>
            </a:r>
            <a:r>
              <a:rPr lang="en-GB" b="0" i="0" dirty="0">
                <a:effectLst/>
                <a:latin typeface="inter-regular"/>
              </a:rPr>
              <a:t>);  </a:t>
            </a:r>
          </a:p>
          <a:p>
            <a:pPr marL="0" indent="0" algn="just">
              <a:buNone/>
            </a:pPr>
            <a:r>
              <a:rPr lang="en-GB" b="0" i="0" dirty="0">
                <a:effectLst/>
                <a:latin typeface="inter-regular"/>
              </a:rPr>
              <a:t>        </a:t>
            </a:r>
            <a:r>
              <a:rPr lang="en-GB" b="1" i="0" dirty="0">
                <a:effectLst/>
                <a:latin typeface="inter-regular"/>
              </a:rPr>
              <a:t>if</a:t>
            </a:r>
            <a:r>
              <a:rPr lang="en-GB" b="0" i="0" dirty="0">
                <a:effectLst/>
                <a:latin typeface="inter-regular"/>
              </a:rPr>
              <a:t>(head==NULL)  </a:t>
            </a:r>
          </a:p>
          <a:p>
            <a:pPr marL="0" indent="0" algn="just">
              <a:buNone/>
            </a:pPr>
            <a:endParaRPr lang="en-GB" b="0" i="0" dirty="0">
              <a:effectLst/>
              <a:latin typeface="inter-regular"/>
            </a:endParaRPr>
          </a:p>
        </p:txBody>
      </p:sp>
      <p:sp>
        <p:nvSpPr>
          <p:cNvPr id="4" name="Content Placeholder 2">
            <a:extLst>
              <a:ext uri="{FF2B5EF4-FFF2-40B4-BE49-F238E27FC236}">
                <a16:creationId xmlns:a16="http://schemas.microsoft.com/office/drawing/2014/main" id="{66F00D1B-1BD3-3FCB-0498-29A8071EA83D}"/>
              </a:ext>
            </a:extLst>
          </p:cNvPr>
          <p:cNvSpPr txBox="1">
            <a:spLocks/>
          </p:cNvSpPr>
          <p:nvPr/>
        </p:nvSpPr>
        <p:spPr>
          <a:xfrm>
            <a:off x="6096000" y="1825624"/>
            <a:ext cx="5257800" cy="503237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dirty="0">
                <a:latin typeface="inter-regular"/>
              </a:rPr>
              <a:t>        {         </a:t>
            </a:r>
          </a:p>
          <a:p>
            <a:pPr marL="0" indent="0" algn="just">
              <a:buFont typeface="Arial" panose="020B0604020202020204" pitchFamily="34" charset="0"/>
              <a:buNone/>
            </a:pPr>
            <a:r>
              <a:rPr lang="en-GB" dirty="0">
                <a:latin typeface="inter-regular"/>
              </a:rPr>
              <a:t>            </a:t>
            </a:r>
            <a:r>
              <a:rPr lang="en-GB" dirty="0" err="1">
                <a:latin typeface="inter-regular"/>
              </a:rPr>
              <a:t>ptr</a:t>
            </a:r>
            <a:r>
              <a:rPr lang="en-GB" dirty="0">
                <a:latin typeface="inter-regular"/>
              </a:rPr>
              <a:t>-&gt;</a:t>
            </a:r>
            <a:r>
              <a:rPr lang="en-GB" dirty="0" err="1">
                <a:latin typeface="inter-regular"/>
              </a:rPr>
              <a:t>val</a:t>
            </a:r>
            <a:r>
              <a:rPr lang="en-GB" dirty="0">
                <a:latin typeface="inter-regular"/>
              </a:rPr>
              <a:t> = </a:t>
            </a:r>
            <a:r>
              <a:rPr lang="en-GB" dirty="0" err="1">
                <a:latin typeface="inter-regular"/>
              </a:rPr>
              <a:t>val</a:t>
            </a:r>
            <a:r>
              <a:rPr lang="en-GB" dirty="0">
                <a:latin typeface="inter-regular"/>
              </a:rPr>
              <a:t>;  </a:t>
            </a:r>
          </a:p>
          <a:p>
            <a:pPr marL="0" indent="0" algn="just">
              <a:buFont typeface="Arial" panose="020B0604020202020204" pitchFamily="34" charset="0"/>
              <a:buNone/>
            </a:pPr>
            <a:r>
              <a:rPr lang="en-GB" dirty="0">
                <a:latin typeface="inter-regular"/>
              </a:rPr>
              <a:t>            </a:t>
            </a:r>
            <a:r>
              <a:rPr lang="en-GB" dirty="0" err="1">
                <a:latin typeface="inter-regular"/>
              </a:rPr>
              <a:t>ptr</a:t>
            </a:r>
            <a:r>
              <a:rPr lang="en-GB" dirty="0">
                <a:latin typeface="inter-regular"/>
              </a:rPr>
              <a:t> -&gt; next = NULL;  </a:t>
            </a:r>
          </a:p>
          <a:p>
            <a:pPr marL="0" indent="0" algn="just">
              <a:buFont typeface="Arial" panose="020B0604020202020204" pitchFamily="34" charset="0"/>
              <a:buNone/>
            </a:pPr>
            <a:r>
              <a:rPr lang="en-GB" dirty="0">
                <a:latin typeface="inter-regular"/>
              </a:rPr>
              <a:t>            head=</a:t>
            </a:r>
            <a:r>
              <a:rPr lang="en-GB" dirty="0" err="1">
                <a:latin typeface="inter-regular"/>
              </a:rPr>
              <a:t>ptr</a:t>
            </a:r>
            <a:r>
              <a:rPr lang="en-GB" dirty="0">
                <a:latin typeface="inter-regular"/>
              </a:rPr>
              <a:t>;  </a:t>
            </a:r>
          </a:p>
          <a:p>
            <a:pPr marL="0" indent="0" algn="just">
              <a:buFont typeface="Arial" panose="020B0604020202020204" pitchFamily="34" charset="0"/>
              <a:buNone/>
            </a:pPr>
            <a:r>
              <a:rPr lang="en-GB" dirty="0">
                <a:latin typeface="inter-regular"/>
              </a:rPr>
              <a:t>        }   </a:t>
            </a:r>
          </a:p>
          <a:p>
            <a:pPr marL="0" indent="0" algn="just">
              <a:buFont typeface="Arial" panose="020B0604020202020204" pitchFamily="34" charset="0"/>
              <a:buNone/>
            </a:pPr>
            <a:r>
              <a:rPr lang="en-GB" dirty="0">
                <a:latin typeface="inter-regular"/>
              </a:rPr>
              <a:t>        </a:t>
            </a:r>
            <a:r>
              <a:rPr lang="en-GB" b="1" dirty="0">
                <a:latin typeface="inter-regular"/>
              </a:rPr>
              <a:t>else</a:t>
            </a:r>
            <a:r>
              <a:rPr lang="en-GB" dirty="0">
                <a:latin typeface="inter-regular"/>
              </a:rPr>
              <a:t>   </a:t>
            </a:r>
          </a:p>
          <a:p>
            <a:pPr marL="0" indent="0" algn="just">
              <a:buFont typeface="Arial" panose="020B0604020202020204" pitchFamily="34" charset="0"/>
              <a:buNone/>
            </a:pPr>
            <a:r>
              <a:rPr lang="en-GB" dirty="0">
                <a:latin typeface="inter-regular"/>
              </a:rPr>
              <a:t>        {  </a:t>
            </a:r>
          </a:p>
          <a:p>
            <a:pPr marL="0" indent="0" algn="just">
              <a:buFont typeface="Arial" panose="020B0604020202020204" pitchFamily="34" charset="0"/>
              <a:buNone/>
            </a:pPr>
            <a:r>
              <a:rPr lang="en-GB" dirty="0">
                <a:latin typeface="inter-regular"/>
              </a:rPr>
              <a:t>            </a:t>
            </a:r>
            <a:r>
              <a:rPr lang="en-GB" dirty="0" err="1">
                <a:latin typeface="inter-regular"/>
              </a:rPr>
              <a:t>ptr</a:t>
            </a:r>
            <a:r>
              <a:rPr lang="en-GB" dirty="0">
                <a:latin typeface="inter-regular"/>
              </a:rPr>
              <a:t>-&gt;</a:t>
            </a:r>
            <a:r>
              <a:rPr lang="en-GB" dirty="0" err="1">
                <a:latin typeface="inter-regular"/>
              </a:rPr>
              <a:t>val</a:t>
            </a:r>
            <a:r>
              <a:rPr lang="en-GB" dirty="0">
                <a:latin typeface="inter-regular"/>
              </a:rPr>
              <a:t> = </a:t>
            </a:r>
            <a:r>
              <a:rPr lang="en-GB" dirty="0" err="1">
                <a:latin typeface="inter-regular"/>
              </a:rPr>
              <a:t>val</a:t>
            </a:r>
            <a:r>
              <a:rPr lang="en-GB" dirty="0">
                <a:latin typeface="inter-regular"/>
              </a:rPr>
              <a:t>;  </a:t>
            </a:r>
          </a:p>
          <a:p>
            <a:pPr marL="0" indent="0" algn="just">
              <a:buFont typeface="Arial" panose="020B0604020202020204" pitchFamily="34" charset="0"/>
              <a:buNone/>
            </a:pPr>
            <a:r>
              <a:rPr lang="en-GB" dirty="0">
                <a:latin typeface="inter-regular"/>
              </a:rPr>
              <a:t>            </a:t>
            </a:r>
            <a:r>
              <a:rPr lang="en-GB" dirty="0" err="1">
                <a:latin typeface="inter-regular"/>
              </a:rPr>
              <a:t>ptr</a:t>
            </a:r>
            <a:r>
              <a:rPr lang="en-GB" dirty="0">
                <a:latin typeface="inter-regular"/>
              </a:rPr>
              <a:t>-&gt;next = head;  </a:t>
            </a:r>
          </a:p>
          <a:p>
            <a:pPr marL="0" indent="0" algn="just">
              <a:buFont typeface="Arial" panose="020B0604020202020204" pitchFamily="34" charset="0"/>
              <a:buNone/>
            </a:pPr>
            <a:r>
              <a:rPr lang="en-GB" dirty="0">
                <a:latin typeface="inter-regular"/>
              </a:rPr>
              <a:t>            head=</a:t>
            </a:r>
            <a:r>
              <a:rPr lang="en-GB" dirty="0" err="1">
                <a:latin typeface="inter-regular"/>
              </a:rPr>
              <a:t>ptr</a:t>
            </a:r>
            <a:r>
              <a:rPr lang="en-GB" dirty="0">
                <a:latin typeface="inter-regular"/>
              </a:rPr>
              <a:t>;  </a:t>
            </a:r>
          </a:p>
          <a:p>
            <a:pPr marL="0" indent="0" algn="just">
              <a:buFont typeface="Arial" panose="020B0604020202020204" pitchFamily="34" charset="0"/>
              <a:buNone/>
            </a:pPr>
            <a:r>
              <a:rPr lang="en-GB" dirty="0">
                <a:latin typeface="inter-regular"/>
              </a:rPr>
              <a:t>               </a:t>
            </a:r>
          </a:p>
          <a:p>
            <a:pPr marL="0" indent="0" algn="just">
              <a:buFont typeface="Arial" panose="020B0604020202020204" pitchFamily="34" charset="0"/>
              <a:buNone/>
            </a:pPr>
            <a:r>
              <a:rPr lang="en-GB" dirty="0">
                <a:latin typeface="inter-regular"/>
              </a:rPr>
              <a:t>        }  </a:t>
            </a:r>
          </a:p>
          <a:p>
            <a:pPr marL="0" indent="0" algn="just">
              <a:buFont typeface="Arial" panose="020B0604020202020204" pitchFamily="34" charset="0"/>
              <a:buNone/>
            </a:pPr>
            <a:r>
              <a:rPr lang="en-GB" dirty="0">
                <a:latin typeface="inter-regular"/>
              </a:rPr>
              <a:t>        </a:t>
            </a:r>
            <a:r>
              <a:rPr lang="en-GB" dirty="0" err="1">
                <a:latin typeface="inter-regular"/>
              </a:rPr>
              <a:t>printf</a:t>
            </a:r>
            <a:r>
              <a:rPr lang="en-GB" dirty="0">
                <a:latin typeface="inter-regular"/>
              </a:rPr>
              <a:t>("Item pushed");  </a:t>
            </a:r>
          </a:p>
          <a:p>
            <a:pPr marL="0" indent="0" algn="just">
              <a:buFont typeface="Arial" panose="020B0604020202020204" pitchFamily="34" charset="0"/>
              <a:buNone/>
            </a:pPr>
            <a:r>
              <a:rPr lang="en-GB" dirty="0">
                <a:latin typeface="inter-regular"/>
              </a:rPr>
              <a:t>          </a:t>
            </a:r>
          </a:p>
          <a:p>
            <a:pPr marL="0" indent="0" algn="just">
              <a:buFont typeface="Arial" panose="020B0604020202020204" pitchFamily="34" charset="0"/>
              <a:buNone/>
            </a:pPr>
            <a:r>
              <a:rPr lang="en-GB" dirty="0">
                <a:latin typeface="inter-regular"/>
              </a:rPr>
              <a:t>    }  </a:t>
            </a:r>
          </a:p>
          <a:p>
            <a:pPr marL="0" indent="0" algn="just">
              <a:buFont typeface="Arial" panose="020B0604020202020204" pitchFamily="34" charset="0"/>
              <a:buNone/>
            </a:pPr>
            <a:r>
              <a:rPr lang="en-GB" dirty="0">
                <a:latin typeface="inter-regular"/>
              </a:rPr>
              <a:t>}  </a:t>
            </a:r>
          </a:p>
          <a:p>
            <a:endParaRPr lang="en-GB" dirty="0"/>
          </a:p>
        </p:txBody>
      </p:sp>
    </p:spTree>
    <p:extLst>
      <p:ext uri="{BB962C8B-B14F-4D97-AF65-F5344CB8AC3E}">
        <p14:creationId xmlns:p14="http://schemas.microsoft.com/office/powerpoint/2010/main" val="156830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BDB0-527F-C912-42E1-80330C4757E5}"/>
              </a:ext>
            </a:extLst>
          </p:cNvPr>
          <p:cNvSpPr>
            <a:spLocks noGrp="1"/>
          </p:cNvSpPr>
          <p:nvPr>
            <p:ph type="title"/>
          </p:nvPr>
        </p:nvSpPr>
        <p:spPr/>
        <p:txBody>
          <a:bodyPr/>
          <a:lstStyle/>
          <a:p>
            <a:r>
              <a:rPr lang="en-GB" dirty="0"/>
              <a:t>Pop()</a:t>
            </a:r>
          </a:p>
        </p:txBody>
      </p:sp>
      <p:sp>
        <p:nvSpPr>
          <p:cNvPr id="3" name="Content Placeholder 2">
            <a:extLst>
              <a:ext uri="{FF2B5EF4-FFF2-40B4-BE49-F238E27FC236}">
                <a16:creationId xmlns:a16="http://schemas.microsoft.com/office/drawing/2014/main" id="{BD6EA33B-E8E9-4B64-5EC4-D92697C03900}"/>
              </a:ext>
            </a:extLst>
          </p:cNvPr>
          <p:cNvSpPr>
            <a:spLocks noGrp="1"/>
          </p:cNvSpPr>
          <p:nvPr>
            <p:ph idx="1"/>
          </p:nvPr>
        </p:nvSpPr>
        <p:spPr/>
        <p:txBody>
          <a:bodyPr/>
          <a:lstStyle/>
          <a:p>
            <a:pPr algn="just">
              <a:buFont typeface="+mj-lt"/>
              <a:buAutoNum type="arabicPeriod"/>
            </a:pPr>
            <a:r>
              <a:rPr lang="en-GB" b="1" i="0" dirty="0">
                <a:solidFill>
                  <a:srgbClr val="000000"/>
                </a:solidFill>
                <a:effectLst/>
                <a:latin typeface="inter-bold"/>
              </a:rPr>
              <a:t>Check for the underflow condition:</a:t>
            </a:r>
            <a:r>
              <a:rPr lang="en-GB" b="0" i="0" dirty="0">
                <a:solidFill>
                  <a:srgbClr val="000000"/>
                </a:solidFill>
                <a:effectLst/>
                <a:latin typeface="inter-regular"/>
              </a:rPr>
              <a:t> The underflow condition occurs when we try to pop from an already empty stack. The stack will be empty if the head pointer of the list points to null.</a:t>
            </a:r>
          </a:p>
          <a:p>
            <a:pPr algn="just">
              <a:buFont typeface="+mj-lt"/>
              <a:buAutoNum type="arabicPeriod"/>
            </a:pPr>
            <a:r>
              <a:rPr lang="en-GB" b="1" i="0" dirty="0">
                <a:solidFill>
                  <a:srgbClr val="000000"/>
                </a:solidFill>
                <a:effectLst/>
                <a:latin typeface="inter-bold"/>
              </a:rPr>
              <a:t>Adjust the head pointer accordingly:</a:t>
            </a:r>
            <a:r>
              <a:rPr lang="en-GB" b="0" i="0" dirty="0">
                <a:solidFill>
                  <a:srgbClr val="000000"/>
                </a:solidFill>
                <a:effectLst/>
                <a:latin typeface="inter-regular"/>
              </a:rPr>
              <a:t> In stack, the elements are popped only from one end, therefore, the value stored in the head pointer must be deleted and the node must be freed. The next node of the head node now becomes the head node.</a:t>
            </a:r>
          </a:p>
          <a:p>
            <a:endParaRPr lang="en-GB" dirty="0"/>
          </a:p>
        </p:txBody>
      </p:sp>
    </p:spTree>
    <p:extLst>
      <p:ext uri="{BB962C8B-B14F-4D97-AF65-F5344CB8AC3E}">
        <p14:creationId xmlns:p14="http://schemas.microsoft.com/office/powerpoint/2010/main" val="278089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FC39-BE11-2B06-2E26-E73C707F46A0}"/>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6B3F5B30-8334-84B9-CEEA-E3B1559EB7AD}"/>
              </a:ext>
            </a:extLst>
          </p:cNvPr>
          <p:cNvSpPr>
            <a:spLocks noGrp="1"/>
          </p:cNvSpPr>
          <p:nvPr>
            <p:ph idx="1"/>
          </p:nvPr>
        </p:nvSpPr>
        <p:spPr>
          <a:xfrm>
            <a:off x="838200" y="1825625"/>
            <a:ext cx="5257800" cy="4351338"/>
          </a:xfrm>
        </p:spPr>
        <p:txBody>
          <a:bodyPr>
            <a:normAutofit lnSpcReduction="10000"/>
          </a:bodyPr>
          <a:lstStyle/>
          <a:p>
            <a:pPr marL="0" indent="0">
              <a:buNone/>
            </a:pPr>
            <a:r>
              <a:rPr lang="en-GB" dirty="0"/>
              <a:t>void pop()  </a:t>
            </a:r>
          </a:p>
          <a:p>
            <a:pPr marL="0" indent="0">
              <a:buNone/>
            </a:pPr>
            <a:r>
              <a:rPr lang="en-GB" dirty="0"/>
              <a:t>{  </a:t>
            </a:r>
          </a:p>
          <a:p>
            <a:pPr marL="0" indent="0">
              <a:buNone/>
            </a:pPr>
            <a:r>
              <a:rPr lang="en-GB" dirty="0"/>
              <a:t>    int item;  </a:t>
            </a:r>
          </a:p>
          <a:p>
            <a:pPr marL="0" indent="0">
              <a:buNone/>
            </a:pPr>
            <a:r>
              <a:rPr lang="en-GB" dirty="0"/>
              <a:t>    struct node *</a:t>
            </a:r>
            <a:r>
              <a:rPr lang="en-GB" dirty="0" err="1"/>
              <a:t>ptr</a:t>
            </a:r>
            <a:r>
              <a:rPr lang="en-GB" dirty="0"/>
              <a:t>;  </a:t>
            </a:r>
          </a:p>
          <a:p>
            <a:pPr marL="0" indent="0">
              <a:buNone/>
            </a:pPr>
            <a:r>
              <a:rPr lang="en-GB" dirty="0"/>
              <a:t>    if (head == NULL)  </a:t>
            </a:r>
          </a:p>
          <a:p>
            <a:pPr marL="0" indent="0">
              <a:buNone/>
            </a:pPr>
            <a:r>
              <a:rPr lang="en-GB" dirty="0"/>
              <a:t>    {  </a:t>
            </a:r>
          </a:p>
          <a:p>
            <a:pPr marL="0" indent="0">
              <a:buNone/>
            </a:pPr>
            <a:r>
              <a:rPr lang="en-GB" dirty="0"/>
              <a:t>        </a:t>
            </a:r>
            <a:r>
              <a:rPr lang="en-GB" dirty="0" err="1"/>
              <a:t>printf</a:t>
            </a:r>
            <a:r>
              <a:rPr lang="en-GB" dirty="0"/>
              <a:t>("Underflow");  </a:t>
            </a:r>
          </a:p>
          <a:p>
            <a:pPr marL="0" indent="0">
              <a:buNone/>
            </a:pPr>
            <a:r>
              <a:rPr lang="en-GB" dirty="0"/>
              <a:t>    }  </a:t>
            </a:r>
          </a:p>
          <a:p>
            <a:pPr marL="0" indent="0">
              <a:buNone/>
            </a:pPr>
            <a:r>
              <a:rPr lang="en-GB" dirty="0"/>
              <a:t>    </a:t>
            </a:r>
          </a:p>
        </p:txBody>
      </p:sp>
      <p:sp>
        <p:nvSpPr>
          <p:cNvPr id="4" name="Content Placeholder 2">
            <a:extLst>
              <a:ext uri="{FF2B5EF4-FFF2-40B4-BE49-F238E27FC236}">
                <a16:creationId xmlns:a16="http://schemas.microsoft.com/office/drawing/2014/main" id="{E3CDF0A4-AD16-5019-8FB3-EF6FA499737F}"/>
              </a:ext>
            </a:extLst>
          </p:cNvPr>
          <p:cNvSpPr txBox="1">
            <a:spLocks/>
          </p:cNvSpPr>
          <p:nvPr/>
        </p:nvSpPr>
        <p:spPr>
          <a:xfrm>
            <a:off x="6096000" y="1824379"/>
            <a:ext cx="52578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else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item = head-&gt;</a:t>
            </a:r>
            <a:r>
              <a:rPr lang="en-GB" dirty="0" err="1"/>
              <a:t>val</a:t>
            </a:r>
            <a:r>
              <a:rPr lang="en-GB" dirty="0"/>
              <a:t>;  </a:t>
            </a:r>
          </a:p>
          <a:p>
            <a:pPr marL="0" indent="0">
              <a:buFont typeface="Arial" panose="020B0604020202020204" pitchFamily="34" charset="0"/>
              <a:buNone/>
            </a:pPr>
            <a:r>
              <a:rPr lang="en-GB" dirty="0"/>
              <a:t>        </a:t>
            </a:r>
            <a:r>
              <a:rPr lang="en-GB" dirty="0" err="1"/>
              <a:t>ptr</a:t>
            </a:r>
            <a:r>
              <a:rPr lang="en-GB" dirty="0"/>
              <a:t> = head;  </a:t>
            </a:r>
          </a:p>
          <a:p>
            <a:pPr marL="0" indent="0">
              <a:buFont typeface="Arial" panose="020B0604020202020204" pitchFamily="34" charset="0"/>
              <a:buNone/>
            </a:pPr>
            <a:r>
              <a:rPr lang="en-GB" dirty="0"/>
              <a:t>        head = head-&gt;next;  </a:t>
            </a:r>
          </a:p>
          <a:p>
            <a:pPr marL="0" indent="0">
              <a:buFont typeface="Arial" panose="020B0604020202020204" pitchFamily="34" charset="0"/>
              <a:buNone/>
            </a:pPr>
            <a:r>
              <a:rPr lang="en-GB" dirty="0"/>
              <a:t>        free(</a:t>
            </a:r>
            <a:r>
              <a:rPr lang="en-GB" dirty="0" err="1"/>
              <a:t>ptr</a:t>
            </a:r>
            <a:r>
              <a:rPr lang="en-GB" dirty="0"/>
              <a:t>);  </a:t>
            </a:r>
          </a:p>
          <a:p>
            <a:pPr marL="0" indent="0">
              <a:buFont typeface="Arial" panose="020B0604020202020204" pitchFamily="34" charset="0"/>
              <a:buNone/>
            </a:pPr>
            <a:r>
              <a:rPr lang="en-GB" dirty="0"/>
              <a:t>        </a:t>
            </a:r>
            <a:r>
              <a:rPr lang="en-GB" dirty="0" err="1"/>
              <a:t>printf</a:t>
            </a:r>
            <a:r>
              <a:rPr lang="en-GB" dirty="0"/>
              <a:t>("Item popped");  </a:t>
            </a:r>
          </a:p>
          <a:p>
            <a:pPr marL="0" indent="0">
              <a:buFont typeface="Arial" panose="020B0604020202020204" pitchFamily="34" charset="0"/>
              <a:buNone/>
            </a:pPr>
            <a:r>
              <a:rPr lang="en-GB" dirty="0"/>
              <a:t>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a:t>
            </a:r>
          </a:p>
        </p:txBody>
      </p:sp>
    </p:spTree>
    <p:extLst>
      <p:ext uri="{BB962C8B-B14F-4D97-AF65-F5344CB8AC3E}">
        <p14:creationId xmlns:p14="http://schemas.microsoft.com/office/powerpoint/2010/main" val="176224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90DE-6A00-CD20-91A7-3F6E6A53D3CA}"/>
              </a:ext>
            </a:extLst>
          </p:cNvPr>
          <p:cNvSpPr>
            <a:spLocks noGrp="1"/>
          </p:cNvSpPr>
          <p:nvPr>
            <p:ph type="title"/>
          </p:nvPr>
        </p:nvSpPr>
        <p:spPr/>
        <p:txBody>
          <a:bodyPr/>
          <a:lstStyle/>
          <a:p>
            <a:r>
              <a:rPr lang="en-GB" dirty="0"/>
              <a:t>Display()</a:t>
            </a:r>
          </a:p>
        </p:txBody>
      </p:sp>
      <p:sp>
        <p:nvSpPr>
          <p:cNvPr id="3" name="Content Placeholder 2">
            <a:extLst>
              <a:ext uri="{FF2B5EF4-FFF2-40B4-BE49-F238E27FC236}">
                <a16:creationId xmlns:a16="http://schemas.microsoft.com/office/drawing/2014/main" id="{9C6AEAA3-D0ED-AADB-A201-6BEAD922F1F9}"/>
              </a:ext>
            </a:extLst>
          </p:cNvPr>
          <p:cNvSpPr>
            <a:spLocks noGrp="1"/>
          </p:cNvSpPr>
          <p:nvPr>
            <p:ph idx="1"/>
          </p:nvPr>
        </p:nvSpPr>
        <p:spPr/>
        <p:txBody>
          <a:bodyPr/>
          <a:lstStyle/>
          <a:p>
            <a:pPr algn="just">
              <a:buFont typeface="+mj-lt"/>
              <a:buAutoNum type="arabicPeriod"/>
            </a:pPr>
            <a:r>
              <a:rPr lang="en-GB" b="0" i="0" dirty="0">
                <a:solidFill>
                  <a:srgbClr val="000000"/>
                </a:solidFill>
                <a:effectLst/>
                <a:latin typeface="inter-regular"/>
              </a:rPr>
              <a:t>Copy the head pointer into a temporary pointer.</a:t>
            </a:r>
          </a:p>
          <a:p>
            <a:pPr algn="just">
              <a:buFont typeface="+mj-lt"/>
              <a:buAutoNum type="arabicPeriod"/>
            </a:pPr>
            <a:r>
              <a:rPr lang="en-GB" b="0" i="0" dirty="0">
                <a:solidFill>
                  <a:srgbClr val="000000"/>
                </a:solidFill>
                <a:effectLst/>
                <a:latin typeface="inter-regular"/>
              </a:rPr>
              <a:t>Move the temporary pointer through all the nodes of the list and print the value field attached to every node.</a:t>
            </a:r>
          </a:p>
          <a:p>
            <a:endParaRPr lang="en-GB" dirty="0"/>
          </a:p>
        </p:txBody>
      </p:sp>
    </p:spTree>
    <p:extLst>
      <p:ext uri="{BB962C8B-B14F-4D97-AF65-F5344CB8AC3E}">
        <p14:creationId xmlns:p14="http://schemas.microsoft.com/office/powerpoint/2010/main" val="380674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8206-9BE3-2DF7-AB25-C607C0CAFD0D}"/>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95B0B70C-5010-CAD3-40F6-8C74474C76FE}"/>
              </a:ext>
            </a:extLst>
          </p:cNvPr>
          <p:cNvSpPr>
            <a:spLocks noGrp="1"/>
          </p:cNvSpPr>
          <p:nvPr>
            <p:ph idx="1"/>
          </p:nvPr>
        </p:nvSpPr>
        <p:spPr>
          <a:xfrm>
            <a:off x="838200" y="1825625"/>
            <a:ext cx="5257800" cy="4351338"/>
          </a:xfrm>
        </p:spPr>
        <p:txBody>
          <a:bodyPr>
            <a:normAutofit fontScale="92500" lnSpcReduction="20000"/>
          </a:bodyPr>
          <a:lstStyle/>
          <a:p>
            <a:pPr marL="0" indent="0">
              <a:buNone/>
            </a:pPr>
            <a:r>
              <a:rPr lang="en-GB" dirty="0"/>
              <a:t>void display()  </a:t>
            </a:r>
          </a:p>
          <a:p>
            <a:pPr marL="0" indent="0">
              <a:buNone/>
            </a:pPr>
            <a:r>
              <a:rPr lang="en-GB" dirty="0"/>
              <a:t>{  </a:t>
            </a:r>
          </a:p>
          <a:p>
            <a:pPr marL="0" indent="0">
              <a:buNone/>
            </a:pPr>
            <a:r>
              <a:rPr lang="en-GB" dirty="0"/>
              <a:t>    int </a:t>
            </a:r>
            <a:r>
              <a:rPr lang="en-GB" dirty="0" err="1"/>
              <a:t>i</a:t>
            </a:r>
            <a:r>
              <a:rPr lang="en-GB" dirty="0"/>
              <a:t>;  </a:t>
            </a:r>
          </a:p>
          <a:p>
            <a:pPr marL="0" indent="0">
              <a:buNone/>
            </a:pPr>
            <a:r>
              <a:rPr lang="en-GB" dirty="0"/>
              <a:t>    struct node *</a:t>
            </a:r>
            <a:r>
              <a:rPr lang="en-GB" dirty="0" err="1"/>
              <a:t>ptr</a:t>
            </a:r>
            <a:r>
              <a:rPr lang="en-GB" dirty="0"/>
              <a:t>;  </a:t>
            </a:r>
          </a:p>
          <a:p>
            <a:pPr marL="0" indent="0">
              <a:buNone/>
            </a:pPr>
            <a:r>
              <a:rPr lang="en-GB" dirty="0"/>
              <a:t>    </a:t>
            </a:r>
            <a:r>
              <a:rPr lang="en-GB" dirty="0" err="1"/>
              <a:t>ptr</a:t>
            </a:r>
            <a:r>
              <a:rPr lang="en-GB" dirty="0"/>
              <a:t>=head;  </a:t>
            </a:r>
          </a:p>
          <a:p>
            <a:pPr marL="0" indent="0">
              <a:buNone/>
            </a:pPr>
            <a:r>
              <a:rPr lang="en-GB" dirty="0"/>
              <a:t>    if(</a:t>
            </a:r>
            <a:r>
              <a:rPr lang="en-GB" dirty="0" err="1"/>
              <a:t>ptr</a:t>
            </a:r>
            <a:r>
              <a:rPr lang="en-GB" dirty="0"/>
              <a:t> == NULL)  </a:t>
            </a:r>
          </a:p>
          <a:p>
            <a:pPr marL="0" indent="0">
              <a:buNone/>
            </a:pPr>
            <a:r>
              <a:rPr lang="en-GB" dirty="0"/>
              <a:t>    {  </a:t>
            </a:r>
          </a:p>
          <a:p>
            <a:pPr marL="0" indent="0">
              <a:buNone/>
            </a:pPr>
            <a:r>
              <a:rPr lang="en-GB" dirty="0"/>
              <a:t>        </a:t>
            </a:r>
            <a:r>
              <a:rPr lang="en-GB" dirty="0" err="1"/>
              <a:t>printf</a:t>
            </a:r>
            <a:r>
              <a:rPr lang="en-GB" dirty="0"/>
              <a:t>("Stack is empty\n");  </a:t>
            </a:r>
          </a:p>
          <a:p>
            <a:pPr marL="0" indent="0">
              <a:buNone/>
            </a:pPr>
            <a:r>
              <a:rPr lang="en-GB" dirty="0"/>
              <a:t>    }  </a:t>
            </a:r>
          </a:p>
          <a:p>
            <a:pPr marL="0" indent="0">
              <a:buNone/>
            </a:pPr>
            <a:r>
              <a:rPr lang="en-GB" dirty="0"/>
              <a:t>    </a:t>
            </a:r>
          </a:p>
        </p:txBody>
      </p:sp>
      <p:sp>
        <p:nvSpPr>
          <p:cNvPr id="4" name="Content Placeholder 2">
            <a:extLst>
              <a:ext uri="{FF2B5EF4-FFF2-40B4-BE49-F238E27FC236}">
                <a16:creationId xmlns:a16="http://schemas.microsoft.com/office/drawing/2014/main" id="{1B170E34-456B-E6A9-3E60-2272658D32D1}"/>
              </a:ext>
            </a:extLst>
          </p:cNvPr>
          <p:cNvSpPr txBox="1">
            <a:spLocks/>
          </p:cNvSpPr>
          <p:nvPr/>
        </p:nvSpPr>
        <p:spPr>
          <a:xfrm>
            <a:off x="6096000" y="1825625"/>
            <a:ext cx="52578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else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a:t>
            </a:r>
            <a:r>
              <a:rPr lang="en-GB" dirty="0" err="1"/>
              <a:t>printf</a:t>
            </a:r>
            <a:r>
              <a:rPr lang="en-GB" dirty="0"/>
              <a:t>("Printing Stack elements \n");  </a:t>
            </a:r>
          </a:p>
          <a:p>
            <a:pPr marL="0" indent="0">
              <a:buFont typeface="Arial" panose="020B0604020202020204" pitchFamily="34" charset="0"/>
              <a:buNone/>
            </a:pPr>
            <a:r>
              <a:rPr lang="en-GB" dirty="0"/>
              <a:t>        while(</a:t>
            </a:r>
            <a:r>
              <a:rPr lang="en-GB" dirty="0" err="1"/>
              <a:t>ptr</a:t>
            </a:r>
            <a:r>
              <a:rPr lang="en-GB" dirty="0"/>
              <a:t>!=NULL)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a:t>
            </a:r>
            <a:r>
              <a:rPr lang="en-GB" dirty="0" err="1"/>
              <a:t>printf</a:t>
            </a:r>
            <a:r>
              <a:rPr lang="en-GB" dirty="0"/>
              <a:t>("%d\n",</a:t>
            </a:r>
            <a:r>
              <a:rPr lang="en-GB" dirty="0" err="1"/>
              <a:t>ptr</a:t>
            </a:r>
            <a:r>
              <a:rPr lang="en-GB" dirty="0"/>
              <a:t>-&gt;</a:t>
            </a:r>
            <a:r>
              <a:rPr lang="en-GB" dirty="0" err="1"/>
              <a:t>val</a:t>
            </a:r>
            <a:r>
              <a:rPr lang="en-GB" dirty="0"/>
              <a:t>);  </a:t>
            </a:r>
          </a:p>
          <a:p>
            <a:pPr marL="0" indent="0">
              <a:buFont typeface="Arial" panose="020B0604020202020204" pitchFamily="34" charset="0"/>
              <a:buNone/>
            </a:pPr>
            <a:r>
              <a:rPr lang="en-GB" dirty="0"/>
              <a:t>            </a:t>
            </a:r>
            <a:r>
              <a:rPr lang="en-GB" dirty="0" err="1"/>
              <a:t>ptr</a:t>
            </a:r>
            <a:r>
              <a:rPr lang="en-GB" dirty="0"/>
              <a:t> = </a:t>
            </a:r>
            <a:r>
              <a:rPr lang="en-GB" dirty="0" err="1"/>
              <a:t>ptr</a:t>
            </a:r>
            <a:r>
              <a:rPr lang="en-GB" dirty="0"/>
              <a:t>-&gt;next;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a:t>
            </a:r>
          </a:p>
        </p:txBody>
      </p:sp>
    </p:spTree>
    <p:extLst>
      <p:ext uri="{BB962C8B-B14F-4D97-AF65-F5344CB8AC3E}">
        <p14:creationId xmlns:p14="http://schemas.microsoft.com/office/powerpoint/2010/main" val="3830334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D3EF-E0D1-A48A-018F-B5136D6FB509}"/>
              </a:ext>
            </a:extLst>
          </p:cNvPr>
          <p:cNvSpPr>
            <a:spLocks noGrp="1"/>
          </p:cNvSpPr>
          <p:nvPr>
            <p:ph type="title"/>
          </p:nvPr>
        </p:nvSpPr>
        <p:spPr/>
        <p:txBody>
          <a:bodyPr/>
          <a:lstStyle/>
          <a:p>
            <a:r>
              <a:rPr lang="en-GB" dirty="0"/>
              <a:t>Queue</a:t>
            </a:r>
          </a:p>
        </p:txBody>
      </p:sp>
      <p:sp>
        <p:nvSpPr>
          <p:cNvPr id="3" name="Content Placeholder 2">
            <a:extLst>
              <a:ext uri="{FF2B5EF4-FFF2-40B4-BE49-F238E27FC236}">
                <a16:creationId xmlns:a16="http://schemas.microsoft.com/office/drawing/2014/main" id="{2FA06D19-FDAB-EED6-61E7-DC721087F71D}"/>
              </a:ext>
            </a:extLst>
          </p:cNvPr>
          <p:cNvSpPr>
            <a:spLocks noGrp="1"/>
          </p:cNvSpPr>
          <p:nvPr>
            <p:ph idx="1"/>
          </p:nvPr>
        </p:nvSpPr>
        <p:spPr/>
        <p:txBody>
          <a:bodyPr/>
          <a:lstStyle/>
          <a:p>
            <a:pPr algn="just"/>
            <a:r>
              <a:rPr lang="en-GB" b="0" i="0" dirty="0">
                <a:solidFill>
                  <a:srgbClr val="333333"/>
                </a:solidFill>
                <a:effectLst/>
                <a:latin typeface="inter-regular"/>
              </a:rPr>
              <a:t>A queue can be defined as an ordered list which enables insert operations to be performed at one end called </a:t>
            </a:r>
            <a:r>
              <a:rPr lang="en-GB" b="1" i="0" dirty="0">
                <a:solidFill>
                  <a:srgbClr val="333333"/>
                </a:solidFill>
                <a:effectLst/>
                <a:latin typeface="inter-bold"/>
              </a:rPr>
              <a:t>REAR</a:t>
            </a:r>
            <a:r>
              <a:rPr lang="en-GB" b="0" i="0" dirty="0">
                <a:solidFill>
                  <a:srgbClr val="333333"/>
                </a:solidFill>
                <a:effectLst/>
                <a:latin typeface="inter-regular"/>
              </a:rPr>
              <a:t> and delete operations to be performed at another end called </a:t>
            </a:r>
            <a:r>
              <a:rPr lang="en-GB" b="1" i="0" dirty="0">
                <a:solidFill>
                  <a:srgbClr val="333333"/>
                </a:solidFill>
                <a:effectLst/>
                <a:latin typeface="inter-bold"/>
              </a:rPr>
              <a:t>FRONT</a:t>
            </a:r>
            <a:r>
              <a:rPr lang="en-GB" b="0" i="0" dirty="0">
                <a:solidFill>
                  <a:srgbClr val="333333"/>
                </a:solidFill>
                <a:effectLst/>
                <a:latin typeface="inter-regular"/>
              </a:rPr>
              <a:t>.</a:t>
            </a:r>
          </a:p>
          <a:p>
            <a:pPr algn="just"/>
            <a:r>
              <a:rPr lang="en-GB" b="0" i="0" dirty="0">
                <a:solidFill>
                  <a:srgbClr val="333333"/>
                </a:solidFill>
                <a:effectLst/>
                <a:latin typeface="inter-regular"/>
              </a:rPr>
              <a:t>Queue is referred to be as First In First Out list.</a:t>
            </a:r>
          </a:p>
          <a:p>
            <a:pPr algn="just"/>
            <a:r>
              <a:rPr lang="en-GB" b="0" i="0" dirty="0">
                <a:solidFill>
                  <a:srgbClr val="333333"/>
                </a:solidFill>
                <a:effectLst/>
                <a:latin typeface="inter-regular"/>
              </a:rPr>
              <a:t>For example, people waiting in line for a rail ticket form a queue.</a:t>
            </a:r>
          </a:p>
          <a:p>
            <a:endParaRPr lang="en-GB" dirty="0"/>
          </a:p>
        </p:txBody>
      </p:sp>
      <p:pic>
        <p:nvPicPr>
          <p:cNvPr id="3074" name="Picture 2" descr="ds Queue">
            <a:extLst>
              <a:ext uri="{FF2B5EF4-FFF2-40B4-BE49-F238E27FC236}">
                <a16:creationId xmlns:a16="http://schemas.microsoft.com/office/drawing/2014/main" id="{0500831D-6B87-EBA4-0219-598DEC8D8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7" y="4359275"/>
            <a:ext cx="652462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63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5658-6435-EFF9-7BCC-B743456BA5A2}"/>
              </a:ext>
            </a:extLst>
          </p:cNvPr>
          <p:cNvSpPr>
            <a:spLocks noGrp="1"/>
          </p:cNvSpPr>
          <p:nvPr>
            <p:ph type="title"/>
          </p:nvPr>
        </p:nvSpPr>
        <p:spPr/>
        <p:txBody>
          <a:bodyPr/>
          <a:lstStyle/>
          <a:p>
            <a:r>
              <a:rPr lang="en-GB" dirty="0"/>
              <a:t>Types</a:t>
            </a:r>
          </a:p>
        </p:txBody>
      </p:sp>
      <p:sp>
        <p:nvSpPr>
          <p:cNvPr id="3" name="Content Placeholder 2">
            <a:extLst>
              <a:ext uri="{FF2B5EF4-FFF2-40B4-BE49-F238E27FC236}">
                <a16:creationId xmlns:a16="http://schemas.microsoft.com/office/drawing/2014/main" id="{CC2F907F-180A-CDD2-7458-28C02AFE374D}"/>
              </a:ext>
            </a:extLst>
          </p:cNvPr>
          <p:cNvSpPr>
            <a:spLocks noGrp="1"/>
          </p:cNvSpPr>
          <p:nvPr>
            <p:ph idx="1"/>
          </p:nvPr>
        </p:nvSpPr>
        <p:spPr/>
        <p:txBody>
          <a:bodyPr>
            <a:normAutofit/>
          </a:bodyPr>
          <a:lstStyle/>
          <a:p>
            <a:pPr algn="just">
              <a:buFont typeface="Arial" panose="020B0604020202020204" pitchFamily="34" charset="0"/>
              <a:buChar char="•"/>
            </a:pPr>
            <a:r>
              <a:rPr lang="fr-FR" b="0" i="0" dirty="0">
                <a:solidFill>
                  <a:srgbClr val="000000"/>
                </a:solidFill>
                <a:effectLst/>
                <a:latin typeface="inter-regular"/>
              </a:rPr>
              <a:t>Simple Queue or </a:t>
            </a:r>
            <a:r>
              <a:rPr lang="fr-FR" b="0" i="0" dirty="0" err="1">
                <a:solidFill>
                  <a:srgbClr val="000000"/>
                </a:solidFill>
                <a:effectLst/>
                <a:latin typeface="inter-regular"/>
              </a:rPr>
              <a:t>Linear</a:t>
            </a:r>
            <a:r>
              <a:rPr lang="fr-FR" b="0" i="0" dirty="0">
                <a:solidFill>
                  <a:srgbClr val="000000"/>
                </a:solidFill>
                <a:effectLst/>
                <a:latin typeface="inter-regular"/>
              </a:rPr>
              <a:t> Queue</a:t>
            </a:r>
          </a:p>
          <a:p>
            <a:pPr algn="just">
              <a:buFont typeface="Arial" panose="020B0604020202020204" pitchFamily="34" charset="0"/>
              <a:buChar char="•"/>
            </a:pPr>
            <a:endParaRPr lang="fr-FR" dirty="0">
              <a:solidFill>
                <a:srgbClr val="000000"/>
              </a:solidFill>
              <a:latin typeface="inter-regular"/>
            </a:endParaRPr>
          </a:p>
          <a:p>
            <a:pPr algn="just">
              <a:buFont typeface="Arial" panose="020B0604020202020204" pitchFamily="34" charset="0"/>
              <a:buChar char="•"/>
            </a:pPr>
            <a:endParaRPr lang="fr-FR" b="0" i="0" dirty="0">
              <a:solidFill>
                <a:srgbClr val="000000"/>
              </a:solidFill>
              <a:effectLst/>
              <a:latin typeface="inter-regular"/>
            </a:endParaRPr>
          </a:p>
          <a:p>
            <a:pPr algn="just">
              <a:buFont typeface="Arial" panose="020B0604020202020204" pitchFamily="34" charset="0"/>
              <a:buChar char="•"/>
            </a:pPr>
            <a:endParaRPr lang="fr-FR" b="0" i="0" dirty="0">
              <a:solidFill>
                <a:srgbClr val="000000"/>
              </a:solidFill>
              <a:effectLst/>
              <a:latin typeface="inter-regular"/>
            </a:endParaRPr>
          </a:p>
          <a:p>
            <a:pPr algn="just">
              <a:buFont typeface="Arial" panose="020B0604020202020204" pitchFamily="34" charset="0"/>
              <a:buChar char="•"/>
            </a:pPr>
            <a:r>
              <a:rPr lang="fr-FR" b="0" i="0" dirty="0" err="1">
                <a:solidFill>
                  <a:srgbClr val="000000"/>
                </a:solidFill>
                <a:effectLst/>
                <a:latin typeface="inter-regular"/>
              </a:rPr>
              <a:t>Circular</a:t>
            </a:r>
            <a:r>
              <a:rPr lang="fr-FR" b="0" i="0" dirty="0">
                <a:solidFill>
                  <a:srgbClr val="000000"/>
                </a:solidFill>
                <a:effectLst/>
                <a:latin typeface="inter-regular"/>
              </a:rPr>
              <a:t> Queue</a:t>
            </a:r>
          </a:p>
          <a:p>
            <a:pPr algn="just">
              <a:buFont typeface="Arial" panose="020B0604020202020204" pitchFamily="34" charset="0"/>
              <a:buChar char="•"/>
            </a:pPr>
            <a:endParaRPr lang="fr-FR" dirty="0">
              <a:solidFill>
                <a:srgbClr val="000000"/>
              </a:solidFill>
              <a:latin typeface="inter-regular"/>
            </a:endParaRPr>
          </a:p>
          <a:p>
            <a:pPr algn="just">
              <a:buFont typeface="Arial" panose="020B0604020202020204" pitchFamily="34" charset="0"/>
              <a:buChar char="•"/>
            </a:pPr>
            <a:endParaRPr lang="fr-FR" b="0" i="0" dirty="0">
              <a:solidFill>
                <a:srgbClr val="000000"/>
              </a:solidFill>
              <a:effectLst/>
              <a:latin typeface="inter-regular"/>
            </a:endParaRPr>
          </a:p>
          <a:p>
            <a:pPr algn="just">
              <a:buFont typeface="Arial" panose="020B0604020202020204" pitchFamily="34" charset="0"/>
              <a:buChar char="•"/>
            </a:pPr>
            <a:endParaRPr lang="fr-FR" b="0" i="0" dirty="0">
              <a:solidFill>
                <a:srgbClr val="000000"/>
              </a:solidFill>
              <a:effectLst/>
              <a:latin typeface="inter-regular"/>
            </a:endParaRPr>
          </a:p>
          <a:p>
            <a:endParaRPr lang="en-GB" dirty="0"/>
          </a:p>
        </p:txBody>
      </p:sp>
      <p:pic>
        <p:nvPicPr>
          <p:cNvPr id="4098" name="Picture 2" descr="Types of Queue">
            <a:extLst>
              <a:ext uri="{FF2B5EF4-FFF2-40B4-BE49-F238E27FC236}">
                <a16:creationId xmlns:a16="http://schemas.microsoft.com/office/drawing/2014/main" id="{B0C32944-F18A-0728-07F2-E5C1F337A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2305050"/>
            <a:ext cx="71437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ypes of Queue">
            <a:extLst>
              <a:ext uri="{FF2B5EF4-FFF2-40B4-BE49-F238E27FC236}">
                <a16:creationId xmlns:a16="http://schemas.microsoft.com/office/drawing/2014/main" id="{8EB05D68-6A39-DCF3-8549-345D40DCC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4514850"/>
            <a:ext cx="619125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00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44F7-6934-5DEC-0EB5-E95BB227D991}"/>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1B636B11-AB71-E94A-FE04-747DF28FAED8}"/>
              </a:ext>
            </a:extLst>
          </p:cNvPr>
          <p:cNvSpPr>
            <a:spLocks noGrp="1"/>
          </p:cNvSpPr>
          <p:nvPr>
            <p:ph idx="1"/>
          </p:nvPr>
        </p:nvSpPr>
        <p:spPr/>
        <p:txBody>
          <a:bodyPr/>
          <a:lstStyle/>
          <a:p>
            <a:pPr algn="just">
              <a:buFont typeface="Arial" panose="020B0604020202020204" pitchFamily="34" charset="0"/>
              <a:buChar char="•"/>
            </a:pPr>
            <a:r>
              <a:rPr lang="fr-FR" b="0" i="0" dirty="0" err="1">
                <a:solidFill>
                  <a:srgbClr val="000000"/>
                </a:solidFill>
                <a:effectLst/>
                <a:latin typeface="inter-regular"/>
              </a:rPr>
              <a:t>Priority</a:t>
            </a:r>
            <a:r>
              <a:rPr lang="fr-FR" b="0" i="0" dirty="0">
                <a:solidFill>
                  <a:srgbClr val="000000"/>
                </a:solidFill>
                <a:effectLst/>
                <a:latin typeface="inter-regular"/>
              </a:rPr>
              <a:t> Queue</a:t>
            </a:r>
          </a:p>
          <a:p>
            <a:pPr algn="just">
              <a:buFont typeface="Arial" panose="020B0604020202020204" pitchFamily="34" charset="0"/>
              <a:buChar char="•"/>
            </a:pPr>
            <a:endParaRPr lang="fr-FR" dirty="0">
              <a:solidFill>
                <a:srgbClr val="000000"/>
              </a:solidFill>
              <a:latin typeface="inter-regular"/>
            </a:endParaRPr>
          </a:p>
          <a:p>
            <a:pPr algn="just">
              <a:buFont typeface="Arial" panose="020B0604020202020204" pitchFamily="34" charset="0"/>
              <a:buChar char="•"/>
            </a:pPr>
            <a:endParaRPr lang="fr-FR" b="0" i="0" dirty="0">
              <a:solidFill>
                <a:srgbClr val="000000"/>
              </a:solidFill>
              <a:effectLst/>
              <a:latin typeface="inter-regular"/>
            </a:endParaRPr>
          </a:p>
          <a:p>
            <a:pPr algn="just">
              <a:buFont typeface="Arial" panose="020B0604020202020204" pitchFamily="34" charset="0"/>
              <a:buChar char="•"/>
            </a:pPr>
            <a:endParaRPr lang="fr-FR" b="0" i="0" dirty="0">
              <a:solidFill>
                <a:srgbClr val="000000"/>
              </a:solidFill>
              <a:effectLst/>
              <a:latin typeface="inter-regular"/>
            </a:endParaRPr>
          </a:p>
          <a:p>
            <a:pPr algn="just">
              <a:buFont typeface="Arial" panose="020B0604020202020204" pitchFamily="34" charset="0"/>
              <a:buChar char="•"/>
            </a:pPr>
            <a:r>
              <a:rPr lang="fr-FR" b="0" i="0" dirty="0">
                <a:solidFill>
                  <a:srgbClr val="000000"/>
                </a:solidFill>
                <a:effectLst/>
                <a:latin typeface="inter-regular"/>
              </a:rPr>
              <a:t>Double </a:t>
            </a:r>
            <a:r>
              <a:rPr lang="fr-FR" b="0" i="0" dirty="0" err="1">
                <a:solidFill>
                  <a:srgbClr val="000000"/>
                </a:solidFill>
                <a:effectLst/>
                <a:latin typeface="inter-regular"/>
              </a:rPr>
              <a:t>Ended</a:t>
            </a:r>
            <a:r>
              <a:rPr lang="fr-FR" b="0" i="0" dirty="0">
                <a:solidFill>
                  <a:srgbClr val="000000"/>
                </a:solidFill>
                <a:effectLst/>
                <a:latin typeface="inter-regular"/>
              </a:rPr>
              <a:t> Queue (or </a:t>
            </a:r>
            <a:r>
              <a:rPr lang="fr-FR" b="0" i="0" dirty="0" err="1">
                <a:solidFill>
                  <a:srgbClr val="000000"/>
                </a:solidFill>
                <a:effectLst/>
                <a:latin typeface="inter-regular"/>
              </a:rPr>
              <a:t>Deque</a:t>
            </a:r>
            <a:r>
              <a:rPr lang="fr-FR" b="0" i="0" dirty="0">
                <a:solidFill>
                  <a:srgbClr val="000000"/>
                </a:solidFill>
                <a:effectLst/>
                <a:latin typeface="inter-regular"/>
              </a:rPr>
              <a:t>)</a:t>
            </a:r>
          </a:p>
          <a:p>
            <a:endParaRPr lang="en-GB" dirty="0"/>
          </a:p>
        </p:txBody>
      </p:sp>
      <p:pic>
        <p:nvPicPr>
          <p:cNvPr id="5122" name="Picture 2" descr="Types of Queue">
            <a:extLst>
              <a:ext uri="{FF2B5EF4-FFF2-40B4-BE49-F238E27FC236}">
                <a16:creationId xmlns:a16="http://schemas.microsoft.com/office/drawing/2014/main" id="{8CC2F36C-920E-0324-57F6-71B18F384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1825625"/>
            <a:ext cx="5753100" cy="19907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ypes of Queue">
            <a:extLst>
              <a:ext uri="{FF2B5EF4-FFF2-40B4-BE49-F238E27FC236}">
                <a16:creationId xmlns:a16="http://schemas.microsoft.com/office/drawing/2014/main" id="{921D4249-2420-F753-B3A6-BECC0E15B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4635500"/>
            <a:ext cx="571500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559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F507-C132-ED1E-B0DD-56C0CC91A4EB}"/>
              </a:ext>
            </a:extLst>
          </p:cNvPr>
          <p:cNvSpPr>
            <a:spLocks noGrp="1"/>
          </p:cNvSpPr>
          <p:nvPr>
            <p:ph type="title"/>
          </p:nvPr>
        </p:nvSpPr>
        <p:spPr/>
        <p:txBody>
          <a:bodyPr/>
          <a:lstStyle/>
          <a:p>
            <a:r>
              <a:rPr lang="en-GB" dirty="0"/>
              <a:t>Queue using Arrays</a:t>
            </a:r>
          </a:p>
        </p:txBody>
      </p:sp>
      <p:sp>
        <p:nvSpPr>
          <p:cNvPr id="3" name="Content Placeholder 2">
            <a:extLst>
              <a:ext uri="{FF2B5EF4-FFF2-40B4-BE49-F238E27FC236}">
                <a16:creationId xmlns:a16="http://schemas.microsoft.com/office/drawing/2014/main" id="{1D127AF1-C2A8-D616-C962-843F24A1D900}"/>
              </a:ext>
            </a:extLst>
          </p:cNvPr>
          <p:cNvSpPr>
            <a:spLocks noGrp="1"/>
          </p:cNvSpPr>
          <p:nvPr>
            <p:ph idx="1"/>
          </p:nvPr>
        </p:nvSpPr>
        <p:spPr/>
        <p:txBody>
          <a:bodyPr/>
          <a:lstStyle/>
          <a:p>
            <a:endParaRPr lang="en-GB"/>
          </a:p>
        </p:txBody>
      </p:sp>
      <p:pic>
        <p:nvPicPr>
          <p:cNvPr id="6146" name="Picture 2" descr="Array representation of Queue">
            <a:extLst>
              <a:ext uri="{FF2B5EF4-FFF2-40B4-BE49-F238E27FC236}">
                <a16:creationId xmlns:a16="http://schemas.microsoft.com/office/drawing/2014/main" id="{C0356D81-30AC-10EA-35F9-503EFB6E5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185" y="2860185"/>
            <a:ext cx="6233630" cy="399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91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E297-31B1-8E00-FDA5-DFA56908A74E}"/>
              </a:ext>
            </a:extLst>
          </p:cNvPr>
          <p:cNvSpPr>
            <a:spLocks noGrp="1"/>
          </p:cNvSpPr>
          <p:nvPr>
            <p:ph type="title"/>
          </p:nvPr>
        </p:nvSpPr>
        <p:spPr/>
        <p:txBody>
          <a:bodyPr/>
          <a:lstStyle/>
          <a:p>
            <a:r>
              <a:rPr lang="en-GB" dirty="0"/>
              <a:t>Enqueue Code</a:t>
            </a:r>
          </a:p>
        </p:txBody>
      </p:sp>
      <p:sp>
        <p:nvSpPr>
          <p:cNvPr id="3" name="Content Placeholder 2">
            <a:extLst>
              <a:ext uri="{FF2B5EF4-FFF2-40B4-BE49-F238E27FC236}">
                <a16:creationId xmlns:a16="http://schemas.microsoft.com/office/drawing/2014/main" id="{8DF4EF06-6C9A-DD2D-F6B1-4BC2D4244B19}"/>
              </a:ext>
            </a:extLst>
          </p:cNvPr>
          <p:cNvSpPr>
            <a:spLocks noGrp="1"/>
          </p:cNvSpPr>
          <p:nvPr>
            <p:ph idx="1"/>
          </p:nvPr>
        </p:nvSpPr>
        <p:spPr>
          <a:xfrm>
            <a:off x="838200" y="1825624"/>
            <a:ext cx="5257800" cy="5032375"/>
          </a:xfrm>
        </p:spPr>
        <p:txBody>
          <a:bodyPr>
            <a:normAutofit fontScale="92500" lnSpcReduction="10000"/>
          </a:bodyPr>
          <a:lstStyle/>
          <a:p>
            <a:pPr marL="0" indent="0">
              <a:buNone/>
            </a:pPr>
            <a:r>
              <a:rPr lang="en-GB" dirty="0"/>
              <a:t>void insert (int queue[], int max, int front, int rear, int item)   </a:t>
            </a:r>
          </a:p>
          <a:p>
            <a:pPr marL="0" indent="0">
              <a:buNone/>
            </a:pPr>
            <a:r>
              <a:rPr lang="en-GB" dirty="0"/>
              <a:t>{  </a:t>
            </a:r>
          </a:p>
          <a:p>
            <a:pPr marL="0" indent="0">
              <a:buNone/>
            </a:pPr>
            <a:r>
              <a:rPr lang="en-GB" dirty="0"/>
              <a:t>    if (rear + 1 == max)  </a:t>
            </a:r>
          </a:p>
          <a:p>
            <a:pPr marL="0" indent="0">
              <a:buNone/>
            </a:pPr>
            <a:r>
              <a:rPr lang="en-GB" dirty="0"/>
              <a:t>    {  </a:t>
            </a:r>
          </a:p>
          <a:p>
            <a:pPr marL="0" indent="0">
              <a:buNone/>
            </a:pPr>
            <a:r>
              <a:rPr lang="en-GB" dirty="0"/>
              <a:t>        </a:t>
            </a:r>
            <a:r>
              <a:rPr lang="en-GB" dirty="0" err="1"/>
              <a:t>printf</a:t>
            </a:r>
            <a:r>
              <a:rPr lang="en-GB" dirty="0"/>
              <a:t>("overflow");  </a:t>
            </a:r>
          </a:p>
          <a:p>
            <a:pPr marL="0" indent="0">
              <a:buNone/>
            </a:pPr>
            <a:r>
              <a:rPr lang="en-GB" dirty="0"/>
              <a:t>    }  </a:t>
            </a:r>
          </a:p>
          <a:p>
            <a:pPr marL="0" indent="0">
              <a:buNone/>
            </a:pPr>
            <a:r>
              <a:rPr lang="en-GB" dirty="0"/>
              <a:t>    else  </a:t>
            </a:r>
          </a:p>
          <a:p>
            <a:pPr marL="0" indent="0">
              <a:buNone/>
            </a:pPr>
            <a:r>
              <a:rPr lang="en-GB" dirty="0"/>
              <a:t>    {  </a:t>
            </a:r>
          </a:p>
          <a:p>
            <a:pPr marL="0" indent="0">
              <a:buNone/>
            </a:pPr>
            <a:r>
              <a:rPr lang="en-GB" dirty="0"/>
              <a:t>        if(front == -1 &amp;&amp; rear == -1)  </a:t>
            </a:r>
          </a:p>
          <a:p>
            <a:pPr marL="0" indent="0">
              <a:buNone/>
            </a:pPr>
            <a:r>
              <a:rPr lang="en-GB" dirty="0"/>
              <a:t>        {  </a:t>
            </a:r>
          </a:p>
          <a:p>
            <a:pPr marL="0" indent="0">
              <a:buNone/>
            </a:pPr>
            <a:endParaRPr lang="en-GB" dirty="0"/>
          </a:p>
        </p:txBody>
      </p:sp>
      <p:sp>
        <p:nvSpPr>
          <p:cNvPr id="4" name="Content Placeholder 2">
            <a:extLst>
              <a:ext uri="{FF2B5EF4-FFF2-40B4-BE49-F238E27FC236}">
                <a16:creationId xmlns:a16="http://schemas.microsoft.com/office/drawing/2014/main" id="{5ED2E5E4-E8FB-F356-B636-8EDBA265B0B0}"/>
              </a:ext>
            </a:extLst>
          </p:cNvPr>
          <p:cNvSpPr txBox="1">
            <a:spLocks/>
          </p:cNvSpPr>
          <p:nvPr/>
        </p:nvSpPr>
        <p:spPr>
          <a:xfrm>
            <a:off x="6096000" y="1825623"/>
            <a:ext cx="5257800" cy="5032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front = 0;  </a:t>
            </a:r>
          </a:p>
          <a:p>
            <a:pPr marL="0" indent="0">
              <a:buFont typeface="Arial" panose="020B0604020202020204" pitchFamily="34" charset="0"/>
              <a:buNone/>
            </a:pPr>
            <a:r>
              <a:rPr lang="en-GB" dirty="0"/>
              <a:t>            rear = 0;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else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rear = rear + 1;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queue[rear]=item;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a:t>
            </a:r>
          </a:p>
        </p:txBody>
      </p:sp>
    </p:spTree>
    <p:extLst>
      <p:ext uri="{BB962C8B-B14F-4D97-AF65-F5344CB8AC3E}">
        <p14:creationId xmlns:p14="http://schemas.microsoft.com/office/powerpoint/2010/main" val="19844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A92C-BFEE-0943-488D-1750DA8C2ABD}"/>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CB791AA3-48FF-1B11-5745-12FF568EB3F9}"/>
              </a:ext>
            </a:extLst>
          </p:cNvPr>
          <p:cNvSpPr>
            <a:spLocks noGrp="1"/>
          </p:cNvSpPr>
          <p:nvPr>
            <p:ph idx="1"/>
          </p:nvPr>
        </p:nvSpPr>
        <p:spPr/>
        <p:txBody>
          <a:bodyPr/>
          <a:lstStyle/>
          <a:p>
            <a:r>
              <a:rPr lang="en-GB" dirty="0"/>
              <a:t>Stack using arrays</a:t>
            </a:r>
          </a:p>
          <a:p>
            <a:r>
              <a:rPr lang="en-GB" dirty="0"/>
              <a:t>Stack using linked lists</a:t>
            </a:r>
          </a:p>
          <a:p>
            <a:r>
              <a:rPr lang="en-GB" dirty="0"/>
              <a:t>Queue using arrays</a:t>
            </a:r>
          </a:p>
          <a:p>
            <a:r>
              <a:rPr lang="en-GB" dirty="0"/>
              <a:t>Queue using linked lists</a:t>
            </a:r>
          </a:p>
          <a:p>
            <a:r>
              <a:rPr lang="en-GB" dirty="0"/>
              <a:t>Applications</a:t>
            </a:r>
          </a:p>
        </p:txBody>
      </p:sp>
    </p:spTree>
    <p:extLst>
      <p:ext uri="{BB962C8B-B14F-4D97-AF65-F5344CB8AC3E}">
        <p14:creationId xmlns:p14="http://schemas.microsoft.com/office/powerpoint/2010/main" val="767196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C73D-774A-E51C-736D-7A0FE7334141}"/>
              </a:ext>
            </a:extLst>
          </p:cNvPr>
          <p:cNvSpPr>
            <a:spLocks noGrp="1"/>
          </p:cNvSpPr>
          <p:nvPr>
            <p:ph type="title"/>
          </p:nvPr>
        </p:nvSpPr>
        <p:spPr/>
        <p:txBody>
          <a:bodyPr/>
          <a:lstStyle/>
          <a:p>
            <a:r>
              <a:rPr lang="en-GB" dirty="0"/>
              <a:t>Dequeue Code</a:t>
            </a:r>
          </a:p>
        </p:txBody>
      </p:sp>
      <p:sp>
        <p:nvSpPr>
          <p:cNvPr id="3" name="Content Placeholder 2">
            <a:extLst>
              <a:ext uri="{FF2B5EF4-FFF2-40B4-BE49-F238E27FC236}">
                <a16:creationId xmlns:a16="http://schemas.microsoft.com/office/drawing/2014/main" id="{E15AA0F6-CAED-61FA-EA5A-94DA1AA687E7}"/>
              </a:ext>
            </a:extLst>
          </p:cNvPr>
          <p:cNvSpPr>
            <a:spLocks noGrp="1"/>
          </p:cNvSpPr>
          <p:nvPr>
            <p:ph idx="1"/>
          </p:nvPr>
        </p:nvSpPr>
        <p:spPr>
          <a:xfrm>
            <a:off x="838200" y="1825624"/>
            <a:ext cx="5257800" cy="5032375"/>
          </a:xfrm>
        </p:spPr>
        <p:txBody>
          <a:bodyPr>
            <a:normAutofit fontScale="92500" lnSpcReduction="10000"/>
          </a:bodyPr>
          <a:lstStyle/>
          <a:p>
            <a:pPr marL="0" indent="0">
              <a:buNone/>
            </a:pPr>
            <a:r>
              <a:rPr lang="en-GB" dirty="0"/>
              <a:t>int delete (int queue[], int max, int front, int rear)  </a:t>
            </a:r>
          </a:p>
          <a:p>
            <a:pPr marL="0" indent="0">
              <a:buNone/>
            </a:pPr>
            <a:r>
              <a:rPr lang="en-GB" dirty="0"/>
              <a:t>{  </a:t>
            </a:r>
          </a:p>
          <a:p>
            <a:pPr marL="0" indent="0">
              <a:buNone/>
            </a:pPr>
            <a:r>
              <a:rPr lang="en-GB" dirty="0"/>
              <a:t>    int y;   </a:t>
            </a:r>
          </a:p>
          <a:p>
            <a:pPr marL="0" indent="0">
              <a:buNone/>
            </a:pPr>
            <a:r>
              <a:rPr lang="en-GB" dirty="0"/>
              <a:t>    if (front == -1 || front &gt; rear)   </a:t>
            </a:r>
          </a:p>
          <a:p>
            <a:pPr marL="0" indent="0">
              <a:buNone/>
            </a:pPr>
            <a:r>
              <a:rPr lang="en-GB" dirty="0"/>
              <a:t>   </a:t>
            </a:r>
          </a:p>
          <a:p>
            <a:pPr marL="0" indent="0">
              <a:buNone/>
            </a:pPr>
            <a:r>
              <a:rPr lang="en-GB" dirty="0"/>
              <a:t>    {  </a:t>
            </a:r>
          </a:p>
          <a:p>
            <a:pPr marL="0" indent="0">
              <a:buNone/>
            </a:pPr>
            <a:r>
              <a:rPr lang="en-GB" dirty="0"/>
              <a:t>        </a:t>
            </a:r>
            <a:r>
              <a:rPr lang="en-GB" dirty="0" err="1"/>
              <a:t>printf</a:t>
            </a:r>
            <a:r>
              <a:rPr lang="en-GB" dirty="0"/>
              <a:t>("underflow");  </a:t>
            </a:r>
          </a:p>
          <a:p>
            <a:pPr marL="0" indent="0">
              <a:buNone/>
            </a:pPr>
            <a:r>
              <a:rPr lang="en-GB" dirty="0"/>
              <a:t>    }  </a:t>
            </a:r>
          </a:p>
          <a:p>
            <a:pPr marL="0" indent="0">
              <a:buNone/>
            </a:pPr>
            <a:r>
              <a:rPr lang="en-GB" dirty="0"/>
              <a:t>    else   </a:t>
            </a:r>
          </a:p>
          <a:p>
            <a:pPr marL="0" indent="0">
              <a:buNone/>
            </a:pPr>
            <a:r>
              <a:rPr lang="en-GB" dirty="0"/>
              <a:t>    {  </a:t>
            </a:r>
          </a:p>
          <a:p>
            <a:pPr marL="0" indent="0">
              <a:buNone/>
            </a:pPr>
            <a:endParaRPr lang="en-GB" dirty="0"/>
          </a:p>
        </p:txBody>
      </p:sp>
      <p:sp>
        <p:nvSpPr>
          <p:cNvPr id="4" name="Content Placeholder 2">
            <a:extLst>
              <a:ext uri="{FF2B5EF4-FFF2-40B4-BE49-F238E27FC236}">
                <a16:creationId xmlns:a16="http://schemas.microsoft.com/office/drawing/2014/main" id="{1C34BEB4-D549-A8D7-15FB-3F7BCE2F2F16}"/>
              </a:ext>
            </a:extLst>
          </p:cNvPr>
          <p:cNvSpPr txBox="1">
            <a:spLocks/>
          </p:cNvSpPr>
          <p:nvPr/>
        </p:nvSpPr>
        <p:spPr>
          <a:xfrm>
            <a:off x="6096000" y="1825625"/>
            <a:ext cx="5257800" cy="5032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y = queue[front];  </a:t>
            </a:r>
          </a:p>
          <a:p>
            <a:pPr marL="0" indent="0">
              <a:buFont typeface="Arial" panose="020B0604020202020204" pitchFamily="34" charset="0"/>
              <a:buNone/>
            </a:pPr>
            <a:r>
              <a:rPr lang="en-GB" dirty="0"/>
              <a:t>        if(front == rear)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front = rear = -1;  </a:t>
            </a:r>
          </a:p>
          <a:p>
            <a:pPr marL="0" indent="0">
              <a:buFont typeface="Arial" panose="020B0604020202020204" pitchFamily="34" charset="0"/>
              <a:buNone/>
            </a:pPr>
            <a:r>
              <a:rPr lang="en-GB" dirty="0"/>
              <a:t>            else   </a:t>
            </a:r>
          </a:p>
          <a:p>
            <a:pPr marL="0" indent="0">
              <a:buFont typeface="Arial" panose="020B0604020202020204" pitchFamily="34" charset="0"/>
              <a:buNone/>
            </a:pPr>
            <a:r>
              <a:rPr lang="en-GB" dirty="0"/>
              <a:t>            front = front + 1;   </a:t>
            </a:r>
          </a:p>
          <a:p>
            <a:pPr marL="0" indent="0">
              <a:buFont typeface="Arial" panose="020B0604020202020204" pitchFamily="34" charset="0"/>
              <a:buNone/>
            </a:pPr>
            <a:r>
              <a:rPr lang="en-GB" dirty="0"/>
              <a:t>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return y;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a:t>
            </a:r>
          </a:p>
        </p:txBody>
      </p:sp>
    </p:spTree>
    <p:extLst>
      <p:ext uri="{BB962C8B-B14F-4D97-AF65-F5344CB8AC3E}">
        <p14:creationId xmlns:p14="http://schemas.microsoft.com/office/powerpoint/2010/main" val="2484948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88CC-9E42-6000-2064-7E8020194410}"/>
              </a:ext>
            </a:extLst>
          </p:cNvPr>
          <p:cNvSpPr>
            <a:spLocks noGrp="1"/>
          </p:cNvSpPr>
          <p:nvPr>
            <p:ph type="title"/>
          </p:nvPr>
        </p:nvSpPr>
        <p:spPr/>
        <p:txBody>
          <a:bodyPr/>
          <a:lstStyle/>
          <a:p>
            <a:r>
              <a:rPr lang="en-GB" dirty="0"/>
              <a:t>Queue using Linked List</a:t>
            </a:r>
          </a:p>
        </p:txBody>
      </p:sp>
      <p:sp>
        <p:nvSpPr>
          <p:cNvPr id="3" name="Content Placeholder 2">
            <a:extLst>
              <a:ext uri="{FF2B5EF4-FFF2-40B4-BE49-F238E27FC236}">
                <a16:creationId xmlns:a16="http://schemas.microsoft.com/office/drawing/2014/main" id="{4EA9B6AB-C161-23EA-7722-2A8722056751}"/>
              </a:ext>
            </a:extLst>
          </p:cNvPr>
          <p:cNvSpPr>
            <a:spLocks noGrp="1"/>
          </p:cNvSpPr>
          <p:nvPr>
            <p:ph idx="1"/>
          </p:nvPr>
        </p:nvSpPr>
        <p:spPr/>
        <p:txBody>
          <a:bodyPr/>
          <a:lstStyle/>
          <a:p>
            <a:endParaRPr lang="en-GB"/>
          </a:p>
        </p:txBody>
      </p:sp>
      <p:pic>
        <p:nvPicPr>
          <p:cNvPr id="7170" name="Picture 2" descr="Linked List implementation of Queue">
            <a:extLst>
              <a:ext uri="{FF2B5EF4-FFF2-40B4-BE49-F238E27FC236}">
                <a16:creationId xmlns:a16="http://schemas.microsoft.com/office/drawing/2014/main" id="{BDC0DC6F-082B-08CF-90C4-EBCE62EDF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4" y="2962516"/>
            <a:ext cx="9128131" cy="2292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812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50B6-0641-9876-55EF-7C67CDF5334D}"/>
              </a:ext>
            </a:extLst>
          </p:cNvPr>
          <p:cNvSpPr>
            <a:spLocks noGrp="1"/>
          </p:cNvSpPr>
          <p:nvPr>
            <p:ph type="title"/>
          </p:nvPr>
        </p:nvSpPr>
        <p:spPr/>
        <p:txBody>
          <a:bodyPr/>
          <a:lstStyle/>
          <a:p>
            <a:r>
              <a:rPr lang="en-GB" dirty="0"/>
              <a:t>Enqueue Code</a:t>
            </a:r>
          </a:p>
        </p:txBody>
      </p:sp>
      <p:sp>
        <p:nvSpPr>
          <p:cNvPr id="3" name="Content Placeholder 2">
            <a:extLst>
              <a:ext uri="{FF2B5EF4-FFF2-40B4-BE49-F238E27FC236}">
                <a16:creationId xmlns:a16="http://schemas.microsoft.com/office/drawing/2014/main" id="{8C806B03-B445-8A4E-1670-E2AF0347FF2F}"/>
              </a:ext>
            </a:extLst>
          </p:cNvPr>
          <p:cNvSpPr>
            <a:spLocks noGrp="1"/>
          </p:cNvSpPr>
          <p:nvPr>
            <p:ph idx="1"/>
          </p:nvPr>
        </p:nvSpPr>
        <p:spPr>
          <a:xfrm>
            <a:off x="838200" y="1825624"/>
            <a:ext cx="5257800" cy="5032375"/>
          </a:xfrm>
        </p:spPr>
        <p:txBody>
          <a:bodyPr>
            <a:normAutofit fontScale="77500" lnSpcReduction="20000"/>
          </a:bodyPr>
          <a:lstStyle/>
          <a:p>
            <a:pPr marL="0" indent="0">
              <a:buNone/>
            </a:pPr>
            <a:r>
              <a:rPr lang="en-GB" dirty="0"/>
              <a:t>void insert(struct node *</a:t>
            </a:r>
            <a:r>
              <a:rPr lang="en-GB" dirty="0" err="1"/>
              <a:t>ptr</a:t>
            </a:r>
            <a:r>
              <a:rPr lang="en-GB" dirty="0"/>
              <a:t>, int item; )  </a:t>
            </a:r>
          </a:p>
          <a:p>
            <a:pPr marL="0" indent="0">
              <a:buNone/>
            </a:pPr>
            <a:r>
              <a:rPr lang="en-GB" dirty="0"/>
              <a:t>{     </a:t>
            </a:r>
          </a:p>
          <a:p>
            <a:pPr marL="0" indent="0">
              <a:buNone/>
            </a:pPr>
            <a:r>
              <a:rPr lang="en-GB" dirty="0"/>
              <a:t>    </a:t>
            </a:r>
            <a:r>
              <a:rPr lang="en-GB" dirty="0" err="1"/>
              <a:t>ptr</a:t>
            </a:r>
            <a:r>
              <a:rPr lang="en-GB" dirty="0"/>
              <a:t> = (struct node *) malloc (</a:t>
            </a:r>
            <a:r>
              <a:rPr lang="en-GB" dirty="0" err="1"/>
              <a:t>sizeof</a:t>
            </a:r>
            <a:r>
              <a:rPr lang="en-GB" dirty="0"/>
              <a:t>(struct node));  </a:t>
            </a:r>
          </a:p>
          <a:p>
            <a:pPr marL="0" indent="0">
              <a:buNone/>
            </a:pPr>
            <a:r>
              <a:rPr lang="en-GB" dirty="0"/>
              <a:t>    if(</a:t>
            </a:r>
            <a:r>
              <a:rPr lang="en-GB" dirty="0" err="1"/>
              <a:t>ptr</a:t>
            </a:r>
            <a:r>
              <a:rPr lang="en-GB" dirty="0"/>
              <a:t> == NULL)  </a:t>
            </a:r>
          </a:p>
          <a:p>
            <a:pPr marL="0" indent="0">
              <a:buNone/>
            </a:pPr>
            <a:r>
              <a:rPr lang="en-GB" dirty="0"/>
              <a:t>    {  </a:t>
            </a:r>
          </a:p>
          <a:p>
            <a:pPr marL="0" indent="0">
              <a:buNone/>
            </a:pPr>
            <a:r>
              <a:rPr lang="en-GB" dirty="0"/>
              <a:t>        </a:t>
            </a:r>
            <a:r>
              <a:rPr lang="en-GB" dirty="0" err="1"/>
              <a:t>printf</a:t>
            </a:r>
            <a:r>
              <a:rPr lang="en-GB" dirty="0"/>
              <a:t>("\</a:t>
            </a:r>
            <a:r>
              <a:rPr lang="en-GB" dirty="0" err="1"/>
              <a:t>nOVERFLOW</a:t>
            </a:r>
            <a:r>
              <a:rPr lang="en-GB" dirty="0"/>
              <a:t>\n");  </a:t>
            </a:r>
          </a:p>
          <a:p>
            <a:pPr marL="0" indent="0">
              <a:buNone/>
            </a:pPr>
            <a:r>
              <a:rPr lang="en-GB" dirty="0"/>
              <a:t>        return;  </a:t>
            </a:r>
          </a:p>
          <a:p>
            <a:pPr marL="0" indent="0">
              <a:buNone/>
            </a:pPr>
            <a:r>
              <a:rPr lang="en-GB" dirty="0"/>
              <a:t>    }  </a:t>
            </a:r>
          </a:p>
          <a:p>
            <a:pPr marL="0" indent="0">
              <a:buNone/>
            </a:pPr>
            <a:r>
              <a:rPr lang="en-GB" dirty="0"/>
              <a:t>    else  </a:t>
            </a:r>
          </a:p>
          <a:p>
            <a:pPr marL="0" indent="0">
              <a:buNone/>
            </a:pPr>
            <a:r>
              <a:rPr lang="en-GB" dirty="0"/>
              <a:t>    {   </a:t>
            </a:r>
          </a:p>
          <a:p>
            <a:pPr marL="0" indent="0">
              <a:buNone/>
            </a:pPr>
            <a:r>
              <a:rPr lang="en-GB" dirty="0"/>
              <a:t>        </a:t>
            </a:r>
            <a:r>
              <a:rPr lang="en-GB" dirty="0" err="1"/>
              <a:t>ptr</a:t>
            </a:r>
            <a:r>
              <a:rPr lang="en-GB" dirty="0"/>
              <a:t> -&gt; data = item;  </a:t>
            </a:r>
          </a:p>
          <a:p>
            <a:pPr marL="0" indent="0">
              <a:buNone/>
            </a:pPr>
            <a:r>
              <a:rPr lang="en-GB" dirty="0"/>
              <a:t>        if(front == NULL)  </a:t>
            </a:r>
          </a:p>
          <a:p>
            <a:pPr marL="0" indent="0">
              <a:buNone/>
            </a:pPr>
            <a:r>
              <a:rPr lang="en-GB" dirty="0"/>
              <a:t>        {  </a:t>
            </a:r>
          </a:p>
          <a:p>
            <a:pPr marL="0" indent="0">
              <a:buNone/>
            </a:pPr>
            <a:endParaRPr lang="en-GB" dirty="0"/>
          </a:p>
        </p:txBody>
      </p:sp>
      <p:sp>
        <p:nvSpPr>
          <p:cNvPr id="4" name="Content Placeholder 2">
            <a:extLst>
              <a:ext uri="{FF2B5EF4-FFF2-40B4-BE49-F238E27FC236}">
                <a16:creationId xmlns:a16="http://schemas.microsoft.com/office/drawing/2014/main" id="{E999F63A-8269-91E6-D7D6-0411913A6F60}"/>
              </a:ext>
            </a:extLst>
          </p:cNvPr>
          <p:cNvSpPr txBox="1">
            <a:spLocks/>
          </p:cNvSpPr>
          <p:nvPr/>
        </p:nvSpPr>
        <p:spPr>
          <a:xfrm>
            <a:off x="6096000" y="1690688"/>
            <a:ext cx="5257800" cy="50323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front = </a:t>
            </a:r>
            <a:r>
              <a:rPr lang="en-GB" dirty="0" err="1"/>
              <a:t>ptr</a:t>
            </a:r>
            <a:r>
              <a:rPr lang="en-GB" dirty="0"/>
              <a:t>;  </a:t>
            </a:r>
          </a:p>
          <a:p>
            <a:pPr marL="0" indent="0">
              <a:buFont typeface="Arial" panose="020B0604020202020204" pitchFamily="34" charset="0"/>
              <a:buNone/>
            </a:pPr>
            <a:r>
              <a:rPr lang="en-GB" dirty="0"/>
              <a:t>            rear = </a:t>
            </a:r>
            <a:r>
              <a:rPr lang="en-GB" dirty="0" err="1"/>
              <a:t>ptr</a:t>
            </a:r>
            <a:r>
              <a:rPr lang="en-GB" dirty="0"/>
              <a:t>;   </a:t>
            </a:r>
          </a:p>
          <a:p>
            <a:pPr marL="0" indent="0">
              <a:buFont typeface="Arial" panose="020B0604020202020204" pitchFamily="34" charset="0"/>
              <a:buNone/>
            </a:pPr>
            <a:r>
              <a:rPr lang="en-GB" dirty="0"/>
              <a:t>            front -&gt; next = NULL;  </a:t>
            </a:r>
          </a:p>
          <a:p>
            <a:pPr marL="0" indent="0">
              <a:buFont typeface="Arial" panose="020B0604020202020204" pitchFamily="34" charset="0"/>
              <a:buNone/>
            </a:pPr>
            <a:r>
              <a:rPr lang="en-GB" dirty="0"/>
              <a:t>            rear -&gt; next = NULL;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else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rear -&gt; next = </a:t>
            </a:r>
            <a:r>
              <a:rPr lang="en-GB" dirty="0" err="1"/>
              <a:t>ptr</a:t>
            </a:r>
            <a:r>
              <a:rPr lang="en-GB" dirty="0"/>
              <a:t>;  </a:t>
            </a:r>
          </a:p>
          <a:p>
            <a:pPr marL="0" indent="0">
              <a:buFont typeface="Arial" panose="020B0604020202020204" pitchFamily="34" charset="0"/>
              <a:buNone/>
            </a:pPr>
            <a:r>
              <a:rPr lang="en-GB" dirty="0"/>
              <a:t>            rear = </a:t>
            </a:r>
            <a:r>
              <a:rPr lang="en-GB" dirty="0" err="1"/>
              <a:t>ptr</a:t>
            </a:r>
            <a:r>
              <a:rPr lang="en-GB" dirty="0"/>
              <a:t>;  </a:t>
            </a:r>
          </a:p>
          <a:p>
            <a:pPr marL="0" indent="0">
              <a:buFont typeface="Arial" panose="020B0604020202020204" pitchFamily="34" charset="0"/>
              <a:buNone/>
            </a:pPr>
            <a:r>
              <a:rPr lang="en-GB" dirty="0"/>
              <a:t>            rear-&gt;next = NULL;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a:t>
            </a:r>
          </a:p>
        </p:txBody>
      </p:sp>
    </p:spTree>
    <p:extLst>
      <p:ext uri="{BB962C8B-B14F-4D97-AF65-F5344CB8AC3E}">
        <p14:creationId xmlns:p14="http://schemas.microsoft.com/office/powerpoint/2010/main" val="355815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34E3-C7BD-479E-3A7E-C267A940A092}"/>
              </a:ext>
            </a:extLst>
          </p:cNvPr>
          <p:cNvSpPr>
            <a:spLocks noGrp="1"/>
          </p:cNvSpPr>
          <p:nvPr>
            <p:ph type="title"/>
          </p:nvPr>
        </p:nvSpPr>
        <p:spPr/>
        <p:txBody>
          <a:bodyPr/>
          <a:lstStyle/>
          <a:p>
            <a:r>
              <a:rPr lang="en-GB" dirty="0"/>
              <a:t>Dequeue Code</a:t>
            </a:r>
          </a:p>
        </p:txBody>
      </p:sp>
      <p:sp>
        <p:nvSpPr>
          <p:cNvPr id="3" name="Content Placeholder 2">
            <a:extLst>
              <a:ext uri="{FF2B5EF4-FFF2-40B4-BE49-F238E27FC236}">
                <a16:creationId xmlns:a16="http://schemas.microsoft.com/office/drawing/2014/main" id="{11ED6972-7DA5-0A83-29DE-45BF4E182AFB}"/>
              </a:ext>
            </a:extLst>
          </p:cNvPr>
          <p:cNvSpPr>
            <a:spLocks noGrp="1"/>
          </p:cNvSpPr>
          <p:nvPr>
            <p:ph idx="1"/>
          </p:nvPr>
        </p:nvSpPr>
        <p:spPr>
          <a:xfrm>
            <a:off x="838200" y="1825624"/>
            <a:ext cx="5257800" cy="5032375"/>
          </a:xfrm>
        </p:spPr>
        <p:txBody>
          <a:bodyPr>
            <a:normAutofit/>
          </a:bodyPr>
          <a:lstStyle/>
          <a:p>
            <a:pPr marL="0" indent="0">
              <a:buNone/>
            </a:pPr>
            <a:r>
              <a:rPr lang="en-GB" dirty="0"/>
              <a:t>void delete (struct node *</a:t>
            </a:r>
            <a:r>
              <a:rPr lang="en-GB" dirty="0" err="1"/>
              <a:t>ptr</a:t>
            </a:r>
            <a:r>
              <a:rPr lang="en-GB" dirty="0"/>
              <a:t>)  </a:t>
            </a:r>
          </a:p>
          <a:p>
            <a:pPr marL="0" indent="0">
              <a:buNone/>
            </a:pPr>
            <a:r>
              <a:rPr lang="en-GB" dirty="0"/>
              <a:t>{  </a:t>
            </a:r>
          </a:p>
          <a:p>
            <a:pPr marL="0" indent="0">
              <a:buNone/>
            </a:pPr>
            <a:r>
              <a:rPr lang="en-GB" dirty="0"/>
              <a:t>    if(front == NULL)  </a:t>
            </a:r>
          </a:p>
          <a:p>
            <a:pPr marL="0" indent="0">
              <a:buNone/>
            </a:pPr>
            <a:r>
              <a:rPr lang="en-GB" dirty="0"/>
              <a:t>    {  </a:t>
            </a:r>
          </a:p>
          <a:p>
            <a:pPr marL="0" indent="0">
              <a:buNone/>
            </a:pPr>
            <a:r>
              <a:rPr lang="en-GB" dirty="0"/>
              <a:t>        </a:t>
            </a:r>
            <a:r>
              <a:rPr lang="en-GB" dirty="0" err="1"/>
              <a:t>printf</a:t>
            </a:r>
            <a:r>
              <a:rPr lang="en-GB" dirty="0"/>
              <a:t>("\</a:t>
            </a:r>
            <a:r>
              <a:rPr lang="en-GB" dirty="0" err="1"/>
              <a:t>nUNDERFLOW</a:t>
            </a:r>
            <a:r>
              <a:rPr lang="en-GB" dirty="0"/>
              <a:t>\n");  </a:t>
            </a:r>
          </a:p>
          <a:p>
            <a:pPr marL="0" indent="0">
              <a:buNone/>
            </a:pPr>
            <a:r>
              <a:rPr lang="en-GB" dirty="0"/>
              <a:t>        return;  </a:t>
            </a:r>
          </a:p>
          <a:p>
            <a:pPr marL="0" indent="0">
              <a:buNone/>
            </a:pPr>
            <a:r>
              <a:rPr lang="en-GB" dirty="0"/>
              <a:t>    }  </a:t>
            </a:r>
          </a:p>
          <a:p>
            <a:pPr marL="0" indent="0">
              <a:buNone/>
            </a:pPr>
            <a:r>
              <a:rPr lang="en-GB" dirty="0"/>
              <a:t>    </a:t>
            </a:r>
          </a:p>
        </p:txBody>
      </p:sp>
      <p:sp>
        <p:nvSpPr>
          <p:cNvPr id="4" name="Content Placeholder 2">
            <a:extLst>
              <a:ext uri="{FF2B5EF4-FFF2-40B4-BE49-F238E27FC236}">
                <a16:creationId xmlns:a16="http://schemas.microsoft.com/office/drawing/2014/main" id="{1C52FB38-5EFF-5A4A-5F5D-E66A31E2A34A}"/>
              </a:ext>
            </a:extLst>
          </p:cNvPr>
          <p:cNvSpPr txBox="1">
            <a:spLocks/>
          </p:cNvSpPr>
          <p:nvPr/>
        </p:nvSpPr>
        <p:spPr>
          <a:xfrm>
            <a:off x="6096000" y="1824377"/>
            <a:ext cx="52578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else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a:t>
            </a:r>
            <a:r>
              <a:rPr lang="en-GB" dirty="0" err="1"/>
              <a:t>ptr</a:t>
            </a:r>
            <a:r>
              <a:rPr lang="en-GB" dirty="0"/>
              <a:t> = front;  </a:t>
            </a:r>
          </a:p>
          <a:p>
            <a:pPr marL="0" indent="0">
              <a:buFont typeface="Arial" panose="020B0604020202020204" pitchFamily="34" charset="0"/>
              <a:buNone/>
            </a:pPr>
            <a:r>
              <a:rPr lang="en-GB" dirty="0"/>
              <a:t>        front = front -&gt; next;  </a:t>
            </a:r>
          </a:p>
          <a:p>
            <a:pPr marL="0" indent="0">
              <a:buFont typeface="Arial" panose="020B0604020202020204" pitchFamily="34" charset="0"/>
              <a:buNone/>
            </a:pPr>
            <a:r>
              <a:rPr lang="en-GB" dirty="0"/>
              <a:t>        free(</a:t>
            </a:r>
            <a:r>
              <a:rPr lang="en-GB" dirty="0" err="1"/>
              <a:t>ptr</a:t>
            </a:r>
            <a:r>
              <a:rPr lang="en-GB" dirty="0"/>
              <a:t>);  </a:t>
            </a:r>
          </a:p>
          <a:p>
            <a:pPr marL="0" indent="0">
              <a:buFont typeface="Arial" panose="020B0604020202020204" pitchFamily="34" charset="0"/>
              <a:buNone/>
            </a:pPr>
            <a:r>
              <a:rPr lang="en-GB" dirty="0"/>
              <a:t>    }  </a:t>
            </a:r>
          </a:p>
          <a:p>
            <a:pPr marL="0" indent="0">
              <a:buFont typeface="Arial" panose="020B0604020202020204" pitchFamily="34" charset="0"/>
              <a:buNone/>
            </a:pPr>
            <a:r>
              <a:rPr lang="en-GB" dirty="0"/>
              <a:t>} </a:t>
            </a:r>
          </a:p>
        </p:txBody>
      </p:sp>
    </p:spTree>
    <p:extLst>
      <p:ext uri="{BB962C8B-B14F-4D97-AF65-F5344CB8AC3E}">
        <p14:creationId xmlns:p14="http://schemas.microsoft.com/office/powerpoint/2010/main" val="3799892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98EF-2DF0-1DB2-C43E-472FB8FD00B2}"/>
              </a:ext>
            </a:extLst>
          </p:cNvPr>
          <p:cNvSpPr>
            <a:spLocks noGrp="1"/>
          </p:cNvSpPr>
          <p:nvPr>
            <p:ph type="title"/>
          </p:nvPr>
        </p:nvSpPr>
        <p:spPr/>
        <p:txBody>
          <a:bodyPr/>
          <a:lstStyle/>
          <a:p>
            <a:r>
              <a:rPr lang="en-GB" dirty="0"/>
              <a:t>Applications</a:t>
            </a:r>
          </a:p>
        </p:txBody>
      </p:sp>
      <p:sp>
        <p:nvSpPr>
          <p:cNvPr id="3" name="Content Placeholder 2">
            <a:extLst>
              <a:ext uri="{FF2B5EF4-FFF2-40B4-BE49-F238E27FC236}">
                <a16:creationId xmlns:a16="http://schemas.microsoft.com/office/drawing/2014/main" id="{E5517CF9-8404-5107-0444-3E6889626634}"/>
              </a:ext>
            </a:extLst>
          </p:cNvPr>
          <p:cNvSpPr>
            <a:spLocks noGrp="1"/>
          </p:cNvSpPr>
          <p:nvPr>
            <p:ph idx="1"/>
          </p:nvPr>
        </p:nvSpPr>
        <p:spPr/>
        <p:txBody>
          <a:bodyPr/>
          <a:lstStyle/>
          <a:p>
            <a:r>
              <a:rPr lang="en-GB" dirty="0"/>
              <a:t>postfix expression evaluation 2 3 4 * +</a:t>
            </a:r>
          </a:p>
        </p:txBody>
      </p:sp>
      <p:pic>
        <p:nvPicPr>
          <p:cNvPr id="5" name="Picture 4">
            <a:extLst>
              <a:ext uri="{FF2B5EF4-FFF2-40B4-BE49-F238E27FC236}">
                <a16:creationId xmlns:a16="http://schemas.microsoft.com/office/drawing/2014/main" id="{FA32FD34-CCEA-7049-0069-8EA67FCCE19B}"/>
              </a:ext>
            </a:extLst>
          </p:cNvPr>
          <p:cNvPicPr>
            <a:picLocks noChangeAspect="1"/>
          </p:cNvPicPr>
          <p:nvPr/>
        </p:nvPicPr>
        <p:blipFill>
          <a:blip r:embed="rId2"/>
          <a:stretch>
            <a:fillRect/>
          </a:stretch>
        </p:blipFill>
        <p:spPr>
          <a:xfrm>
            <a:off x="306169" y="2473814"/>
            <a:ext cx="11579661" cy="3038711"/>
          </a:xfrm>
          <a:prstGeom prst="rect">
            <a:avLst/>
          </a:prstGeom>
        </p:spPr>
      </p:pic>
    </p:spTree>
    <p:extLst>
      <p:ext uri="{BB962C8B-B14F-4D97-AF65-F5344CB8AC3E}">
        <p14:creationId xmlns:p14="http://schemas.microsoft.com/office/powerpoint/2010/main" val="181266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839C-C35B-0104-5E7F-1E3CA0614314}"/>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DAFA3B37-BE01-F514-1FF0-8F61DAA637C7}"/>
              </a:ext>
            </a:extLst>
          </p:cNvPr>
          <p:cNvSpPr>
            <a:spLocks noGrp="1"/>
          </p:cNvSpPr>
          <p:nvPr>
            <p:ph idx="1"/>
          </p:nvPr>
        </p:nvSpPr>
        <p:spPr/>
        <p:txBody>
          <a:bodyPr/>
          <a:lstStyle/>
          <a:p>
            <a:r>
              <a:rPr lang="en-GB" dirty="0"/>
              <a:t>3 4 * 2 5 * +</a:t>
            </a:r>
          </a:p>
        </p:txBody>
      </p:sp>
      <p:pic>
        <p:nvPicPr>
          <p:cNvPr id="5" name="Picture 4">
            <a:extLst>
              <a:ext uri="{FF2B5EF4-FFF2-40B4-BE49-F238E27FC236}">
                <a16:creationId xmlns:a16="http://schemas.microsoft.com/office/drawing/2014/main" id="{39FC7972-BA7A-0D79-D0AE-5F8BA18F7B84}"/>
              </a:ext>
            </a:extLst>
          </p:cNvPr>
          <p:cNvPicPr>
            <a:picLocks noChangeAspect="1"/>
          </p:cNvPicPr>
          <p:nvPr/>
        </p:nvPicPr>
        <p:blipFill>
          <a:blip r:embed="rId2"/>
          <a:stretch>
            <a:fillRect/>
          </a:stretch>
        </p:blipFill>
        <p:spPr>
          <a:xfrm>
            <a:off x="999413" y="2572169"/>
            <a:ext cx="10193173" cy="3496163"/>
          </a:xfrm>
          <a:prstGeom prst="rect">
            <a:avLst/>
          </a:prstGeom>
        </p:spPr>
      </p:pic>
    </p:spTree>
    <p:extLst>
      <p:ext uri="{BB962C8B-B14F-4D97-AF65-F5344CB8AC3E}">
        <p14:creationId xmlns:p14="http://schemas.microsoft.com/office/powerpoint/2010/main" val="522577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DFC9-6B0E-C556-8560-E382BF0C27E4}"/>
              </a:ext>
            </a:extLst>
          </p:cNvPr>
          <p:cNvSpPr>
            <a:spLocks noGrp="1"/>
          </p:cNvSpPr>
          <p:nvPr>
            <p:ph type="title"/>
          </p:nvPr>
        </p:nvSpPr>
        <p:spPr/>
        <p:txBody>
          <a:bodyPr/>
          <a:lstStyle/>
          <a:p>
            <a:r>
              <a:rPr lang="en-GB" dirty="0"/>
              <a:t>Conversion</a:t>
            </a:r>
          </a:p>
        </p:txBody>
      </p:sp>
      <p:sp>
        <p:nvSpPr>
          <p:cNvPr id="3" name="Content Placeholder 2">
            <a:extLst>
              <a:ext uri="{FF2B5EF4-FFF2-40B4-BE49-F238E27FC236}">
                <a16:creationId xmlns:a16="http://schemas.microsoft.com/office/drawing/2014/main" id="{562E78D9-E89F-8447-9491-D0AB2A7B7A11}"/>
              </a:ext>
            </a:extLst>
          </p:cNvPr>
          <p:cNvSpPr>
            <a:spLocks noGrp="1"/>
          </p:cNvSpPr>
          <p:nvPr>
            <p:ph idx="1"/>
          </p:nvPr>
        </p:nvSpPr>
        <p:spPr/>
        <p:txBody>
          <a:bodyPr>
            <a:normAutofit fontScale="70000" lnSpcReduction="20000"/>
          </a:bodyPr>
          <a:lstStyle/>
          <a:p>
            <a:pPr algn="just">
              <a:buFont typeface="+mj-lt"/>
              <a:buAutoNum type="arabicPeriod"/>
            </a:pPr>
            <a:r>
              <a:rPr lang="en-GB" b="0" i="0" dirty="0">
                <a:solidFill>
                  <a:srgbClr val="000000"/>
                </a:solidFill>
                <a:effectLst/>
                <a:latin typeface="inter-regular"/>
              </a:rPr>
              <a:t>Print the operand as they arrive.</a:t>
            </a:r>
          </a:p>
          <a:p>
            <a:pPr algn="just">
              <a:buFont typeface="+mj-lt"/>
              <a:buAutoNum type="arabicPeriod"/>
            </a:pPr>
            <a:r>
              <a:rPr lang="en-GB" b="0" i="0" dirty="0">
                <a:solidFill>
                  <a:srgbClr val="000000"/>
                </a:solidFill>
                <a:effectLst/>
                <a:latin typeface="inter-regular"/>
              </a:rPr>
              <a:t>If the stack is empty or contains a left parenthesis on top, push the incoming operator on to the stack.</a:t>
            </a:r>
          </a:p>
          <a:p>
            <a:pPr algn="just">
              <a:buFont typeface="+mj-lt"/>
              <a:buAutoNum type="arabicPeriod"/>
            </a:pPr>
            <a:r>
              <a:rPr lang="en-GB" b="0" i="0" dirty="0">
                <a:solidFill>
                  <a:srgbClr val="000000"/>
                </a:solidFill>
                <a:effectLst/>
                <a:latin typeface="inter-regular"/>
              </a:rPr>
              <a:t>If the incoming symbol is '(', push it on to the stack.</a:t>
            </a:r>
          </a:p>
          <a:p>
            <a:pPr algn="just">
              <a:buFont typeface="+mj-lt"/>
              <a:buAutoNum type="arabicPeriod"/>
            </a:pPr>
            <a:r>
              <a:rPr lang="en-GB" b="0" i="0" dirty="0">
                <a:solidFill>
                  <a:srgbClr val="000000"/>
                </a:solidFill>
                <a:effectLst/>
                <a:latin typeface="inter-regular"/>
              </a:rPr>
              <a:t>If the incoming symbol is ')', pop the stack and print the operators until the left parenthesis is found.</a:t>
            </a:r>
          </a:p>
          <a:p>
            <a:pPr algn="just">
              <a:buFont typeface="+mj-lt"/>
              <a:buAutoNum type="arabicPeriod"/>
            </a:pPr>
            <a:r>
              <a:rPr lang="en-GB" b="0" i="0" dirty="0">
                <a:solidFill>
                  <a:srgbClr val="000000"/>
                </a:solidFill>
                <a:effectLst/>
                <a:latin typeface="inter-regular"/>
              </a:rPr>
              <a:t>If the incoming symbol has higher precedence than the top of the stack, push it on the stack.</a:t>
            </a:r>
          </a:p>
          <a:p>
            <a:pPr algn="just">
              <a:buFont typeface="+mj-lt"/>
              <a:buAutoNum type="arabicPeriod"/>
            </a:pPr>
            <a:r>
              <a:rPr lang="en-GB" b="0" i="0" dirty="0">
                <a:solidFill>
                  <a:srgbClr val="000000"/>
                </a:solidFill>
                <a:effectLst/>
                <a:latin typeface="inter-regular"/>
              </a:rPr>
              <a:t>If the incoming symbol has lower precedence than the top of the stack, pop and print the top of the stack. Then test the incoming operator against the new top of the stack.</a:t>
            </a:r>
          </a:p>
          <a:p>
            <a:pPr algn="just">
              <a:buFont typeface="+mj-lt"/>
              <a:buAutoNum type="arabicPeriod"/>
            </a:pPr>
            <a:r>
              <a:rPr lang="en-GB" b="0" i="0" dirty="0">
                <a:solidFill>
                  <a:srgbClr val="000000"/>
                </a:solidFill>
                <a:effectLst/>
                <a:latin typeface="inter-regular"/>
              </a:rPr>
              <a:t>If the incoming operator has the same precedence with the top of the stack then use the associativity rules. If the associativity is from left to right then pop and print the top of the stack then push the incoming operator. If the associativity is from right to left then push the incoming operator.</a:t>
            </a:r>
          </a:p>
          <a:p>
            <a:pPr algn="just">
              <a:buFont typeface="+mj-lt"/>
              <a:buAutoNum type="arabicPeriod"/>
            </a:pPr>
            <a:r>
              <a:rPr lang="en-GB" b="0" i="0" dirty="0">
                <a:solidFill>
                  <a:srgbClr val="000000"/>
                </a:solidFill>
                <a:effectLst/>
                <a:latin typeface="inter-regular"/>
              </a:rPr>
              <a:t>At the end of the expression, pop and print all the operators of the stack.</a:t>
            </a:r>
          </a:p>
          <a:p>
            <a:endParaRPr lang="en-GB" dirty="0"/>
          </a:p>
        </p:txBody>
      </p:sp>
    </p:spTree>
    <p:extLst>
      <p:ext uri="{BB962C8B-B14F-4D97-AF65-F5344CB8AC3E}">
        <p14:creationId xmlns:p14="http://schemas.microsoft.com/office/powerpoint/2010/main" val="3253247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ABA7-24BE-E255-8443-0F355F450219}"/>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93CCB907-1485-8CBD-C9FB-EEF4D1E168B6}"/>
              </a:ext>
            </a:extLst>
          </p:cNvPr>
          <p:cNvSpPr>
            <a:spLocks noGrp="1"/>
          </p:cNvSpPr>
          <p:nvPr>
            <p:ph idx="1"/>
          </p:nvPr>
        </p:nvSpPr>
        <p:spPr/>
        <p:txBody>
          <a:bodyPr/>
          <a:lstStyle/>
          <a:p>
            <a:r>
              <a:rPr lang="en-GB" dirty="0"/>
              <a:t>Infix expression: K + L - M*N + (O^P) * W/U/V * T + Q</a:t>
            </a:r>
          </a:p>
        </p:txBody>
      </p:sp>
    </p:spTree>
    <p:extLst>
      <p:ext uri="{BB962C8B-B14F-4D97-AF65-F5344CB8AC3E}">
        <p14:creationId xmlns:p14="http://schemas.microsoft.com/office/powerpoint/2010/main" val="3995600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38AB-894B-309B-D285-31C7D22E764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7854409-2FB3-CE0A-C60F-95F94EA5B15E}"/>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289417C-5AAC-0BA3-14D7-6CC7E3F8D2CC}"/>
              </a:ext>
            </a:extLst>
          </p:cNvPr>
          <p:cNvPicPr>
            <a:picLocks noChangeAspect="1"/>
          </p:cNvPicPr>
          <p:nvPr/>
        </p:nvPicPr>
        <p:blipFill>
          <a:blip r:embed="rId2"/>
          <a:stretch>
            <a:fillRect/>
          </a:stretch>
        </p:blipFill>
        <p:spPr>
          <a:xfrm>
            <a:off x="1981411" y="0"/>
            <a:ext cx="8530120" cy="6858000"/>
          </a:xfrm>
          <a:prstGeom prst="rect">
            <a:avLst/>
          </a:prstGeom>
        </p:spPr>
      </p:pic>
    </p:spTree>
    <p:extLst>
      <p:ext uri="{BB962C8B-B14F-4D97-AF65-F5344CB8AC3E}">
        <p14:creationId xmlns:p14="http://schemas.microsoft.com/office/powerpoint/2010/main" val="1672469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7F28-A373-B2F9-5975-DB946591B453}"/>
              </a:ext>
            </a:extLst>
          </p:cNvPr>
          <p:cNvSpPr>
            <a:spLocks noGrp="1"/>
          </p:cNvSpPr>
          <p:nvPr>
            <p:ph type="title"/>
          </p:nvPr>
        </p:nvSpPr>
        <p:spPr/>
        <p:txBody>
          <a:bodyPr/>
          <a:lstStyle/>
          <a:p>
            <a:r>
              <a:rPr lang="en-GB" dirty="0"/>
              <a:t>Evaluation of prefix expression</a:t>
            </a:r>
          </a:p>
        </p:txBody>
      </p:sp>
      <p:sp>
        <p:nvSpPr>
          <p:cNvPr id="3" name="Content Placeholder 2">
            <a:extLst>
              <a:ext uri="{FF2B5EF4-FFF2-40B4-BE49-F238E27FC236}">
                <a16:creationId xmlns:a16="http://schemas.microsoft.com/office/drawing/2014/main" id="{7D95FE10-961E-C702-B739-796BCBD5917F}"/>
              </a:ext>
            </a:extLst>
          </p:cNvPr>
          <p:cNvSpPr>
            <a:spLocks noGrp="1"/>
          </p:cNvSpPr>
          <p:nvPr>
            <p:ph idx="1"/>
          </p:nvPr>
        </p:nvSpPr>
        <p:spPr/>
        <p:txBody>
          <a:bodyPr>
            <a:normAutofit fontScale="77500" lnSpcReduction="20000"/>
          </a:bodyPr>
          <a:lstStyle/>
          <a:p>
            <a:r>
              <a:rPr lang="en-GB" dirty="0"/>
              <a:t>EVALUATE_PREFIX(STRING)</a:t>
            </a:r>
          </a:p>
          <a:p>
            <a:r>
              <a:rPr lang="en-GB" dirty="0"/>
              <a:t>Step 1: Put a pointer P at the end of the end</a:t>
            </a:r>
          </a:p>
          <a:p>
            <a:r>
              <a:rPr lang="en-GB" dirty="0"/>
              <a:t>Step 2: If character at P is an operand push it to Stack</a:t>
            </a:r>
          </a:p>
          <a:p>
            <a:r>
              <a:rPr lang="en-GB" dirty="0"/>
              <a:t>Step 3: If the character at P is an operator pop two </a:t>
            </a:r>
          </a:p>
          <a:p>
            <a:r>
              <a:rPr lang="en-GB" dirty="0"/>
              <a:t>        elements from the Stack. Operate on these elements</a:t>
            </a:r>
          </a:p>
          <a:p>
            <a:r>
              <a:rPr lang="en-GB" dirty="0"/>
              <a:t>        according to the operator, and push the result </a:t>
            </a:r>
          </a:p>
          <a:p>
            <a:r>
              <a:rPr lang="en-GB" dirty="0"/>
              <a:t>        back to the Stack</a:t>
            </a:r>
          </a:p>
          <a:p>
            <a:r>
              <a:rPr lang="en-GB" dirty="0"/>
              <a:t>Step 4: Decrement P by 1 and go to Step 2 as long as there</a:t>
            </a:r>
          </a:p>
          <a:p>
            <a:r>
              <a:rPr lang="en-GB" dirty="0"/>
              <a:t>        are characters left to be scanned in the expression.</a:t>
            </a:r>
          </a:p>
          <a:p>
            <a:r>
              <a:rPr lang="en-GB" dirty="0"/>
              <a:t>Step 5: The Result is stored at the top of the Stack, </a:t>
            </a:r>
          </a:p>
          <a:p>
            <a:r>
              <a:rPr lang="en-GB" dirty="0"/>
              <a:t>        return it</a:t>
            </a:r>
          </a:p>
          <a:p>
            <a:r>
              <a:rPr lang="en-GB" dirty="0"/>
              <a:t>Step 6: End</a:t>
            </a:r>
          </a:p>
        </p:txBody>
      </p:sp>
    </p:spTree>
    <p:extLst>
      <p:ext uri="{BB962C8B-B14F-4D97-AF65-F5344CB8AC3E}">
        <p14:creationId xmlns:p14="http://schemas.microsoft.com/office/powerpoint/2010/main" val="353755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35A6-83B6-08FA-8B0D-33EFB7DDB765}"/>
              </a:ext>
            </a:extLst>
          </p:cNvPr>
          <p:cNvSpPr>
            <a:spLocks noGrp="1"/>
          </p:cNvSpPr>
          <p:nvPr>
            <p:ph type="title"/>
          </p:nvPr>
        </p:nvSpPr>
        <p:spPr/>
        <p:txBody>
          <a:bodyPr/>
          <a:lstStyle/>
          <a:p>
            <a:r>
              <a:rPr lang="en-GB" dirty="0"/>
              <a:t>Stack</a:t>
            </a:r>
          </a:p>
        </p:txBody>
      </p:sp>
      <p:sp>
        <p:nvSpPr>
          <p:cNvPr id="3" name="Content Placeholder 2">
            <a:extLst>
              <a:ext uri="{FF2B5EF4-FFF2-40B4-BE49-F238E27FC236}">
                <a16:creationId xmlns:a16="http://schemas.microsoft.com/office/drawing/2014/main" id="{3626B0AD-064D-DCD6-7836-E530B565A4F1}"/>
              </a:ext>
            </a:extLst>
          </p:cNvPr>
          <p:cNvSpPr>
            <a:spLocks noGrp="1"/>
          </p:cNvSpPr>
          <p:nvPr>
            <p:ph idx="1"/>
          </p:nvPr>
        </p:nvSpPr>
        <p:spPr/>
        <p:txBody>
          <a:bodyPr/>
          <a:lstStyle/>
          <a:p>
            <a:r>
              <a:rPr lang="en-GB" dirty="0"/>
              <a:t>It is a linear data structure that follows a particular order in which the operations are performed.</a:t>
            </a:r>
          </a:p>
          <a:p>
            <a:endParaRPr lang="en-GB" dirty="0"/>
          </a:p>
          <a:p>
            <a:r>
              <a:rPr lang="en-GB" dirty="0"/>
              <a:t>LIFO (Last In First Out)</a:t>
            </a:r>
          </a:p>
          <a:p>
            <a:pPr marL="0" indent="0">
              <a:buNone/>
            </a:pPr>
            <a:r>
              <a:rPr lang="en-GB" dirty="0"/>
              <a:t>This strategy states that the element that is inserted last will come out first. You can take a pile of plates kept on top of each other as a real-life example. The plate which we put last is on the top and since we remove the plate that is at the top, we can say that the plate that was put last comes out first. </a:t>
            </a:r>
          </a:p>
        </p:txBody>
      </p:sp>
    </p:spTree>
    <p:extLst>
      <p:ext uri="{BB962C8B-B14F-4D97-AF65-F5344CB8AC3E}">
        <p14:creationId xmlns:p14="http://schemas.microsoft.com/office/powerpoint/2010/main" val="3258861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57D8-3E39-A260-CEEA-58356B2FBDCB}"/>
              </a:ext>
            </a:extLst>
          </p:cNvPr>
          <p:cNvSpPr>
            <a:spLocks noGrp="1"/>
          </p:cNvSpPr>
          <p:nvPr>
            <p:ph type="title"/>
          </p:nvPr>
        </p:nvSpPr>
        <p:spPr/>
        <p:txBody>
          <a:bodyPr/>
          <a:lstStyle/>
          <a:p>
            <a:r>
              <a:rPr lang="en-GB" dirty="0"/>
              <a:t>Example: +9*26</a:t>
            </a:r>
          </a:p>
        </p:txBody>
      </p:sp>
      <p:sp>
        <p:nvSpPr>
          <p:cNvPr id="3" name="Content Placeholder 2">
            <a:extLst>
              <a:ext uri="{FF2B5EF4-FFF2-40B4-BE49-F238E27FC236}">
                <a16:creationId xmlns:a16="http://schemas.microsoft.com/office/drawing/2014/main" id="{1BE163E1-ACA1-7798-AA11-4393E121046A}"/>
              </a:ext>
            </a:extLst>
          </p:cNvPr>
          <p:cNvSpPr>
            <a:spLocks noGrp="1"/>
          </p:cNvSpPr>
          <p:nvPr>
            <p:ph idx="1"/>
          </p:nvPr>
        </p:nvSpPr>
        <p:spPr>
          <a:xfrm>
            <a:off x="2794321" y="1582557"/>
            <a:ext cx="10515600" cy="5587960"/>
          </a:xfrm>
        </p:spPr>
        <p:txBody>
          <a:bodyPr>
            <a:normAutofit/>
          </a:bodyPr>
          <a:lstStyle/>
          <a:p>
            <a:pPr marL="0" indent="0">
              <a:buNone/>
            </a:pPr>
            <a:r>
              <a:rPr lang="en-GB" sz="1600" dirty="0"/>
              <a:t>Character Scanned	|	Stack       |  		Explanation</a:t>
            </a:r>
          </a:p>
          <a:p>
            <a:pPr marL="0" indent="0">
              <a:buNone/>
            </a:pPr>
            <a:r>
              <a:rPr lang="en-GB" sz="1600" dirty="0"/>
              <a:t>----------------------------------------------------------------------------------------------------------------</a:t>
            </a:r>
          </a:p>
          <a:p>
            <a:pPr marL="0" indent="0">
              <a:buNone/>
            </a:pPr>
            <a:r>
              <a:rPr lang="en-GB" sz="1600" dirty="0"/>
              <a:t>	6           		6             		6 is an operand, </a:t>
            </a:r>
          </a:p>
          <a:p>
            <a:pPr marL="0" indent="0">
              <a:buNone/>
            </a:pPr>
            <a:r>
              <a:rPr lang="en-GB" sz="1600" dirty="0"/>
              <a:t>                            				push to Stack</a:t>
            </a:r>
          </a:p>
          <a:p>
            <a:pPr marL="0" indent="0">
              <a:buNone/>
            </a:pPr>
            <a:r>
              <a:rPr lang="en-GB" sz="1600" dirty="0"/>
              <a:t>	2           		6 2           		2 is an operand, </a:t>
            </a:r>
          </a:p>
          <a:p>
            <a:pPr marL="0" indent="0">
              <a:buNone/>
            </a:pPr>
            <a:r>
              <a:rPr lang="en-GB" sz="1600" dirty="0"/>
              <a:t>                            				push to Stack</a:t>
            </a:r>
          </a:p>
          <a:p>
            <a:pPr marL="0" indent="0">
              <a:buNone/>
            </a:pPr>
            <a:r>
              <a:rPr lang="en-GB" sz="1600" dirty="0"/>
              <a:t>	*           		12 (6*2)      		* is an operator, </a:t>
            </a:r>
          </a:p>
          <a:p>
            <a:pPr marL="0" indent="0">
              <a:buNone/>
            </a:pPr>
            <a:r>
              <a:rPr lang="en-GB" sz="1600" dirty="0"/>
              <a:t>                          				pop 6 and 2, multiply </a:t>
            </a:r>
          </a:p>
          <a:p>
            <a:pPr marL="0" indent="0">
              <a:buNone/>
            </a:pPr>
            <a:r>
              <a:rPr lang="en-GB" sz="1600" dirty="0"/>
              <a:t>                          				them and push result </a:t>
            </a:r>
          </a:p>
          <a:p>
            <a:pPr marL="0" indent="0">
              <a:buNone/>
            </a:pPr>
            <a:r>
              <a:rPr lang="en-GB" sz="1600" dirty="0"/>
              <a:t>                          				to Stack </a:t>
            </a:r>
          </a:p>
          <a:p>
            <a:pPr marL="0" indent="0">
              <a:buNone/>
            </a:pPr>
            <a:r>
              <a:rPr lang="en-GB" sz="1600" dirty="0"/>
              <a:t>	9           		12 9          		9 is an operand, push </a:t>
            </a:r>
          </a:p>
          <a:p>
            <a:pPr marL="0" indent="0">
              <a:buNone/>
            </a:pPr>
            <a:r>
              <a:rPr lang="en-GB" sz="1600" dirty="0"/>
              <a:t>                          				to Stack</a:t>
            </a:r>
          </a:p>
          <a:p>
            <a:pPr marL="0" indent="0">
              <a:buNone/>
            </a:pPr>
            <a:r>
              <a:rPr lang="en-GB" sz="1600" dirty="0"/>
              <a:t>	+           		21 (12+9)     	+ is an operator, pop</a:t>
            </a:r>
          </a:p>
          <a:p>
            <a:pPr marL="0" indent="0">
              <a:buNone/>
            </a:pPr>
            <a:r>
              <a:rPr lang="en-GB" sz="1600" dirty="0"/>
              <a:t>                          				12 and 9 add them and</a:t>
            </a:r>
          </a:p>
          <a:p>
            <a:pPr marL="0" indent="0">
              <a:buNone/>
            </a:pPr>
            <a:r>
              <a:rPr lang="en-GB" sz="1600" dirty="0"/>
              <a:t>                          				push result to Stack</a:t>
            </a:r>
          </a:p>
        </p:txBody>
      </p:sp>
    </p:spTree>
    <p:extLst>
      <p:ext uri="{BB962C8B-B14F-4D97-AF65-F5344CB8AC3E}">
        <p14:creationId xmlns:p14="http://schemas.microsoft.com/office/powerpoint/2010/main" val="2139182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9DE7-DF46-2358-89AE-876E26BBF637}"/>
              </a:ext>
            </a:extLst>
          </p:cNvPr>
          <p:cNvSpPr>
            <a:spLocks noGrp="1"/>
          </p:cNvSpPr>
          <p:nvPr>
            <p:ph type="title"/>
          </p:nvPr>
        </p:nvSpPr>
        <p:spPr/>
        <p:txBody>
          <a:bodyPr/>
          <a:lstStyle/>
          <a:p>
            <a:r>
              <a:rPr lang="en-GB" dirty="0"/>
              <a:t>Conversion to prefix</a:t>
            </a:r>
          </a:p>
        </p:txBody>
      </p:sp>
      <p:sp>
        <p:nvSpPr>
          <p:cNvPr id="3" name="Content Placeholder 2">
            <a:extLst>
              <a:ext uri="{FF2B5EF4-FFF2-40B4-BE49-F238E27FC236}">
                <a16:creationId xmlns:a16="http://schemas.microsoft.com/office/drawing/2014/main" id="{9DC2EAAF-0904-D0E7-5617-28ABAA4FAD0B}"/>
              </a:ext>
            </a:extLst>
          </p:cNvPr>
          <p:cNvSpPr>
            <a:spLocks noGrp="1"/>
          </p:cNvSpPr>
          <p:nvPr>
            <p:ph idx="1"/>
          </p:nvPr>
        </p:nvSpPr>
        <p:spPr/>
        <p:txBody>
          <a:bodyPr/>
          <a:lstStyle/>
          <a:p>
            <a:r>
              <a:rPr lang="en-GB" dirty="0"/>
              <a:t>Example: </a:t>
            </a:r>
            <a:r>
              <a:rPr lang="pl-PL" dirty="0"/>
              <a:t>K + L - M * N + (O^P) * W/U/V * T + Q</a:t>
            </a:r>
            <a:endParaRPr lang="en-GB" dirty="0"/>
          </a:p>
          <a:p>
            <a:pPr marL="0" indent="0">
              <a:buNone/>
            </a:pPr>
            <a:endParaRPr lang="en-GB" dirty="0"/>
          </a:p>
          <a:p>
            <a:pPr marL="0" indent="0">
              <a:buNone/>
            </a:pPr>
            <a:r>
              <a:rPr lang="en-GB" dirty="0"/>
              <a:t>Step 1: </a:t>
            </a:r>
            <a:r>
              <a:rPr lang="en-GB" b="0" i="0" dirty="0">
                <a:solidFill>
                  <a:srgbClr val="333333"/>
                </a:solidFill>
                <a:effectLst/>
                <a:latin typeface="inter-regular"/>
              </a:rPr>
              <a:t>If we are converting the expression from infix to prefix, we need first to reverse the expression. The Reverse expression would be:</a:t>
            </a:r>
          </a:p>
          <a:p>
            <a:pPr marL="0" indent="0" algn="just">
              <a:buNone/>
            </a:pPr>
            <a:endParaRPr lang="en-GB" i="0" dirty="0">
              <a:solidFill>
                <a:srgbClr val="333333"/>
              </a:solidFill>
              <a:effectLst/>
              <a:latin typeface="inter-bold"/>
            </a:endParaRPr>
          </a:p>
          <a:p>
            <a:pPr marL="0" indent="0" algn="just">
              <a:buNone/>
            </a:pPr>
            <a:r>
              <a:rPr lang="en-GB" i="0" dirty="0">
                <a:solidFill>
                  <a:srgbClr val="333333"/>
                </a:solidFill>
                <a:effectLst/>
                <a:latin typeface="inter-bold"/>
              </a:rPr>
              <a:t>Q + T * V/U/W * ) P^O(+ N*M - L + K</a:t>
            </a:r>
            <a:endParaRPr lang="en-GB" i="0" dirty="0">
              <a:solidFill>
                <a:srgbClr val="333333"/>
              </a:solidFill>
              <a:effectLst/>
              <a:latin typeface="inter-regular"/>
            </a:endParaRPr>
          </a:p>
          <a:p>
            <a:pPr marL="0" indent="0">
              <a:buNone/>
            </a:pPr>
            <a:endParaRPr lang="en-GB" dirty="0"/>
          </a:p>
        </p:txBody>
      </p:sp>
    </p:spTree>
    <p:extLst>
      <p:ext uri="{BB962C8B-B14F-4D97-AF65-F5344CB8AC3E}">
        <p14:creationId xmlns:p14="http://schemas.microsoft.com/office/powerpoint/2010/main" val="3951086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53A7-382B-10F8-8F58-58341974569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38E14FA-16B0-75D4-86D7-66B929D5A058}"/>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7BE829A-1CA2-339B-9B47-2CFCB8453D08}"/>
              </a:ext>
            </a:extLst>
          </p:cNvPr>
          <p:cNvPicPr>
            <a:picLocks noChangeAspect="1"/>
          </p:cNvPicPr>
          <p:nvPr/>
        </p:nvPicPr>
        <p:blipFill>
          <a:blip r:embed="rId2"/>
          <a:stretch>
            <a:fillRect/>
          </a:stretch>
        </p:blipFill>
        <p:spPr>
          <a:xfrm>
            <a:off x="1607568" y="0"/>
            <a:ext cx="8976864" cy="6858000"/>
          </a:xfrm>
          <a:prstGeom prst="rect">
            <a:avLst/>
          </a:prstGeom>
        </p:spPr>
      </p:pic>
    </p:spTree>
    <p:extLst>
      <p:ext uri="{BB962C8B-B14F-4D97-AF65-F5344CB8AC3E}">
        <p14:creationId xmlns:p14="http://schemas.microsoft.com/office/powerpoint/2010/main" val="270736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FA0A-BC54-979F-278F-05FEE927E5A9}"/>
              </a:ext>
            </a:extLst>
          </p:cNvPr>
          <p:cNvSpPr>
            <a:spLocks noGrp="1"/>
          </p:cNvSpPr>
          <p:nvPr>
            <p:ph type="title"/>
          </p:nvPr>
        </p:nvSpPr>
        <p:spPr/>
        <p:txBody>
          <a:bodyPr/>
          <a:lstStyle/>
          <a:p>
            <a:r>
              <a:rPr lang="en-GB" dirty="0"/>
              <a:t>Basic Operations</a:t>
            </a:r>
          </a:p>
        </p:txBody>
      </p:sp>
      <p:sp>
        <p:nvSpPr>
          <p:cNvPr id="3" name="Content Placeholder 2">
            <a:extLst>
              <a:ext uri="{FF2B5EF4-FFF2-40B4-BE49-F238E27FC236}">
                <a16:creationId xmlns:a16="http://schemas.microsoft.com/office/drawing/2014/main" id="{910BFB08-7364-95F2-C68B-8FE77EA929D4}"/>
              </a:ext>
            </a:extLst>
          </p:cNvPr>
          <p:cNvSpPr>
            <a:spLocks noGrp="1"/>
          </p:cNvSpPr>
          <p:nvPr>
            <p:ph idx="1"/>
          </p:nvPr>
        </p:nvSpPr>
        <p:spPr/>
        <p:txBody>
          <a:bodyPr/>
          <a:lstStyle/>
          <a:p>
            <a:r>
              <a:rPr lang="en-GB" dirty="0"/>
              <a:t>push() to insert an element into the stack</a:t>
            </a:r>
          </a:p>
          <a:p>
            <a:r>
              <a:rPr lang="en-GB" dirty="0"/>
              <a:t>pop() to remove an element from the stack</a:t>
            </a:r>
          </a:p>
          <a:p>
            <a:r>
              <a:rPr lang="en-GB" dirty="0"/>
              <a:t>top() Returns the top element of the stack.</a:t>
            </a:r>
          </a:p>
          <a:p>
            <a:r>
              <a:rPr lang="en-GB" dirty="0" err="1"/>
              <a:t>isEmpty</a:t>
            </a:r>
            <a:r>
              <a:rPr lang="en-GB" dirty="0"/>
              <a:t>() returns true is stack is empty else false</a:t>
            </a:r>
          </a:p>
          <a:p>
            <a:r>
              <a:rPr lang="en-GB" dirty="0"/>
              <a:t>size() returns the size of stack</a:t>
            </a:r>
          </a:p>
        </p:txBody>
      </p:sp>
    </p:spTree>
    <p:extLst>
      <p:ext uri="{BB962C8B-B14F-4D97-AF65-F5344CB8AC3E}">
        <p14:creationId xmlns:p14="http://schemas.microsoft.com/office/powerpoint/2010/main" val="29126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B253-97E6-2EF4-48FB-8B417008BEFF}"/>
              </a:ext>
            </a:extLst>
          </p:cNvPr>
          <p:cNvSpPr>
            <a:spLocks noGrp="1"/>
          </p:cNvSpPr>
          <p:nvPr>
            <p:ph type="title"/>
          </p:nvPr>
        </p:nvSpPr>
        <p:spPr/>
        <p:txBody>
          <a:bodyPr/>
          <a:lstStyle/>
          <a:p>
            <a:r>
              <a:rPr lang="en-GB" dirty="0"/>
              <a:t>Array Code</a:t>
            </a:r>
          </a:p>
        </p:txBody>
      </p:sp>
      <p:sp>
        <p:nvSpPr>
          <p:cNvPr id="3" name="Content Placeholder 2">
            <a:extLst>
              <a:ext uri="{FF2B5EF4-FFF2-40B4-BE49-F238E27FC236}">
                <a16:creationId xmlns:a16="http://schemas.microsoft.com/office/drawing/2014/main" id="{C940F76E-E0C7-A073-14B7-44CE9F7FFEEE}"/>
              </a:ext>
            </a:extLst>
          </p:cNvPr>
          <p:cNvSpPr>
            <a:spLocks noGrp="1"/>
          </p:cNvSpPr>
          <p:nvPr>
            <p:ph idx="1"/>
          </p:nvPr>
        </p:nvSpPr>
        <p:spPr>
          <a:xfrm>
            <a:off x="838200" y="1825624"/>
            <a:ext cx="5257800" cy="5032375"/>
          </a:xfrm>
        </p:spPr>
        <p:txBody>
          <a:bodyPr>
            <a:normAutofit fontScale="85000" lnSpcReduction="20000"/>
          </a:bodyPr>
          <a:lstStyle/>
          <a:p>
            <a:pPr marL="0" indent="0" algn="just">
              <a:buNone/>
            </a:pPr>
            <a:r>
              <a:rPr lang="en-GB" dirty="0">
                <a:solidFill>
                  <a:srgbClr val="000000"/>
                </a:solidFill>
                <a:latin typeface="inter-regular"/>
              </a:rPr>
              <a:t>void push ()  </a:t>
            </a:r>
          </a:p>
          <a:p>
            <a:pPr marL="0" indent="0" algn="just">
              <a:buNone/>
            </a:pPr>
            <a:r>
              <a:rPr lang="en-GB" dirty="0">
                <a:solidFill>
                  <a:srgbClr val="000000"/>
                </a:solidFill>
                <a:latin typeface="inter-regular"/>
              </a:rPr>
              <a:t>{  </a:t>
            </a:r>
          </a:p>
          <a:p>
            <a:pPr marL="0" indent="0" algn="just">
              <a:buNone/>
            </a:pPr>
            <a:r>
              <a:rPr lang="en-GB" dirty="0">
                <a:solidFill>
                  <a:srgbClr val="000000"/>
                </a:solidFill>
                <a:latin typeface="inter-regular"/>
              </a:rPr>
              <a:t>    int </a:t>
            </a:r>
            <a:r>
              <a:rPr lang="en-GB" dirty="0" err="1">
                <a:solidFill>
                  <a:srgbClr val="000000"/>
                </a:solidFill>
                <a:latin typeface="inter-regular"/>
              </a:rPr>
              <a:t>val</a:t>
            </a:r>
            <a:r>
              <a:rPr lang="en-GB" dirty="0">
                <a:solidFill>
                  <a:srgbClr val="000000"/>
                </a:solidFill>
                <a:latin typeface="inter-regular"/>
              </a:rPr>
              <a:t>;      </a:t>
            </a:r>
          </a:p>
          <a:p>
            <a:pPr marL="0" indent="0" algn="just">
              <a:buNone/>
            </a:pPr>
            <a:r>
              <a:rPr lang="en-GB" dirty="0">
                <a:solidFill>
                  <a:srgbClr val="000000"/>
                </a:solidFill>
                <a:latin typeface="inter-regular"/>
              </a:rPr>
              <a:t>    if (top == n )   </a:t>
            </a:r>
          </a:p>
          <a:p>
            <a:pPr marL="0" indent="0" algn="just">
              <a:buNone/>
            </a:pPr>
            <a:r>
              <a:rPr lang="en-GB" dirty="0">
                <a:solidFill>
                  <a:srgbClr val="000000"/>
                </a:solidFill>
                <a:latin typeface="inter-regular"/>
              </a:rPr>
              <a:t>    </a:t>
            </a:r>
            <a:r>
              <a:rPr lang="en-GB" dirty="0" err="1">
                <a:solidFill>
                  <a:srgbClr val="000000"/>
                </a:solidFill>
                <a:latin typeface="inter-regular"/>
              </a:rPr>
              <a:t>printf</a:t>
            </a:r>
            <a:r>
              <a:rPr lang="en-GB" dirty="0">
                <a:solidFill>
                  <a:srgbClr val="000000"/>
                </a:solidFill>
                <a:latin typeface="inter-regular"/>
              </a:rPr>
              <a:t>("\n Overflow");   </a:t>
            </a:r>
          </a:p>
          <a:p>
            <a:pPr marL="0" indent="0" algn="just">
              <a:buNone/>
            </a:pPr>
            <a:r>
              <a:rPr lang="en-GB" dirty="0">
                <a:solidFill>
                  <a:srgbClr val="000000"/>
                </a:solidFill>
                <a:latin typeface="inter-regular"/>
              </a:rPr>
              <a:t>    else   </a:t>
            </a:r>
          </a:p>
          <a:p>
            <a:pPr marL="0" indent="0" algn="just">
              <a:buNone/>
            </a:pPr>
            <a:r>
              <a:rPr lang="en-GB" dirty="0">
                <a:solidFill>
                  <a:srgbClr val="000000"/>
                </a:solidFill>
                <a:latin typeface="inter-regular"/>
              </a:rPr>
              <a:t>    {  </a:t>
            </a:r>
          </a:p>
          <a:p>
            <a:pPr marL="0" indent="0" algn="just">
              <a:buNone/>
            </a:pPr>
            <a:r>
              <a:rPr lang="en-GB" dirty="0">
                <a:solidFill>
                  <a:srgbClr val="000000"/>
                </a:solidFill>
                <a:latin typeface="inter-regular"/>
              </a:rPr>
              <a:t>        </a:t>
            </a:r>
            <a:r>
              <a:rPr lang="en-GB" dirty="0" err="1">
                <a:solidFill>
                  <a:srgbClr val="000000"/>
                </a:solidFill>
                <a:latin typeface="inter-regular"/>
              </a:rPr>
              <a:t>printf</a:t>
            </a:r>
            <a:r>
              <a:rPr lang="en-GB" dirty="0">
                <a:solidFill>
                  <a:srgbClr val="000000"/>
                </a:solidFill>
                <a:latin typeface="inter-regular"/>
              </a:rPr>
              <a:t>("Enter the value?");  </a:t>
            </a:r>
          </a:p>
          <a:p>
            <a:pPr marL="0" indent="0" algn="just">
              <a:buNone/>
            </a:pPr>
            <a:r>
              <a:rPr lang="en-GB" dirty="0">
                <a:solidFill>
                  <a:srgbClr val="000000"/>
                </a:solidFill>
                <a:latin typeface="inter-regular"/>
              </a:rPr>
              <a:t>        </a:t>
            </a:r>
            <a:r>
              <a:rPr lang="en-GB" dirty="0" err="1">
                <a:solidFill>
                  <a:srgbClr val="000000"/>
                </a:solidFill>
                <a:latin typeface="inter-regular"/>
              </a:rPr>
              <a:t>scanf</a:t>
            </a:r>
            <a:r>
              <a:rPr lang="en-GB" dirty="0">
                <a:solidFill>
                  <a:srgbClr val="000000"/>
                </a:solidFill>
                <a:latin typeface="inter-regular"/>
              </a:rPr>
              <a:t>("%d",&amp;</a:t>
            </a:r>
            <a:r>
              <a:rPr lang="en-GB" dirty="0" err="1">
                <a:solidFill>
                  <a:srgbClr val="000000"/>
                </a:solidFill>
                <a:latin typeface="inter-regular"/>
              </a:rPr>
              <a:t>val</a:t>
            </a:r>
            <a:r>
              <a:rPr lang="en-GB" dirty="0">
                <a:solidFill>
                  <a:srgbClr val="000000"/>
                </a:solidFill>
                <a:latin typeface="inter-regular"/>
              </a:rPr>
              <a:t>);         </a:t>
            </a:r>
          </a:p>
          <a:p>
            <a:pPr marL="0" indent="0" algn="just">
              <a:buNone/>
            </a:pPr>
            <a:r>
              <a:rPr lang="en-GB" dirty="0">
                <a:solidFill>
                  <a:srgbClr val="000000"/>
                </a:solidFill>
                <a:latin typeface="inter-regular"/>
              </a:rPr>
              <a:t>        top = top +1;   </a:t>
            </a:r>
          </a:p>
          <a:p>
            <a:pPr marL="0" indent="0" algn="just">
              <a:buNone/>
            </a:pPr>
            <a:r>
              <a:rPr lang="en-GB" dirty="0">
                <a:solidFill>
                  <a:srgbClr val="000000"/>
                </a:solidFill>
                <a:latin typeface="inter-regular"/>
              </a:rPr>
              <a:t>        stack[top] = </a:t>
            </a:r>
            <a:r>
              <a:rPr lang="en-GB" dirty="0" err="1">
                <a:solidFill>
                  <a:srgbClr val="000000"/>
                </a:solidFill>
                <a:latin typeface="inter-regular"/>
              </a:rPr>
              <a:t>val</a:t>
            </a:r>
            <a:r>
              <a:rPr lang="en-GB" dirty="0">
                <a:solidFill>
                  <a:srgbClr val="000000"/>
                </a:solidFill>
                <a:latin typeface="inter-regular"/>
              </a:rPr>
              <a:t>;   </a:t>
            </a:r>
          </a:p>
          <a:p>
            <a:pPr marL="0" indent="0" algn="just">
              <a:buNone/>
            </a:pPr>
            <a:r>
              <a:rPr lang="en-GB" dirty="0">
                <a:solidFill>
                  <a:srgbClr val="000000"/>
                </a:solidFill>
                <a:latin typeface="inter-regular"/>
              </a:rPr>
              <a:t>    }   </a:t>
            </a:r>
          </a:p>
          <a:p>
            <a:pPr marL="0" indent="0" algn="just">
              <a:buNone/>
            </a:pPr>
            <a:r>
              <a:rPr lang="en-GB" dirty="0">
                <a:solidFill>
                  <a:srgbClr val="000000"/>
                </a:solidFill>
                <a:latin typeface="inter-regular"/>
              </a:rPr>
              <a:t>}  </a:t>
            </a:r>
          </a:p>
        </p:txBody>
      </p:sp>
      <p:sp>
        <p:nvSpPr>
          <p:cNvPr id="4" name="Content Placeholder 2">
            <a:extLst>
              <a:ext uri="{FF2B5EF4-FFF2-40B4-BE49-F238E27FC236}">
                <a16:creationId xmlns:a16="http://schemas.microsoft.com/office/drawing/2014/main" id="{C61618DF-29D1-D360-7D79-4CF9AFB6D95A}"/>
              </a:ext>
            </a:extLst>
          </p:cNvPr>
          <p:cNvSpPr txBox="1">
            <a:spLocks/>
          </p:cNvSpPr>
          <p:nvPr/>
        </p:nvSpPr>
        <p:spPr>
          <a:xfrm>
            <a:off x="6096000" y="1825625"/>
            <a:ext cx="52578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dirty="0">
                <a:solidFill>
                  <a:srgbClr val="000000"/>
                </a:solidFill>
                <a:latin typeface="inter-regular"/>
              </a:rPr>
              <a:t>void pop ()   </a:t>
            </a:r>
          </a:p>
          <a:p>
            <a:pPr marL="0" indent="0" algn="just">
              <a:buFont typeface="Arial" panose="020B0604020202020204" pitchFamily="34" charset="0"/>
              <a:buNone/>
            </a:pPr>
            <a:r>
              <a:rPr lang="en-GB" dirty="0">
                <a:solidFill>
                  <a:srgbClr val="000000"/>
                </a:solidFill>
                <a:latin typeface="inter-regular"/>
              </a:rPr>
              <a:t>{   </a:t>
            </a:r>
          </a:p>
          <a:p>
            <a:pPr marL="0" indent="0" algn="just">
              <a:buFont typeface="Arial" panose="020B0604020202020204" pitchFamily="34" charset="0"/>
              <a:buNone/>
            </a:pPr>
            <a:r>
              <a:rPr lang="en-GB" dirty="0">
                <a:solidFill>
                  <a:srgbClr val="000000"/>
                </a:solidFill>
                <a:latin typeface="inter-regular"/>
              </a:rPr>
              <a:t>    if(top == -1)   </a:t>
            </a:r>
          </a:p>
          <a:p>
            <a:pPr marL="0" indent="0" algn="just">
              <a:buFont typeface="Arial" panose="020B0604020202020204" pitchFamily="34" charset="0"/>
              <a:buNone/>
            </a:pPr>
            <a:r>
              <a:rPr lang="en-GB" dirty="0">
                <a:solidFill>
                  <a:srgbClr val="000000"/>
                </a:solidFill>
                <a:latin typeface="inter-regular"/>
              </a:rPr>
              <a:t>    </a:t>
            </a:r>
            <a:r>
              <a:rPr lang="en-GB" dirty="0" err="1">
                <a:solidFill>
                  <a:srgbClr val="000000"/>
                </a:solidFill>
                <a:latin typeface="inter-regular"/>
              </a:rPr>
              <a:t>printf</a:t>
            </a:r>
            <a:r>
              <a:rPr lang="en-GB" dirty="0">
                <a:solidFill>
                  <a:srgbClr val="000000"/>
                </a:solidFill>
                <a:latin typeface="inter-regular"/>
              </a:rPr>
              <a:t>("Underflow");  </a:t>
            </a:r>
          </a:p>
          <a:p>
            <a:pPr marL="0" indent="0" algn="just">
              <a:buFont typeface="Arial" panose="020B0604020202020204" pitchFamily="34" charset="0"/>
              <a:buNone/>
            </a:pPr>
            <a:r>
              <a:rPr lang="en-GB" dirty="0">
                <a:solidFill>
                  <a:srgbClr val="000000"/>
                </a:solidFill>
                <a:latin typeface="inter-regular"/>
              </a:rPr>
              <a:t>    else  </a:t>
            </a:r>
          </a:p>
          <a:p>
            <a:pPr marL="0" indent="0" algn="just">
              <a:buFont typeface="Arial" panose="020B0604020202020204" pitchFamily="34" charset="0"/>
              <a:buNone/>
            </a:pPr>
            <a:r>
              <a:rPr lang="en-GB" dirty="0">
                <a:solidFill>
                  <a:srgbClr val="000000"/>
                </a:solidFill>
                <a:latin typeface="inter-regular"/>
              </a:rPr>
              <a:t>    top = top -1;   </a:t>
            </a:r>
          </a:p>
          <a:p>
            <a:pPr marL="0" indent="0" algn="just">
              <a:buFont typeface="Arial" panose="020B0604020202020204" pitchFamily="34" charset="0"/>
              <a:buNone/>
            </a:pPr>
            <a:r>
              <a:rPr lang="en-GB" dirty="0">
                <a:solidFill>
                  <a:srgbClr val="000000"/>
                </a:solidFill>
                <a:latin typeface="inter-regular"/>
              </a:rPr>
              <a:t>} </a:t>
            </a:r>
            <a:endParaRPr lang="en-GB" dirty="0"/>
          </a:p>
        </p:txBody>
      </p:sp>
      <p:sp>
        <p:nvSpPr>
          <p:cNvPr id="5" name="Content Placeholder 2">
            <a:extLst>
              <a:ext uri="{FF2B5EF4-FFF2-40B4-BE49-F238E27FC236}">
                <a16:creationId xmlns:a16="http://schemas.microsoft.com/office/drawing/2014/main" id="{2E1C933C-ED47-CC69-64C3-5D44C2B71BFF}"/>
              </a:ext>
            </a:extLst>
          </p:cNvPr>
          <p:cNvSpPr txBox="1">
            <a:spLocks/>
          </p:cNvSpPr>
          <p:nvPr/>
        </p:nvSpPr>
        <p:spPr>
          <a:xfrm>
            <a:off x="5342681" y="365124"/>
            <a:ext cx="5257800" cy="977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dirty="0">
                <a:solidFill>
                  <a:srgbClr val="000000"/>
                </a:solidFill>
                <a:latin typeface="inter-regular"/>
              </a:rPr>
              <a:t>#include &lt;</a:t>
            </a:r>
            <a:r>
              <a:rPr lang="en-GB" dirty="0" err="1">
                <a:solidFill>
                  <a:srgbClr val="000000"/>
                </a:solidFill>
                <a:latin typeface="inter-regular"/>
              </a:rPr>
              <a:t>stdio.h</a:t>
            </a:r>
            <a:r>
              <a:rPr lang="en-GB" dirty="0">
                <a:solidFill>
                  <a:srgbClr val="000000"/>
                </a:solidFill>
                <a:latin typeface="inter-regular"/>
              </a:rPr>
              <a:t>&gt;   </a:t>
            </a:r>
          </a:p>
          <a:p>
            <a:pPr marL="0" indent="0" algn="just">
              <a:buFont typeface="Arial" panose="020B0604020202020204" pitchFamily="34" charset="0"/>
              <a:buNone/>
            </a:pPr>
            <a:r>
              <a:rPr lang="en-GB" dirty="0">
                <a:solidFill>
                  <a:srgbClr val="000000"/>
                </a:solidFill>
                <a:latin typeface="inter-regular"/>
              </a:rPr>
              <a:t>int stack[100],</a:t>
            </a:r>
            <a:r>
              <a:rPr lang="en-GB" dirty="0" err="1">
                <a:solidFill>
                  <a:srgbClr val="000000"/>
                </a:solidFill>
                <a:latin typeface="inter-regular"/>
              </a:rPr>
              <a:t>n,top</a:t>
            </a:r>
            <a:r>
              <a:rPr lang="en-GB" dirty="0">
                <a:solidFill>
                  <a:srgbClr val="000000"/>
                </a:solidFill>
                <a:latin typeface="inter-regular"/>
              </a:rPr>
              <a:t>=-1;</a:t>
            </a:r>
          </a:p>
          <a:p>
            <a:pPr marL="0" indent="0" algn="just">
              <a:buFont typeface="Arial" panose="020B0604020202020204" pitchFamily="34" charset="0"/>
              <a:buNone/>
            </a:pPr>
            <a:endParaRPr lang="en-GB" dirty="0">
              <a:solidFill>
                <a:srgbClr val="000000"/>
              </a:solidFill>
              <a:latin typeface="inter-regular"/>
            </a:endParaRPr>
          </a:p>
          <a:p>
            <a:pPr marL="0" indent="0" algn="just">
              <a:buFont typeface="Arial" panose="020B0604020202020204" pitchFamily="34" charset="0"/>
              <a:buNone/>
            </a:pPr>
            <a:endParaRPr lang="en-GB" dirty="0">
              <a:solidFill>
                <a:srgbClr val="000000"/>
              </a:solidFill>
              <a:latin typeface="inter-regular"/>
            </a:endParaRPr>
          </a:p>
        </p:txBody>
      </p:sp>
    </p:spTree>
    <p:extLst>
      <p:ext uri="{BB962C8B-B14F-4D97-AF65-F5344CB8AC3E}">
        <p14:creationId xmlns:p14="http://schemas.microsoft.com/office/powerpoint/2010/main" val="210251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0540-F71B-47E6-F63E-EEAF0B8ACFD2}"/>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7FB29B49-520D-FB15-2072-5F4B3FC66D41}"/>
              </a:ext>
            </a:extLst>
          </p:cNvPr>
          <p:cNvSpPr>
            <a:spLocks noGrp="1"/>
          </p:cNvSpPr>
          <p:nvPr>
            <p:ph idx="1"/>
          </p:nvPr>
        </p:nvSpPr>
        <p:spPr/>
        <p:txBody>
          <a:bodyPr>
            <a:normAutofit fontScale="85000" lnSpcReduction="20000"/>
          </a:bodyPr>
          <a:lstStyle/>
          <a:p>
            <a:pPr marL="0" indent="0">
              <a:buNone/>
            </a:pPr>
            <a:r>
              <a:rPr lang="en-GB" dirty="0"/>
              <a:t>void show()  </a:t>
            </a:r>
          </a:p>
          <a:p>
            <a:pPr marL="0" indent="0">
              <a:buNone/>
            </a:pPr>
            <a:r>
              <a:rPr lang="en-GB" dirty="0"/>
              <a:t>{  </a:t>
            </a:r>
          </a:p>
          <a:p>
            <a:pPr marL="0" indent="0">
              <a:buNone/>
            </a:pPr>
            <a:r>
              <a:rPr lang="en-GB" dirty="0"/>
              <a:t>    for (</a:t>
            </a:r>
            <a:r>
              <a:rPr lang="en-GB" dirty="0" err="1"/>
              <a:t>i</a:t>
            </a:r>
            <a:r>
              <a:rPr lang="en-GB" dirty="0"/>
              <a:t>=</a:t>
            </a:r>
            <a:r>
              <a:rPr lang="en-GB" dirty="0" err="1"/>
              <a:t>top;i</a:t>
            </a:r>
            <a:r>
              <a:rPr lang="en-GB" dirty="0"/>
              <a:t>&gt;=0;i--)  </a:t>
            </a:r>
          </a:p>
          <a:p>
            <a:pPr marL="0" indent="0">
              <a:buNone/>
            </a:pPr>
            <a:r>
              <a:rPr lang="en-GB" dirty="0"/>
              <a:t>    {  </a:t>
            </a:r>
          </a:p>
          <a:p>
            <a:pPr marL="0" indent="0">
              <a:buNone/>
            </a:pPr>
            <a:r>
              <a:rPr lang="en-GB" dirty="0"/>
              <a:t>        </a:t>
            </a:r>
            <a:r>
              <a:rPr lang="en-GB" dirty="0" err="1"/>
              <a:t>printf</a:t>
            </a:r>
            <a:r>
              <a:rPr lang="en-GB" dirty="0"/>
              <a:t>("%d\</a:t>
            </a:r>
            <a:r>
              <a:rPr lang="en-GB" dirty="0" err="1"/>
              <a:t>n",stack</a:t>
            </a:r>
            <a:r>
              <a:rPr lang="en-GB" dirty="0"/>
              <a:t>[</a:t>
            </a:r>
            <a:r>
              <a:rPr lang="en-GB" dirty="0" err="1"/>
              <a:t>i</a:t>
            </a:r>
            <a:r>
              <a:rPr lang="en-GB" dirty="0"/>
              <a:t>]);  </a:t>
            </a:r>
          </a:p>
          <a:p>
            <a:pPr marL="0" indent="0">
              <a:buNone/>
            </a:pPr>
            <a:r>
              <a:rPr lang="en-GB" dirty="0"/>
              <a:t>    }  </a:t>
            </a:r>
          </a:p>
          <a:p>
            <a:pPr marL="0" indent="0">
              <a:buNone/>
            </a:pPr>
            <a:r>
              <a:rPr lang="en-GB" dirty="0"/>
              <a:t>    if(top == -1)   </a:t>
            </a:r>
          </a:p>
          <a:p>
            <a:pPr marL="0" indent="0">
              <a:buNone/>
            </a:pPr>
            <a:r>
              <a:rPr lang="en-GB" dirty="0"/>
              <a:t>    {  </a:t>
            </a:r>
          </a:p>
          <a:p>
            <a:pPr marL="0" indent="0">
              <a:buNone/>
            </a:pPr>
            <a:r>
              <a:rPr lang="en-GB" dirty="0"/>
              <a:t>        </a:t>
            </a:r>
            <a:r>
              <a:rPr lang="en-GB" dirty="0" err="1"/>
              <a:t>printf</a:t>
            </a:r>
            <a:r>
              <a:rPr lang="en-GB" dirty="0"/>
              <a:t>("Stack is empty");  </a:t>
            </a:r>
          </a:p>
          <a:p>
            <a:pPr marL="0" indent="0">
              <a:buNone/>
            </a:pPr>
            <a:r>
              <a:rPr lang="en-GB" dirty="0"/>
              <a:t>    }  </a:t>
            </a:r>
          </a:p>
          <a:p>
            <a:pPr marL="0" indent="0">
              <a:buNone/>
            </a:pPr>
            <a:r>
              <a:rPr lang="en-GB" dirty="0"/>
              <a:t>} </a:t>
            </a:r>
          </a:p>
        </p:txBody>
      </p:sp>
    </p:spTree>
    <p:extLst>
      <p:ext uri="{BB962C8B-B14F-4D97-AF65-F5344CB8AC3E}">
        <p14:creationId xmlns:p14="http://schemas.microsoft.com/office/powerpoint/2010/main" val="150872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57B5-7672-46DE-67D3-CC5EF7E708A2}"/>
              </a:ext>
            </a:extLst>
          </p:cNvPr>
          <p:cNvSpPr>
            <a:spLocks noGrp="1"/>
          </p:cNvSpPr>
          <p:nvPr>
            <p:ph type="title"/>
          </p:nvPr>
        </p:nvSpPr>
        <p:spPr/>
        <p:txBody>
          <a:bodyPr/>
          <a:lstStyle/>
          <a:p>
            <a:r>
              <a:rPr lang="en-GB" dirty="0"/>
              <a:t>Linked List Implementation of Stack</a:t>
            </a:r>
          </a:p>
        </p:txBody>
      </p:sp>
      <p:sp>
        <p:nvSpPr>
          <p:cNvPr id="3" name="Content Placeholder 2">
            <a:extLst>
              <a:ext uri="{FF2B5EF4-FFF2-40B4-BE49-F238E27FC236}">
                <a16:creationId xmlns:a16="http://schemas.microsoft.com/office/drawing/2014/main" id="{9294730C-336C-4878-F85D-D10B400412E9}"/>
              </a:ext>
            </a:extLst>
          </p:cNvPr>
          <p:cNvSpPr>
            <a:spLocks noGrp="1"/>
          </p:cNvSpPr>
          <p:nvPr>
            <p:ph idx="1"/>
          </p:nvPr>
        </p:nvSpPr>
        <p:spPr/>
        <p:txBody>
          <a:bodyPr/>
          <a:lstStyle/>
          <a:p>
            <a:endParaRPr lang="en-GB" dirty="0"/>
          </a:p>
        </p:txBody>
      </p:sp>
      <p:pic>
        <p:nvPicPr>
          <p:cNvPr id="1026" name="Picture 2" descr="DS Linked list implementation stack">
            <a:extLst>
              <a:ext uri="{FF2B5EF4-FFF2-40B4-BE49-F238E27FC236}">
                <a16:creationId xmlns:a16="http://schemas.microsoft.com/office/drawing/2014/main" id="{D9239D2A-7155-34E3-4A1D-F0B53532D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8712" y="2401094"/>
            <a:ext cx="231457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22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75DE-5666-0689-FAD4-5DC019C37E56}"/>
              </a:ext>
            </a:extLst>
          </p:cNvPr>
          <p:cNvSpPr>
            <a:spLocks noGrp="1"/>
          </p:cNvSpPr>
          <p:nvPr>
            <p:ph type="title"/>
          </p:nvPr>
        </p:nvSpPr>
        <p:spPr/>
        <p:txBody>
          <a:bodyPr/>
          <a:lstStyle/>
          <a:p>
            <a:r>
              <a:rPr lang="en-GB" dirty="0"/>
              <a:t>Push()</a:t>
            </a:r>
          </a:p>
        </p:txBody>
      </p:sp>
      <p:sp>
        <p:nvSpPr>
          <p:cNvPr id="3" name="Content Placeholder 2">
            <a:extLst>
              <a:ext uri="{FF2B5EF4-FFF2-40B4-BE49-F238E27FC236}">
                <a16:creationId xmlns:a16="http://schemas.microsoft.com/office/drawing/2014/main" id="{10DE3A87-876F-E573-62EB-0DB047D9DD72}"/>
              </a:ext>
            </a:extLst>
          </p:cNvPr>
          <p:cNvSpPr>
            <a:spLocks noGrp="1"/>
          </p:cNvSpPr>
          <p:nvPr>
            <p:ph idx="1"/>
          </p:nvPr>
        </p:nvSpPr>
        <p:spPr/>
        <p:txBody>
          <a:bodyPr/>
          <a:lstStyle/>
          <a:p>
            <a:pPr algn="just">
              <a:buFont typeface="+mj-lt"/>
              <a:buAutoNum type="arabicPeriod"/>
            </a:pPr>
            <a:r>
              <a:rPr lang="en-GB" b="0" i="0" dirty="0">
                <a:solidFill>
                  <a:srgbClr val="000000"/>
                </a:solidFill>
                <a:effectLst/>
                <a:latin typeface="inter-regular"/>
              </a:rPr>
              <a:t>Create a node first and allocate memory to it.</a:t>
            </a:r>
          </a:p>
          <a:p>
            <a:pPr algn="just">
              <a:buFont typeface="+mj-lt"/>
              <a:buAutoNum type="arabicPeriod"/>
            </a:pPr>
            <a:r>
              <a:rPr lang="en-GB" b="0" i="0" dirty="0">
                <a:solidFill>
                  <a:srgbClr val="000000"/>
                </a:solidFill>
                <a:effectLst/>
                <a:latin typeface="inter-regular"/>
              </a:rPr>
              <a:t>If the list is empty then the item is to be pushed as the start node of the list. This includes assigning value to the data part of the node and assign null to the address part of the node.</a:t>
            </a:r>
          </a:p>
          <a:p>
            <a:pPr algn="just">
              <a:buFont typeface="+mj-lt"/>
              <a:buAutoNum type="arabicPeriod"/>
            </a:pPr>
            <a:r>
              <a:rPr lang="en-GB" b="0" i="0" dirty="0">
                <a:solidFill>
                  <a:srgbClr val="000000"/>
                </a:solidFill>
                <a:effectLst/>
                <a:latin typeface="inter-regular"/>
              </a:rPr>
              <a:t>If there are some nodes in the list already, then we have to add the new element in the beginning of the list (to not violate the property of the stack). For this purpose, assign the address of the starting element to the address field of the new node and make the new node, the starting node of the list.</a:t>
            </a:r>
          </a:p>
          <a:p>
            <a:endParaRPr lang="en-GB" dirty="0"/>
          </a:p>
        </p:txBody>
      </p:sp>
    </p:spTree>
    <p:extLst>
      <p:ext uri="{BB962C8B-B14F-4D97-AF65-F5344CB8AC3E}">
        <p14:creationId xmlns:p14="http://schemas.microsoft.com/office/powerpoint/2010/main" val="189953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84BC-CDC5-32EA-CE8B-404A2C4810B5}"/>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772066DF-8954-5723-8D2A-198D26A86A02}"/>
              </a:ext>
            </a:extLst>
          </p:cNvPr>
          <p:cNvSpPr>
            <a:spLocks noGrp="1"/>
          </p:cNvSpPr>
          <p:nvPr>
            <p:ph idx="1"/>
          </p:nvPr>
        </p:nvSpPr>
        <p:spPr/>
        <p:txBody>
          <a:bodyPr/>
          <a:lstStyle/>
          <a:p>
            <a:endParaRPr lang="en-GB"/>
          </a:p>
        </p:txBody>
      </p:sp>
      <p:pic>
        <p:nvPicPr>
          <p:cNvPr id="2050" name="Picture 2" descr="DS Linked list implementation stack">
            <a:extLst>
              <a:ext uri="{FF2B5EF4-FFF2-40B4-BE49-F238E27FC236}">
                <a16:creationId xmlns:a16="http://schemas.microsoft.com/office/drawing/2014/main" id="{2B19AD18-6624-0D6F-6C3A-774066D2B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81" y="365125"/>
            <a:ext cx="733425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77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1898</Words>
  <Application>Microsoft Office PowerPoint</Application>
  <PresentationFormat>Widescreen</PresentationFormat>
  <Paragraphs>296</Paragraphs>
  <Slides>32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inter-bold</vt:lpstr>
      <vt:lpstr>inter-regular</vt:lpstr>
      <vt:lpstr>Office Theme</vt:lpstr>
      <vt:lpstr>Stack and Queue</vt:lpstr>
      <vt:lpstr>Content</vt:lpstr>
      <vt:lpstr>Stack</vt:lpstr>
      <vt:lpstr>Basic Operations</vt:lpstr>
      <vt:lpstr>Array Code</vt:lpstr>
      <vt:lpstr>Contd.</vt:lpstr>
      <vt:lpstr>Linked List Implementation of Stack</vt:lpstr>
      <vt:lpstr>Push()</vt:lpstr>
      <vt:lpstr>Contd.</vt:lpstr>
      <vt:lpstr>Code</vt:lpstr>
      <vt:lpstr>Pop()</vt:lpstr>
      <vt:lpstr>Code</vt:lpstr>
      <vt:lpstr>Display()</vt:lpstr>
      <vt:lpstr>Code</vt:lpstr>
      <vt:lpstr>Queue</vt:lpstr>
      <vt:lpstr>Types</vt:lpstr>
      <vt:lpstr>Contd.</vt:lpstr>
      <vt:lpstr>Queue using Arrays</vt:lpstr>
      <vt:lpstr>Enqueue Code</vt:lpstr>
      <vt:lpstr>Dequeue Code</vt:lpstr>
      <vt:lpstr>Queue using Linked List</vt:lpstr>
      <vt:lpstr>Enqueue Code</vt:lpstr>
      <vt:lpstr>Dequeue Code</vt:lpstr>
      <vt:lpstr>Applications</vt:lpstr>
      <vt:lpstr>Contd.</vt:lpstr>
      <vt:lpstr>Conversion</vt:lpstr>
      <vt:lpstr>Example</vt:lpstr>
      <vt:lpstr>PowerPoint Presentation</vt:lpstr>
      <vt:lpstr>Evaluation of prefix expression</vt:lpstr>
      <vt:lpstr>Example: +9*26</vt:lpstr>
      <vt:lpstr>Conversion to prefix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and Queue</dc:title>
  <dc:creator>Nachiket</dc:creator>
  <cp:lastModifiedBy>Nachiket</cp:lastModifiedBy>
  <cp:revision>57</cp:revision>
  <dcterms:created xsi:type="dcterms:W3CDTF">2022-08-27T04:28:30Z</dcterms:created>
  <dcterms:modified xsi:type="dcterms:W3CDTF">2022-08-29T02:03:43Z</dcterms:modified>
</cp:coreProperties>
</file>