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3" r:id="rId3"/>
    <p:sldId id="264" r:id="rId4"/>
    <p:sldId id="257" r:id="rId5"/>
    <p:sldId id="274" r:id="rId6"/>
    <p:sldId id="258" r:id="rId7"/>
    <p:sldId id="267" r:id="rId8"/>
    <p:sldId id="269" r:id="rId9"/>
    <p:sldId id="266" r:id="rId10"/>
    <p:sldId id="273" r:id="rId11"/>
    <p:sldId id="271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73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D5F7D-E8A3-4812-91DD-DB083A9121B0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0735B9-2C4C-4253-8B5B-96F3EC8B9A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852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E7C0C-25E8-450B-A8A7-7E58C1679160}" type="datetime1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ECE,                                                                        SIT, Tumkur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2D13-2213-40D4-9D0C-C6AD0117ADED}" type="datetime1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ECE,                                                                        SIT, Tumkur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11C6A-A17A-4A90-B45C-6BD5D96BBC3E}" type="datetime1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ECE,                                                                        SIT, Tumkur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7E76-9D35-4D33-B524-D8FCCCC994FA}" type="datetime1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ECE,                                                                        SIT, Tumkur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2CDD-D542-4DA0-B1B5-6C85414CFD66}" type="datetime1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ECE,                                                                        SIT, Tumkur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5741-CDDA-4523-B128-AD5EA41FCB9A}" type="datetime1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ECE,                                                                        SIT, Tumkur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7229-52F9-48D0-841A-4FFF94352426}" type="datetime1">
              <a:rPr lang="en-US" smtClean="0"/>
              <a:t>2/15/2024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ECE,                                                                        SIT, Tumkur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8D5BD-9534-4DC1-9D56-6D7F2FC0153A}" type="datetime1">
              <a:rPr lang="en-US" smtClean="0"/>
              <a:t>2/15/2024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ECE,                                                                        SIT, Tumkur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314-0AF7-4B43-A44D-080AF580FFD2}" type="datetime1">
              <a:rPr lang="en-US" smtClean="0"/>
              <a:t>2/15/2024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ECE,                                                                        SIT, Tumkur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D407-7928-42E2-A8E1-1D4BB8B00978}" type="datetime1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ECE,                                                                        SIT, Tumkur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F7A82-D89E-4A46-863F-D4D37C1F1E47}" type="datetime1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ECE,                                                                        SIT, Tumkur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8D367-3593-461F-B1E8-9317CCFA153A}" type="datetime1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Dept. of ECE,                                                                        SIT, Tumkur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09236675-97B1-46CD-DF93-4DD4418D4E35}"/>
              </a:ext>
            </a:extLst>
          </p:cNvPr>
          <p:cNvSpPr txBox="1">
            <a:spLocks/>
          </p:cNvSpPr>
          <p:nvPr/>
        </p:nvSpPr>
        <p:spPr>
          <a:xfrm>
            <a:off x="665018" y="228600"/>
            <a:ext cx="77724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0000"/>
                </a:solidFill>
              </a:rPr>
              <a:t>Phase-3 Project Presentation</a:t>
            </a:r>
          </a:p>
          <a:p>
            <a:r>
              <a:rPr lang="en-US" b="1" dirty="0">
                <a:solidFill>
                  <a:srgbClr val="FF0000"/>
                </a:solidFill>
              </a:rPr>
              <a:t>IOT Based Pothole Detection and Filling for Smart City Application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799AAC03-3BE7-A8BA-A586-96E6AA78E456}"/>
              </a:ext>
            </a:extLst>
          </p:cNvPr>
          <p:cNvSpPr txBox="1">
            <a:spLocks/>
          </p:cNvSpPr>
          <p:nvPr/>
        </p:nvSpPr>
        <p:spPr>
          <a:xfrm>
            <a:off x="1379136" y="1405171"/>
            <a:ext cx="6385727" cy="3709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Presented by</a:t>
            </a:r>
          </a:p>
          <a:p>
            <a:endParaRPr lang="en-US" sz="600" dirty="0">
              <a:solidFill>
                <a:schemeClr val="tx1"/>
              </a:solidFill>
            </a:endParaRP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	Anshuman Anand         1SI20EC008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	Anubhav	              1SI20EC009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	Harshit Mishra           	  1SI20EC034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	R V Arun	              1SI20EC069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Under the guidance of</a:t>
            </a:r>
          </a:p>
          <a:p>
            <a:r>
              <a:rPr lang="en-US" sz="2400" dirty="0">
                <a:solidFill>
                  <a:schemeClr val="tx1"/>
                </a:solidFill>
              </a:rPr>
              <a:t>Prof. T C </a:t>
            </a:r>
            <a:r>
              <a:rPr lang="en-US" sz="2400" dirty="0" err="1">
                <a:solidFill>
                  <a:schemeClr val="tx1"/>
                </a:solidFill>
              </a:rPr>
              <a:t>Mahalingesh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Associate Professor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6FF03F-AE04-1BE7-8E9F-3E20FF35F869}"/>
              </a:ext>
            </a:extLst>
          </p:cNvPr>
          <p:cNvSpPr txBox="1"/>
          <p:nvPr/>
        </p:nvSpPr>
        <p:spPr>
          <a:xfrm>
            <a:off x="665018" y="5501740"/>
            <a:ext cx="807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Arial Narrow" pitchFamily="34" charset="0"/>
              </a:rPr>
              <a:t>DEPARTMENT OF ELECTRONICS AND COMMUNICATION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  <a:latin typeface="Arial Narrow" pitchFamily="34" charset="0"/>
              </a:rPr>
              <a:t>SIDDAGANGA INSTITUTE OF TECHNOLOGY, TUMKUR-3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682E9171-3E60-F83E-D7D5-BB0B2861E6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93" r="28017"/>
          <a:stretch/>
        </p:blipFill>
        <p:spPr bwMode="auto">
          <a:xfrm>
            <a:off x="55168" y="5257800"/>
            <a:ext cx="1219699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4D3D9E76-20C2-F94D-FABC-5BBE066DE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19400" cy="365125"/>
          </a:xfrm>
        </p:spPr>
        <p:txBody>
          <a:bodyPr/>
          <a:lstStyle/>
          <a:p>
            <a:r>
              <a:rPr lang="en-US" dirty="0"/>
              <a:t>Dept. of ECE, SIT, </a:t>
            </a:r>
            <a:r>
              <a:rPr lang="en-US" dirty="0" err="1"/>
              <a:t>Tumkur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432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Plan of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Work needs to be carried out</a:t>
            </a:r>
          </a:p>
          <a:p>
            <a:r>
              <a:rPr lang="en-US" sz="2800" dirty="0"/>
              <a:t>Clear roadmap of the work plan with implementation details.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1C412-51EC-4BA2-9119-6633A32F9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ECE,                                                                        SIT, Tumkur</a:t>
            </a:r>
          </a:p>
        </p:txBody>
      </p:sp>
    </p:spTree>
    <p:extLst>
      <p:ext uri="{BB962C8B-B14F-4D97-AF65-F5344CB8AC3E}">
        <p14:creationId xmlns:p14="http://schemas.microsoft.com/office/powerpoint/2010/main" val="3070294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Conclude the presentation not project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507477-1252-3A66-555B-BD8F375E6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ECE,                                                                        SIT, Tumkur</a:t>
            </a:r>
          </a:p>
        </p:txBody>
      </p:sp>
    </p:spTree>
    <p:extLst>
      <p:ext uri="{BB962C8B-B14F-4D97-AF65-F5344CB8AC3E}">
        <p14:creationId xmlns:p14="http://schemas.microsoft.com/office/powerpoint/2010/main" val="3922704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Use IEEE format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DD0C53-D882-F577-6226-7C9990DF9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ECE,                                                                        SIT, Tumkur</a:t>
            </a:r>
          </a:p>
        </p:txBody>
      </p:sp>
    </p:spTree>
    <p:extLst>
      <p:ext uri="{BB962C8B-B14F-4D97-AF65-F5344CB8AC3E}">
        <p14:creationId xmlns:p14="http://schemas.microsoft.com/office/powerpoint/2010/main" val="851233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Introduction/Motivation (1-2 slides)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Problem Statement/Objective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Literature survey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Block diagram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Hardware description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Software description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Work done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Plan of action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A02FCE-551D-5D55-3AD2-2861FFA71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8305800" cy="365125"/>
          </a:xfrm>
        </p:spPr>
        <p:txBody>
          <a:bodyPr/>
          <a:lstStyle/>
          <a:p>
            <a:r>
              <a:rPr lang="en-US" dirty="0"/>
              <a:t>Dept. of ECE,                                                                                                                                                                                    SIT, </a:t>
            </a:r>
            <a:r>
              <a:rPr lang="en-US" dirty="0" err="1"/>
              <a:t>Tumkur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716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D3943CF-C0CA-7F44-CF44-FA9FC5E7E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4200" b="1" dirty="0">
                <a:solidFill>
                  <a:srgbClr val="FF0000"/>
                </a:solidFill>
              </a:rPr>
              <a:t>Introduction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B9AFB94-018B-6E7B-504D-017DCBA95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305800" cy="452596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200" b="1" dirty="0">
                <a:latin typeface="+mj-lt"/>
              </a:rPr>
              <a:t>1. </a:t>
            </a:r>
            <a:r>
              <a:rPr lang="en-US" sz="2200" b="1" i="0" dirty="0">
                <a:effectLst/>
                <a:latin typeface="+mj-lt"/>
              </a:rPr>
              <a:t>Road Accident Statistics:</a:t>
            </a:r>
            <a:endParaRPr lang="en-US" sz="2200" b="0" i="0" dirty="0">
              <a:effectLst/>
              <a:latin typeface="+mj-lt"/>
            </a:endParaRP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950" b="0" i="0" dirty="0">
                <a:effectLst/>
                <a:latin typeface="+mj-lt"/>
              </a:rPr>
              <a:t>Every year, </a:t>
            </a:r>
            <a:r>
              <a:rPr lang="en-US" sz="1950" b="1" i="0" dirty="0">
                <a:effectLst/>
                <a:latin typeface="+mj-lt"/>
              </a:rPr>
              <a:t>1.3 million people</a:t>
            </a:r>
            <a:r>
              <a:rPr lang="en-US" sz="1950" i="0" dirty="0">
                <a:effectLst/>
                <a:latin typeface="+mj-lt"/>
              </a:rPr>
              <a:t> met with road accidents globally</a:t>
            </a:r>
            <a:r>
              <a:rPr lang="en-US" sz="1950" b="1" i="0" dirty="0">
                <a:effectLst/>
                <a:latin typeface="+mj-lt"/>
              </a:rPr>
              <a:t> </a:t>
            </a:r>
            <a:r>
              <a:rPr lang="en-US" sz="1950" i="0" dirty="0">
                <a:effectLst/>
                <a:latin typeface="+mj-lt"/>
              </a:rPr>
              <a:t>[</a:t>
            </a:r>
            <a:r>
              <a:rPr lang="en-US" sz="1950" i="0" dirty="0">
                <a:effectLst/>
                <a:latin typeface="+mj-lt"/>
                <a:hlinkClick r:id="rId2" action="ppaction://hlinksldjump"/>
              </a:rPr>
              <a:t>1</a:t>
            </a:r>
            <a:r>
              <a:rPr lang="en-US" sz="1950" i="0" dirty="0">
                <a:effectLst/>
                <a:latin typeface="+mj-lt"/>
              </a:rPr>
              <a:t>].</a:t>
            </a:r>
            <a:endParaRPr lang="en-US" sz="1950" b="1" i="0" dirty="0">
              <a:effectLst/>
              <a:latin typeface="+mj-lt"/>
            </a:endParaRP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950" b="0" i="0" dirty="0">
                <a:effectLst/>
                <a:latin typeface="+mj-lt"/>
              </a:rPr>
              <a:t>In 2022, over </a:t>
            </a:r>
            <a:r>
              <a:rPr lang="en-US" sz="1950" b="1" i="0" dirty="0">
                <a:effectLst/>
                <a:latin typeface="+mj-lt"/>
              </a:rPr>
              <a:t>4.3 thousand </a:t>
            </a:r>
            <a:r>
              <a:rPr lang="en-US" sz="1950" b="0" i="0" dirty="0">
                <a:effectLst/>
                <a:latin typeface="+mj-lt"/>
              </a:rPr>
              <a:t>accidents caused by potholes [</a:t>
            </a:r>
            <a:r>
              <a:rPr lang="en-US" sz="1950" b="0" i="0" dirty="0">
                <a:effectLst/>
                <a:latin typeface="+mj-lt"/>
                <a:hlinkClick r:id="rId2" action="ppaction://hlinksldjump"/>
              </a:rPr>
              <a:t>2</a:t>
            </a:r>
            <a:r>
              <a:rPr lang="en-US" sz="1950" b="0" i="0" dirty="0">
                <a:effectLst/>
                <a:latin typeface="+mj-lt"/>
              </a:rPr>
              <a:t>].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950" b="0" i="0" dirty="0">
                <a:effectLst/>
                <a:latin typeface="+mj-lt"/>
              </a:rPr>
              <a:t>Over </a:t>
            </a:r>
            <a:r>
              <a:rPr lang="en-US" sz="1950" b="1" i="0" dirty="0">
                <a:effectLst/>
                <a:latin typeface="+mj-lt"/>
              </a:rPr>
              <a:t>20 to 50 million</a:t>
            </a:r>
            <a:r>
              <a:rPr lang="en-US" sz="1950" b="0" i="0" dirty="0">
                <a:effectLst/>
                <a:latin typeface="+mj-lt"/>
              </a:rPr>
              <a:t> people suffer non-fatal injuries, due to poor maintained roads [</a:t>
            </a:r>
            <a:r>
              <a:rPr lang="en-US" sz="1950" dirty="0">
                <a:latin typeface="+mj-lt"/>
                <a:hlinkClick r:id="rId2" action="ppaction://hlinksldjump"/>
              </a:rPr>
              <a:t>1</a:t>
            </a:r>
            <a:r>
              <a:rPr lang="en-US" sz="1950" b="0" i="0" dirty="0">
                <a:effectLst/>
                <a:latin typeface="+mj-lt"/>
              </a:rPr>
              <a:t>].</a:t>
            </a:r>
          </a:p>
          <a:p>
            <a:pPr marL="457200" lvl="1" indent="0" algn="l">
              <a:buNone/>
            </a:pPr>
            <a:endParaRPr lang="en-US" sz="1950" b="0" i="0" dirty="0">
              <a:effectLst/>
              <a:latin typeface="+mj-lt"/>
            </a:endParaRPr>
          </a:p>
          <a:p>
            <a:pPr marL="0" indent="0" algn="l">
              <a:buNone/>
            </a:pPr>
            <a:r>
              <a:rPr lang="en-US" sz="2200" b="1" i="0" dirty="0">
                <a:effectLst/>
                <a:latin typeface="+mj-lt"/>
              </a:rPr>
              <a:t>2. Potholes as a Major Challenge:</a:t>
            </a:r>
            <a:endParaRPr lang="en-US" sz="2200" b="0" i="0" dirty="0">
              <a:effectLst/>
              <a:latin typeface="+mj-lt"/>
            </a:endParaRP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950" b="0" i="0" dirty="0">
                <a:effectLst/>
                <a:latin typeface="+mj-lt"/>
              </a:rPr>
              <a:t>Leads to accidents, causing injuries or even fatalities.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950" b="0" i="0" dirty="0">
                <a:effectLst/>
                <a:latin typeface="+mj-lt"/>
              </a:rPr>
              <a:t>Pose a </a:t>
            </a:r>
            <a:r>
              <a:rPr lang="en-US" sz="1950" b="1" i="0" dirty="0">
                <a:effectLst/>
                <a:latin typeface="+mj-lt"/>
              </a:rPr>
              <a:t>risk</a:t>
            </a:r>
            <a:r>
              <a:rPr lang="en-US" sz="1950" b="0" i="0" dirty="0">
                <a:effectLst/>
                <a:latin typeface="+mj-lt"/>
              </a:rPr>
              <a:t> to all road users, including drivers, cyclists and pedestrians.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950" b="0" i="0" dirty="0">
                <a:effectLst/>
                <a:latin typeface="+mj-lt"/>
              </a:rPr>
              <a:t>Driving over potholes can lead to </a:t>
            </a:r>
            <a:r>
              <a:rPr lang="en-US" sz="1950" b="1" i="0" dirty="0">
                <a:effectLst/>
                <a:latin typeface="+mj-lt"/>
              </a:rPr>
              <a:t>vehicle damage</a:t>
            </a:r>
            <a:r>
              <a:rPr lang="en-US" sz="1950" b="0" i="0" dirty="0">
                <a:effectLst/>
                <a:latin typeface="+mj-lt"/>
              </a:rPr>
              <a:t>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950" b="0" i="0" dirty="0">
                <a:effectLst/>
                <a:latin typeface="+mj-lt"/>
              </a:rPr>
              <a:t>Disrupt traffic flow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45B9DA4-3604-ADBF-1317-BB4D35262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19400" cy="365125"/>
          </a:xfrm>
        </p:spPr>
        <p:txBody>
          <a:bodyPr/>
          <a:lstStyle/>
          <a:p>
            <a:r>
              <a:rPr lang="en-US" dirty="0"/>
              <a:t>Dept. of ECE, SIT, </a:t>
            </a:r>
            <a:r>
              <a:rPr lang="en-US" dirty="0" err="1"/>
              <a:t>Tumkur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680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Objectives (2 or 3 points)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622ED1-A763-569A-8725-F9DA26FA2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ECE,                                                                        SIT, Tumkur</a:t>
            </a:r>
          </a:p>
        </p:txBody>
      </p:sp>
    </p:spTree>
    <p:extLst>
      <p:ext uri="{BB962C8B-B14F-4D97-AF65-F5344CB8AC3E}">
        <p14:creationId xmlns:p14="http://schemas.microsoft.com/office/powerpoint/2010/main" val="2219685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36638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/>
              <a:t>Literature Review 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1 -2 slides Summarize the literature (at least 10)</a:t>
            </a:r>
          </a:p>
          <a:p>
            <a:r>
              <a:rPr lang="en-US" dirty="0"/>
              <a:t>Better to tabulate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92FCE4-22C9-F87D-9F24-DB60C8491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ECE,                                                                        SIT, Tumkur</a:t>
            </a:r>
          </a:p>
        </p:txBody>
      </p:sp>
    </p:spTree>
    <p:extLst>
      <p:ext uri="{BB962C8B-B14F-4D97-AF65-F5344CB8AC3E}">
        <p14:creationId xmlns:p14="http://schemas.microsoft.com/office/powerpoint/2010/main" val="3160764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block diagram</a:t>
            </a:r>
          </a:p>
          <a:p>
            <a:r>
              <a:rPr lang="en-US" dirty="0"/>
              <a:t>Flow diagram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B730F0-850B-0146-6320-9BF6B1462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ECE,                                                                        SIT, Tumkur</a:t>
            </a:r>
          </a:p>
        </p:txBody>
      </p:sp>
    </p:spTree>
    <p:extLst>
      <p:ext uri="{BB962C8B-B14F-4D97-AF65-F5344CB8AC3E}">
        <p14:creationId xmlns:p14="http://schemas.microsoft.com/office/powerpoint/2010/main" val="1732413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Hardware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Identified hardware components</a:t>
            </a:r>
          </a:p>
          <a:p>
            <a:pPr lvl="1"/>
            <a:r>
              <a:rPr lang="en-US" sz="2400" dirty="0"/>
              <a:t>Justification for each chosen components</a:t>
            </a:r>
          </a:p>
          <a:p>
            <a:pPr lvl="1"/>
            <a:r>
              <a:rPr lang="en-US" sz="2400" dirty="0"/>
              <a:t>Do not paste images of components, use circuit diagrams or block diagram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CEC0A3-B333-F228-75A3-5167F51E8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ECE,                                                                        SIT, Tumkur</a:t>
            </a:r>
          </a:p>
        </p:txBody>
      </p:sp>
    </p:spTree>
    <p:extLst>
      <p:ext uri="{BB962C8B-B14F-4D97-AF65-F5344CB8AC3E}">
        <p14:creationId xmlns:p14="http://schemas.microsoft.com/office/powerpoint/2010/main" val="3620198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Software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Identified software </a:t>
            </a:r>
          </a:p>
          <a:p>
            <a:r>
              <a:rPr lang="en-US" sz="2800" dirty="0"/>
              <a:t>How it is used in project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0C4606-F2E7-81A5-B653-7929BCF8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ECE,                                                                        SIT, Tumkur</a:t>
            </a:r>
          </a:p>
        </p:txBody>
      </p:sp>
    </p:spTree>
    <p:extLst>
      <p:ext uri="{BB962C8B-B14F-4D97-AF65-F5344CB8AC3E}">
        <p14:creationId xmlns:p14="http://schemas.microsoft.com/office/powerpoint/2010/main" val="2502219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Work Done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So far work carried out</a:t>
            </a:r>
          </a:p>
          <a:p>
            <a:r>
              <a:rPr lang="en-US" sz="2800" dirty="0"/>
              <a:t>Mention the work carried out in line with objectives. </a:t>
            </a:r>
          </a:p>
          <a:p>
            <a:r>
              <a:rPr lang="en-US" sz="2800" dirty="0"/>
              <a:t>Demonstrate the working model of the carried out work.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0D99DB-BC2B-3AC9-A460-1850C28F4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ECE,                                                                        SIT, Tumkur</a:t>
            </a:r>
          </a:p>
        </p:txBody>
      </p:sp>
    </p:spTree>
    <p:extLst>
      <p:ext uri="{BB962C8B-B14F-4D97-AF65-F5344CB8AC3E}">
        <p14:creationId xmlns:p14="http://schemas.microsoft.com/office/powerpoint/2010/main" val="3194619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3984</TotalTime>
  <Words>401</Words>
  <Application>Microsoft Office PowerPoint</Application>
  <PresentationFormat>On-screen Show (4:3)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Narrow</vt:lpstr>
      <vt:lpstr>Calibri</vt:lpstr>
      <vt:lpstr>Wingdings</vt:lpstr>
      <vt:lpstr>Office Theme</vt:lpstr>
      <vt:lpstr>PowerPoint Presentation</vt:lpstr>
      <vt:lpstr>Contents</vt:lpstr>
      <vt:lpstr>Introduction</vt:lpstr>
      <vt:lpstr>Objectives</vt:lpstr>
      <vt:lpstr>Literature Review  </vt:lpstr>
      <vt:lpstr>Methodology</vt:lpstr>
      <vt:lpstr>Hardware Description</vt:lpstr>
      <vt:lpstr>Software Description</vt:lpstr>
      <vt:lpstr>Work Done</vt:lpstr>
      <vt:lpstr>Plan of Action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Project</dc:title>
  <dc:creator>Administrator</dc:creator>
  <cp:lastModifiedBy>anubhav raj</cp:lastModifiedBy>
  <cp:revision>26</cp:revision>
  <dcterms:created xsi:type="dcterms:W3CDTF">2006-08-16T00:00:00Z</dcterms:created>
  <dcterms:modified xsi:type="dcterms:W3CDTF">2024-02-15T15:11:15Z</dcterms:modified>
</cp:coreProperties>
</file>