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60" r:id="rId5"/>
    <p:sldId id="262" r:id="rId6"/>
    <p:sldId id="263" r:id="rId7"/>
    <p:sldId id="278"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08B52-6FA2-4B94-8E33-AF50D360DDDA}"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D58AE-8587-4A69-B603-B9B84612A5F4}" type="slidenum">
              <a:rPr lang="en-US" smtClean="0"/>
              <a:t>‹#›</a:t>
            </a:fld>
            <a:endParaRPr lang="en-US"/>
          </a:p>
        </p:txBody>
      </p:sp>
    </p:spTree>
    <p:extLst>
      <p:ext uri="{BB962C8B-B14F-4D97-AF65-F5344CB8AC3E}">
        <p14:creationId xmlns:p14="http://schemas.microsoft.com/office/powerpoint/2010/main" val="2432225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84483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57734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538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087888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095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428600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112898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115733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337804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6B362-7B16-484C-9F44-AF51300E4DB5}"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45182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6B362-7B16-484C-9F44-AF51300E4DB5}"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38156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6B362-7B16-484C-9F44-AF51300E4DB5}"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76041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6B362-7B16-484C-9F44-AF51300E4DB5}"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281088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6B362-7B16-484C-9F44-AF51300E4DB5}"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126854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76B362-7B16-484C-9F44-AF51300E4DB5}"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50582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6B362-7B16-484C-9F44-AF51300E4DB5}"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EDC7C-B2D1-4972-B1F9-26ED8D9F4B4F}" type="slidenum">
              <a:rPr lang="en-US" smtClean="0"/>
              <a:t>‹#›</a:t>
            </a:fld>
            <a:endParaRPr lang="en-US"/>
          </a:p>
        </p:txBody>
      </p:sp>
    </p:spTree>
    <p:extLst>
      <p:ext uri="{BB962C8B-B14F-4D97-AF65-F5344CB8AC3E}">
        <p14:creationId xmlns:p14="http://schemas.microsoft.com/office/powerpoint/2010/main" val="4026438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76B362-7B16-484C-9F44-AF51300E4DB5}" type="datetimeFigureOut">
              <a:rPr lang="en-US" smtClean="0"/>
              <a:t>6/25/2022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8EDC7C-B2D1-4972-B1F9-26ED8D9F4B4F}" type="slidenum">
              <a:rPr lang="en-US" smtClean="0"/>
              <a:t>‹#›</a:t>
            </a:fld>
            <a:endParaRPr lang="en-US"/>
          </a:p>
        </p:txBody>
      </p:sp>
    </p:spTree>
    <p:extLst>
      <p:ext uri="{BB962C8B-B14F-4D97-AF65-F5344CB8AC3E}">
        <p14:creationId xmlns:p14="http://schemas.microsoft.com/office/powerpoint/2010/main" val="3637572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64FF-2427-4D06-89CB-7D6272090DAA}"/>
              </a:ext>
            </a:extLst>
          </p:cNvPr>
          <p:cNvSpPr>
            <a:spLocks noGrp="1"/>
          </p:cNvSpPr>
          <p:nvPr>
            <p:ph type="ctrTitle"/>
          </p:nvPr>
        </p:nvSpPr>
        <p:spPr/>
        <p:txBody>
          <a:bodyPr/>
          <a:lstStyle/>
          <a:p>
            <a:r>
              <a:rPr lang="en-US" dirty="0"/>
              <a:t>EDA On Loan Applications Data </a:t>
            </a:r>
          </a:p>
        </p:txBody>
      </p:sp>
      <p:sp>
        <p:nvSpPr>
          <p:cNvPr id="3" name="Subtitle 2">
            <a:extLst>
              <a:ext uri="{FF2B5EF4-FFF2-40B4-BE49-F238E27FC236}">
                <a16:creationId xmlns:a16="http://schemas.microsoft.com/office/drawing/2014/main" id="{94DF58D8-78EF-4C0D-AA98-E6086BC14D75}"/>
              </a:ext>
            </a:extLst>
          </p:cNvPr>
          <p:cNvSpPr>
            <a:spLocks noGrp="1"/>
          </p:cNvSpPr>
          <p:nvPr>
            <p:ph type="subTitle" idx="1"/>
          </p:nvPr>
        </p:nvSpPr>
        <p:spPr/>
        <p:txBody>
          <a:bodyPr/>
          <a:lstStyle/>
          <a:p>
            <a:r>
              <a:rPr lang="en-US" dirty="0"/>
              <a:t>Arkuti Rajkumar , ID  - 264, Jan 2022</a:t>
            </a:r>
          </a:p>
        </p:txBody>
      </p:sp>
    </p:spTree>
    <p:extLst>
      <p:ext uri="{BB962C8B-B14F-4D97-AF65-F5344CB8AC3E}">
        <p14:creationId xmlns:p14="http://schemas.microsoft.com/office/powerpoint/2010/main" val="2359463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Gender with Loan Amount &amp; Loan status with Applicant Income</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686758"/>
          </a:xfrm>
        </p:spPr>
        <p:txBody>
          <a:bodyPr>
            <a:normAutofit/>
          </a:bodyPr>
          <a:lstStyle/>
          <a:p>
            <a:pPr marL="285750" indent="-285750">
              <a:buFont typeface="Arial" panose="020B0604020202020204" pitchFamily="34" charset="0"/>
              <a:buChar char="•"/>
            </a:pPr>
            <a:r>
              <a:rPr lang="en-US" sz="1400" dirty="0"/>
              <a:t>The average Loan amount applied by Male is 150K and Female is 127K</a:t>
            </a:r>
          </a:p>
          <a:p>
            <a:pPr marL="285750" indent="-285750">
              <a:buFont typeface="Arial" panose="020B0604020202020204" pitchFamily="34" charset="0"/>
              <a:buChar char="•"/>
            </a:pPr>
            <a:r>
              <a:rPr lang="en-US" sz="1400" dirty="0"/>
              <a:t>Average applicant income is also same in both approved and not approved, lets sum applicant Income and see</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Bivariate</a:t>
            </a:r>
          </a:p>
        </p:txBody>
      </p:sp>
      <p:pic>
        <p:nvPicPr>
          <p:cNvPr id="12290" name="Picture 2">
            <a:extLst>
              <a:ext uri="{FF2B5EF4-FFF2-40B4-BE49-F238E27FC236}">
                <a16:creationId xmlns:a16="http://schemas.microsoft.com/office/drawing/2014/main" id="{7849F8BC-9F7F-47F1-A0B6-0E35502C9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98" y="914260"/>
            <a:ext cx="4390918" cy="318919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82326F98-E5FE-4D11-8F71-623665076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4" y="934836"/>
            <a:ext cx="4548479" cy="316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Ratio of approved applicants based on the property area</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In Rural and Urban applicants loan approvals is similar and in Semi urban Laon approvals are way more than other Areas</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Multi variate </a:t>
            </a:r>
          </a:p>
        </p:txBody>
      </p:sp>
      <p:pic>
        <p:nvPicPr>
          <p:cNvPr id="13314" name="Picture 2">
            <a:extLst>
              <a:ext uri="{FF2B5EF4-FFF2-40B4-BE49-F238E27FC236}">
                <a16:creationId xmlns:a16="http://schemas.microsoft.com/office/drawing/2014/main" id="{31714C0B-E624-4984-94D1-E8E4C210A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26" y="821615"/>
            <a:ext cx="9844729"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12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Co-relation strengths between Loan status and other numerical features</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Loan status is highly co related with Credit history in positive direction with the strength of 0.54</a:t>
            </a:r>
          </a:p>
          <a:p>
            <a:pPr marL="285750" indent="-285750">
              <a:buFont typeface="Arial" panose="020B0604020202020204" pitchFamily="34" charset="0"/>
              <a:buChar char="•"/>
            </a:pPr>
            <a:r>
              <a:rPr lang="en-US" sz="1400" dirty="0"/>
              <a:t>Which means we can target the Credit history feature </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4338" name="Picture 2">
            <a:extLst>
              <a:ext uri="{FF2B5EF4-FFF2-40B4-BE49-F238E27FC236}">
                <a16:creationId xmlns:a16="http://schemas.microsoft.com/office/drawing/2014/main" id="{2937DD4D-717A-4A1B-89E2-38C4EABA3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52" y="821615"/>
            <a:ext cx="6531260" cy="355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73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Credit history with Loan status</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Credit history with 1 of 415 applications got approved loans</a:t>
            </a:r>
          </a:p>
          <a:p>
            <a:pPr marL="285750" indent="-285750">
              <a:buFont typeface="Arial" panose="020B0604020202020204" pitchFamily="34" charset="0"/>
              <a:buChar char="•"/>
            </a:pPr>
            <a:r>
              <a:rPr lang="en-US" sz="1400" dirty="0"/>
              <a:t>Credit history with 0 of 7 applications not approved loans</a:t>
            </a:r>
          </a:p>
          <a:p>
            <a:pPr marL="285750" indent="-285750">
              <a:buFont typeface="Arial" panose="020B0604020202020204" pitchFamily="34" charset="0"/>
              <a:buChar char="•"/>
            </a:pPr>
            <a:r>
              <a:rPr lang="en-US" sz="1400" dirty="0"/>
              <a:t>But why loans not approved for credit history with 1 and those are 110 applicants</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5362" name="Picture 2">
            <a:extLst>
              <a:ext uri="{FF2B5EF4-FFF2-40B4-BE49-F238E27FC236}">
                <a16:creationId xmlns:a16="http://schemas.microsoft.com/office/drawing/2014/main" id="{22F2D1DE-48BB-47A8-BA88-72C94747B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215" y="748538"/>
            <a:ext cx="5981082" cy="3431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1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Filtered data – Credit history =1, Loan Status = No</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Loan amount is highly positive with the strength of 0.6 whose applicants rejected even the credit history 1</a:t>
            </a:r>
          </a:p>
          <a:p>
            <a:pPr marL="285750" indent="-285750">
              <a:buFont typeface="Arial" panose="020B0604020202020204" pitchFamily="34" charset="0"/>
              <a:buChar char="•"/>
            </a:pPr>
            <a:r>
              <a:rPr lang="en-US" sz="1400" dirty="0"/>
              <a:t>We got Co applicant income has an effect in negative strength and applicant income in positive strength</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6386" name="Picture 2">
            <a:extLst>
              <a:ext uri="{FF2B5EF4-FFF2-40B4-BE49-F238E27FC236}">
                <a16:creationId xmlns:a16="http://schemas.microsoft.com/office/drawing/2014/main" id="{BA66AB2C-C8B7-4FE5-9DAE-2D1DB1673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018" y="858073"/>
            <a:ext cx="677784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08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Married with More/less dependents on Loan status</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0 dependents have a high probability of Loan approval and no much difference of Married or Un Married</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7410" name="Picture 2">
            <a:extLst>
              <a:ext uri="{FF2B5EF4-FFF2-40B4-BE49-F238E27FC236}">
                <a16:creationId xmlns:a16="http://schemas.microsoft.com/office/drawing/2014/main" id="{6CA04198-EB82-49D6-984B-15F0E9972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45" y="914259"/>
            <a:ext cx="7524374" cy="326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Education with applicant Income on Loan Status</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Graduate applicants have high probability of approval of loan</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8434" name="Picture 2">
            <a:extLst>
              <a:ext uri="{FF2B5EF4-FFF2-40B4-BE49-F238E27FC236}">
                <a16:creationId xmlns:a16="http://schemas.microsoft.com/office/drawing/2014/main" id="{A8A7B92E-3671-4FC8-8387-2388A0A2B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057" y="914260"/>
            <a:ext cx="6920882"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73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Loan amount and Loan amount term with credit history on loan status</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3"/>
            <a:ext cx="8990650" cy="1049192"/>
          </a:xfrm>
        </p:spPr>
        <p:txBody>
          <a:bodyPr>
            <a:normAutofit/>
          </a:bodyPr>
          <a:lstStyle/>
          <a:p>
            <a:pPr marL="285750" indent="-285750">
              <a:buFont typeface="Arial" panose="020B0604020202020204" pitchFamily="34" charset="0"/>
              <a:buChar char="•"/>
            </a:pPr>
            <a:r>
              <a:rPr lang="en-US" sz="1400" dirty="0"/>
              <a:t>There is no such co relation between Loan amount and Loan amount term with Loan status</a:t>
            </a:r>
          </a:p>
          <a:p>
            <a:pPr marL="285750" indent="-285750">
              <a:buFont typeface="Arial" panose="020B0604020202020204" pitchFamily="34" charset="0"/>
              <a:buChar char="•"/>
            </a:pPr>
            <a:r>
              <a:rPr lang="en-US" sz="1400" dirty="0"/>
              <a:t>But there is chance to get loan not approve with Low loan amount and high Loan amount term</a:t>
            </a:r>
          </a:p>
          <a:p>
            <a:pPr marL="285750" indent="-285750">
              <a:buFont typeface="Arial" panose="020B0604020202020204" pitchFamily="34" charset="0"/>
              <a:buChar char="•"/>
            </a:pPr>
            <a:r>
              <a:rPr lang="en-US" sz="1400" dirty="0"/>
              <a:t>It is clear that if the credit history is 1 applicants have high chance to get loan approved</a:t>
            </a:r>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a:t>
            </a:r>
          </a:p>
        </p:txBody>
      </p:sp>
      <p:pic>
        <p:nvPicPr>
          <p:cNvPr id="19458" name="Picture 2">
            <a:extLst>
              <a:ext uri="{FF2B5EF4-FFF2-40B4-BE49-F238E27FC236}">
                <a16:creationId xmlns:a16="http://schemas.microsoft.com/office/drawing/2014/main" id="{1865E0EA-B800-49C9-8B1B-FAAB50960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87" y="904182"/>
            <a:ext cx="89906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97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1" y="141893"/>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a:t>
            </a:r>
          </a:p>
        </p:txBody>
      </p:sp>
      <p:sp>
        <p:nvSpPr>
          <p:cNvPr id="8" name="TextBox 7">
            <a:extLst>
              <a:ext uri="{FF2B5EF4-FFF2-40B4-BE49-F238E27FC236}">
                <a16:creationId xmlns:a16="http://schemas.microsoft.com/office/drawing/2014/main" id="{ACB42F2F-CC5A-46FC-9509-AFCB1C70CD26}"/>
              </a:ext>
            </a:extLst>
          </p:cNvPr>
          <p:cNvSpPr txBox="1"/>
          <p:nvPr/>
        </p:nvSpPr>
        <p:spPr>
          <a:xfrm>
            <a:off x="442979" y="877164"/>
            <a:ext cx="8671389" cy="1585049"/>
          </a:xfrm>
          <a:prstGeom prst="rect">
            <a:avLst/>
          </a:prstGeom>
          <a:noFill/>
        </p:spPr>
        <p:txBody>
          <a:bodyPr wrap="square" rtlCol="0">
            <a:spAutoFit/>
          </a:bodyPr>
          <a:lstStyle/>
          <a:p>
            <a:pPr marL="285750" indent="-285750">
              <a:spcBef>
                <a:spcPts val="1000"/>
              </a:spcBef>
              <a:buClr>
                <a:schemeClr val="accent1"/>
              </a:buClr>
              <a:buSzPct val="80000"/>
              <a:buFont typeface="Arial" panose="020B0604020202020204" pitchFamily="34" charset="0"/>
              <a:buChar char="•"/>
            </a:pPr>
            <a:r>
              <a:rPr lang="en-US" sz="1200" dirty="0">
                <a:solidFill>
                  <a:schemeClr val="tx1">
                    <a:lumMod val="75000"/>
                    <a:lumOff val="25000"/>
                  </a:schemeClr>
                </a:solidFill>
              </a:rPr>
              <a:t>In Finding of potential customers to get loan approved and target them to more accurate and high success rate in loan business</a:t>
            </a:r>
          </a:p>
          <a:p>
            <a:pPr marL="285750" indent="-285750">
              <a:spcBef>
                <a:spcPts val="1000"/>
              </a:spcBef>
              <a:buClr>
                <a:schemeClr val="accent1"/>
              </a:buClr>
              <a:buSzPct val="80000"/>
              <a:buFont typeface="Arial" panose="020B0604020202020204" pitchFamily="34" charset="0"/>
              <a:buChar char="•"/>
            </a:pPr>
            <a:r>
              <a:rPr lang="en-US" sz="1200" dirty="0">
                <a:solidFill>
                  <a:schemeClr val="tx1">
                    <a:lumMod val="75000"/>
                    <a:lumOff val="25000"/>
                  </a:schemeClr>
                </a:solidFill>
              </a:rPr>
              <a:t>We drawn some actionable insights to present it to the management to take necessary actions for more productive</a:t>
            </a:r>
          </a:p>
          <a:p>
            <a:pPr marL="285750" indent="-285750">
              <a:spcBef>
                <a:spcPts val="1000"/>
              </a:spcBef>
              <a:buClr>
                <a:schemeClr val="accent1"/>
              </a:buClr>
              <a:buSzPct val="80000"/>
              <a:buFont typeface="Arial" panose="020B0604020202020204" pitchFamily="34" charset="0"/>
              <a:buChar char="•"/>
            </a:pPr>
            <a:r>
              <a:rPr lang="en-US" sz="1200" dirty="0">
                <a:solidFill>
                  <a:schemeClr val="tx1">
                    <a:lumMod val="75000"/>
                    <a:lumOff val="25000"/>
                  </a:schemeClr>
                </a:solidFill>
              </a:rPr>
              <a:t>The Bank/Finance company facing the issue of loan defaulters and to avoid them these insights can play the significant role</a:t>
            </a:r>
          </a:p>
          <a:p>
            <a:pPr marL="285750" indent="-285750">
              <a:spcBef>
                <a:spcPts val="1000"/>
              </a:spcBef>
              <a:buClr>
                <a:schemeClr val="accent1"/>
              </a:buClr>
              <a:buSzPct val="80000"/>
              <a:buFont typeface="Arial" panose="020B0604020202020204" pitchFamily="34" charset="0"/>
              <a:buChar char="•"/>
            </a:pPr>
            <a:r>
              <a:rPr lang="en-US" sz="1200" dirty="0">
                <a:solidFill>
                  <a:schemeClr val="tx1">
                    <a:lumMod val="75000"/>
                    <a:lumOff val="25000"/>
                  </a:schemeClr>
                </a:solidFill>
              </a:rPr>
              <a:t>- The actionable insights are in below section</a:t>
            </a:r>
          </a:p>
        </p:txBody>
      </p:sp>
      <p:sp>
        <p:nvSpPr>
          <p:cNvPr id="12" name="Text Placeholder 3">
            <a:extLst>
              <a:ext uri="{FF2B5EF4-FFF2-40B4-BE49-F238E27FC236}">
                <a16:creationId xmlns:a16="http://schemas.microsoft.com/office/drawing/2014/main" id="{EA1DE273-F01C-4F06-8249-1120B2FD4401}"/>
              </a:ext>
            </a:extLst>
          </p:cNvPr>
          <p:cNvSpPr txBox="1">
            <a:spLocks/>
          </p:cNvSpPr>
          <p:nvPr/>
        </p:nvSpPr>
        <p:spPr>
          <a:xfrm>
            <a:off x="480339" y="4226509"/>
            <a:ext cx="8990650" cy="175432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dirty="0"/>
              <a:t>The major factor is Credit history - If it meets the guidelines then the applicant is potential customer to sanction the loan</a:t>
            </a:r>
          </a:p>
          <a:p>
            <a:pPr marL="285750" indent="-285750">
              <a:buFont typeface="Arial" panose="020B0604020202020204" pitchFamily="34" charset="0"/>
              <a:buChar char="•"/>
            </a:pPr>
            <a:r>
              <a:rPr lang="en-US" dirty="0"/>
              <a:t>Another potential customer to repay are Employed</a:t>
            </a:r>
          </a:p>
          <a:p>
            <a:pPr marL="285750" indent="-285750">
              <a:buFont typeface="Arial" panose="020B0604020202020204" pitchFamily="34" charset="0"/>
              <a:buChar char="•"/>
            </a:pPr>
            <a:r>
              <a:rPr lang="en-US" dirty="0"/>
              <a:t>And the 0 dependents are suitable to potential customers to repay the loan</a:t>
            </a:r>
          </a:p>
          <a:p>
            <a:pPr marL="285750" indent="-285750">
              <a:buFont typeface="Arial" panose="020B0604020202020204" pitchFamily="34" charset="0"/>
              <a:buChar char="•"/>
            </a:pPr>
            <a:r>
              <a:rPr lang="en-US" dirty="0"/>
              <a:t>If any customers are in category of low loan amount and high loan amount term they are not suitable</a:t>
            </a:r>
          </a:p>
          <a:p>
            <a:pPr marL="285750" indent="-285750">
              <a:buFont typeface="Arial" panose="020B0604020202020204" pitchFamily="34" charset="0"/>
              <a:buChar char="•"/>
            </a:pPr>
            <a:endParaRPr lang="en-US" dirty="0"/>
          </a:p>
        </p:txBody>
      </p:sp>
      <p:sp>
        <p:nvSpPr>
          <p:cNvPr id="13" name="Title 1">
            <a:extLst>
              <a:ext uri="{FF2B5EF4-FFF2-40B4-BE49-F238E27FC236}">
                <a16:creationId xmlns:a16="http://schemas.microsoft.com/office/drawing/2014/main" id="{29424E4D-74B3-4B11-BE51-B7BA1322118A}"/>
              </a:ext>
            </a:extLst>
          </p:cNvPr>
          <p:cNvSpPr txBox="1">
            <a:spLocks/>
          </p:cNvSpPr>
          <p:nvPr/>
        </p:nvSpPr>
        <p:spPr>
          <a:xfrm>
            <a:off x="677332" y="208856"/>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5" name="TextBox 14">
            <a:extLst>
              <a:ext uri="{FF2B5EF4-FFF2-40B4-BE49-F238E27FC236}">
                <a16:creationId xmlns:a16="http://schemas.microsoft.com/office/drawing/2014/main" id="{738C95F1-CAA6-43C9-A37B-00A20C1905B7}"/>
              </a:ext>
            </a:extLst>
          </p:cNvPr>
          <p:cNvSpPr txBox="1"/>
          <p:nvPr/>
        </p:nvSpPr>
        <p:spPr>
          <a:xfrm>
            <a:off x="829732" y="2888342"/>
            <a:ext cx="8774893" cy="369332"/>
          </a:xfrm>
          <a:prstGeom prst="rect">
            <a:avLst/>
          </a:prstGeom>
          <a:noFill/>
        </p:spPr>
        <p:txBody>
          <a:bodyPr wrap="square" rtlCol="0">
            <a:spAutoFit/>
          </a:bodyPr>
          <a:lstStyle/>
          <a:p>
            <a:endParaRPr lang="en-US" dirty="0"/>
          </a:p>
        </p:txBody>
      </p:sp>
      <p:sp>
        <p:nvSpPr>
          <p:cNvPr id="16" name="Title 1">
            <a:extLst>
              <a:ext uri="{FF2B5EF4-FFF2-40B4-BE49-F238E27FC236}">
                <a16:creationId xmlns:a16="http://schemas.microsoft.com/office/drawing/2014/main" id="{4E08E9F3-7DE5-4C03-AEFF-8FF33D160C98}"/>
              </a:ext>
            </a:extLst>
          </p:cNvPr>
          <p:cNvSpPr txBox="1">
            <a:spLocks/>
          </p:cNvSpPr>
          <p:nvPr/>
        </p:nvSpPr>
        <p:spPr>
          <a:xfrm>
            <a:off x="677331" y="3257674"/>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Actionable Insights</a:t>
            </a:r>
          </a:p>
        </p:txBody>
      </p:sp>
    </p:spTree>
    <p:extLst>
      <p:ext uri="{BB962C8B-B14F-4D97-AF65-F5344CB8AC3E}">
        <p14:creationId xmlns:p14="http://schemas.microsoft.com/office/powerpoint/2010/main" val="343273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EFB0-E2BF-41AE-B732-370D7F45740E}"/>
              </a:ext>
            </a:extLst>
          </p:cNvPr>
          <p:cNvSpPr>
            <a:spLocks noGrp="1"/>
          </p:cNvSpPr>
          <p:nvPr>
            <p:ph type="title"/>
          </p:nvPr>
        </p:nvSpPr>
        <p:spPr>
          <a:xfrm>
            <a:off x="677334" y="599326"/>
            <a:ext cx="8596668" cy="643847"/>
          </a:xfrm>
        </p:spPr>
        <p:txBody>
          <a:bodyPr/>
          <a:lstStyle/>
          <a:p>
            <a:r>
              <a:rPr lang="en-US" dirty="0"/>
              <a:t>Agenda</a:t>
            </a:r>
          </a:p>
        </p:txBody>
      </p:sp>
      <p:sp>
        <p:nvSpPr>
          <p:cNvPr id="3" name="Content Placeholder 2">
            <a:extLst>
              <a:ext uri="{FF2B5EF4-FFF2-40B4-BE49-F238E27FC236}">
                <a16:creationId xmlns:a16="http://schemas.microsoft.com/office/drawing/2014/main" id="{9826C20F-778E-4A0B-81B0-168CABEC5B31}"/>
              </a:ext>
            </a:extLst>
          </p:cNvPr>
          <p:cNvSpPr>
            <a:spLocks noGrp="1"/>
          </p:cNvSpPr>
          <p:nvPr>
            <p:ph idx="1"/>
          </p:nvPr>
        </p:nvSpPr>
        <p:spPr>
          <a:xfrm>
            <a:off x="677334" y="1328382"/>
            <a:ext cx="8596668" cy="3880773"/>
          </a:xfrm>
        </p:spPr>
        <p:txBody>
          <a:bodyPr>
            <a:normAutofit fontScale="92500" lnSpcReduction="10000"/>
          </a:bodyPr>
          <a:lstStyle/>
          <a:p>
            <a:pPr marL="0" indent="0" algn="l">
              <a:buNone/>
            </a:pPr>
            <a:r>
              <a:rPr lang="en-US" dirty="0"/>
              <a:t>The  Objectives of this presentation are to discuss the benefits of knowing the potential customers who can repay the loan before approving the loan and It also explains how the existing data can be used to draw some actionable insights from it,</a:t>
            </a:r>
          </a:p>
          <a:p>
            <a:pPr marL="0" indent="0" algn="l">
              <a:buNone/>
            </a:pPr>
            <a:endParaRPr lang="en-US" dirty="0"/>
          </a:p>
          <a:p>
            <a:pPr marL="0" indent="0" algn="l">
              <a:buNone/>
            </a:pPr>
            <a:r>
              <a:rPr lang="en-US" dirty="0"/>
              <a:t>Topics that will be covered include:</a:t>
            </a:r>
          </a:p>
          <a:p>
            <a:pPr marL="342900" indent="-342900" algn="l">
              <a:buFont typeface="Arial" panose="020B0604020202020204" pitchFamily="34" charset="0"/>
              <a:buChar char="•"/>
            </a:pPr>
            <a:r>
              <a:rPr lang="en-US" dirty="0"/>
              <a:t>Exploring the Loan applications data</a:t>
            </a:r>
          </a:p>
          <a:p>
            <a:pPr marL="342900" indent="-342900" algn="l">
              <a:buFont typeface="Arial" panose="020B0604020202020204" pitchFamily="34" charset="0"/>
              <a:buChar char="•"/>
            </a:pPr>
            <a:r>
              <a:rPr lang="en-US" dirty="0"/>
              <a:t>Data pre profiling</a:t>
            </a:r>
          </a:p>
          <a:p>
            <a:pPr marL="342900" indent="-342900" algn="l">
              <a:buFont typeface="Arial" panose="020B0604020202020204" pitchFamily="34" charset="0"/>
              <a:buChar char="•"/>
            </a:pPr>
            <a:r>
              <a:rPr lang="en-US" dirty="0"/>
              <a:t>Data cleaning</a:t>
            </a:r>
          </a:p>
          <a:p>
            <a:pPr marL="342900" indent="-342900" algn="l">
              <a:buFont typeface="Arial" panose="020B0604020202020204" pitchFamily="34" charset="0"/>
              <a:buChar char="•"/>
            </a:pPr>
            <a:r>
              <a:rPr lang="en-US" dirty="0"/>
              <a:t>Data post profiling</a:t>
            </a:r>
          </a:p>
          <a:p>
            <a:pPr marL="342900" indent="-342900" algn="l">
              <a:buFont typeface="Arial" panose="020B0604020202020204" pitchFamily="34" charset="0"/>
              <a:buChar char="•"/>
            </a:pPr>
            <a:r>
              <a:rPr lang="en-US" dirty="0"/>
              <a:t>Exploratory data analysis</a:t>
            </a:r>
          </a:p>
          <a:p>
            <a:pPr marL="342900" indent="-342900" algn="l">
              <a:buFont typeface="Arial" panose="020B0604020202020204" pitchFamily="34" charset="0"/>
              <a:buChar char="•"/>
            </a:pPr>
            <a:r>
              <a:rPr lang="en-US" dirty="0"/>
              <a:t>Presenting the actionable insights</a:t>
            </a:r>
          </a:p>
          <a:p>
            <a:endParaRPr lang="en-US" dirty="0"/>
          </a:p>
        </p:txBody>
      </p:sp>
    </p:spTree>
    <p:extLst>
      <p:ext uri="{BB962C8B-B14F-4D97-AF65-F5344CB8AC3E}">
        <p14:creationId xmlns:p14="http://schemas.microsoft.com/office/powerpoint/2010/main" val="261384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CC28-4EF8-450A-B5F6-1FE5050DF04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9FE06DB-8977-47DA-A0F0-C03C911B7E44}"/>
              </a:ext>
            </a:extLst>
          </p:cNvPr>
          <p:cNvSpPr>
            <a:spLocks noGrp="1"/>
          </p:cNvSpPr>
          <p:nvPr>
            <p:ph idx="1"/>
          </p:nvPr>
        </p:nvSpPr>
        <p:spPr>
          <a:xfrm>
            <a:off x="677334" y="1387011"/>
            <a:ext cx="8596668" cy="4654351"/>
          </a:xfrm>
        </p:spPr>
        <p:txBody>
          <a:bodyPr/>
          <a:lstStyle/>
          <a:p>
            <a:pPr marL="0" indent="0">
              <a:buNone/>
            </a:pPr>
            <a:r>
              <a:rPr lang="en-US" dirty="0"/>
              <a:t>The Banking or Finance sectors facing problem of loan defaulters and if it keeps going the business is in stake to avoid the defaulters Bank needs to know the potential customers who can repay the loan amount before approving the loan</a:t>
            </a:r>
          </a:p>
          <a:p>
            <a:endParaRPr lang="en-US" dirty="0"/>
          </a:p>
          <a:p>
            <a:r>
              <a:rPr lang="en-US" dirty="0"/>
              <a:t>Finding Potential customers to provide the loans in all applicants is our main goal</a:t>
            </a:r>
          </a:p>
          <a:p>
            <a:r>
              <a:rPr lang="en-US" dirty="0"/>
              <a:t>The problem to identify the customers segments, those are eligible for loan amount so that they can specifically target these customers.</a:t>
            </a:r>
          </a:p>
        </p:txBody>
      </p:sp>
    </p:spTree>
    <p:extLst>
      <p:ext uri="{BB962C8B-B14F-4D97-AF65-F5344CB8AC3E}">
        <p14:creationId xmlns:p14="http://schemas.microsoft.com/office/powerpoint/2010/main" val="224851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19BF1D-9EA0-4012-AB39-B6483041CCDF}"/>
              </a:ext>
            </a:extLst>
          </p:cNvPr>
          <p:cNvSpPr>
            <a:spLocks noGrp="1"/>
          </p:cNvSpPr>
          <p:nvPr>
            <p:ph type="title"/>
          </p:nvPr>
        </p:nvSpPr>
        <p:spPr>
          <a:xfrm>
            <a:off x="1286933" y="609600"/>
            <a:ext cx="10197494" cy="1099457"/>
          </a:xfrm>
        </p:spPr>
        <p:txBody>
          <a:bodyPr>
            <a:normAutofit/>
          </a:bodyPr>
          <a:lstStyle/>
          <a:p>
            <a:r>
              <a:rPr lang="en-US" dirty="0"/>
              <a:t>Loan Applications data information</a:t>
            </a:r>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58DFC64E-77E6-441E-A03B-BA57FF70B4D8}"/>
              </a:ext>
            </a:extLst>
          </p:cNvPr>
          <p:cNvGraphicFramePr>
            <a:graphicFrameLocks noGrp="1"/>
          </p:cNvGraphicFramePr>
          <p:nvPr>
            <p:ph idx="1"/>
            <p:extLst>
              <p:ext uri="{D42A27DB-BD31-4B8C-83A1-F6EECF244321}">
                <p14:modId xmlns:p14="http://schemas.microsoft.com/office/powerpoint/2010/main" val="3300156128"/>
              </p:ext>
            </p:extLst>
          </p:nvPr>
        </p:nvGraphicFramePr>
        <p:xfrm>
          <a:off x="7072213" y="1326151"/>
          <a:ext cx="4561194" cy="992506"/>
        </p:xfrm>
        <a:graphic>
          <a:graphicData uri="http://schemas.openxmlformats.org/drawingml/2006/table">
            <a:tbl>
              <a:tblPr firstRow="1" bandRow="1">
                <a:solidFill>
                  <a:schemeClr val="bg1">
                    <a:lumMod val="95000"/>
                  </a:schemeClr>
                </a:solidFill>
              </a:tblPr>
              <a:tblGrid>
                <a:gridCol w="1335762">
                  <a:extLst>
                    <a:ext uri="{9D8B030D-6E8A-4147-A177-3AD203B41FA5}">
                      <a16:colId xmlns:a16="http://schemas.microsoft.com/office/drawing/2014/main" val="3866635080"/>
                    </a:ext>
                  </a:extLst>
                </a:gridCol>
                <a:gridCol w="1393544">
                  <a:extLst>
                    <a:ext uri="{9D8B030D-6E8A-4147-A177-3AD203B41FA5}">
                      <a16:colId xmlns:a16="http://schemas.microsoft.com/office/drawing/2014/main" val="763349510"/>
                    </a:ext>
                  </a:extLst>
                </a:gridCol>
                <a:gridCol w="1831888">
                  <a:extLst>
                    <a:ext uri="{9D8B030D-6E8A-4147-A177-3AD203B41FA5}">
                      <a16:colId xmlns:a16="http://schemas.microsoft.com/office/drawing/2014/main" val="3042941474"/>
                    </a:ext>
                  </a:extLst>
                </a:gridCol>
              </a:tblGrid>
              <a:tr h="483065">
                <a:tc>
                  <a:txBody>
                    <a:bodyPr/>
                    <a:lstStyle/>
                    <a:p>
                      <a:pPr algn="r" fontAlgn="ctr"/>
                      <a:r>
                        <a:rPr lang="en-US" sz="1600" b="0" cap="none" spc="0">
                          <a:solidFill>
                            <a:schemeClr val="bg1"/>
                          </a:solidFill>
                          <a:effectLst/>
                        </a:rPr>
                        <a:t>Records</a:t>
                      </a:r>
                    </a:p>
                  </a:txBody>
                  <a:tcPr marL="188595" marR="188595" marT="188595" marB="94298"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ctr"/>
                      <a:r>
                        <a:rPr lang="en-US" sz="1600" b="0" cap="none" spc="0">
                          <a:solidFill>
                            <a:schemeClr val="bg1"/>
                          </a:solidFill>
                          <a:effectLst/>
                        </a:rPr>
                        <a:t>Features</a:t>
                      </a:r>
                    </a:p>
                  </a:txBody>
                  <a:tcPr marL="188595" marR="188595" marT="188595" marB="94298"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ctr"/>
                      <a:r>
                        <a:rPr lang="en-US" sz="1600" b="0" cap="none" spc="0">
                          <a:solidFill>
                            <a:schemeClr val="bg1"/>
                          </a:solidFill>
                          <a:effectLst/>
                        </a:rPr>
                        <a:t>Dataset Size</a:t>
                      </a:r>
                    </a:p>
                  </a:txBody>
                  <a:tcPr marL="188595" marR="188595" marT="188595" marB="94298"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89920494"/>
                  </a:ext>
                </a:extLst>
              </a:tr>
              <a:tr h="412544">
                <a:tc>
                  <a:txBody>
                    <a:bodyPr/>
                    <a:lstStyle/>
                    <a:p>
                      <a:pPr algn="r" fontAlgn="ctr"/>
                      <a:r>
                        <a:rPr lang="en-US" sz="1200" cap="none" spc="0">
                          <a:solidFill>
                            <a:schemeClr val="tx1"/>
                          </a:solidFill>
                          <a:effectLst/>
                        </a:rPr>
                        <a:t>614</a:t>
                      </a:r>
                    </a:p>
                  </a:txBody>
                  <a:tcPr marL="188595" marR="188595" marT="188595" marB="94298"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US" sz="1200" cap="none" spc="0" dirty="0">
                          <a:solidFill>
                            <a:schemeClr val="tx1"/>
                          </a:solidFill>
                          <a:effectLst/>
                        </a:rPr>
                        <a:t>13</a:t>
                      </a:r>
                    </a:p>
                  </a:txBody>
                  <a:tcPr marL="188595" marR="188595" marT="188595" marB="94298"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ctr"/>
                      <a:r>
                        <a:rPr lang="en-US" sz="1200" cap="none" spc="0" dirty="0">
                          <a:solidFill>
                            <a:schemeClr val="tx1"/>
                          </a:solidFill>
                          <a:effectLst/>
                        </a:rPr>
                        <a:t>62.4 KB</a:t>
                      </a:r>
                    </a:p>
                  </a:txBody>
                  <a:tcPr marL="188595" marR="188595" marT="188595" marB="94298"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56622304"/>
                  </a:ext>
                </a:extLst>
              </a:tr>
            </a:tbl>
          </a:graphicData>
        </a:graphic>
      </p:graphicFrame>
      <p:graphicFrame>
        <p:nvGraphicFramePr>
          <p:cNvPr id="7" name="Table 6">
            <a:extLst>
              <a:ext uri="{FF2B5EF4-FFF2-40B4-BE49-F238E27FC236}">
                <a16:creationId xmlns:a16="http://schemas.microsoft.com/office/drawing/2014/main" id="{74C97C2D-E71E-4E5D-9335-09D9EE80F10B}"/>
              </a:ext>
            </a:extLst>
          </p:cNvPr>
          <p:cNvGraphicFramePr>
            <a:graphicFrameLocks noGrp="1"/>
          </p:cNvGraphicFramePr>
          <p:nvPr>
            <p:extLst>
              <p:ext uri="{D42A27DB-BD31-4B8C-83A1-F6EECF244321}">
                <p14:modId xmlns:p14="http://schemas.microsoft.com/office/powerpoint/2010/main" val="1055610678"/>
              </p:ext>
            </p:extLst>
          </p:nvPr>
        </p:nvGraphicFramePr>
        <p:xfrm>
          <a:off x="7072213" y="2318657"/>
          <a:ext cx="4561194" cy="4184452"/>
        </p:xfrm>
        <a:graphic>
          <a:graphicData uri="http://schemas.openxmlformats.org/drawingml/2006/table">
            <a:tbl>
              <a:tblPr/>
              <a:tblGrid>
                <a:gridCol w="1520398">
                  <a:extLst>
                    <a:ext uri="{9D8B030D-6E8A-4147-A177-3AD203B41FA5}">
                      <a16:colId xmlns:a16="http://schemas.microsoft.com/office/drawing/2014/main" val="2189929873"/>
                    </a:ext>
                  </a:extLst>
                </a:gridCol>
                <a:gridCol w="1520398">
                  <a:extLst>
                    <a:ext uri="{9D8B030D-6E8A-4147-A177-3AD203B41FA5}">
                      <a16:colId xmlns:a16="http://schemas.microsoft.com/office/drawing/2014/main" val="3034962335"/>
                    </a:ext>
                  </a:extLst>
                </a:gridCol>
                <a:gridCol w="1520398">
                  <a:extLst>
                    <a:ext uri="{9D8B030D-6E8A-4147-A177-3AD203B41FA5}">
                      <a16:colId xmlns:a16="http://schemas.microsoft.com/office/drawing/2014/main" val="2931040357"/>
                    </a:ext>
                  </a:extLst>
                </a:gridCol>
              </a:tblGrid>
              <a:tr h="194072">
                <a:tc>
                  <a:txBody>
                    <a:bodyPr/>
                    <a:lstStyle/>
                    <a:p>
                      <a:pPr algn="r" fontAlgn="ctr"/>
                      <a:r>
                        <a:rPr lang="en-US" sz="1000" b="1">
                          <a:effectLst/>
                        </a:rPr>
                        <a:t>#</a:t>
                      </a:r>
                    </a:p>
                  </a:txBody>
                  <a:tcPr marL="48518" marR="48518" marT="24259" marB="24259" anchor="ctr">
                    <a:lnL>
                      <a:noFill/>
                    </a:lnL>
                    <a:lnR>
                      <a:noFill/>
                    </a:lnR>
                    <a:lnT>
                      <a:noFill/>
                    </a:lnT>
                    <a:lnB>
                      <a:noFill/>
                    </a:lnB>
                  </a:tcPr>
                </a:tc>
                <a:tc>
                  <a:txBody>
                    <a:bodyPr/>
                    <a:lstStyle/>
                    <a:p>
                      <a:pPr algn="r" fontAlgn="ctr"/>
                      <a:r>
                        <a:rPr lang="en-US" sz="1000" b="1">
                          <a:effectLst/>
                        </a:rPr>
                        <a:t>Feature Name</a:t>
                      </a:r>
                    </a:p>
                  </a:txBody>
                  <a:tcPr marL="48518" marR="48518" marT="24259" marB="24259" anchor="ctr">
                    <a:lnL>
                      <a:noFill/>
                    </a:lnL>
                    <a:lnR>
                      <a:noFill/>
                    </a:lnR>
                    <a:lnT>
                      <a:noFill/>
                    </a:lnT>
                    <a:lnB>
                      <a:noFill/>
                    </a:lnB>
                  </a:tcPr>
                </a:tc>
                <a:tc>
                  <a:txBody>
                    <a:bodyPr/>
                    <a:lstStyle/>
                    <a:p>
                      <a:pPr algn="r" fontAlgn="ctr"/>
                      <a:r>
                        <a:rPr lang="en-US" sz="1000" b="1">
                          <a:effectLst/>
                        </a:rPr>
                        <a:t>Feature Description</a:t>
                      </a:r>
                    </a:p>
                  </a:txBody>
                  <a:tcPr marL="48518" marR="48518" marT="24259" marB="24259" anchor="ctr">
                    <a:lnL>
                      <a:noFill/>
                    </a:lnL>
                    <a:lnR>
                      <a:noFill/>
                    </a:lnR>
                    <a:lnT>
                      <a:noFill/>
                    </a:lnT>
                    <a:lnB>
                      <a:noFill/>
                    </a:lnB>
                  </a:tcPr>
                </a:tc>
                <a:extLst>
                  <a:ext uri="{0D108BD9-81ED-4DB2-BD59-A6C34878D82A}">
                    <a16:rowId xmlns:a16="http://schemas.microsoft.com/office/drawing/2014/main" val="2759374001"/>
                  </a:ext>
                </a:extLst>
              </a:tr>
              <a:tr h="485180">
                <a:tc>
                  <a:txBody>
                    <a:bodyPr/>
                    <a:lstStyle/>
                    <a:p>
                      <a:pPr algn="r" fontAlgn="ctr"/>
                      <a:r>
                        <a:rPr lang="en-US" sz="1000">
                          <a:effectLst/>
                        </a:rPr>
                        <a:t>1</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Loan_ID</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A 8-digit number uniquely assigned to each Applicant</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2738134259"/>
                  </a:ext>
                </a:extLst>
              </a:tr>
              <a:tr h="339626">
                <a:tc>
                  <a:txBody>
                    <a:bodyPr/>
                    <a:lstStyle/>
                    <a:p>
                      <a:pPr algn="r" fontAlgn="ctr"/>
                      <a:r>
                        <a:rPr lang="en-US" sz="1000">
                          <a:effectLst/>
                        </a:rPr>
                        <a:t>2</a:t>
                      </a:r>
                    </a:p>
                  </a:txBody>
                  <a:tcPr marL="48518" marR="48518" marT="24259" marB="24259" anchor="ctr">
                    <a:lnL>
                      <a:noFill/>
                    </a:lnL>
                    <a:lnR>
                      <a:noFill/>
                    </a:lnR>
                    <a:lnT>
                      <a:noFill/>
                    </a:lnT>
                    <a:lnB>
                      <a:noFill/>
                    </a:lnB>
                  </a:tcPr>
                </a:tc>
                <a:tc>
                  <a:txBody>
                    <a:bodyPr/>
                    <a:lstStyle/>
                    <a:p>
                      <a:pPr algn="r" fontAlgn="ctr"/>
                      <a:r>
                        <a:rPr lang="en-US" sz="1000">
                          <a:effectLst/>
                        </a:rPr>
                        <a:t>Gender</a:t>
                      </a:r>
                    </a:p>
                  </a:txBody>
                  <a:tcPr marL="48518" marR="48518" marT="24259" marB="24259" anchor="ctr">
                    <a:lnL>
                      <a:noFill/>
                    </a:lnL>
                    <a:lnR>
                      <a:noFill/>
                    </a:lnR>
                    <a:lnT>
                      <a:noFill/>
                    </a:lnT>
                    <a:lnB>
                      <a:noFill/>
                    </a:lnB>
                  </a:tcPr>
                </a:tc>
                <a:tc>
                  <a:txBody>
                    <a:bodyPr/>
                    <a:lstStyle/>
                    <a:p>
                      <a:pPr algn="r" fontAlgn="ctr"/>
                      <a:r>
                        <a:rPr lang="en-US" sz="1000">
                          <a:effectLst/>
                        </a:rPr>
                        <a:t>Applicant Gender (Male/Female)</a:t>
                      </a:r>
                    </a:p>
                  </a:txBody>
                  <a:tcPr marL="48518" marR="48518" marT="24259" marB="24259" anchor="ctr">
                    <a:lnL>
                      <a:noFill/>
                    </a:lnL>
                    <a:lnR>
                      <a:noFill/>
                    </a:lnR>
                    <a:lnT>
                      <a:noFill/>
                    </a:lnT>
                    <a:lnB>
                      <a:noFill/>
                    </a:lnB>
                  </a:tcPr>
                </a:tc>
                <a:extLst>
                  <a:ext uri="{0D108BD9-81ED-4DB2-BD59-A6C34878D82A}">
                    <a16:rowId xmlns:a16="http://schemas.microsoft.com/office/drawing/2014/main" val="3099751818"/>
                  </a:ext>
                </a:extLst>
              </a:tr>
              <a:tr h="194072">
                <a:tc>
                  <a:txBody>
                    <a:bodyPr/>
                    <a:lstStyle/>
                    <a:p>
                      <a:pPr algn="r" fontAlgn="ctr"/>
                      <a:r>
                        <a:rPr lang="en-US" sz="1000">
                          <a:effectLst/>
                        </a:rPr>
                        <a:t>3</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Married</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Applicant relation status</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2737243440"/>
                  </a:ext>
                </a:extLst>
              </a:tr>
              <a:tr h="194072">
                <a:tc>
                  <a:txBody>
                    <a:bodyPr/>
                    <a:lstStyle/>
                    <a:p>
                      <a:pPr algn="r" fontAlgn="ctr"/>
                      <a:r>
                        <a:rPr lang="en-US" sz="1000">
                          <a:effectLst/>
                        </a:rPr>
                        <a:t>4</a:t>
                      </a:r>
                    </a:p>
                  </a:txBody>
                  <a:tcPr marL="48518" marR="48518" marT="24259" marB="24259" anchor="ctr">
                    <a:lnL>
                      <a:noFill/>
                    </a:lnL>
                    <a:lnR>
                      <a:noFill/>
                    </a:lnR>
                    <a:lnT>
                      <a:noFill/>
                    </a:lnT>
                    <a:lnB>
                      <a:noFill/>
                    </a:lnB>
                  </a:tcPr>
                </a:tc>
                <a:tc>
                  <a:txBody>
                    <a:bodyPr/>
                    <a:lstStyle/>
                    <a:p>
                      <a:pPr algn="r" fontAlgn="ctr"/>
                      <a:r>
                        <a:rPr lang="en-US" sz="1000">
                          <a:effectLst/>
                        </a:rPr>
                        <a:t>Dependents</a:t>
                      </a:r>
                    </a:p>
                  </a:txBody>
                  <a:tcPr marL="48518" marR="48518" marT="24259" marB="24259" anchor="ctr">
                    <a:lnL>
                      <a:noFill/>
                    </a:lnL>
                    <a:lnR>
                      <a:noFill/>
                    </a:lnR>
                    <a:lnT>
                      <a:noFill/>
                    </a:lnT>
                    <a:lnB>
                      <a:noFill/>
                    </a:lnB>
                  </a:tcPr>
                </a:tc>
                <a:tc>
                  <a:txBody>
                    <a:bodyPr/>
                    <a:lstStyle/>
                    <a:p>
                      <a:pPr algn="r" fontAlgn="ctr"/>
                      <a:r>
                        <a:rPr lang="en-US" sz="1000">
                          <a:effectLst/>
                        </a:rPr>
                        <a:t>No of dependents</a:t>
                      </a:r>
                    </a:p>
                  </a:txBody>
                  <a:tcPr marL="48518" marR="48518" marT="24259" marB="24259" anchor="ctr">
                    <a:lnL>
                      <a:noFill/>
                    </a:lnL>
                    <a:lnR>
                      <a:noFill/>
                    </a:lnR>
                    <a:lnT>
                      <a:noFill/>
                    </a:lnT>
                    <a:lnB>
                      <a:noFill/>
                    </a:lnB>
                  </a:tcPr>
                </a:tc>
                <a:extLst>
                  <a:ext uri="{0D108BD9-81ED-4DB2-BD59-A6C34878D82A}">
                    <a16:rowId xmlns:a16="http://schemas.microsoft.com/office/drawing/2014/main" val="558526719"/>
                  </a:ext>
                </a:extLst>
              </a:tr>
              <a:tr h="194072">
                <a:tc>
                  <a:txBody>
                    <a:bodyPr/>
                    <a:lstStyle/>
                    <a:p>
                      <a:pPr algn="r" fontAlgn="ctr"/>
                      <a:r>
                        <a:rPr lang="en-US" sz="1000">
                          <a:effectLst/>
                        </a:rPr>
                        <a:t>5</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Education</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Education of Applicant</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927190583"/>
                  </a:ext>
                </a:extLst>
              </a:tr>
              <a:tr h="339626">
                <a:tc>
                  <a:txBody>
                    <a:bodyPr/>
                    <a:lstStyle/>
                    <a:p>
                      <a:pPr algn="r" fontAlgn="ctr"/>
                      <a:r>
                        <a:rPr lang="en-US" sz="1000">
                          <a:effectLst/>
                        </a:rPr>
                        <a:t>6</a:t>
                      </a:r>
                    </a:p>
                  </a:txBody>
                  <a:tcPr marL="48518" marR="48518" marT="24259" marB="24259" anchor="ctr">
                    <a:lnL>
                      <a:noFill/>
                    </a:lnL>
                    <a:lnR>
                      <a:noFill/>
                    </a:lnR>
                    <a:lnT>
                      <a:noFill/>
                    </a:lnT>
                    <a:lnB>
                      <a:noFill/>
                    </a:lnB>
                  </a:tcPr>
                </a:tc>
                <a:tc>
                  <a:txBody>
                    <a:bodyPr/>
                    <a:lstStyle/>
                    <a:p>
                      <a:pPr algn="r" fontAlgn="ctr"/>
                      <a:r>
                        <a:rPr lang="en-US" sz="1000">
                          <a:effectLst/>
                        </a:rPr>
                        <a:t>Self_Employed</a:t>
                      </a:r>
                    </a:p>
                  </a:txBody>
                  <a:tcPr marL="48518" marR="48518" marT="24259" marB="24259" anchor="ctr">
                    <a:lnL>
                      <a:noFill/>
                    </a:lnL>
                    <a:lnR>
                      <a:noFill/>
                    </a:lnR>
                    <a:lnT>
                      <a:noFill/>
                    </a:lnT>
                    <a:lnB>
                      <a:noFill/>
                    </a:lnB>
                  </a:tcPr>
                </a:tc>
                <a:tc>
                  <a:txBody>
                    <a:bodyPr/>
                    <a:lstStyle/>
                    <a:p>
                      <a:pPr algn="r" fontAlgn="ctr"/>
                      <a:r>
                        <a:rPr lang="en-US" sz="1000">
                          <a:effectLst/>
                        </a:rPr>
                        <a:t>Whether the applicant self employed or not</a:t>
                      </a:r>
                    </a:p>
                  </a:txBody>
                  <a:tcPr marL="48518" marR="48518" marT="24259" marB="24259" anchor="ctr">
                    <a:lnL>
                      <a:noFill/>
                    </a:lnL>
                    <a:lnR>
                      <a:noFill/>
                    </a:lnR>
                    <a:lnT>
                      <a:noFill/>
                    </a:lnT>
                    <a:lnB>
                      <a:noFill/>
                    </a:lnB>
                  </a:tcPr>
                </a:tc>
                <a:extLst>
                  <a:ext uri="{0D108BD9-81ED-4DB2-BD59-A6C34878D82A}">
                    <a16:rowId xmlns:a16="http://schemas.microsoft.com/office/drawing/2014/main" val="1488211938"/>
                  </a:ext>
                </a:extLst>
              </a:tr>
              <a:tr h="194072">
                <a:tc>
                  <a:txBody>
                    <a:bodyPr/>
                    <a:lstStyle/>
                    <a:p>
                      <a:pPr algn="r" fontAlgn="ctr"/>
                      <a:r>
                        <a:rPr lang="en-US" sz="1000">
                          <a:effectLst/>
                        </a:rPr>
                        <a:t>7</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ApplicantIncome</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Income of the applicant</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713337942"/>
                  </a:ext>
                </a:extLst>
              </a:tr>
              <a:tr h="339626">
                <a:tc>
                  <a:txBody>
                    <a:bodyPr/>
                    <a:lstStyle/>
                    <a:p>
                      <a:pPr algn="r" fontAlgn="ctr"/>
                      <a:r>
                        <a:rPr lang="en-US" sz="1000">
                          <a:effectLst/>
                        </a:rPr>
                        <a:t>8</a:t>
                      </a:r>
                    </a:p>
                  </a:txBody>
                  <a:tcPr marL="48518" marR="48518" marT="24259" marB="24259" anchor="ctr">
                    <a:lnL>
                      <a:noFill/>
                    </a:lnL>
                    <a:lnR>
                      <a:noFill/>
                    </a:lnR>
                    <a:lnT>
                      <a:noFill/>
                    </a:lnT>
                    <a:lnB>
                      <a:noFill/>
                    </a:lnB>
                  </a:tcPr>
                </a:tc>
                <a:tc>
                  <a:txBody>
                    <a:bodyPr/>
                    <a:lstStyle/>
                    <a:p>
                      <a:pPr algn="r" fontAlgn="ctr"/>
                      <a:r>
                        <a:rPr lang="en-US" sz="1000">
                          <a:effectLst/>
                        </a:rPr>
                        <a:t>CoapplicantIncome</a:t>
                      </a:r>
                    </a:p>
                  </a:txBody>
                  <a:tcPr marL="48518" marR="48518" marT="24259" marB="24259" anchor="ctr">
                    <a:lnL>
                      <a:noFill/>
                    </a:lnL>
                    <a:lnR>
                      <a:noFill/>
                    </a:lnR>
                    <a:lnT>
                      <a:noFill/>
                    </a:lnT>
                    <a:lnB>
                      <a:noFill/>
                    </a:lnB>
                  </a:tcPr>
                </a:tc>
                <a:tc>
                  <a:txBody>
                    <a:bodyPr/>
                    <a:lstStyle/>
                    <a:p>
                      <a:pPr algn="r" fontAlgn="ctr"/>
                      <a:r>
                        <a:rPr lang="en-US" sz="1000">
                          <a:effectLst/>
                        </a:rPr>
                        <a:t>Income of the co-applicant</a:t>
                      </a:r>
                    </a:p>
                  </a:txBody>
                  <a:tcPr marL="48518" marR="48518" marT="24259" marB="24259" anchor="ctr">
                    <a:lnL>
                      <a:noFill/>
                    </a:lnL>
                    <a:lnR>
                      <a:noFill/>
                    </a:lnR>
                    <a:lnT>
                      <a:noFill/>
                    </a:lnT>
                    <a:lnB>
                      <a:noFill/>
                    </a:lnB>
                  </a:tcPr>
                </a:tc>
                <a:extLst>
                  <a:ext uri="{0D108BD9-81ED-4DB2-BD59-A6C34878D82A}">
                    <a16:rowId xmlns:a16="http://schemas.microsoft.com/office/drawing/2014/main" val="990060408"/>
                  </a:ext>
                </a:extLst>
              </a:tr>
              <a:tr h="194072">
                <a:tc>
                  <a:txBody>
                    <a:bodyPr/>
                    <a:lstStyle/>
                    <a:p>
                      <a:pPr algn="r" fontAlgn="ctr"/>
                      <a:r>
                        <a:rPr lang="en-US" sz="1000">
                          <a:effectLst/>
                        </a:rPr>
                        <a:t>9</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LoanAmount</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Laon amount in thousands</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1779912148"/>
                  </a:ext>
                </a:extLst>
              </a:tr>
              <a:tr h="339626">
                <a:tc>
                  <a:txBody>
                    <a:bodyPr/>
                    <a:lstStyle/>
                    <a:p>
                      <a:pPr algn="r" fontAlgn="ctr"/>
                      <a:r>
                        <a:rPr lang="en-US" sz="1000">
                          <a:effectLst/>
                        </a:rPr>
                        <a:t>10</a:t>
                      </a:r>
                    </a:p>
                  </a:txBody>
                  <a:tcPr marL="48518" marR="48518" marT="24259" marB="24259" anchor="ctr">
                    <a:lnL>
                      <a:noFill/>
                    </a:lnL>
                    <a:lnR>
                      <a:noFill/>
                    </a:lnR>
                    <a:lnT>
                      <a:noFill/>
                    </a:lnT>
                    <a:lnB>
                      <a:noFill/>
                    </a:lnB>
                  </a:tcPr>
                </a:tc>
                <a:tc>
                  <a:txBody>
                    <a:bodyPr/>
                    <a:lstStyle/>
                    <a:p>
                      <a:pPr algn="r" fontAlgn="ctr"/>
                      <a:r>
                        <a:rPr lang="en-US" sz="1000">
                          <a:effectLst/>
                        </a:rPr>
                        <a:t>Loan_Amount_Term</a:t>
                      </a:r>
                    </a:p>
                  </a:txBody>
                  <a:tcPr marL="48518" marR="48518" marT="24259" marB="24259" anchor="ctr">
                    <a:lnL>
                      <a:noFill/>
                    </a:lnL>
                    <a:lnR>
                      <a:noFill/>
                    </a:lnR>
                    <a:lnT>
                      <a:noFill/>
                    </a:lnT>
                    <a:lnB>
                      <a:noFill/>
                    </a:lnB>
                  </a:tcPr>
                </a:tc>
                <a:tc>
                  <a:txBody>
                    <a:bodyPr/>
                    <a:lstStyle/>
                    <a:p>
                      <a:pPr algn="r" fontAlgn="ctr"/>
                      <a:r>
                        <a:rPr lang="en-US" sz="1000">
                          <a:effectLst/>
                        </a:rPr>
                        <a:t>Loan amount term in months</a:t>
                      </a:r>
                    </a:p>
                  </a:txBody>
                  <a:tcPr marL="48518" marR="48518" marT="24259" marB="24259" anchor="ctr">
                    <a:lnL>
                      <a:noFill/>
                    </a:lnL>
                    <a:lnR>
                      <a:noFill/>
                    </a:lnR>
                    <a:lnT>
                      <a:noFill/>
                    </a:lnT>
                    <a:lnB>
                      <a:noFill/>
                    </a:lnB>
                  </a:tcPr>
                </a:tc>
                <a:extLst>
                  <a:ext uri="{0D108BD9-81ED-4DB2-BD59-A6C34878D82A}">
                    <a16:rowId xmlns:a16="http://schemas.microsoft.com/office/drawing/2014/main" val="4134255916"/>
                  </a:ext>
                </a:extLst>
              </a:tr>
              <a:tr h="339626">
                <a:tc>
                  <a:txBody>
                    <a:bodyPr/>
                    <a:lstStyle/>
                    <a:p>
                      <a:pPr algn="r" fontAlgn="ctr"/>
                      <a:r>
                        <a:rPr lang="en-US" sz="1000">
                          <a:effectLst/>
                        </a:rPr>
                        <a:t>11</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Credit_History</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credit history meets guidelines (0, 1)</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1564124534"/>
                  </a:ext>
                </a:extLst>
              </a:tr>
              <a:tr h="339626">
                <a:tc>
                  <a:txBody>
                    <a:bodyPr/>
                    <a:lstStyle/>
                    <a:p>
                      <a:pPr algn="r" fontAlgn="ctr"/>
                      <a:r>
                        <a:rPr lang="en-US" sz="1000">
                          <a:effectLst/>
                        </a:rPr>
                        <a:t>12</a:t>
                      </a:r>
                    </a:p>
                  </a:txBody>
                  <a:tcPr marL="48518" marR="48518" marT="24259" marB="24259" anchor="ctr">
                    <a:lnL>
                      <a:noFill/>
                    </a:lnL>
                    <a:lnR>
                      <a:noFill/>
                    </a:lnR>
                    <a:lnT>
                      <a:noFill/>
                    </a:lnT>
                    <a:lnB>
                      <a:noFill/>
                    </a:lnB>
                  </a:tcPr>
                </a:tc>
                <a:tc>
                  <a:txBody>
                    <a:bodyPr/>
                    <a:lstStyle/>
                    <a:p>
                      <a:pPr algn="r" fontAlgn="ctr"/>
                      <a:r>
                        <a:rPr lang="en-US" sz="1000">
                          <a:effectLst/>
                        </a:rPr>
                        <a:t>Property_Area</a:t>
                      </a:r>
                    </a:p>
                  </a:txBody>
                  <a:tcPr marL="48518" marR="48518" marT="24259" marB="24259" anchor="ctr">
                    <a:lnL>
                      <a:noFill/>
                    </a:lnL>
                    <a:lnR>
                      <a:noFill/>
                    </a:lnR>
                    <a:lnT>
                      <a:noFill/>
                    </a:lnT>
                    <a:lnB>
                      <a:noFill/>
                    </a:lnB>
                  </a:tcPr>
                </a:tc>
                <a:tc>
                  <a:txBody>
                    <a:bodyPr/>
                    <a:lstStyle/>
                    <a:p>
                      <a:pPr algn="r" fontAlgn="ctr"/>
                      <a:r>
                        <a:rPr lang="en-US" sz="1000">
                          <a:effectLst/>
                        </a:rPr>
                        <a:t>Urban / Semi Urban / Rural</a:t>
                      </a:r>
                    </a:p>
                  </a:txBody>
                  <a:tcPr marL="48518" marR="48518" marT="24259" marB="24259" anchor="ctr">
                    <a:lnL>
                      <a:noFill/>
                    </a:lnL>
                    <a:lnR>
                      <a:noFill/>
                    </a:lnR>
                    <a:lnT>
                      <a:noFill/>
                    </a:lnT>
                    <a:lnB>
                      <a:noFill/>
                    </a:lnB>
                  </a:tcPr>
                </a:tc>
                <a:extLst>
                  <a:ext uri="{0D108BD9-81ED-4DB2-BD59-A6C34878D82A}">
                    <a16:rowId xmlns:a16="http://schemas.microsoft.com/office/drawing/2014/main" val="3438141928"/>
                  </a:ext>
                </a:extLst>
              </a:tr>
              <a:tr h="194072">
                <a:tc>
                  <a:txBody>
                    <a:bodyPr/>
                    <a:lstStyle/>
                    <a:p>
                      <a:pPr algn="r" fontAlgn="ctr"/>
                      <a:r>
                        <a:rPr lang="en-US" sz="1000">
                          <a:effectLst/>
                        </a:rPr>
                        <a:t>13</a:t>
                      </a:r>
                    </a:p>
                  </a:txBody>
                  <a:tcPr marL="48518" marR="48518" marT="24259" marB="24259" anchor="ctr">
                    <a:lnL>
                      <a:noFill/>
                    </a:lnL>
                    <a:lnR>
                      <a:noFill/>
                    </a:lnR>
                    <a:lnT>
                      <a:noFill/>
                    </a:lnT>
                    <a:lnB>
                      <a:noFill/>
                    </a:lnB>
                    <a:solidFill>
                      <a:srgbClr val="F5F5F5"/>
                    </a:solidFill>
                  </a:tcPr>
                </a:tc>
                <a:tc>
                  <a:txBody>
                    <a:bodyPr/>
                    <a:lstStyle/>
                    <a:p>
                      <a:pPr algn="r" fontAlgn="ctr"/>
                      <a:r>
                        <a:rPr lang="en-US" sz="1000">
                          <a:effectLst/>
                        </a:rPr>
                        <a:t>Loan_Status</a:t>
                      </a:r>
                    </a:p>
                  </a:txBody>
                  <a:tcPr marL="48518" marR="48518" marT="24259" marB="24259" anchor="ctr">
                    <a:lnL>
                      <a:noFill/>
                    </a:lnL>
                    <a:lnR>
                      <a:noFill/>
                    </a:lnR>
                    <a:lnT>
                      <a:noFill/>
                    </a:lnT>
                    <a:lnB>
                      <a:noFill/>
                    </a:lnB>
                    <a:solidFill>
                      <a:srgbClr val="F5F5F5"/>
                    </a:solidFill>
                  </a:tcPr>
                </a:tc>
                <a:tc>
                  <a:txBody>
                    <a:bodyPr/>
                    <a:lstStyle/>
                    <a:p>
                      <a:pPr algn="r" fontAlgn="ctr"/>
                      <a:r>
                        <a:rPr lang="en-US" sz="1000" dirty="0">
                          <a:effectLst/>
                        </a:rPr>
                        <a:t>Loan approved (Y/N)</a:t>
                      </a:r>
                    </a:p>
                  </a:txBody>
                  <a:tcPr marL="48518" marR="48518" marT="24259" marB="24259" anchor="ctr">
                    <a:lnL>
                      <a:noFill/>
                    </a:lnL>
                    <a:lnR>
                      <a:noFill/>
                    </a:lnR>
                    <a:lnT>
                      <a:noFill/>
                    </a:lnT>
                    <a:lnB>
                      <a:noFill/>
                    </a:lnB>
                    <a:solidFill>
                      <a:srgbClr val="F5F5F5"/>
                    </a:solidFill>
                  </a:tcPr>
                </a:tc>
                <a:extLst>
                  <a:ext uri="{0D108BD9-81ED-4DB2-BD59-A6C34878D82A}">
                    <a16:rowId xmlns:a16="http://schemas.microsoft.com/office/drawing/2014/main" val="754136286"/>
                  </a:ext>
                </a:extLst>
              </a:tr>
            </a:tbl>
          </a:graphicData>
        </a:graphic>
      </p:graphicFrame>
      <p:sp>
        <p:nvSpPr>
          <p:cNvPr id="8" name="TextBox 7">
            <a:extLst>
              <a:ext uri="{FF2B5EF4-FFF2-40B4-BE49-F238E27FC236}">
                <a16:creationId xmlns:a16="http://schemas.microsoft.com/office/drawing/2014/main" id="{6BE59CBC-9205-488F-807D-DD98A421E592}"/>
              </a:ext>
            </a:extLst>
          </p:cNvPr>
          <p:cNvSpPr txBox="1"/>
          <p:nvPr/>
        </p:nvSpPr>
        <p:spPr>
          <a:xfrm>
            <a:off x="1160980" y="1709057"/>
            <a:ext cx="5352640" cy="2031325"/>
          </a:xfrm>
          <a:prstGeom prst="rect">
            <a:avLst/>
          </a:prstGeom>
          <a:noFill/>
        </p:spPr>
        <p:txBody>
          <a:bodyPr wrap="square" rtlCol="0">
            <a:spAutoFit/>
          </a:bodyPr>
          <a:lstStyle/>
          <a:p>
            <a:r>
              <a:rPr lang="en-US" dirty="0"/>
              <a:t>There are total 614 records with 13 features</a:t>
            </a:r>
          </a:p>
          <a:p>
            <a:endParaRPr lang="en-US" dirty="0"/>
          </a:p>
          <a:p>
            <a:pPr marL="285750" indent="-285750">
              <a:buFontTx/>
              <a:buChar char="-"/>
            </a:pPr>
            <a:r>
              <a:rPr lang="en-US" dirty="0"/>
              <a:t>As explained each attribute in the table with the complete description</a:t>
            </a:r>
          </a:p>
          <a:p>
            <a:pPr marL="285750" indent="-285750">
              <a:buFontTx/>
              <a:buChar char="-"/>
            </a:pPr>
            <a:endParaRPr lang="en-US" dirty="0"/>
          </a:p>
          <a:p>
            <a:pPr marL="285750" indent="-285750">
              <a:buFontTx/>
              <a:buChar char="-"/>
            </a:pPr>
            <a:r>
              <a:rPr lang="en-US" dirty="0"/>
              <a:t>And we are trying to figure out the main feature which effects the Loan status</a:t>
            </a:r>
          </a:p>
        </p:txBody>
      </p:sp>
    </p:spTree>
    <p:extLst>
      <p:ext uri="{BB962C8B-B14F-4D97-AF65-F5344CB8AC3E}">
        <p14:creationId xmlns:p14="http://schemas.microsoft.com/office/powerpoint/2010/main" val="99311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BFB2-7EF6-46E6-AD57-DAF41048975A}"/>
              </a:ext>
            </a:extLst>
          </p:cNvPr>
          <p:cNvSpPr>
            <a:spLocks noGrp="1"/>
          </p:cNvSpPr>
          <p:nvPr>
            <p:ph type="title"/>
          </p:nvPr>
        </p:nvSpPr>
        <p:spPr>
          <a:xfrm>
            <a:off x="677334" y="599326"/>
            <a:ext cx="8596668" cy="828782"/>
          </a:xfrm>
        </p:spPr>
        <p:txBody>
          <a:bodyPr/>
          <a:lstStyle/>
          <a:p>
            <a:r>
              <a:rPr lang="en-US" dirty="0"/>
              <a:t>Pre Processed Data Info Observations</a:t>
            </a:r>
          </a:p>
        </p:txBody>
      </p:sp>
      <p:pic>
        <p:nvPicPr>
          <p:cNvPr id="9" name="Picture 8">
            <a:extLst>
              <a:ext uri="{FF2B5EF4-FFF2-40B4-BE49-F238E27FC236}">
                <a16:creationId xmlns:a16="http://schemas.microsoft.com/office/drawing/2014/main" id="{2046E692-80D2-47E4-AE28-6BE601F5A674}"/>
              </a:ext>
            </a:extLst>
          </p:cNvPr>
          <p:cNvPicPr>
            <a:picLocks noChangeAspect="1"/>
          </p:cNvPicPr>
          <p:nvPr/>
        </p:nvPicPr>
        <p:blipFill>
          <a:blip r:embed="rId2"/>
          <a:stretch>
            <a:fillRect/>
          </a:stretch>
        </p:blipFill>
        <p:spPr>
          <a:xfrm>
            <a:off x="738581" y="2825584"/>
            <a:ext cx="4237087" cy="3422816"/>
          </a:xfrm>
          <a:prstGeom prst="rect">
            <a:avLst/>
          </a:prstGeom>
        </p:spPr>
      </p:pic>
      <p:sp>
        <p:nvSpPr>
          <p:cNvPr id="10" name="Content Placeholder 9">
            <a:extLst>
              <a:ext uri="{FF2B5EF4-FFF2-40B4-BE49-F238E27FC236}">
                <a16:creationId xmlns:a16="http://schemas.microsoft.com/office/drawing/2014/main" id="{3FE683F2-30D1-4F30-BAD0-5164629B273A}"/>
              </a:ext>
            </a:extLst>
          </p:cNvPr>
          <p:cNvSpPr>
            <a:spLocks noGrp="1"/>
          </p:cNvSpPr>
          <p:nvPr>
            <p:ph sz="half" idx="1"/>
          </p:nvPr>
        </p:nvSpPr>
        <p:spPr/>
        <p:txBody>
          <a:bodyPr/>
          <a:lstStyle/>
          <a:p>
            <a:r>
              <a:rPr lang="en-US" dirty="0"/>
              <a:t>Data Info – Pre - Processed</a:t>
            </a:r>
          </a:p>
        </p:txBody>
      </p:sp>
      <p:sp>
        <p:nvSpPr>
          <p:cNvPr id="14" name="Content Placeholder 13">
            <a:extLst>
              <a:ext uri="{FF2B5EF4-FFF2-40B4-BE49-F238E27FC236}">
                <a16:creationId xmlns:a16="http://schemas.microsoft.com/office/drawing/2014/main" id="{B584F7EF-D445-4267-853F-B90CF1107938}"/>
              </a:ext>
            </a:extLst>
          </p:cNvPr>
          <p:cNvSpPr>
            <a:spLocks noGrp="1"/>
          </p:cNvSpPr>
          <p:nvPr>
            <p:ph sz="half" idx="2"/>
          </p:nvPr>
        </p:nvSpPr>
        <p:spPr/>
        <p:txBody>
          <a:bodyPr/>
          <a:lstStyle/>
          <a:p>
            <a:pPr marL="0" indent="0" algn="l">
              <a:buNone/>
            </a:pPr>
            <a:r>
              <a:rPr lang="en-US" dirty="0"/>
              <a:t>Observations:</a:t>
            </a:r>
          </a:p>
          <a:p>
            <a:pPr marL="342900" indent="-342900" algn="l">
              <a:buFont typeface="Arial" panose="020B0604020202020204" pitchFamily="34" charset="0"/>
              <a:buChar char="•"/>
            </a:pPr>
            <a:r>
              <a:rPr lang="en-US" dirty="0"/>
              <a:t>Find the missing values in 7 features out of 13 </a:t>
            </a:r>
          </a:p>
          <a:p>
            <a:pPr marL="342900" indent="-342900" algn="l">
              <a:buFont typeface="Arial" panose="020B0604020202020204" pitchFamily="34" charset="0"/>
              <a:buChar char="•"/>
            </a:pPr>
            <a:r>
              <a:rPr lang="en-US" dirty="0"/>
              <a:t>Imputed them with mean/median/mode depending on the data type of the missing values feature </a:t>
            </a:r>
          </a:p>
          <a:p>
            <a:pPr marL="342900" indent="-342900" algn="l">
              <a:buFont typeface="Arial" panose="020B0604020202020204" pitchFamily="34" charset="0"/>
              <a:buChar char="•"/>
            </a:pPr>
            <a:r>
              <a:rPr lang="en-US" dirty="0"/>
              <a:t>Observed data types of each feature looks fine </a:t>
            </a:r>
          </a:p>
        </p:txBody>
      </p:sp>
    </p:spTree>
    <p:extLst>
      <p:ext uri="{BB962C8B-B14F-4D97-AF65-F5344CB8AC3E}">
        <p14:creationId xmlns:p14="http://schemas.microsoft.com/office/powerpoint/2010/main" val="155514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0215-9A65-405D-8B07-01ABC2F6EA52}"/>
              </a:ext>
            </a:extLst>
          </p:cNvPr>
          <p:cNvSpPr>
            <a:spLocks noGrp="1"/>
          </p:cNvSpPr>
          <p:nvPr>
            <p:ph type="title"/>
          </p:nvPr>
        </p:nvSpPr>
        <p:spPr>
          <a:xfrm>
            <a:off x="677334" y="609600"/>
            <a:ext cx="8596668" cy="767137"/>
          </a:xfrm>
        </p:spPr>
        <p:txBody>
          <a:bodyPr/>
          <a:lstStyle/>
          <a:p>
            <a:r>
              <a:rPr lang="en-US" dirty="0"/>
              <a:t>Post Processed data Information</a:t>
            </a:r>
          </a:p>
        </p:txBody>
      </p:sp>
      <p:sp>
        <p:nvSpPr>
          <p:cNvPr id="4" name="Content Placeholder 3">
            <a:extLst>
              <a:ext uri="{FF2B5EF4-FFF2-40B4-BE49-F238E27FC236}">
                <a16:creationId xmlns:a16="http://schemas.microsoft.com/office/drawing/2014/main" id="{655A5557-EA30-44CD-B3B4-38CCD4A75E7C}"/>
              </a:ext>
            </a:extLst>
          </p:cNvPr>
          <p:cNvSpPr>
            <a:spLocks noGrp="1"/>
          </p:cNvSpPr>
          <p:nvPr>
            <p:ph sz="half" idx="2"/>
          </p:nvPr>
        </p:nvSpPr>
        <p:spPr/>
        <p:txBody>
          <a:bodyPr/>
          <a:lstStyle/>
          <a:p>
            <a:pPr marL="0" indent="0" algn="l">
              <a:buNone/>
            </a:pPr>
            <a:r>
              <a:rPr lang="en-US" sz="1600" dirty="0"/>
              <a:t>Imputed Nan values as below:</a:t>
            </a:r>
          </a:p>
          <a:p>
            <a:pPr marL="342900" indent="-342900" algn="l">
              <a:buFont typeface="Arial" panose="020B0604020202020204" pitchFamily="34" charset="0"/>
              <a:buChar char="•"/>
            </a:pPr>
            <a:r>
              <a:rPr lang="en-US" sz="1600" dirty="0"/>
              <a:t>Gender feature Nan with mode</a:t>
            </a:r>
          </a:p>
          <a:p>
            <a:pPr marL="342900" indent="-342900" algn="l">
              <a:buFont typeface="Arial" panose="020B0604020202020204" pitchFamily="34" charset="0"/>
              <a:buChar char="•"/>
            </a:pPr>
            <a:r>
              <a:rPr lang="en-US" sz="1600" dirty="0"/>
              <a:t>Married feature Nan with mode</a:t>
            </a:r>
          </a:p>
          <a:p>
            <a:pPr marL="342900" indent="-342900" algn="l">
              <a:buFont typeface="Arial" panose="020B0604020202020204" pitchFamily="34" charset="0"/>
              <a:buChar char="•"/>
            </a:pPr>
            <a:r>
              <a:rPr lang="en-US" sz="1600" dirty="0"/>
              <a:t>Dependents feature Nan with mode</a:t>
            </a:r>
          </a:p>
          <a:p>
            <a:pPr marL="342900" indent="-342900" algn="l">
              <a:buFont typeface="Arial" panose="020B0604020202020204" pitchFamily="34" charset="0"/>
              <a:buChar char="•"/>
            </a:pPr>
            <a:r>
              <a:rPr lang="en-US" sz="1600" dirty="0"/>
              <a:t>Self Employed feature Nan with mode</a:t>
            </a:r>
          </a:p>
          <a:p>
            <a:pPr marL="342900" indent="-342900" algn="l">
              <a:buFont typeface="Arial" panose="020B0604020202020204" pitchFamily="34" charset="0"/>
              <a:buChar char="•"/>
            </a:pPr>
            <a:r>
              <a:rPr lang="en-US" sz="1600" dirty="0"/>
              <a:t>Loan amount feature Nan with mean</a:t>
            </a:r>
          </a:p>
          <a:p>
            <a:pPr marL="342900" indent="-342900" algn="l">
              <a:buFont typeface="Arial" panose="020B0604020202020204" pitchFamily="34" charset="0"/>
              <a:buChar char="•"/>
            </a:pPr>
            <a:r>
              <a:rPr lang="en-US" sz="1600" dirty="0"/>
              <a:t>Loan amount term feature Nan with mode</a:t>
            </a:r>
          </a:p>
          <a:p>
            <a:pPr marL="342900" indent="-342900" algn="l">
              <a:buFont typeface="Arial" panose="020B0604020202020204" pitchFamily="34" charset="0"/>
              <a:buChar char="•"/>
            </a:pPr>
            <a:r>
              <a:rPr lang="en-US" sz="1600" dirty="0"/>
              <a:t>Credit history feature Nan with mode</a:t>
            </a:r>
          </a:p>
          <a:p>
            <a:pPr marL="342900" indent="-342900" algn="l">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A31098E8-4424-4D32-A9CB-F62266C71D24}"/>
              </a:ext>
            </a:extLst>
          </p:cNvPr>
          <p:cNvPicPr>
            <a:picLocks noChangeAspect="1"/>
          </p:cNvPicPr>
          <p:nvPr/>
        </p:nvPicPr>
        <p:blipFill>
          <a:blip r:embed="rId2"/>
          <a:stretch>
            <a:fillRect/>
          </a:stretch>
        </p:blipFill>
        <p:spPr>
          <a:xfrm>
            <a:off x="677334" y="2743160"/>
            <a:ext cx="4028230" cy="3092561"/>
          </a:xfrm>
          <a:prstGeom prst="rect">
            <a:avLst/>
          </a:prstGeom>
        </p:spPr>
      </p:pic>
      <p:sp>
        <p:nvSpPr>
          <p:cNvPr id="9" name="Content Placeholder 8">
            <a:extLst>
              <a:ext uri="{FF2B5EF4-FFF2-40B4-BE49-F238E27FC236}">
                <a16:creationId xmlns:a16="http://schemas.microsoft.com/office/drawing/2014/main" id="{F3F7642D-B356-4C81-85DD-6997DDD010D3}"/>
              </a:ext>
            </a:extLst>
          </p:cNvPr>
          <p:cNvSpPr>
            <a:spLocks noGrp="1"/>
          </p:cNvSpPr>
          <p:nvPr>
            <p:ph sz="half" idx="1"/>
          </p:nvPr>
        </p:nvSpPr>
        <p:spPr/>
        <p:txBody>
          <a:bodyPr/>
          <a:lstStyle/>
          <a:p>
            <a:r>
              <a:rPr lang="en-US" dirty="0"/>
              <a:t>Data Info – Post Processes</a:t>
            </a:r>
          </a:p>
        </p:txBody>
      </p:sp>
    </p:spTree>
    <p:extLst>
      <p:ext uri="{BB962C8B-B14F-4D97-AF65-F5344CB8AC3E}">
        <p14:creationId xmlns:p14="http://schemas.microsoft.com/office/powerpoint/2010/main" val="16222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Loan Status Distribution &amp; Gender Distribution</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4"/>
            <a:ext cx="8774893" cy="674024"/>
          </a:xfrm>
        </p:spPr>
        <p:txBody>
          <a:bodyPr>
            <a:normAutofit fontScale="85000" lnSpcReduction="10000"/>
          </a:bodyPr>
          <a:lstStyle/>
          <a:p>
            <a:pPr marL="285750" indent="-285750">
              <a:buFont typeface="Arial" panose="020B0604020202020204" pitchFamily="34" charset="0"/>
              <a:buChar char="•"/>
            </a:pPr>
            <a:r>
              <a:rPr lang="en-US" sz="1800" dirty="0"/>
              <a:t>Out of 614 Applications 422 applications are selected for loan and 192 were not selected</a:t>
            </a:r>
          </a:p>
          <a:p>
            <a:pPr marL="285750" indent="-285750">
              <a:buFont typeface="Arial" panose="020B0604020202020204" pitchFamily="34" charset="0"/>
              <a:buChar char="•"/>
            </a:pPr>
            <a:r>
              <a:rPr lang="en-US" sz="1800" dirty="0"/>
              <a:t>There are 502 male applicants and 112 Female applicants</a:t>
            </a:r>
          </a:p>
          <a:p>
            <a:endParaRPr lang="en-US" sz="1800" dirty="0"/>
          </a:p>
        </p:txBody>
      </p:sp>
      <p:pic>
        <p:nvPicPr>
          <p:cNvPr id="5" name="Picture 2">
            <a:extLst>
              <a:ext uri="{FF2B5EF4-FFF2-40B4-BE49-F238E27FC236}">
                <a16:creationId xmlns:a16="http://schemas.microsoft.com/office/drawing/2014/main" id="{3AAE627F-FD67-4A97-99F5-5D5DA98EE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2" y="827549"/>
            <a:ext cx="4879047" cy="33526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Univariate</a:t>
            </a:r>
          </a:p>
        </p:txBody>
      </p:sp>
      <p:pic>
        <p:nvPicPr>
          <p:cNvPr id="8194" name="Picture 2">
            <a:extLst>
              <a:ext uri="{FF2B5EF4-FFF2-40B4-BE49-F238E27FC236}">
                <a16:creationId xmlns:a16="http://schemas.microsoft.com/office/drawing/2014/main" id="{6AD34370-ACCE-4C3B-97A4-2DA94F7C4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79" y="827550"/>
            <a:ext cx="4430102" cy="372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30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Applicants Employment and Education distribution</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4"/>
            <a:ext cx="8774893" cy="674024"/>
          </a:xfrm>
        </p:spPr>
        <p:txBody>
          <a:bodyPr>
            <a:normAutofit fontScale="92500" lnSpcReduction="20000"/>
          </a:bodyPr>
          <a:lstStyle/>
          <a:p>
            <a:pPr marL="285750" indent="-285750">
              <a:buFont typeface="Arial" panose="020B0604020202020204" pitchFamily="34" charset="0"/>
              <a:buChar char="•"/>
            </a:pPr>
            <a:r>
              <a:rPr lang="en-US" sz="1800" dirty="0"/>
              <a:t>Graduate Applicants are 480 and Not Graduate applicants are 134 There are 502</a:t>
            </a:r>
          </a:p>
          <a:p>
            <a:pPr marL="285750" indent="-285750">
              <a:buFont typeface="Arial" panose="020B0604020202020204" pitchFamily="34" charset="0"/>
              <a:buChar char="•"/>
            </a:pPr>
            <a:r>
              <a:rPr lang="en-US" sz="1800" dirty="0"/>
              <a:t> There are very less people (82 </a:t>
            </a:r>
            <a:r>
              <a:rPr lang="en-US" sz="1800" dirty="0" err="1"/>
              <a:t>nos</a:t>
            </a:r>
            <a:r>
              <a:rPr lang="en-US" sz="1800" dirty="0"/>
              <a:t>) who are self employed </a:t>
            </a:r>
          </a:p>
          <a:p>
            <a:endParaRPr lang="en-US" sz="1800" dirty="0"/>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Univariate</a:t>
            </a:r>
          </a:p>
        </p:txBody>
      </p:sp>
      <p:pic>
        <p:nvPicPr>
          <p:cNvPr id="8" name="Picture 2">
            <a:extLst>
              <a:ext uri="{FF2B5EF4-FFF2-40B4-BE49-F238E27FC236}">
                <a16:creationId xmlns:a16="http://schemas.microsoft.com/office/drawing/2014/main" id="{4B6CCBB5-04B8-4B44-B4E9-5FD3B424E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9" y="998583"/>
            <a:ext cx="4387826" cy="34658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66E286F-E754-42EB-AA97-FA2EF6132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93" y="998583"/>
            <a:ext cx="4387825"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0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F696-4402-4942-A542-11CC3AAFA3E7}"/>
              </a:ext>
            </a:extLst>
          </p:cNvPr>
          <p:cNvSpPr>
            <a:spLocks noGrp="1"/>
          </p:cNvSpPr>
          <p:nvPr>
            <p:ph type="title"/>
          </p:nvPr>
        </p:nvSpPr>
        <p:spPr>
          <a:xfrm>
            <a:off x="677333" y="4180219"/>
            <a:ext cx="8596667" cy="566738"/>
          </a:xfrm>
        </p:spPr>
        <p:txBody>
          <a:bodyPr>
            <a:normAutofit/>
          </a:bodyPr>
          <a:lstStyle/>
          <a:p>
            <a:r>
              <a:rPr lang="en-US" sz="1800" dirty="0"/>
              <a:t>Loan Amount and Applicant Income relationship</a:t>
            </a:r>
          </a:p>
        </p:txBody>
      </p:sp>
      <p:sp>
        <p:nvSpPr>
          <p:cNvPr id="4" name="Text Placeholder 3">
            <a:extLst>
              <a:ext uri="{FF2B5EF4-FFF2-40B4-BE49-F238E27FC236}">
                <a16:creationId xmlns:a16="http://schemas.microsoft.com/office/drawing/2014/main" id="{666CBB27-420A-404B-A63E-E57A37C2CC48}"/>
              </a:ext>
            </a:extLst>
          </p:cNvPr>
          <p:cNvSpPr>
            <a:spLocks noGrp="1"/>
          </p:cNvSpPr>
          <p:nvPr>
            <p:ph type="body" sz="half" idx="2"/>
          </p:nvPr>
        </p:nvSpPr>
        <p:spPr>
          <a:xfrm>
            <a:off x="677332" y="4987194"/>
            <a:ext cx="8774893" cy="674024"/>
          </a:xfrm>
        </p:spPr>
        <p:txBody>
          <a:bodyPr>
            <a:normAutofit/>
          </a:bodyPr>
          <a:lstStyle/>
          <a:p>
            <a:pPr marL="285750" indent="-285750">
              <a:buFont typeface="Arial" panose="020B0604020202020204" pitchFamily="34" charset="0"/>
              <a:buChar char="•"/>
            </a:pPr>
            <a:r>
              <a:rPr lang="en-US" sz="1800" dirty="0"/>
              <a:t>- Most of the points are lies between 100k to 300k loan amount and 10k applicant income </a:t>
            </a:r>
          </a:p>
          <a:p>
            <a:endParaRPr lang="en-US" sz="1800" dirty="0"/>
          </a:p>
        </p:txBody>
      </p:sp>
      <p:sp>
        <p:nvSpPr>
          <p:cNvPr id="6" name="TextBox 5">
            <a:extLst>
              <a:ext uri="{FF2B5EF4-FFF2-40B4-BE49-F238E27FC236}">
                <a16:creationId xmlns:a16="http://schemas.microsoft.com/office/drawing/2014/main" id="{31A9BF3E-5C52-466D-A85D-8594C8F6E4FF}"/>
              </a:ext>
            </a:extLst>
          </p:cNvPr>
          <p:cNvSpPr txBox="1"/>
          <p:nvPr/>
        </p:nvSpPr>
        <p:spPr>
          <a:xfrm>
            <a:off x="677332" y="0"/>
            <a:ext cx="8774893" cy="674024"/>
          </a:xfrm>
          <a:prstGeom prst="rect">
            <a:avLst/>
          </a:prstGeom>
          <a:noFill/>
        </p:spPr>
        <p:txBody>
          <a:bodyPr wrap="square" rtlCol="0">
            <a:spAutoFit/>
          </a:bodyPr>
          <a:lstStyle/>
          <a:p>
            <a:endParaRPr lang="en-US" dirty="0"/>
          </a:p>
        </p:txBody>
      </p:sp>
      <p:sp>
        <p:nvSpPr>
          <p:cNvPr id="7" name="Title 1">
            <a:extLst>
              <a:ext uri="{FF2B5EF4-FFF2-40B4-BE49-F238E27FC236}">
                <a16:creationId xmlns:a16="http://schemas.microsoft.com/office/drawing/2014/main" id="{33F6CE49-1126-41A3-BE9C-AB7B1F452003}"/>
              </a:ext>
            </a:extLst>
          </p:cNvPr>
          <p:cNvSpPr txBox="1">
            <a:spLocks/>
          </p:cNvSpPr>
          <p:nvPr/>
        </p:nvSpPr>
        <p:spPr>
          <a:xfrm>
            <a:off x="677332" y="184049"/>
            <a:ext cx="8596667"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Exploratory Data Analysis – Bivariate</a:t>
            </a:r>
          </a:p>
        </p:txBody>
      </p:sp>
      <p:pic>
        <p:nvPicPr>
          <p:cNvPr id="10242" name="Picture 2">
            <a:extLst>
              <a:ext uri="{FF2B5EF4-FFF2-40B4-BE49-F238E27FC236}">
                <a16:creationId xmlns:a16="http://schemas.microsoft.com/office/drawing/2014/main" id="{63993F25-6FB2-4D6E-9933-3AE98A905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428" y="858073"/>
            <a:ext cx="6760397" cy="349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150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TotalTime>
  <Words>994</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EDA On Loan Applications Data </vt:lpstr>
      <vt:lpstr>Agenda</vt:lpstr>
      <vt:lpstr>Problem Statement</vt:lpstr>
      <vt:lpstr>Loan Applications data information</vt:lpstr>
      <vt:lpstr>Pre Processed Data Info Observations</vt:lpstr>
      <vt:lpstr>Post Processed data Information</vt:lpstr>
      <vt:lpstr>Loan Status Distribution &amp; Gender Distribution</vt:lpstr>
      <vt:lpstr>Applicants Employment and Education distribution</vt:lpstr>
      <vt:lpstr>Loan Amount and Applicant Income relationship</vt:lpstr>
      <vt:lpstr>Gender with Loan Amount &amp; Loan status with Applicant Income</vt:lpstr>
      <vt:lpstr>Ratio of approved applicants based on the property area</vt:lpstr>
      <vt:lpstr>Co-relation strengths between Loan status and other numerical features</vt:lpstr>
      <vt:lpstr>Credit history with Loan status</vt:lpstr>
      <vt:lpstr>Filtered data – Credit history =1, Loan Status = No</vt:lpstr>
      <vt:lpstr>Married with More/less dependents on Loan status</vt:lpstr>
      <vt:lpstr>Education with applicant Income on Loan Status</vt:lpstr>
      <vt:lpstr>Loan amount and Loan amount term with credit history on loan status</vt:lpstr>
      <vt:lpstr>PowerPoint Presentation</vt:lpstr>
    </vt:vector>
  </TitlesOfParts>
  <Company>Carrier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Loan Applications Data</dc:title>
  <dc:creator>Arkuti, Rajkumar</dc:creator>
  <cp:lastModifiedBy>Arkuti, Rajkumar</cp:lastModifiedBy>
  <cp:revision>18</cp:revision>
  <dcterms:created xsi:type="dcterms:W3CDTF">2022-06-25T09:58:45Z</dcterms:created>
  <dcterms:modified xsi:type="dcterms:W3CDTF">2022-06-25T11:50:32Z</dcterms:modified>
</cp:coreProperties>
</file>