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notesSlides/notesSlide5.xml" ContentType="application/vnd.openxmlformats-officedocument.presentationml.notesSlide+xml"/>
  <Override PartName="/ppt/theme/themeOverride7.xml" ContentType="application/vnd.openxmlformats-officedocument.themeOverr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98" r:id="rId5"/>
    <p:sldId id="300" r:id="rId6"/>
    <p:sldId id="301" r:id="rId7"/>
    <p:sldId id="302" r:id="rId8"/>
    <p:sldId id="303" r:id="rId9"/>
    <p:sldId id="304" r:id="rId10"/>
    <p:sldId id="305" r:id="rId11"/>
    <p:sldId id="30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5EA907-303B-4C58-ADD2-672857DAEACC}" type="datetimeFigureOut">
              <a:rPr lang="en-IN" smtClean="0"/>
              <a:t>01-06-2024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211B90-FC37-4836-8541-C422EA921A9A}" type="slidenum">
              <a:rPr lang="en-IN" smtClean="0"/>
              <a:t>‹#›</a:t>
            </a:fld>
            <a:endParaRPr lang="en-IN"/>
          </a:p>
        </p:txBody>
      </p:sp>
    </p:spTree>
    <p:extLst>
      <p:ext uri="{BB962C8B-B14F-4D97-AF65-F5344CB8AC3E}">
        <p14:creationId xmlns:p14="http://schemas.microsoft.com/office/powerpoint/2010/main" val="2300926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effectLst/>
                <a:latin typeface="Times New Roman" panose="02020603050405020304" pitchFamily="18" charset="0"/>
                <a:ea typeface="Times New Roman" panose="02020603050405020304" pitchFamily="18" charset="0"/>
              </a:rPr>
              <a:t>This determines the involvement of the New York City shooting incidents. The evaluation also derives the value of the incidences or cases from the year 2006. The determining approaches provide the finding of the incident data values with the assistance of R-programming.</a:t>
            </a:r>
            <a:endParaRPr lang="en-IN" dirty="0"/>
          </a:p>
        </p:txBody>
      </p:sp>
      <p:sp>
        <p:nvSpPr>
          <p:cNvPr id="4" name="Slide Number Placeholder 3"/>
          <p:cNvSpPr>
            <a:spLocks noGrp="1"/>
          </p:cNvSpPr>
          <p:nvPr>
            <p:ph type="sldNum" sz="quarter" idx="5"/>
          </p:nvPr>
        </p:nvSpPr>
        <p:spPr/>
        <p:txBody>
          <a:bodyPr/>
          <a:lstStyle/>
          <a:p>
            <a:fld id="{47211B90-FC37-4836-8541-C422EA921A9A}" type="slidenum">
              <a:rPr lang="en-IN" smtClean="0"/>
              <a:t>2</a:t>
            </a:fld>
            <a:endParaRPr lang="en-IN"/>
          </a:p>
        </p:txBody>
      </p:sp>
    </p:spTree>
    <p:extLst>
      <p:ext uri="{BB962C8B-B14F-4D97-AF65-F5344CB8AC3E}">
        <p14:creationId xmlns:p14="http://schemas.microsoft.com/office/powerpoint/2010/main" val="1526860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effectLst/>
                <a:latin typeface="Times New Roman" panose="02020603050405020304" pitchFamily="18" charset="0"/>
                <a:ea typeface="Times New Roman" panose="02020603050405020304" pitchFamily="18" charset="0"/>
              </a:rPr>
              <a:t>This introduces the implementation of the assigning of the data values to a particular data variable. The concept of data frame construction is implemented in this proportion. In this section date value conversion is implemented to convert the data as per the requirement.</a:t>
            </a:r>
            <a:endParaRPr lang="en-IN" dirty="0"/>
          </a:p>
        </p:txBody>
      </p:sp>
      <p:sp>
        <p:nvSpPr>
          <p:cNvPr id="4" name="Slide Number Placeholder 3"/>
          <p:cNvSpPr>
            <a:spLocks noGrp="1"/>
          </p:cNvSpPr>
          <p:nvPr>
            <p:ph type="sldNum" sz="quarter" idx="5"/>
          </p:nvPr>
        </p:nvSpPr>
        <p:spPr/>
        <p:txBody>
          <a:bodyPr/>
          <a:lstStyle/>
          <a:p>
            <a:fld id="{47211B90-FC37-4836-8541-C422EA921A9A}" type="slidenum">
              <a:rPr lang="en-IN" smtClean="0"/>
              <a:t>3</a:t>
            </a:fld>
            <a:endParaRPr lang="en-IN"/>
          </a:p>
        </p:txBody>
      </p:sp>
    </p:spTree>
    <p:extLst>
      <p:ext uri="{BB962C8B-B14F-4D97-AF65-F5344CB8AC3E}">
        <p14:creationId xmlns:p14="http://schemas.microsoft.com/office/powerpoint/2010/main" val="1775621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effectLst/>
                <a:latin typeface="Times New Roman" panose="02020603050405020304" pitchFamily="18" charset="0"/>
                <a:ea typeface="Times New Roman" panose="02020603050405020304" pitchFamily="18" charset="0"/>
              </a:rPr>
              <a:t>The ‘head’, and ‘summary’ approaches are applicable to determine the main farmer, columns, and other parts of the data. The determining values also find the statistical deriving factors that introduce some statistical calculative outcomes of the system.</a:t>
            </a:r>
            <a:endParaRPr lang="en-IN" dirty="0"/>
          </a:p>
        </p:txBody>
      </p:sp>
      <p:sp>
        <p:nvSpPr>
          <p:cNvPr id="4" name="Slide Number Placeholder 3"/>
          <p:cNvSpPr>
            <a:spLocks noGrp="1"/>
          </p:cNvSpPr>
          <p:nvPr>
            <p:ph type="sldNum" sz="quarter" idx="5"/>
          </p:nvPr>
        </p:nvSpPr>
        <p:spPr/>
        <p:txBody>
          <a:bodyPr/>
          <a:lstStyle/>
          <a:p>
            <a:fld id="{47211B90-FC37-4836-8541-C422EA921A9A}" type="slidenum">
              <a:rPr lang="en-IN" smtClean="0"/>
              <a:t>4</a:t>
            </a:fld>
            <a:endParaRPr lang="en-IN"/>
          </a:p>
        </p:txBody>
      </p:sp>
    </p:spTree>
    <p:extLst>
      <p:ext uri="{BB962C8B-B14F-4D97-AF65-F5344CB8AC3E}">
        <p14:creationId xmlns:p14="http://schemas.microsoft.com/office/powerpoint/2010/main" val="3516714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effectLst/>
                <a:latin typeface="Times New Roman" panose="02020603050405020304" pitchFamily="18" charset="0"/>
                <a:ea typeface="Times New Roman" panose="02020603050405020304" pitchFamily="18" charset="0"/>
              </a:rPr>
              <a:t>This introduces the relational evaluation between the x and y variables. In this case, the relational determination is evaluated between ‘Boroughs of New York City’, and ‘Count of Incidents’. The chart introduces a suitable title, an x-label, and also the y-label. The determining values introduce the evaluation and the finding of the highest section of shooting incidents in New York. The last section of determination also introduces the evaluation of the table which contains the name of the cities, and the true as well as false incident case count values.</a:t>
            </a:r>
            <a:endParaRPr lang="en-IN" dirty="0"/>
          </a:p>
        </p:txBody>
      </p:sp>
      <p:sp>
        <p:nvSpPr>
          <p:cNvPr id="4" name="Slide Number Placeholder 3"/>
          <p:cNvSpPr>
            <a:spLocks noGrp="1"/>
          </p:cNvSpPr>
          <p:nvPr>
            <p:ph type="sldNum" sz="quarter" idx="5"/>
          </p:nvPr>
        </p:nvSpPr>
        <p:spPr/>
        <p:txBody>
          <a:bodyPr/>
          <a:lstStyle/>
          <a:p>
            <a:fld id="{47211B90-FC37-4836-8541-C422EA921A9A}" type="slidenum">
              <a:rPr lang="en-IN" smtClean="0"/>
              <a:t>5</a:t>
            </a:fld>
            <a:endParaRPr lang="en-IN"/>
          </a:p>
        </p:txBody>
      </p:sp>
    </p:spTree>
    <p:extLst>
      <p:ext uri="{BB962C8B-B14F-4D97-AF65-F5344CB8AC3E}">
        <p14:creationId xmlns:p14="http://schemas.microsoft.com/office/powerpoint/2010/main" val="1063489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effectLst/>
                <a:latin typeface="Times New Roman" panose="02020603050405020304" pitchFamily="18" charset="0"/>
                <a:ea typeface="Times New Roman" panose="02020603050405020304" pitchFamily="18" charset="0"/>
              </a:rPr>
              <a:t>The coding approach determines the initiation of libraries, data collected, reading concept, null value checking, removal, replacement, plotting of data, and so on. Each section of determination evaluates the main context of execution which supports the major key finding of the investigation.</a:t>
            </a:r>
            <a:endParaRPr lang="en-IN" dirty="0"/>
          </a:p>
        </p:txBody>
      </p:sp>
      <p:sp>
        <p:nvSpPr>
          <p:cNvPr id="4" name="Slide Number Placeholder 3"/>
          <p:cNvSpPr>
            <a:spLocks noGrp="1"/>
          </p:cNvSpPr>
          <p:nvPr>
            <p:ph type="sldNum" sz="quarter" idx="5"/>
          </p:nvPr>
        </p:nvSpPr>
        <p:spPr/>
        <p:txBody>
          <a:bodyPr/>
          <a:lstStyle/>
          <a:p>
            <a:fld id="{47211B90-FC37-4836-8541-C422EA921A9A}" type="slidenum">
              <a:rPr lang="en-IN" smtClean="0"/>
              <a:t>6</a:t>
            </a:fld>
            <a:endParaRPr lang="en-IN"/>
          </a:p>
        </p:txBody>
      </p:sp>
    </p:spTree>
    <p:extLst>
      <p:ext uri="{BB962C8B-B14F-4D97-AF65-F5344CB8AC3E}">
        <p14:creationId xmlns:p14="http://schemas.microsoft.com/office/powerpoint/2010/main" val="419523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211B90-FC37-4836-8541-C422EA921A9A}" type="slidenum">
              <a:rPr lang="en-IN" smtClean="0"/>
              <a:t>7</a:t>
            </a:fld>
            <a:endParaRPr lang="en-IN"/>
          </a:p>
        </p:txBody>
      </p:sp>
    </p:spTree>
    <p:extLst>
      <p:ext uri="{BB962C8B-B14F-4D97-AF65-F5344CB8AC3E}">
        <p14:creationId xmlns:p14="http://schemas.microsoft.com/office/powerpoint/2010/main" val="3672476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6/1/2024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6/1/2024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6/1/2024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4.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pPr algn="ctr"/>
            <a:r>
              <a:rPr lang="en-IN" sz="4500" b="1" dirty="0">
                <a:effectLst/>
                <a:latin typeface="Times New Roman" panose="02020603050405020304" pitchFamily="18" charset="0"/>
                <a:ea typeface="Times New Roman" panose="02020603050405020304" pitchFamily="18" charset="0"/>
              </a:rPr>
              <a:t>NYPD Shooting Incident Data Report</a:t>
            </a:r>
            <a:endParaRPr lang="en-US" sz="4500" dirty="0">
              <a:solidFill>
                <a:schemeClr val="tx1"/>
              </a:solidFill>
            </a:endParaRP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algn="just">
              <a:lnSpc>
                <a:spcPct val="150000"/>
              </a:lnSpc>
            </a:pPr>
            <a:r>
              <a:rPr lang="en-IN" sz="3000" b="1" dirty="0">
                <a:solidFill>
                  <a:schemeClr val="tx1"/>
                </a:solidFill>
                <a:effectLst/>
                <a:latin typeface="Times New Roman" panose="02020603050405020304" pitchFamily="18" charset="0"/>
                <a:ea typeface="Times New Roman" panose="02020603050405020304" pitchFamily="18" charset="0"/>
              </a:rPr>
              <a:t>Introduction</a:t>
            </a:r>
            <a:endParaRPr lang="en-IN" sz="3000" dirty="0">
              <a:solidFill>
                <a:schemeClr val="tx1"/>
              </a:solidFill>
              <a:effectLst/>
              <a:latin typeface="Arial" panose="020B0604020202020204" pitchFamily="34" charset="0"/>
              <a:ea typeface="Arial" panose="020B0604020202020204" pitchFamily="34" charset="0"/>
            </a:endParaRPr>
          </a:p>
        </p:txBody>
      </p:sp>
      <p:sp>
        <p:nvSpPr>
          <p:cNvPr id="5" name="Content Placeholder 4">
            <a:extLst>
              <a:ext uri="{FF2B5EF4-FFF2-40B4-BE49-F238E27FC236}">
                <a16:creationId xmlns:a16="http://schemas.microsoft.com/office/drawing/2014/main" id="{5EB363A6-57AE-C0AB-0B96-00C7B776E16B}"/>
              </a:ext>
            </a:extLst>
          </p:cNvPr>
          <p:cNvSpPr>
            <a:spLocks noGrp="1"/>
          </p:cNvSpPr>
          <p:nvPr>
            <p:ph idx="1"/>
          </p:nvPr>
        </p:nvSpPr>
        <p:spPr>
          <a:xfrm>
            <a:off x="1097280" y="2108201"/>
            <a:ext cx="4187952" cy="3760891"/>
          </a:xfrm>
        </p:spPr>
        <p:txBody>
          <a:bodyPr/>
          <a:lstStyle/>
          <a:p>
            <a:pPr>
              <a:buFont typeface="Wingdings" panose="05000000000000000000" pitchFamily="2" charset="2"/>
              <a:buChar char="Ø"/>
            </a:pPr>
            <a:r>
              <a:rPr lang="en-IN" sz="1800" dirty="0">
                <a:solidFill>
                  <a:schemeClr val="tx1"/>
                </a:solidFill>
                <a:effectLst/>
                <a:latin typeface="Times New Roman" panose="02020603050405020304" pitchFamily="18" charset="0"/>
                <a:ea typeface="Times New Roman" panose="02020603050405020304" pitchFamily="18" charset="0"/>
              </a:rPr>
              <a:t>The determination of the sectional evaluation of NYPD shooting incidents derives from the involvement of the analytical approach. </a:t>
            </a:r>
          </a:p>
          <a:p>
            <a:pPr>
              <a:buFont typeface="Wingdings" panose="05000000000000000000" pitchFamily="2" charset="2"/>
              <a:buChar char="Ø"/>
            </a:pPr>
            <a:r>
              <a:rPr lang="en-IN" sz="1800" dirty="0">
                <a:solidFill>
                  <a:schemeClr val="tx1"/>
                </a:solidFill>
                <a:effectLst/>
                <a:latin typeface="Times New Roman" panose="02020603050405020304" pitchFamily="18" charset="0"/>
                <a:ea typeface="Times New Roman" panose="02020603050405020304" pitchFamily="18" charset="0"/>
              </a:rPr>
              <a:t>This executes the context of the determining evaluation where the analytical parts are introduced. </a:t>
            </a:r>
          </a:p>
          <a:p>
            <a:pPr>
              <a:buFont typeface="Wingdings" panose="05000000000000000000" pitchFamily="2" charset="2"/>
              <a:buChar char="Ø"/>
            </a:pPr>
            <a:r>
              <a:rPr lang="en-IN" sz="1800" dirty="0">
                <a:solidFill>
                  <a:schemeClr val="tx1"/>
                </a:solidFill>
                <a:effectLst/>
                <a:latin typeface="Times New Roman" panose="02020603050405020304" pitchFamily="18" charset="0"/>
                <a:ea typeface="Times New Roman" panose="02020603050405020304" pitchFamily="18" charset="0"/>
              </a:rPr>
              <a:t>The collection of the data introduces the implementation of NYPD websites.</a:t>
            </a:r>
            <a:endParaRPr lang="en-IN" dirty="0">
              <a:solidFill>
                <a:schemeClr val="tx1"/>
              </a:solidFill>
            </a:endParaRPr>
          </a:p>
        </p:txBody>
      </p:sp>
      <p:pic>
        <p:nvPicPr>
          <p:cNvPr id="6146" name="Picture 2" descr="Three including a 4-year-old injured in Times Square shooting | World News  - Hindustan Times">
            <a:extLst>
              <a:ext uri="{FF2B5EF4-FFF2-40B4-BE49-F238E27FC236}">
                <a16:creationId xmlns:a16="http://schemas.microsoft.com/office/drawing/2014/main" id="{E702C9CA-8D06-18AE-64CB-F00D920714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3872" y="2331720"/>
            <a:ext cx="5521833" cy="3016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algn="just">
              <a:lnSpc>
                <a:spcPct val="150000"/>
              </a:lnSpc>
            </a:pPr>
            <a:r>
              <a:rPr lang="en-IN" sz="3000" b="1" dirty="0">
                <a:solidFill>
                  <a:schemeClr val="tx1"/>
                </a:solidFill>
                <a:effectLst/>
                <a:latin typeface="Times New Roman" panose="02020603050405020304" pitchFamily="18" charset="0"/>
                <a:ea typeface="Times New Roman" panose="02020603050405020304" pitchFamily="18" charset="0"/>
              </a:rPr>
              <a:t>Finding &amp; Analysis</a:t>
            </a:r>
            <a:endParaRPr lang="en-IN" sz="3000" dirty="0">
              <a:solidFill>
                <a:schemeClr val="tx1"/>
              </a:solidFill>
              <a:effectLst/>
              <a:latin typeface="Arial" panose="020B0604020202020204" pitchFamily="34" charset="0"/>
              <a:ea typeface="Arial" panose="020B0604020202020204" pitchFamily="34" charset="0"/>
            </a:endParaRPr>
          </a:p>
        </p:txBody>
      </p:sp>
      <p:sp>
        <p:nvSpPr>
          <p:cNvPr id="5" name="Content Placeholder 4">
            <a:extLst>
              <a:ext uri="{FF2B5EF4-FFF2-40B4-BE49-F238E27FC236}">
                <a16:creationId xmlns:a16="http://schemas.microsoft.com/office/drawing/2014/main" id="{5EB363A6-57AE-C0AB-0B96-00C7B776E16B}"/>
              </a:ext>
            </a:extLst>
          </p:cNvPr>
          <p:cNvSpPr>
            <a:spLocks noGrp="1"/>
          </p:cNvSpPr>
          <p:nvPr>
            <p:ph idx="1"/>
          </p:nvPr>
        </p:nvSpPr>
        <p:spPr>
          <a:xfrm>
            <a:off x="1097280" y="2108201"/>
            <a:ext cx="4187952" cy="3760891"/>
          </a:xfrm>
        </p:spPr>
        <p:txBody>
          <a:bodyPr/>
          <a:lstStyle/>
          <a:p>
            <a:pPr>
              <a:buFont typeface="Wingdings" panose="05000000000000000000" pitchFamily="2" charset="2"/>
              <a:buChar char="Ø"/>
            </a:pPr>
            <a:r>
              <a:rPr lang="en-US" sz="1800" dirty="0">
                <a:solidFill>
                  <a:schemeClr val="tx1"/>
                </a:solidFill>
                <a:effectLst/>
                <a:latin typeface="Times New Roman" panose="02020603050405020304" pitchFamily="18" charset="0"/>
                <a:ea typeface="Times New Roman" panose="02020603050405020304" pitchFamily="18" charset="0"/>
              </a:rPr>
              <a:t>The first section of determination introduces the implementation of the necessary libraries such as ‘</a:t>
            </a:r>
            <a:r>
              <a:rPr lang="en-US" sz="1800" dirty="0" err="1">
                <a:solidFill>
                  <a:schemeClr val="tx1"/>
                </a:solidFill>
                <a:effectLst/>
                <a:latin typeface="Times New Roman" panose="02020603050405020304" pitchFamily="18" charset="0"/>
                <a:ea typeface="Times New Roman" panose="02020603050405020304" pitchFamily="18" charset="0"/>
              </a:rPr>
              <a:t>tidyverse</a:t>
            </a:r>
            <a:r>
              <a:rPr lang="en-US" sz="1800" dirty="0">
                <a:solidFill>
                  <a:schemeClr val="tx1"/>
                </a:solidFill>
                <a:effectLst/>
                <a:latin typeface="Times New Roman" panose="02020603050405020304" pitchFamily="18" charset="0"/>
                <a:ea typeface="Times New Roman" panose="02020603050405020304" pitchFamily="18" charset="0"/>
              </a:rPr>
              <a:t>’, and ‘</a:t>
            </a:r>
            <a:r>
              <a:rPr lang="en-US" sz="1800" dirty="0" err="1">
                <a:solidFill>
                  <a:schemeClr val="tx1"/>
                </a:solidFill>
                <a:effectLst/>
                <a:latin typeface="Times New Roman" panose="02020603050405020304" pitchFamily="18" charset="0"/>
                <a:ea typeface="Times New Roman" panose="02020603050405020304" pitchFamily="18" charset="0"/>
              </a:rPr>
              <a:t>lubridate</a:t>
            </a:r>
            <a:r>
              <a:rPr lang="en-US" sz="1800" dirty="0">
                <a:solidFill>
                  <a:schemeClr val="tx1"/>
                </a:solidFill>
                <a:effectLst/>
                <a:latin typeface="Times New Roman" panose="02020603050405020304" pitchFamily="18" charset="0"/>
                <a:ea typeface="Times New Roman" panose="02020603050405020304" pitchFamily="18" charset="0"/>
              </a:rPr>
              <a:t>’. </a:t>
            </a:r>
          </a:p>
          <a:p>
            <a:pPr>
              <a:buFont typeface="Wingdings" panose="05000000000000000000" pitchFamily="2" charset="2"/>
              <a:buChar char="Ø"/>
            </a:pPr>
            <a:r>
              <a:rPr lang="en-US" sz="1800" dirty="0">
                <a:solidFill>
                  <a:schemeClr val="tx1"/>
                </a:solidFill>
                <a:effectLst/>
                <a:latin typeface="Times New Roman" panose="02020603050405020304" pitchFamily="18" charset="0"/>
                <a:ea typeface="Times New Roman" panose="02020603050405020304" pitchFamily="18" charset="0"/>
              </a:rPr>
              <a:t>Each library is implemented to make a test bench environment for the determination of the overall execution approach (</a:t>
            </a:r>
            <a:r>
              <a:rPr lang="en-US" sz="1800" dirty="0" err="1">
                <a:solidFill>
                  <a:schemeClr val="tx1"/>
                </a:solidFill>
                <a:effectLst/>
                <a:latin typeface="Times New Roman" panose="02020603050405020304" pitchFamily="18" charset="0"/>
                <a:ea typeface="Times New Roman" panose="02020603050405020304" pitchFamily="18" charset="0"/>
              </a:rPr>
              <a:t>Rampin</a:t>
            </a:r>
            <a:r>
              <a:rPr lang="en-US" sz="1800" dirty="0">
                <a:solidFill>
                  <a:schemeClr val="tx1"/>
                </a:solidFill>
                <a:effectLst/>
                <a:latin typeface="Times New Roman" panose="02020603050405020304" pitchFamily="18" charset="0"/>
                <a:ea typeface="Times New Roman" panose="02020603050405020304" pitchFamily="18" charset="0"/>
              </a:rPr>
              <a:t>, and </a:t>
            </a:r>
            <a:r>
              <a:rPr lang="en-US" sz="1800" dirty="0" err="1">
                <a:solidFill>
                  <a:schemeClr val="tx1"/>
                </a:solidFill>
                <a:effectLst/>
                <a:latin typeface="Times New Roman" panose="02020603050405020304" pitchFamily="18" charset="0"/>
                <a:ea typeface="Times New Roman" panose="02020603050405020304" pitchFamily="18" charset="0"/>
              </a:rPr>
              <a:t>Rampin</a:t>
            </a:r>
            <a:r>
              <a:rPr lang="en-US" sz="1800" dirty="0">
                <a:solidFill>
                  <a:schemeClr val="tx1"/>
                </a:solidFill>
                <a:effectLst/>
                <a:latin typeface="Times New Roman" panose="02020603050405020304" pitchFamily="18" charset="0"/>
                <a:ea typeface="Times New Roman" panose="02020603050405020304" pitchFamily="18" charset="0"/>
              </a:rPr>
              <a:t>, 2021). </a:t>
            </a:r>
          </a:p>
          <a:p>
            <a:pPr>
              <a:buFont typeface="Wingdings" panose="05000000000000000000" pitchFamily="2" charset="2"/>
              <a:buChar char="Ø"/>
            </a:pPr>
            <a:r>
              <a:rPr lang="en-US" sz="1800" dirty="0">
                <a:solidFill>
                  <a:schemeClr val="tx1"/>
                </a:solidFill>
                <a:effectLst/>
                <a:latin typeface="Times New Roman" panose="02020603050405020304" pitchFamily="18" charset="0"/>
                <a:ea typeface="Times New Roman" panose="02020603050405020304" pitchFamily="18" charset="0"/>
              </a:rPr>
              <a:t>After the initialization of the libraries, the CSV data read section is introduced to read the CSV data values. </a:t>
            </a:r>
            <a:endParaRPr lang="en-IN" dirty="0">
              <a:solidFill>
                <a:schemeClr val="tx1"/>
              </a:solidFill>
            </a:endParaRPr>
          </a:p>
        </p:txBody>
      </p:sp>
      <p:pic>
        <p:nvPicPr>
          <p:cNvPr id="1026" name="Picture 2">
            <a:extLst>
              <a:ext uri="{FF2B5EF4-FFF2-40B4-BE49-F238E27FC236}">
                <a16:creationId xmlns:a16="http://schemas.microsoft.com/office/drawing/2014/main" id="{663F4F1A-556A-B8BE-2DEA-5EC4BED123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5094" y="2020443"/>
            <a:ext cx="3086100" cy="9334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F09AF61-4496-EAC5-64D7-D7A226AF32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8152" y="3057059"/>
            <a:ext cx="5702808" cy="277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988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algn="just">
              <a:lnSpc>
                <a:spcPct val="150000"/>
              </a:lnSpc>
            </a:pPr>
            <a:r>
              <a:rPr lang="en-IN" sz="3000" b="1" dirty="0" err="1">
                <a:solidFill>
                  <a:schemeClr val="tx1"/>
                </a:solidFill>
                <a:effectLst/>
                <a:latin typeface="Times New Roman" panose="02020603050405020304" pitchFamily="18" charset="0"/>
                <a:ea typeface="Times New Roman" panose="02020603050405020304" pitchFamily="18" charset="0"/>
              </a:rPr>
              <a:t>Contd</a:t>
            </a:r>
            <a:r>
              <a:rPr lang="en-IN" sz="3000" b="1" dirty="0">
                <a:solidFill>
                  <a:schemeClr val="tx1"/>
                </a:solidFill>
                <a:effectLst/>
                <a:latin typeface="Times New Roman" panose="02020603050405020304" pitchFamily="18" charset="0"/>
                <a:ea typeface="Times New Roman" panose="02020603050405020304" pitchFamily="18" charset="0"/>
              </a:rPr>
              <a:t>…</a:t>
            </a:r>
            <a:endParaRPr lang="en-IN" sz="3000" dirty="0">
              <a:solidFill>
                <a:schemeClr val="tx1"/>
              </a:solidFill>
              <a:effectLst/>
              <a:latin typeface="Arial" panose="020B0604020202020204" pitchFamily="34" charset="0"/>
              <a:ea typeface="Arial" panose="020B0604020202020204" pitchFamily="34" charset="0"/>
            </a:endParaRPr>
          </a:p>
        </p:txBody>
      </p:sp>
      <p:sp>
        <p:nvSpPr>
          <p:cNvPr id="5" name="Content Placeholder 4">
            <a:extLst>
              <a:ext uri="{FF2B5EF4-FFF2-40B4-BE49-F238E27FC236}">
                <a16:creationId xmlns:a16="http://schemas.microsoft.com/office/drawing/2014/main" id="{5EB363A6-57AE-C0AB-0B96-00C7B776E16B}"/>
              </a:ext>
            </a:extLst>
          </p:cNvPr>
          <p:cNvSpPr>
            <a:spLocks noGrp="1"/>
          </p:cNvSpPr>
          <p:nvPr>
            <p:ph idx="1"/>
          </p:nvPr>
        </p:nvSpPr>
        <p:spPr>
          <a:xfrm>
            <a:off x="1097280" y="2108201"/>
            <a:ext cx="4187952" cy="4164583"/>
          </a:xfrm>
        </p:spPr>
        <p:txBody>
          <a:bodyPr>
            <a:normAutofit/>
          </a:bodyPr>
          <a:lstStyle/>
          <a:p>
            <a:pPr>
              <a:buFont typeface="Wingdings" panose="05000000000000000000" pitchFamily="2" charset="2"/>
              <a:buChar char="Ø"/>
            </a:pPr>
            <a:r>
              <a:rPr lang="en-US" sz="1800" dirty="0">
                <a:solidFill>
                  <a:schemeClr val="tx1"/>
                </a:solidFill>
                <a:effectLst/>
                <a:latin typeface="Times New Roman" panose="02020603050405020304" pitchFamily="18" charset="0"/>
                <a:ea typeface="Times New Roman" panose="02020603050405020304" pitchFamily="18" charset="0"/>
              </a:rPr>
              <a:t>The next section determines the finding of the missing or blank section of the data. </a:t>
            </a:r>
          </a:p>
          <a:p>
            <a:pPr>
              <a:buFont typeface="Wingdings" panose="05000000000000000000" pitchFamily="2" charset="2"/>
              <a:buChar char="Ø"/>
            </a:pPr>
            <a:r>
              <a:rPr lang="en-US" sz="1800" dirty="0">
                <a:solidFill>
                  <a:schemeClr val="tx1"/>
                </a:solidFill>
                <a:effectLst/>
                <a:latin typeface="Times New Roman" panose="02020603050405020304" pitchFamily="18" charset="0"/>
                <a:ea typeface="Times New Roman" panose="02020603050405020304" pitchFamily="18" charset="0"/>
              </a:rPr>
              <a:t>This determines the introduction of the cleaning mechanism (</a:t>
            </a:r>
            <a:r>
              <a:rPr lang="en-US" sz="1800" dirty="0" err="1">
                <a:solidFill>
                  <a:schemeClr val="tx1"/>
                </a:solidFill>
                <a:effectLst/>
                <a:latin typeface="Times New Roman" panose="02020603050405020304" pitchFamily="18" charset="0"/>
                <a:ea typeface="Times New Roman" panose="02020603050405020304" pitchFamily="18" charset="0"/>
              </a:rPr>
              <a:t>Matusiak</a:t>
            </a:r>
            <a:r>
              <a:rPr lang="en-US" sz="1800" dirty="0">
                <a:solidFill>
                  <a:schemeClr val="tx1"/>
                </a:solidFill>
                <a:effectLst/>
                <a:latin typeface="Times New Roman" panose="02020603050405020304" pitchFamily="18" charset="0"/>
                <a:ea typeface="Times New Roman" panose="02020603050405020304" pitchFamily="18" charset="0"/>
              </a:rPr>
              <a:t> et al., 2022). </a:t>
            </a:r>
          </a:p>
          <a:p>
            <a:pPr>
              <a:buFont typeface="Wingdings" panose="05000000000000000000" pitchFamily="2" charset="2"/>
              <a:buChar char="Ø"/>
            </a:pPr>
            <a:r>
              <a:rPr lang="en-US" sz="1800" dirty="0">
                <a:solidFill>
                  <a:schemeClr val="tx1"/>
                </a:solidFill>
                <a:effectLst/>
                <a:latin typeface="Times New Roman" panose="02020603050405020304" pitchFamily="18" charset="0"/>
                <a:ea typeface="Times New Roman" panose="02020603050405020304" pitchFamily="18" charset="0"/>
              </a:rPr>
              <a:t>In this mechanism, the data is converted into a suitable structure where no data values are found. </a:t>
            </a:r>
          </a:p>
          <a:p>
            <a:pPr>
              <a:buFont typeface="Wingdings" panose="05000000000000000000" pitchFamily="2" charset="2"/>
              <a:buChar char="Ø"/>
            </a:pPr>
            <a:r>
              <a:rPr lang="en-IN" sz="1800" dirty="0">
                <a:solidFill>
                  <a:schemeClr val="tx1"/>
                </a:solidFill>
                <a:effectLst/>
                <a:latin typeface="Times New Roman" panose="02020603050405020304" pitchFamily="18" charset="0"/>
                <a:ea typeface="Times New Roman" panose="02020603050405020304" pitchFamily="18" charset="0"/>
              </a:rPr>
              <a:t>The constructional determination defines the removal of the unused part, and also the replacement of the blank with an ‘Unknown’ data string. </a:t>
            </a:r>
            <a:endParaRPr lang="en-IN" dirty="0">
              <a:solidFill>
                <a:schemeClr val="tx1"/>
              </a:solidFill>
            </a:endParaRPr>
          </a:p>
        </p:txBody>
      </p:sp>
      <p:pic>
        <p:nvPicPr>
          <p:cNvPr id="2050" name="Picture 2">
            <a:extLst>
              <a:ext uri="{FF2B5EF4-FFF2-40B4-BE49-F238E27FC236}">
                <a16:creationId xmlns:a16="http://schemas.microsoft.com/office/drawing/2014/main" id="{ADF1441E-71AD-B03D-ECDA-C32C78D6DE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0763" y="2272795"/>
            <a:ext cx="2906309" cy="26815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A689203-7AE0-4290-4643-0D52C4DCE1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79139" y="2272794"/>
            <a:ext cx="3316224" cy="2681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03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algn="just">
              <a:lnSpc>
                <a:spcPct val="150000"/>
              </a:lnSpc>
            </a:pPr>
            <a:r>
              <a:rPr lang="en-IN" sz="3000" b="1" dirty="0" err="1">
                <a:solidFill>
                  <a:schemeClr val="tx1"/>
                </a:solidFill>
                <a:effectLst/>
                <a:latin typeface="Times New Roman" panose="02020603050405020304" pitchFamily="18" charset="0"/>
                <a:ea typeface="Times New Roman" panose="02020603050405020304" pitchFamily="18" charset="0"/>
              </a:rPr>
              <a:t>Contd</a:t>
            </a:r>
            <a:r>
              <a:rPr lang="en-IN" sz="3000" b="1" dirty="0">
                <a:solidFill>
                  <a:schemeClr val="tx1"/>
                </a:solidFill>
                <a:effectLst/>
                <a:latin typeface="Times New Roman" panose="02020603050405020304" pitchFamily="18" charset="0"/>
                <a:ea typeface="Times New Roman" panose="02020603050405020304" pitchFamily="18" charset="0"/>
              </a:rPr>
              <a:t>…</a:t>
            </a:r>
            <a:endParaRPr lang="en-IN" sz="3000" dirty="0">
              <a:solidFill>
                <a:schemeClr val="tx1"/>
              </a:solidFill>
              <a:effectLst/>
              <a:latin typeface="Arial" panose="020B0604020202020204" pitchFamily="34" charset="0"/>
              <a:ea typeface="Arial" panose="020B0604020202020204" pitchFamily="34" charset="0"/>
            </a:endParaRPr>
          </a:p>
        </p:txBody>
      </p:sp>
      <p:sp>
        <p:nvSpPr>
          <p:cNvPr id="5" name="Content Placeholder 4">
            <a:extLst>
              <a:ext uri="{FF2B5EF4-FFF2-40B4-BE49-F238E27FC236}">
                <a16:creationId xmlns:a16="http://schemas.microsoft.com/office/drawing/2014/main" id="{5EB363A6-57AE-C0AB-0B96-00C7B776E16B}"/>
              </a:ext>
            </a:extLst>
          </p:cNvPr>
          <p:cNvSpPr>
            <a:spLocks noGrp="1"/>
          </p:cNvSpPr>
          <p:nvPr>
            <p:ph idx="1"/>
          </p:nvPr>
        </p:nvSpPr>
        <p:spPr>
          <a:xfrm>
            <a:off x="1097280" y="2108201"/>
            <a:ext cx="4187952" cy="4164583"/>
          </a:xfrm>
        </p:spPr>
        <p:txBody>
          <a:bodyPr>
            <a:normAutofit/>
          </a:bodyPr>
          <a:lstStyle/>
          <a:p>
            <a:pPr>
              <a:buFont typeface="Wingdings" panose="05000000000000000000" pitchFamily="2" charset="2"/>
              <a:buChar char="Ø"/>
            </a:pPr>
            <a:r>
              <a:rPr lang="en-US" sz="1800" dirty="0">
                <a:solidFill>
                  <a:schemeClr val="tx1"/>
                </a:solidFill>
                <a:effectLst/>
                <a:latin typeface="Times New Roman" panose="02020603050405020304" pitchFamily="18" charset="0"/>
                <a:ea typeface="Times New Roman" panose="02020603050405020304" pitchFamily="18" charset="0"/>
              </a:rPr>
              <a:t>The determination of the constructive data functionalities derives from the evaluation of the data using ‘Tidy’. </a:t>
            </a:r>
          </a:p>
          <a:p>
            <a:pPr>
              <a:buFont typeface="Wingdings" panose="05000000000000000000" pitchFamily="2" charset="2"/>
              <a:buChar char="Ø"/>
            </a:pPr>
            <a:r>
              <a:rPr lang="en-US" sz="1800" dirty="0">
                <a:solidFill>
                  <a:schemeClr val="tx1"/>
                </a:solidFill>
                <a:effectLst/>
                <a:latin typeface="Times New Roman" panose="02020603050405020304" pitchFamily="18" charset="0"/>
                <a:ea typeface="Times New Roman" panose="02020603050405020304" pitchFamily="18" charset="0"/>
              </a:rPr>
              <a:t>This introduces the final outcome of the data by using some necessary data evaluation, and analytical concepts (White, 2020). </a:t>
            </a:r>
          </a:p>
          <a:p>
            <a:pPr>
              <a:buFont typeface="Wingdings" panose="05000000000000000000" pitchFamily="2" charset="2"/>
              <a:buChar char="Ø"/>
            </a:pPr>
            <a:r>
              <a:rPr lang="en-US" sz="1800" dirty="0">
                <a:solidFill>
                  <a:schemeClr val="tx1"/>
                </a:solidFill>
                <a:effectLst/>
                <a:latin typeface="Times New Roman" panose="02020603050405020304" pitchFamily="18" charset="0"/>
                <a:ea typeface="Times New Roman" panose="02020603050405020304" pitchFamily="18" charset="0"/>
              </a:rPr>
              <a:t>The last section of the determination demonstrates the plotting of the data using some suitable chart (bar). </a:t>
            </a:r>
            <a:endParaRPr lang="en-IN" dirty="0">
              <a:solidFill>
                <a:schemeClr val="tx1"/>
              </a:solidFill>
            </a:endParaRPr>
          </a:p>
        </p:txBody>
      </p:sp>
      <p:pic>
        <p:nvPicPr>
          <p:cNvPr id="3074" name="Picture 2">
            <a:extLst>
              <a:ext uri="{FF2B5EF4-FFF2-40B4-BE49-F238E27FC236}">
                <a16:creationId xmlns:a16="http://schemas.microsoft.com/office/drawing/2014/main" id="{ABD4B3FC-EF7F-E82A-ECCC-22A14D2A1B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5376" y="2108201"/>
            <a:ext cx="5943600" cy="395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828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algn="just">
              <a:lnSpc>
                <a:spcPct val="150000"/>
              </a:lnSpc>
            </a:pPr>
            <a:r>
              <a:rPr lang="en-IN" sz="3000" b="1" dirty="0">
                <a:solidFill>
                  <a:schemeClr val="tx1"/>
                </a:solidFill>
                <a:effectLst/>
                <a:latin typeface="Times New Roman" panose="02020603050405020304" pitchFamily="18" charset="0"/>
                <a:ea typeface="Times New Roman" panose="02020603050405020304" pitchFamily="18" charset="0"/>
              </a:rPr>
              <a:t>Conclusion</a:t>
            </a:r>
            <a:endParaRPr lang="en-IN" sz="3000" dirty="0">
              <a:solidFill>
                <a:schemeClr val="tx1"/>
              </a:solidFill>
              <a:effectLst/>
              <a:latin typeface="Arial" panose="020B0604020202020204" pitchFamily="34" charset="0"/>
              <a:ea typeface="Arial" panose="020B0604020202020204" pitchFamily="34" charset="0"/>
            </a:endParaRPr>
          </a:p>
        </p:txBody>
      </p:sp>
      <p:sp>
        <p:nvSpPr>
          <p:cNvPr id="5" name="Content Placeholder 4">
            <a:extLst>
              <a:ext uri="{FF2B5EF4-FFF2-40B4-BE49-F238E27FC236}">
                <a16:creationId xmlns:a16="http://schemas.microsoft.com/office/drawing/2014/main" id="{5EB363A6-57AE-C0AB-0B96-00C7B776E16B}"/>
              </a:ext>
            </a:extLst>
          </p:cNvPr>
          <p:cNvSpPr>
            <a:spLocks noGrp="1"/>
          </p:cNvSpPr>
          <p:nvPr>
            <p:ph idx="1"/>
          </p:nvPr>
        </p:nvSpPr>
        <p:spPr>
          <a:xfrm>
            <a:off x="1097280" y="2108201"/>
            <a:ext cx="4187952" cy="4164583"/>
          </a:xfrm>
        </p:spPr>
        <p:txBody>
          <a:bodyPr>
            <a:normAutofit/>
          </a:bodyPr>
          <a:lstStyle/>
          <a:p>
            <a:pPr>
              <a:buFont typeface="Wingdings" panose="05000000000000000000" pitchFamily="2" charset="2"/>
              <a:buChar char="Ø"/>
            </a:pPr>
            <a:r>
              <a:rPr lang="en-US" sz="1800" dirty="0">
                <a:solidFill>
                  <a:schemeClr val="tx1"/>
                </a:solidFill>
                <a:effectLst/>
                <a:latin typeface="Times New Roman" panose="02020603050405020304" pitchFamily="18" charset="0"/>
                <a:ea typeface="Times New Roman" panose="02020603050405020304" pitchFamily="18" charset="0"/>
              </a:rPr>
              <a:t>All-over evaluation introduces the incident of shooting in New York with the assistance of NYPD data. </a:t>
            </a:r>
          </a:p>
          <a:p>
            <a:pPr>
              <a:buFont typeface="Wingdings" panose="05000000000000000000" pitchFamily="2" charset="2"/>
              <a:buChar char="Ø"/>
            </a:pPr>
            <a:r>
              <a:rPr lang="en-US" sz="1800" dirty="0">
                <a:solidFill>
                  <a:schemeClr val="tx1"/>
                </a:solidFill>
                <a:effectLst/>
                <a:latin typeface="Times New Roman" panose="02020603050405020304" pitchFamily="18" charset="0"/>
                <a:ea typeface="Times New Roman" panose="02020603050405020304" pitchFamily="18" charset="0"/>
              </a:rPr>
              <a:t>This introduces the location-wise total number of cases. </a:t>
            </a:r>
          </a:p>
          <a:p>
            <a:pPr>
              <a:buFont typeface="Wingdings" panose="05000000000000000000" pitchFamily="2" charset="2"/>
              <a:buChar char="Ø"/>
            </a:pPr>
            <a:r>
              <a:rPr lang="en-US" sz="1800" dirty="0">
                <a:solidFill>
                  <a:schemeClr val="tx1"/>
                </a:solidFill>
                <a:effectLst/>
                <a:latin typeface="Times New Roman" panose="02020603050405020304" pitchFamily="18" charset="0"/>
                <a:ea typeface="Times New Roman" panose="02020603050405020304" pitchFamily="18" charset="0"/>
              </a:rPr>
              <a:t>The determination also introduces the evaluation outcome that supports the construction of the R-programming. </a:t>
            </a:r>
            <a:endParaRPr lang="en-IN" dirty="0">
              <a:solidFill>
                <a:schemeClr val="tx1"/>
              </a:solidFill>
            </a:endParaRPr>
          </a:p>
        </p:txBody>
      </p:sp>
      <p:pic>
        <p:nvPicPr>
          <p:cNvPr id="4098" name="Picture 2">
            <a:extLst>
              <a:ext uri="{FF2B5EF4-FFF2-40B4-BE49-F238E27FC236}">
                <a16:creationId xmlns:a16="http://schemas.microsoft.com/office/drawing/2014/main" id="{27F07C81-BE69-F117-F8C3-D0117B76D7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6480" y="2619375"/>
            <a:ext cx="4972050" cy="161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433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algn="just">
              <a:lnSpc>
                <a:spcPct val="150000"/>
              </a:lnSpc>
            </a:pPr>
            <a:r>
              <a:rPr lang="en-IN" sz="3000" b="1" dirty="0">
                <a:solidFill>
                  <a:schemeClr val="tx1"/>
                </a:solidFill>
                <a:effectLst/>
                <a:latin typeface="Times New Roman" panose="02020603050405020304" pitchFamily="18" charset="0"/>
                <a:ea typeface="Times New Roman" panose="02020603050405020304" pitchFamily="18" charset="0"/>
              </a:rPr>
              <a:t>References</a:t>
            </a:r>
            <a:endParaRPr lang="en-IN" sz="3000" dirty="0">
              <a:solidFill>
                <a:schemeClr val="tx1"/>
              </a:solidFill>
              <a:effectLst/>
              <a:latin typeface="Arial" panose="020B0604020202020204" pitchFamily="34" charset="0"/>
              <a:ea typeface="Arial" panose="020B0604020202020204" pitchFamily="34" charset="0"/>
            </a:endParaRPr>
          </a:p>
        </p:txBody>
      </p:sp>
      <p:sp>
        <p:nvSpPr>
          <p:cNvPr id="5" name="Content Placeholder 4">
            <a:extLst>
              <a:ext uri="{FF2B5EF4-FFF2-40B4-BE49-F238E27FC236}">
                <a16:creationId xmlns:a16="http://schemas.microsoft.com/office/drawing/2014/main" id="{5EB363A6-57AE-C0AB-0B96-00C7B776E16B}"/>
              </a:ext>
            </a:extLst>
          </p:cNvPr>
          <p:cNvSpPr>
            <a:spLocks noGrp="1"/>
          </p:cNvSpPr>
          <p:nvPr>
            <p:ph idx="1"/>
          </p:nvPr>
        </p:nvSpPr>
        <p:spPr>
          <a:xfrm>
            <a:off x="722376" y="2108201"/>
            <a:ext cx="10817352" cy="4164583"/>
          </a:xfrm>
        </p:spPr>
        <p:txBody>
          <a:bodyPr>
            <a:normAutofit/>
          </a:bodyPr>
          <a:lstStyle/>
          <a:p>
            <a:pPr>
              <a:buFont typeface="Wingdings" panose="05000000000000000000" pitchFamily="2" charset="2"/>
              <a:buChar char="Ø"/>
            </a:pPr>
            <a:r>
              <a:rPr lang="en-US" sz="1800" dirty="0" err="1">
                <a:solidFill>
                  <a:schemeClr val="tx1"/>
                </a:solidFill>
                <a:effectLst/>
                <a:latin typeface="Times New Roman" panose="02020603050405020304" pitchFamily="18" charset="0"/>
                <a:ea typeface="Times New Roman" panose="02020603050405020304" pitchFamily="18" charset="0"/>
              </a:rPr>
              <a:t>Rampin</a:t>
            </a:r>
            <a:r>
              <a:rPr lang="en-US" sz="1800" dirty="0">
                <a:solidFill>
                  <a:schemeClr val="tx1"/>
                </a:solidFill>
                <a:effectLst/>
                <a:latin typeface="Times New Roman" panose="02020603050405020304" pitchFamily="18" charset="0"/>
                <a:ea typeface="Times New Roman" panose="02020603050405020304" pitchFamily="18" charset="0"/>
              </a:rPr>
              <a:t>, R. and </a:t>
            </a:r>
            <a:r>
              <a:rPr lang="en-US" sz="1800" dirty="0" err="1">
                <a:solidFill>
                  <a:schemeClr val="tx1"/>
                </a:solidFill>
                <a:effectLst/>
                <a:latin typeface="Times New Roman" panose="02020603050405020304" pitchFamily="18" charset="0"/>
                <a:ea typeface="Times New Roman" panose="02020603050405020304" pitchFamily="18" charset="0"/>
              </a:rPr>
              <a:t>Rampin</a:t>
            </a:r>
            <a:r>
              <a:rPr lang="en-US" sz="1800" dirty="0">
                <a:solidFill>
                  <a:schemeClr val="tx1"/>
                </a:solidFill>
                <a:effectLst/>
                <a:latin typeface="Times New Roman" panose="02020603050405020304" pitchFamily="18" charset="0"/>
                <a:ea typeface="Times New Roman" panose="02020603050405020304" pitchFamily="18" charset="0"/>
              </a:rPr>
              <a:t>, V., 2021. </a:t>
            </a:r>
            <a:r>
              <a:rPr lang="en-US" sz="1800" dirty="0" err="1">
                <a:solidFill>
                  <a:schemeClr val="tx1"/>
                </a:solidFill>
                <a:effectLst/>
                <a:latin typeface="Times New Roman" panose="02020603050405020304" pitchFamily="18" charset="0"/>
                <a:ea typeface="Times New Roman" panose="02020603050405020304" pitchFamily="18" charset="0"/>
              </a:rPr>
              <a:t>Taguette</a:t>
            </a:r>
            <a:r>
              <a:rPr lang="en-US" sz="1800" dirty="0">
                <a:solidFill>
                  <a:schemeClr val="tx1"/>
                </a:solidFill>
                <a:effectLst/>
                <a:latin typeface="Times New Roman" panose="02020603050405020304" pitchFamily="18" charset="0"/>
                <a:ea typeface="Times New Roman" panose="02020603050405020304" pitchFamily="18" charset="0"/>
              </a:rPr>
              <a:t>: open-source qualitative data analysis. Journal of Open Source Software, 6(68), p.3522.</a:t>
            </a:r>
          </a:p>
          <a:p>
            <a:pPr>
              <a:buFont typeface="Wingdings" panose="05000000000000000000" pitchFamily="2" charset="2"/>
              <a:buChar char="Ø"/>
            </a:pPr>
            <a:r>
              <a:rPr lang="en-US" sz="1800" dirty="0" err="1">
                <a:solidFill>
                  <a:schemeClr val="tx1"/>
                </a:solidFill>
                <a:effectLst/>
                <a:latin typeface="Times New Roman" panose="02020603050405020304" pitchFamily="18" charset="0"/>
                <a:ea typeface="Times New Roman" panose="02020603050405020304" pitchFamily="18" charset="0"/>
              </a:rPr>
              <a:t>Matusiak</a:t>
            </a:r>
            <a:r>
              <a:rPr lang="en-US" sz="1800" dirty="0">
                <a:solidFill>
                  <a:schemeClr val="tx1"/>
                </a:solidFill>
                <a:effectLst/>
                <a:latin typeface="Times New Roman" panose="02020603050405020304" pitchFamily="18" charset="0"/>
                <a:ea typeface="Times New Roman" panose="02020603050405020304" pitchFamily="18" charset="0"/>
              </a:rPr>
              <a:t>, M.C., Cavanaugh, M.R. and Stephenson, M., 2022. An assessment of officer-involved shooting data transparency in the United States. Journal of interpersonal violence, 37(1-2), pp.472-496.</a:t>
            </a:r>
          </a:p>
          <a:p>
            <a:pPr>
              <a:buFont typeface="Wingdings" panose="05000000000000000000" pitchFamily="2" charset="2"/>
              <a:buChar char="Ø"/>
            </a:pPr>
            <a:r>
              <a:rPr lang="en-US" sz="1800" dirty="0">
                <a:solidFill>
                  <a:schemeClr val="tx1"/>
                </a:solidFill>
                <a:effectLst/>
                <a:latin typeface="Times New Roman" panose="02020603050405020304" pitchFamily="18" charset="0"/>
                <a:ea typeface="Times New Roman" panose="02020603050405020304" pitchFamily="18" charset="0"/>
              </a:rPr>
              <a:t>White, M.D., 2020. The New York City Police Department, its crime control strategies and organizational changes, 1970-2009. In Understanding New York’s Crime Drop (pp. 74-95). Routledge.</a:t>
            </a:r>
          </a:p>
        </p:txBody>
      </p:sp>
    </p:spTree>
    <p:extLst>
      <p:ext uri="{BB962C8B-B14F-4D97-AF65-F5344CB8AC3E}">
        <p14:creationId xmlns:p14="http://schemas.microsoft.com/office/powerpoint/2010/main" val="3814652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hank You Images – Browse 303,229 Stock Photos, Vectors, and Video | Adobe  Stock">
            <a:extLst>
              <a:ext uri="{FF2B5EF4-FFF2-40B4-BE49-F238E27FC236}">
                <a16:creationId xmlns:a16="http://schemas.microsoft.com/office/drawing/2014/main" id="{A84C0B3C-AF94-E5E4-0C71-71E7E8C4EA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925" y="1714500"/>
            <a:ext cx="805815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930330"/>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5.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6.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7.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{B9DFFEDB-B788-4423-B0D0-8CA3CAB9E10A}tf22712842_win32</Template>
  <TotalTime>8</TotalTime>
  <Words>711</Words>
  <Application>Microsoft Office PowerPoint</Application>
  <PresentationFormat>Widescreen</PresentationFormat>
  <Paragraphs>37</Paragraphs>
  <Slides>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Bookman Old Style</vt:lpstr>
      <vt:lpstr>Calibri</vt:lpstr>
      <vt:lpstr>Franklin Gothic Book</vt:lpstr>
      <vt:lpstr>Times New Roman</vt:lpstr>
      <vt:lpstr>Wingdings</vt:lpstr>
      <vt:lpstr>Custom</vt:lpstr>
      <vt:lpstr>NYPD Shooting Incident Data Report</vt:lpstr>
      <vt:lpstr>Introduction</vt:lpstr>
      <vt:lpstr>Finding &amp; Analysis</vt:lpstr>
      <vt:lpstr>Contd…</vt:lpstr>
      <vt:lpstr>Contd…</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NYPD Shooting Incident Data Report</dc:title>
  <dc:creator>Admin</dc:creator>
  <cp:lastModifiedBy>Admin</cp:lastModifiedBy>
  <cp:revision>13</cp:revision>
  <dcterms:created xsi:type="dcterms:W3CDTF">2024-06-01T12:19:39Z</dcterms:created>
  <dcterms:modified xsi:type="dcterms:W3CDTF">2024-06-01T12:28:20Z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