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8288000" cy="10287000"/>
  <p:notesSz cx="6858000" cy="9144000"/>
  <p:embeddedFontLst>
    <p:embeddedFont>
      <p:font typeface="Canva Sans" panose="020B0604020202020204" charset="0"/>
      <p:regular r:id="rId21"/>
    </p:embeddedFont>
    <p:embeddedFont>
      <p:font typeface="Canva Sans Bold" panose="020B0604020202020204" charset="0"/>
      <p:regular r:id="rId22"/>
    </p:embeddedFont>
    <p:embeddedFont>
      <p:font typeface="Canva Sans Bold Italics" panose="020B0604020202020204" charset="0"/>
      <p:regular r:id="rId23"/>
    </p:embeddedFont>
    <p:embeddedFont>
      <p:font typeface="Maven Pro" panose="020B0604020202020204" charset="0"/>
      <p:regular r:id="rId24"/>
    </p:embeddedFont>
    <p:embeddedFont>
      <p:font typeface="Maven Pro Bold" panose="020B0604020202020204" charset="0"/>
      <p:regular r:id="rId25"/>
    </p:embeddedFont>
    <p:embeddedFont>
      <p:font typeface="Open Sans Bold" panose="020B0604020202020204" charset="0"/>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p:scale>
          <a:sx n="50" d="100"/>
          <a:sy n="50" d="100"/>
        </p:scale>
        <p:origin x="300" y="-15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7D0956-EB94-44B0-BB98-A209D53AC180}" type="datetimeFigureOut">
              <a:rPr lang="en-IN" smtClean="0"/>
              <a:t>25-06-2025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D33ECB-8C8D-48F2-97CA-540CF6658676}" type="slidenum">
              <a:rPr lang="en-IN" smtClean="0"/>
              <a:t>‹#›</a:t>
            </a:fld>
            <a:endParaRPr lang="en-IN"/>
          </a:p>
        </p:txBody>
      </p:sp>
    </p:spTree>
    <p:extLst>
      <p:ext uri="{BB962C8B-B14F-4D97-AF65-F5344CB8AC3E}">
        <p14:creationId xmlns:p14="http://schemas.microsoft.com/office/powerpoint/2010/main" val="19203402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0D33ECB-8C8D-48F2-97CA-540CF6658676}" type="slidenum">
              <a:rPr lang="en-IN" smtClean="0"/>
              <a:t>1</a:t>
            </a:fld>
            <a:endParaRPr lang="en-IN"/>
          </a:p>
        </p:txBody>
      </p:sp>
    </p:spTree>
    <p:extLst>
      <p:ext uri="{BB962C8B-B14F-4D97-AF65-F5344CB8AC3E}">
        <p14:creationId xmlns:p14="http://schemas.microsoft.com/office/powerpoint/2010/main" val="22374268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sv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10.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1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8.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4.sv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11.jpeg"/><Relationship Id="rId5" Type="http://schemas.openxmlformats.org/officeDocument/2006/relationships/image" Target="../media/image10.jpeg"/><Relationship Id="rId4" Type="http://schemas.openxmlformats.org/officeDocument/2006/relationships/image" Target="../media/image9.jpeg"/></Relationships>
</file>

<file path=ppt/slides/_rels/slide1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mdpi.com/1660-4601/17/21/8235" TargetMode="External"/><Relationship Id="rId7" Type="http://schemas.openxmlformats.org/officeDocument/2006/relationships/image" Target="../media/image2.svg"/><Relationship Id="rId2" Type="http://schemas.openxmlformats.org/officeDocument/2006/relationships/hyperlink" Target="https://gh.bmj.com/content/7/1/e006471" TargetMode="External"/><Relationship Id="rId1" Type="http://schemas.openxmlformats.org/officeDocument/2006/relationships/slideLayout" Target="../slideLayouts/slideLayout7.xml"/><Relationship Id="rId6" Type="http://schemas.openxmlformats.org/officeDocument/2006/relationships/image" Target="../media/image1.png"/><Relationship Id="rId11" Type="http://schemas.openxmlformats.org/officeDocument/2006/relationships/image" Target="../media/image6.svg"/><Relationship Id="rId5" Type="http://schemas.openxmlformats.org/officeDocument/2006/relationships/hyperlink" Target="http://esearchgate.net/profile/Aparna-Basu/publication/228962297_Social_network_analysis_of_terrorist_organizations_in_India/links/550b22490cf265693cef69b7/Social-network-analysis-of-terrorist-organizations-in-India.pdf" TargetMode="External"/><Relationship Id="rId10" Type="http://schemas.openxmlformats.org/officeDocument/2006/relationships/image" Target="../media/image5.png"/><Relationship Id="rId4" Type="http://schemas.openxmlformats.org/officeDocument/2006/relationships/hyperlink" Target="https://www.researchgate.net/profile/Aparna-Basu/publication/228962297_Social_network_analysis_of_terrorist_organizations_in_India/links/550b22490cf265693cef69b7/Social-network-analysis-of-terrorist-organizations-in-India.pdf" TargetMode="External"/><Relationship Id="rId9" Type="http://schemas.openxmlformats.org/officeDocument/2006/relationships/image" Target="../media/image4.svg"/></Relationships>
</file>

<file path=ppt/slides/_rels/slide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svg"/><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2.sv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1.png"/><Relationship Id="rId5" Type="http://schemas.openxmlformats.org/officeDocument/2006/relationships/image" Target="../media/image6.sv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540755" y="1617896"/>
            <a:ext cx="14813670" cy="2535164"/>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SURVEY REPORT ON</a:t>
            </a:r>
          </a:p>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SOCIAL NETWORK ANALYSIS APPLICATIONS</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V="1">
            <a:off x="14297025" y="6296025"/>
            <a:ext cx="4114800" cy="4114800"/>
          </a:xfrm>
          <a:custGeom>
            <a:avLst/>
            <a:gdLst/>
            <a:ahLst/>
            <a:cxnLst/>
            <a:rect l="l" t="t" r="r" b="b"/>
            <a:pathLst>
              <a:path w="4114800" h="4114800">
                <a:moveTo>
                  <a:pt x="0" y="4114800"/>
                </a:moveTo>
                <a:lnTo>
                  <a:pt x="4114800" y="4114800"/>
                </a:lnTo>
                <a:lnTo>
                  <a:pt x="4114800" y="0"/>
                </a:lnTo>
                <a:lnTo>
                  <a:pt x="0" y="0"/>
                </a:lnTo>
                <a:lnTo>
                  <a:pt x="0" y="41148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0" y="8039083"/>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6" name="Freeform 6"/>
          <p:cNvSpPr/>
          <p:nvPr/>
        </p:nvSpPr>
        <p:spPr>
          <a:xfrm>
            <a:off x="17657548" y="293921"/>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TextBox 8"/>
          <p:cNvSpPr txBox="1"/>
          <p:nvPr/>
        </p:nvSpPr>
        <p:spPr>
          <a:xfrm>
            <a:off x="2778534" y="5927899"/>
            <a:ext cx="12730931" cy="574327"/>
          </a:xfrm>
          <a:prstGeom prst="rect">
            <a:avLst/>
          </a:prstGeom>
        </p:spPr>
        <p:txBody>
          <a:bodyPr lIns="0" tIns="0" rIns="0" bIns="0" rtlCol="0" anchor="t">
            <a:spAutoFit/>
          </a:bodyPr>
          <a:lstStyle/>
          <a:p>
            <a:pPr algn="ctr">
              <a:lnSpc>
                <a:spcPts val="4236"/>
              </a:lnSpc>
            </a:pPr>
            <a:r>
              <a:rPr lang="en-US" sz="4236" b="1">
                <a:solidFill>
                  <a:srgbClr val="000000"/>
                </a:solidFill>
                <a:latin typeface="Maven Pro Bold"/>
                <a:ea typeface="Maven Pro Bold"/>
                <a:cs typeface="Maven Pro Bold"/>
                <a:sym typeface="Maven Pro Bold"/>
              </a:rPr>
              <a:t>DSE (Computer Science) - Research Methodology</a:t>
            </a:r>
          </a:p>
        </p:txBody>
      </p:sp>
      <p:sp>
        <p:nvSpPr>
          <p:cNvPr id="9" name="Freeform 9"/>
          <p:cNvSpPr/>
          <p:nvPr/>
        </p:nvSpPr>
        <p:spPr>
          <a:xfrm flipV="1">
            <a:off x="14542983" y="-104775"/>
            <a:ext cx="2716317" cy="1358159"/>
          </a:xfrm>
          <a:custGeom>
            <a:avLst/>
            <a:gdLst/>
            <a:ahLst/>
            <a:cxnLst/>
            <a:rect l="l" t="t" r="r" b="b"/>
            <a:pathLst>
              <a:path w="2716317" h="1358159">
                <a:moveTo>
                  <a:pt x="0" y="1358159"/>
                </a:moveTo>
                <a:lnTo>
                  <a:pt x="2716317" y="1358159"/>
                </a:lnTo>
                <a:lnTo>
                  <a:pt x="2716317" y="0"/>
                </a:lnTo>
                <a:lnTo>
                  <a:pt x="0" y="0"/>
                </a:lnTo>
                <a:lnTo>
                  <a:pt x="0" y="1358159"/>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TextBox 10"/>
          <p:cNvSpPr txBox="1"/>
          <p:nvPr/>
        </p:nvSpPr>
        <p:spPr>
          <a:xfrm>
            <a:off x="3912580" y="8410575"/>
            <a:ext cx="10864763" cy="474489"/>
          </a:xfrm>
          <a:prstGeom prst="rect">
            <a:avLst/>
          </a:prstGeom>
        </p:spPr>
        <p:txBody>
          <a:bodyPr lIns="0" tIns="0" rIns="0" bIns="0" rtlCol="0" anchor="t">
            <a:spAutoFit/>
          </a:bodyPr>
          <a:lstStyle/>
          <a:p>
            <a:pPr algn="ctr">
              <a:lnSpc>
                <a:spcPts val="3736"/>
              </a:lnSpc>
            </a:pPr>
            <a:r>
              <a:rPr lang="en-US" sz="3736" b="1" dirty="0">
                <a:solidFill>
                  <a:srgbClr val="000000"/>
                </a:solidFill>
                <a:latin typeface="Maven Pro Bold"/>
                <a:ea typeface="Maven Pro Bold"/>
                <a:cs typeface="Maven Pro Bold"/>
                <a:sym typeface="Maven Pro Bold"/>
              </a:rPr>
              <a:t>Presented by</a:t>
            </a:r>
            <a:r>
              <a:rPr lang="en-US" sz="3736" dirty="0">
                <a:solidFill>
                  <a:srgbClr val="000000"/>
                </a:solidFill>
                <a:latin typeface="Maven Pro"/>
                <a:ea typeface="Maven Pro"/>
                <a:cs typeface="Maven Pro"/>
                <a:sym typeface="Maven Pro"/>
              </a:rPr>
              <a:t>: Raj Bhadani</a:t>
            </a:r>
          </a:p>
        </p:txBody>
      </p:sp>
      <p:sp>
        <p:nvSpPr>
          <p:cNvPr id="11" name="TextBox 11"/>
          <p:cNvSpPr txBox="1"/>
          <p:nvPr/>
        </p:nvSpPr>
        <p:spPr>
          <a:xfrm>
            <a:off x="3912580" y="7534606"/>
            <a:ext cx="10864763" cy="504477"/>
          </a:xfrm>
          <a:prstGeom prst="rect">
            <a:avLst/>
          </a:prstGeom>
        </p:spPr>
        <p:txBody>
          <a:bodyPr lIns="0" tIns="0" rIns="0" bIns="0" rtlCol="0" anchor="t">
            <a:spAutoFit/>
          </a:bodyPr>
          <a:lstStyle/>
          <a:p>
            <a:pPr algn="ctr">
              <a:lnSpc>
                <a:spcPts val="3736"/>
              </a:lnSpc>
            </a:pPr>
            <a:r>
              <a:rPr lang="en-US" sz="3736" b="1">
                <a:solidFill>
                  <a:srgbClr val="000000"/>
                </a:solidFill>
                <a:latin typeface="Maven Pro Bold"/>
                <a:ea typeface="Maven Pro Bold"/>
                <a:cs typeface="Maven Pro Bold"/>
                <a:sym typeface="Maven Pro Bold"/>
              </a:rPr>
              <a:t>Presented to</a:t>
            </a:r>
            <a:r>
              <a:rPr lang="en-US" sz="3736">
                <a:solidFill>
                  <a:srgbClr val="000000"/>
                </a:solidFill>
                <a:latin typeface="Maven Pro"/>
                <a:ea typeface="Maven Pro"/>
                <a:cs typeface="Maven Pro"/>
                <a:sym typeface="Maven Pro"/>
              </a:rPr>
              <a:t>:Prof. Rakhi Saxena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07209" y="1620837"/>
            <a:ext cx="11273583" cy="2540001"/>
          </a:xfrm>
          <a:prstGeom prst="rect">
            <a:avLst/>
          </a:prstGeom>
        </p:spPr>
        <p:txBody>
          <a:bodyPr lIns="0" tIns="0" rIns="0" bIns="0" rtlCol="0" anchor="t">
            <a:spAutoFit/>
          </a:bodyPr>
          <a:lstStyle/>
          <a:p>
            <a:pPr algn="ctr">
              <a:lnSpc>
                <a:spcPts val="6400"/>
              </a:lnSpc>
            </a:pPr>
            <a:r>
              <a:rPr lang="en-US" sz="8000" b="1">
                <a:solidFill>
                  <a:srgbClr val="000000"/>
                </a:solidFill>
                <a:latin typeface="Maven Pro Bold"/>
                <a:ea typeface="Maven Pro Bold"/>
                <a:cs typeface="Maven Pro Bold"/>
                <a:sym typeface="Maven Pro Bold"/>
              </a:rPr>
              <a:t>APPROACHES TO SOLVE THE PROBLEM (CONTD)</a:t>
            </a:r>
          </a:p>
        </p:txBody>
      </p:sp>
      <p:sp>
        <p:nvSpPr>
          <p:cNvPr id="3" name="TextBox 3"/>
          <p:cNvSpPr txBox="1"/>
          <p:nvPr/>
        </p:nvSpPr>
        <p:spPr>
          <a:xfrm>
            <a:off x="1674023" y="4657853"/>
            <a:ext cx="14809773" cy="4275846"/>
          </a:xfrm>
          <a:prstGeom prst="rect">
            <a:avLst/>
          </a:prstGeom>
        </p:spPr>
        <p:txBody>
          <a:bodyPr lIns="0" tIns="0" rIns="0" bIns="0" rtlCol="0" anchor="t">
            <a:spAutoFit/>
          </a:bodyPr>
          <a:lstStyle/>
          <a:p>
            <a:pPr marL="574209" lvl="1" indent="-287104" algn="just">
              <a:lnSpc>
                <a:spcPts val="3723"/>
              </a:lnSpc>
              <a:buFont typeface="Arial"/>
              <a:buChar char="•"/>
            </a:pPr>
            <a:r>
              <a:rPr lang="en-US" sz="2659" b="1">
                <a:solidFill>
                  <a:srgbClr val="000000"/>
                </a:solidFill>
                <a:latin typeface="Maven Pro Bold"/>
                <a:ea typeface="Maven Pro Bold"/>
                <a:cs typeface="Maven Pro Bold"/>
                <a:sym typeface="Maven Pro Bold"/>
              </a:rPr>
              <a:t>Mixed-Methods Integration:</a:t>
            </a:r>
          </a:p>
          <a:p>
            <a:pPr marL="574209" lvl="1" indent="-287104" algn="just">
              <a:lnSpc>
                <a:spcPts val="3989"/>
              </a:lnSpc>
              <a:buAutoNum type="arabicPeriod"/>
            </a:pPr>
            <a:r>
              <a:rPr lang="en-US" sz="2659">
                <a:solidFill>
                  <a:srgbClr val="000000"/>
                </a:solidFill>
                <a:latin typeface="Maven Pro"/>
                <a:ea typeface="Maven Pro"/>
                <a:cs typeface="Maven Pro"/>
                <a:sym typeface="Maven Pro"/>
              </a:rPr>
              <a:t>Combine SNA with qualitative data (e.g., stakeholder interviews, tweet content analysis) to contextualize findings. </a:t>
            </a:r>
          </a:p>
          <a:p>
            <a:pPr marL="574209" lvl="1" indent="-287104" algn="just">
              <a:lnSpc>
                <a:spcPts val="3723"/>
              </a:lnSpc>
              <a:buAutoNum type="arabicPeriod"/>
            </a:pPr>
            <a:r>
              <a:rPr lang="en-US" sz="2659">
                <a:solidFill>
                  <a:srgbClr val="000000"/>
                </a:solidFill>
                <a:latin typeface="Maven Pro"/>
                <a:ea typeface="Maven Pro"/>
                <a:cs typeface="Maven Pro"/>
                <a:sym typeface="Maven Pro"/>
              </a:rPr>
              <a:t>Validate open-source intelligence (terrorist networks) with ground truth where feasible.</a:t>
            </a:r>
          </a:p>
          <a:p>
            <a:pPr algn="just">
              <a:lnSpc>
                <a:spcPts val="3723"/>
              </a:lnSpc>
            </a:pPr>
            <a:r>
              <a:rPr lang="en-US" sz="2659">
                <a:solidFill>
                  <a:srgbClr val="000000"/>
                </a:solidFill>
                <a:latin typeface="Maven Pro"/>
                <a:ea typeface="Maven Pro"/>
                <a:cs typeface="Maven Pro"/>
                <a:sym typeface="Maven Pro"/>
              </a:rPr>
              <a:t> </a:t>
            </a:r>
          </a:p>
          <a:p>
            <a:pPr marL="574209" lvl="1" indent="-287104" algn="just">
              <a:lnSpc>
                <a:spcPts val="3723"/>
              </a:lnSpc>
              <a:buFont typeface="Arial"/>
              <a:buChar char="•"/>
            </a:pPr>
            <a:r>
              <a:rPr lang="en-US" sz="2659" b="1">
                <a:solidFill>
                  <a:srgbClr val="000000"/>
                </a:solidFill>
                <a:latin typeface="Maven Pro Bold"/>
                <a:ea typeface="Maven Pro Bold"/>
                <a:cs typeface="Maven Pro Bold"/>
                <a:sym typeface="Maven Pro Bold"/>
              </a:rPr>
              <a:t>Real-Time Monitoring Tools: </a:t>
            </a:r>
          </a:p>
          <a:p>
            <a:pPr marL="574209" lvl="1" indent="-287104" algn="just">
              <a:lnSpc>
                <a:spcPts val="3723"/>
              </a:lnSpc>
              <a:buAutoNum type="arabicPeriod"/>
            </a:pPr>
            <a:r>
              <a:rPr lang="en-US" sz="2659">
                <a:solidFill>
                  <a:srgbClr val="000000"/>
                </a:solidFill>
                <a:latin typeface="Maven Pro"/>
                <a:ea typeface="Maven Pro"/>
                <a:cs typeface="Maven Pro"/>
                <a:sym typeface="Maven Pro"/>
              </a:rPr>
              <a:t>Propose adaptive SNA models (e.g., machine learning-enhanced Twitter analytics) for dynamic policy adjustments. </a:t>
            </a:r>
          </a:p>
          <a:p>
            <a:pPr algn="just">
              <a:lnSpc>
                <a:spcPts val="3723"/>
              </a:lnSpc>
            </a:pPr>
            <a:endParaRPr lang="en-US" sz="2659">
              <a:solidFill>
                <a:srgbClr val="000000"/>
              </a:solidFill>
              <a:latin typeface="Maven Pro"/>
              <a:ea typeface="Maven Pro"/>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5" name="Table 5"/>
          <p:cNvGraphicFramePr>
            <a:graphicFrameLocks noGrp="1"/>
          </p:cNvGraphicFramePr>
          <p:nvPr/>
        </p:nvGraphicFramePr>
        <p:xfrm>
          <a:off x="2016008" y="3000375"/>
          <a:ext cx="14937564" cy="6257926"/>
        </p:xfrm>
        <a:graphic>
          <a:graphicData uri="http://schemas.openxmlformats.org/drawingml/2006/table">
            <a:tbl>
              <a:tblPr/>
              <a:tblGrid>
                <a:gridCol w="4979188">
                  <a:extLst>
                    <a:ext uri="{9D8B030D-6E8A-4147-A177-3AD203B41FA5}">
                      <a16:colId xmlns:a16="http://schemas.microsoft.com/office/drawing/2014/main" val="20000"/>
                    </a:ext>
                  </a:extLst>
                </a:gridCol>
                <a:gridCol w="4979188">
                  <a:extLst>
                    <a:ext uri="{9D8B030D-6E8A-4147-A177-3AD203B41FA5}">
                      <a16:colId xmlns:a16="http://schemas.microsoft.com/office/drawing/2014/main" val="20001"/>
                    </a:ext>
                  </a:extLst>
                </a:gridCol>
                <a:gridCol w="4979188">
                  <a:extLst>
                    <a:ext uri="{9D8B030D-6E8A-4147-A177-3AD203B41FA5}">
                      <a16:colId xmlns:a16="http://schemas.microsoft.com/office/drawing/2014/main" val="20002"/>
                    </a:ext>
                  </a:extLst>
                </a:gridCol>
              </a:tblGrid>
              <a:tr h="1542919">
                <a:tc>
                  <a:txBody>
                    <a:bodyPr/>
                    <a:lstStyle/>
                    <a:p>
                      <a:pPr marL="0" lvl="0" indent="0" algn="ctr">
                        <a:lnSpc>
                          <a:spcPts val="5599"/>
                        </a:lnSpc>
                        <a:spcBef>
                          <a:spcPct val="0"/>
                        </a:spcBef>
                        <a:defRPr/>
                      </a:pPr>
                      <a:r>
                        <a:rPr lang="en-US" sz="3999" b="1" u="none" strike="noStrike">
                          <a:solidFill>
                            <a:srgbClr val="000000"/>
                          </a:solidFill>
                          <a:latin typeface="Open Sans Bold"/>
                          <a:ea typeface="Open Sans Bold"/>
                          <a:cs typeface="Open Sans Bold"/>
                          <a:sym typeface="Open Sans Bold"/>
                        </a:rPr>
                        <a:t>Study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5599"/>
                        </a:lnSpc>
                        <a:spcBef>
                          <a:spcPct val="0"/>
                        </a:spcBef>
                        <a:defRPr/>
                      </a:pPr>
                      <a:r>
                        <a:rPr lang="en-US" sz="3999" b="1" u="none" strike="noStrike">
                          <a:solidFill>
                            <a:srgbClr val="000000"/>
                          </a:solidFill>
                          <a:latin typeface="Open Sans Bold"/>
                          <a:ea typeface="Open Sans Bold"/>
                          <a:cs typeface="Open Sans Bold"/>
                          <a:sym typeface="Open Sans Bold"/>
                        </a:rPr>
                        <a:t>Dataset</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5599"/>
                        </a:lnSpc>
                        <a:spcBef>
                          <a:spcPct val="0"/>
                        </a:spcBef>
                        <a:defRPr/>
                      </a:pPr>
                      <a:r>
                        <a:rPr lang="en-US" sz="3999" b="1" u="none" strike="noStrike">
                          <a:solidFill>
                            <a:srgbClr val="000000"/>
                          </a:solidFill>
                          <a:latin typeface="Open Sans Bold"/>
                          <a:ea typeface="Open Sans Bold"/>
                          <a:cs typeface="Open Sans Bold"/>
                          <a:sym typeface="Open Sans Bold"/>
                        </a:rPr>
                        <a:t>Source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571669">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Tobacco Control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Survey of 108 stakeholders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District health departments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571669">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COVID-19 Tweets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452,430 tweets (1% sample)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Twitter API </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r h="1571669">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Terrorist Networks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Media reports (61 organizations)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4199"/>
                        </a:lnSpc>
                        <a:spcBef>
                          <a:spcPct val="0"/>
                        </a:spcBef>
                        <a:defRPr/>
                      </a:pPr>
                      <a:r>
                        <a:rPr lang="en-US" sz="2999" b="1" u="none" strike="noStrike">
                          <a:solidFill>
                            <a:srgbClr val="000000"/>
                          </a:solidFill>
                          <a:latin typeface="Open Sans Bold"/>
                          <a:ea typeface="Open Sans Bold"/>
                          <a:cs typeface="Open Sans Bold"/>
                          <a:sym typeface="Open Sans Bold"/>
                        </a:rPr>
                        <a:t>Open-source intelligence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6" name="TextBox 6"/>
          <p:cNvSpPr txBox="1"/>
          <p:nvPr/>
        </p:nvSpPr>
        <p:spPr>
          <a:xfrm>
            <a:off x="5323669" y="1780314"/>
            <a:ext cx="8322243"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DATASETS USED</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386859" y="1323975"/>
            <a:ext cx="13073183" cy="1730376"/>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METHODOLOGY</a:t>
            </a:r>
          </a:p>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(APPROACHES/METHODS)</a:t>
            </a:r>
          </a:p>
        </p:txBody>
      </p:sp>
      <p:grpSp>
        <p:nvGrpSpPr>
          <p:cNvPr id="3" name="Group 3"/>
          <p:cNvGrpSpPr/>
          <p:nvPr/>
        </p:nvGrpSpPr>
        <p:grpSpPr>
          <a:xfrm>
            <a:off x="1452563" y="4377975"/>
            <a:ext cx="15382875" cy="3673419"/>
            <a:chOff x="0" y="0"/>
            <a:chExt cx="4051457" cy="967485"/>
          </a:xfrm>
        </p:grpSpPr>
        <p:sp>
          <p:nvSpPr>
            <p:cNvPr id="4" name="Freeform 4"/>
            <p:cNvSpPr/>
            <p:nvPr/>
          </p:nvSpPr>
          <p:spPr>
            <a:xfrm>
              <a:off x="0" y="0"/>
              <a:ext cx="4051457" cy="967485"/>
            </a:xfrm>
            <a:custGeom>
              <a:avLst/>
              <a:gdLst/>
              <a:ahLst/>
              <a:cxnLst/>
              <a:rect l="l" t="t" r="r" b="b"/>
              <a:pathLst>
                <a:path w="4051457" h="967485">
                  <a:moveTo>
                    <a:pt x="25667" y="0"/>
                  </a:moveTo>
                  <a:lnTo>
                    <a:pt x="4025790" y="0"/>
                  </a:lnTo>
                  <a:cubicBezTo>
                    <a:pt x="4032597" y="0"/>
                    <a:pt x="4039126" y="2704"/>
                    <a:pt x="4043939" y="7518"/>
                  </a:cubicBezTo>
                  <a:cubicBezTo>
                    <a:pt x="4048753" y="12331"/>
                    <a:pt x="4051457" y="18860"/>
                    <a:pt x="4051457" y="25667"/>
                  </a:cubicBezTo>
                  <a:lnTo>
                    <a:pt x="4051457" y="941818"/>
                  </a:lnTo>
                  <a:cubicBezTo>
                    <a:pt x="4051457" y="955993"/>
                    <a:pt x="4039965" y="967485"/>
                    <a:pt x="4025790" y="967485"/>
                  </a:cubicBezTo>
                  <a:lnTo>
                    <a:pt x="25667" y="967485"/>
                  </a:lnTo>
                  <a:cubicBezTo>
                    <a:pt x="18860" y="967485"/>
                    <a:pt x="12331" y="964781"/>
                    <a:pt x="7518" y="959967"/>
                  </a:cubicBezTo>
                  <a:cubicBezTo>
                    <a:pt x="2704" y="955154"/>
                    <a:pt x="0" y="948625"/>
                    <a:pt x="0" y="941818"/>
                  </a:cubicBezTo>
                  <a:lnTo>
                    <a:pt x="0" y="25667"/>
                  </a:lnTo>
                  <a:cubicBezTo>
                    <a:pt x="0" y="18860"/>
                    <a:pt x="2704" y="12331"/>
                    <a:pt x="7518" y="7518"/>
                  </a:cubicBezTo>
                  <a:cubicBezTo>
                    <a:pt x="12331" y="2704"/>
                    <a:pt x="18860" y="0"/>
                    <a:pt x="25667" y="0"/>
                  </a:cubicBezTo>
                  <a:close/>
                </a:path>
              </a:pathLst>
            </a:custGeom>
            <a:solidFill>
              <a:srgbClr val="C0B3A0">
                <a:alpha val="53725"/>
              </a:srgbClr>
            </a:solidFill>
          </p:spPr>
        </p:sp>
        <p:sp>
          <p:nvSpPr>
            <p:cNvPr id="5" name="TextBox 5"/>
            <p:cNvSpPr txBox="1"/>
            <p:nvPr/>
          </p:nvSpPr>
          <p:spPr>
            <a:xfrm>
              <a:off x="0" y="-38100"/>
              <a:ext cx="4051457" cy="1005585"/>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689111" y="4978721"/>
            <a:ext cx="14909779" cy="2395727"/>
          </a:xfrm>
          <a:prstGeom prst="rect">
            <a:avLst/>
          </a:prstGeom>
        </p:spPr>
        <p:txBody>
          <a:bodyPr lIns="0" tIns="0" rIns="0" bIns="0" rtlCol="0" anchor="t">
            <a:spAutoFit/>
          </a:bodyPr>
          <a:lstStyle/>
          <a:p>
            <a:pPr algn="just">
              <a:lnSpc>
                <a:spcPts val="4735"/>
              </a:lnSpc>
            </a:pPr>
            <a:endParaRPr/>
          </a:p>
          <a:p>
            <a:pPr marL="730221" lvl="1" indent="-365111" algn="just">
              <a:lnSpc>
                <a:spcPts val="4735"/>
              </a:lnSpc>
              <a:buFont typeface="Arial"/>
              <a:buChar char="•"/>
            </a:pPr>
            <a:r>
              <a:rPr lang="en-US" sz="3382">
                <a:solidFill>
                  <a:srgbClr val="000000"/>
                </a:solidFill>
                <a:latin typeface="Maven Pro"/>
                <a:ea typeface="Maven Pro"/>
                <a:cs typeface="Maven Pro"/>
                <a:sym typeface="Maven Pro"/>
              </a:rPr>
              <a:t>SNA metrics (centrality, density, betweenness) to map relationships.</a:t>
            </a:r>
          </a:p>
          <a:p>
            <a:pPr marL="730221" lvl="1" indent="-365111" algn="just">
              <a:lnSpc>
                <a:spcPts val="4735"/>
              </a:lnSpc>
              <a:buFont typeface="Arial"/>
              <a:buChar char="•"/>
            </a:pPr>
            <a:r>
              <a:rPr lang="en-US" sz="3382">
                <a:solidFill>
                  <a:srgbClr val="000000"/>
                </a:solidFill>
                <a:latin typeface="Maven Pro"/>
                <a:ea typeface="Maven Pro"/>
                <a:cs typeface="Maven Pro"/>
                <a:sym typeface="Maven Pro"/>
              </a:rPr>
              <a:t>Comparative analysis of network structures across domains. </a:t>
            </a:r>
          </a:p>
          <a:p>
            <a:pPr algn="just">
              <a:lnSpc>
                <a:spcPts val="4735"/>
              </a:lnSpc>
            </a:pPr>
            <a:endParaRPr lang="en-US" sz="3382">
              <a:solidFill>
                <a:srgbClr val="000000"/>
              </a:solidFill>
              <a:latin typeface="Maven Pro"/>
              <a:ea typeface="Maven Pro"/>
              <a:cs typeface="Maven Pro"/>
              <a:sym typeface="Maven Pro"/>
            </a:endParaRPr>
          </a:p>
        </p:txBody>
      </p:sp>
      <p:sp>
        <p:nvSpPr>
          <p:cNvPr id="7" name="Freeform 7"/>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8" name="Freeform 8"/>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9" name="Freeform 9"/>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575043" y="2173439"/>
            <a:ext cx="15137913" cy="7406300"/>
          </a:xfrm>
          <a:prstGeom prst="rect">
            <a:avLst/>
          </a:prstGeom>
        </p:spPr>
        <p:txBody>
          <a:bodyPr lIns="0" tIns="0" rIns="0" bIns="0" rtlCol="0" anchor="t">
            <a:spAutoFit/>
          </a:bodyPr>
          <a:lstStyle/>
          <a:p>
            <a:pPr algn="l">
              <a:lnSpc>
                <a:spcPts val="6313"/>
              </a:lnSpc>
            </a:pPr>
            <a:r>
              <a:rPr lang="en-US" sz="4208" b="1" u="sng">
                <a:solidFill>
                  <a:srgbClr val="252930"/>
                </a:solidFill>
                <a:latin typeface="Maven Pro Bold"/>
                <a:ea typeface="Maven Pro Bold"/>
                <a:cs typeface="Maven Pro Bold"/>
                <a:sym typeface="Maven Pro Bold"/>
              </a:rPr>
              <a:t>Key Findings</a:t>
            </a:r>
            <a:r>
              <a:rPr lang="en-US" sz="4208">
                <a:solidFill>
                  <a:srgbClr val="252930"/>
                </a:solidFill>
                <a:latin typeface="Maven Pro"/>
                <a:ea typeface="Maven Pro"/>
                <a:cs typeface="Maven Pro"/>
                <a:sym typeface="Maven Pro"/>
              </a:rPr>
              <a:t>:</a:t>
            </a:r>
          </a:p>
          <a:p>
            <a:pPr algn="l">
              <a:lnSpc>
                <a:spcPts val="5050"/>
              </a:lnSpc>
            </a:pPr>
            <a:endParaRPr lang="en-US" sz="4208">
              <a:solidFill>
                <a:srgbClr val="252930"/>
              </a:solidFill>
              <a:latin typeface="Maven Pro"/>
              <a:ea typeface="Maven Pro"/>
              <a:cs typeface="Maven Pro"/>
              <a:sym typeface="Maven Pro"/>
            </a:endParaRPr>
          </a:p>
          <a:p>
            <a:pPr algn="l">
              <a:lnSpc>
                <a:spcPts val="4213"/>
              </a:lnSpc>
            </a:pPr>
            <a:r>
              <a:rPr lang="en-US" sz="2808" b="1" u="sng">
                <a:solidFill>
                  <a:srgbClr val="252930"/>
                </a:solidFill>
                <a:latin typeface="Maven Pro Bold"/>
                <a:ea typeface="Maven Pro Bold"/>
                <a:cs typeface="Maven Pro Bold"/>
                <a:sym typeface="Maven Pro Bold"/>
              </a:rPr>
              <a:t>Tobacco Control</a:t>
            </a:r>
          </a:p>
          <a:p>
            <a:pPr marL="563271" lvl="1" indent="-281635" algn="l">
              <a:lnSpc>
                <a:spcPts val="3913"/>
              </a:lnSpc>
              <a:buFont typeface="Arial"/>
              <a:buChar char="•"/>
            </a:pPr>
            <a:r>
              <a:rPr lang="en-US" sz="2608">
                <a:solidFill>
                  <a:srgbClr val="252930"/>
                </a:solidFill>
                <a:latin typeface="Maven Pro"/>
                <a:ea typeface="Maven Pro"/>
                <a:cs typeface="Maven Pro"/>
                <a:sym typeface="Maven Pro"/>
              </a:rPr>
              <a:t>District 1: Centralized network (Freeman’s centralization = 52.9%) with nodal officer as hub.</a:t>
            </a:r>
          </a:p>
          <a:p>
            <a:pPr marL="563271" lvl="1" indent="-281635" algn="l">
              <a:lnSpc>
                <a:spcPts val="3913"/>
              </a:lnSpc>
              <a:buFont typeface="Arial"/>
              <a:buChar char="•"/>
            </a:pPr>
            <a:r>
              <a:rPr lang="en-US" sz="2608">
                <a:solidFill>
                  <a:srgbClr val="252930"/>
                </a:solidFill>
                <a:latin typeface="Maven Pro"/>
                <a:ea typeface="Maven Pro"/>
                <a:cs typeface="Maven Pro"/>
                <a:sym typeface="Maven Pro"/>
              </a:rPr>
              <a:t>District 2: Dispersed network with subdistrict brokers (betweenness centrality = 3.0).</a:t>
            </a:r>
          </a:p>
          <a:p>
            <a:pPr algn="l">
              <a:lnSpc>
                <a:spcPts val="3763"/>
              </a:lnSpc>
            </a:pPr>
            <a:endParaRPr lang="en-US" sz="2608">
              <a:solidFill>
                <a:srgbClr val="252930"/>
              </a:solidFill>
              <a:latin typeface="Maven Pro"/>
              <a:ea typeface="Maven Pro"/>
              <a:cs typeface="Maven Pro"/>
              <a:sym typeface="Maven Pro"/>
            </a:endParaRPr>
          </a:p>
          <a:p>
            <a:pPr algn="l">
              <a:lnSpc>
                <a:spcPts val="4063"/>
              </a:lnSpc>
            </a:pPr>
            <a:r>
              <a:rPr lang="en-US" sz="2708" b="1" u="sng">
                <a:solidFill>
                  <a:srgbClr val="252930"/>
                </a:solidFill>
                <a:latin typeface="Maven Pro Bold"/>
                <a:ea typeface="Maven Pro Bold"/>
                <a:cs typeface="Maven Pro Bold"/>
                <a:sym typeface="Maven Pro Bold"/>
              </a:rPr>
              <a:t>COVID-19 Tweets</a:t>
            </a:r>
          </a:p>
          <a:p>
            <a:pPr marL="563271" lvl="1" indent="-281635" algn="l">
              <a:lnSpc>
                <a:spcPts val="3913"/>
              </a:lnSpc>
              <a:buFont typeface="Arial"/>
              <a:buChar char="•"/>
            </a:pPr>
            <a:r>
              <a:rPr lang="en-US" sz="2608">
                <a:solidFill>
                  <a:srgbClr val="252930"/>
                </a:solidFill>
                <a:latin typeface="Maven Pro"/>
                <a:ea typeface="Maven Pro"/>
                <a:cs typeface="Maven Pro"/>
                <a:sym typeface="Maven Pro"/>
              </a:rPr>
              <a:t>Top Hashtags: #WearAMask (34 mentions), #MasksSaveLives (15 mentions).</a:t>
            </a:r>
          </a:p>
          <a:p>
            <a:pPr marL="563271" lvl="1" indent="-281635" algn="l">
              <a:lnSpc>
                <a:spcPts val="3913"/>
              </a:lnSpc>
              <a:buFont typeface="Arial"/>
              <a:buChar char="•"/>
            </a:pPr>
            <a:r>
              <a:rPr lang="en-US" sz="2608">
                <a:solidFill>
                  <a:srgbClr val="252930"/>
                </a:solidFill>
                <a:latin typeface="Maven Pro"/>
                <a:ea typeface="Maven Pro"/>
                <a:cs typeface="Maven Pro"/>
                <a:sym typeface="Maven Pro"/>
              </a:rPr>
              <a:t>Influential Users: Politicians (e.g., @JoeBiden) and ordinary citizens.</a:t>
            </a:r>
          </a:p>
          <a:p>
            <a:pPr algn="l">
              <a:lnSpc>
                <a:spcPts val="3913"/>
              </a:lnSpc>
            </a:pPr>
            <a:endParaRPr lang="en-US" sz="2608">
              <a:solidFill>
                <a:srgbClr val="252930"/>
              </a:solidFill>
              <a:latin typeface="Maven Pro"/>
              <a:ea typeface="Maven Pro"/>
              <a:cs typeface="Maven Pro"/>
              <a:sym typeface="Maven Pro"/>
            </a:endParaRPr>
          </a:p>
          <a:p>
            <a:pPr algn="l">
              <a:lnSpc>
                <a:spcPts val="3913"/>
              </a:lnSpc>
            </a:pPr>
            <a:r>
              <a:rPr lang="en-US" sz="2608" b="1" u="sng">
                <a:solidFill>
                  <a:srgbClr val="252930"/>
                </a:solidFill>
                <a:latin typeface="Maven Pro Bold"/>
                <a:ea typeface="Maven Pro Bold"/>
                <a:cs typeface="Maven Pro Bold"/>
                <a:sym typeface="Maven Pro Bold"/>
              </a:rPr>
              <a:t>Terrorist Networks</a:t>
            </a:r>
          </a:p>
          <a:p>
            <a:pPr marL="563271" lvl="1" indent="-281635" algn="l">
              <a:lnSpc>
                <a:spcPts val="3913"/>
              </a:lnSpc>
              <a:buFont typeface="Arial"/>
              <a:buChar char="•"/>
            </a:pPr>
            <a:r>
              <a:rPr lang="en-US" sz="2608">
                <a:solidFill>
                  <a:srgbClr val="252930"/>
                </a:solidFill>
                <a:latin typeface="Maven Pro"/>
                <a:ea typeface="Maven Pro"/>
                <a:cs typeface="Maven Pro"/>
                <a:sym typeface="Maven Pro"/>
              </a:rPr>
              <a:t>Key Brokers: ISI (Pakistan) with betweenness = 12.6.</a:t>
            </a:r>
          </a:p>
          <a:p>
            <a:pPr marL="563271" lvl="1" indent="-281635" algn="l">
              <a:lnSpc>
                <a:spcPts val="3913"/>
              </a:lnSpc>
              <a:buFont typeface="Arial"/>
              <a:buChar char="•"/>
            </a:pPr>
            <a:r>
              <a:rPr lang="en-US" sz="2608">
                <a:solidFill>
                  <a:srgbClr val="252930"/>
                </a:solidFill>
                <a:latin typeface="Maven Pro"/>
                <a:ea typeface="Maven Pro"/>
                <a:cs typeface="Maven Pro"/>
                <a:sym typeface="Maven Pro"/>
              </a:rPr>
              <a:t>Ideological Clusters: J&amp;K groups vs. North-East insurgents.</a:t>
            </a:r>
          </a:p>
          <a:p>
            <a:pPr algn="l">
              <a:lnSpc>
                <a:spcPts val="3763"/>
              </a:lnSpc>
            </a:pPr>
            <a:endParaRPr lang="en-US" sz="2608">
              <a:solidFill>
                <a:srgbClr val="252930"/>
              </a:solidFill>
              <a:latin typeface="Maven Pro"/>
              <a:ea typeface="Maven Pro"/>
              <a:cs typeface="Maven Pro"/>
              <a:sym typeface="Maven Pro"/>
            </a:endParaRP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5212714" y="498474"/>
            <a:ext cx="8254534" cy="1457324"/>
          </a:xfrm>
          <a:prstGeom prst="rect">
            <a:avLst/>
          </a:prstGeom>
        </p:spPr>
        <p:txBody>
          <a:bodyPr lIns="0" tIns="0" rIns="0" bIns="0" rtlCol="0" anchor="t">
            <a:spAutoFit/>
          </a:bodyPr>
          <a:lstStyle/>
          <a:p>
            <a:pPr marL="0" lvl="0" indent="0" algn="ctr">
              <a:lnSpc>
                <a:spcPts val="12000"/>
              </a:lnSpc>
            </a:pPr>
            <a:r>
              <a:rPr lang="en-US" sz="8000" b="1" u="none" strike="noStrike">
                <a:solidFill>
                  <a:srgbClr val="000000"/>
                </a:solidFill>
                <a:latin typeface="Maven Pro Bold"/>
                <a:ea typeface="Maven Pro Bold"/>
                <a:cs typeface="Maven Pro Bold"/>
                <a:sym typeface="Maven Pro Bold"/>
              </a:rPr>
              <a:t>DATA ANALYSIS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Freeform 2"/>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4" name="Freeform 4"/>
          <p:cNvSpPr/>
          <p:nvPr/>
        </p:nvSpPr>
        <p:spPr>
          <a:xfrm rot="5400000">
            <a:off x="15972490" y="900019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graphicFrame>
        <p:nvGraphicFramePr>
          <p:cNvPr id="5" name="Table 5"/>
          <p:cNvGraphicFramePr>
            <a:graphicFrameLocks noGrp="1"/>
          </p:cNvGraphicFramePr>
          <p:nvPr/>
        </p:nvGraphicFramePr>
        <p:xfrm>
          <a:off x="4431457" y="4015570"/>
          <a:ext cx="10019247" cy="4928668"/>
        </p:xfrm>
        <a:graphic>
          <a:graphicData uri="http://schemas.openxmlformats.org/drawingml/2006/table">
            <a:tbl>
              <a:tblPr/>
              <a:tblGrid>
                <a:gridCol w="3137067">
                  <a:extLst>
                    <a:ext uri="{9D8B030D-6E8A-4147-A177-3AD203B41FA5}">
                      <a16:colId xmlns:a16="http://schemas.microsoft.com/office/drawing/2014/main" val="20000"/>
                    </a:ext>
                  </a:extLst>
                </a:gridCol>
                <a:gridCol w="3441090">
                  <a:extLst>
                    <a:ext uri="{9D8B030D-6E8A-4147-A177-3AD203B41FA5}">
                      <a16:colId xmlns:a16="http://schemas.microsoft.com/office/drawing/2014/main" val="20001"/>
                    </a:ext>
                  </a:extLst>
                </a:gridCol>
                <a:gridCol w="3441090">
                  <a:extLst>
                    <a:ext uri="{9D8B030D-6E8A-4147-A177-3AD203B41FA5}">
                      <a16:colId xmlns:a16="http://schemas.microsoft.com/office/drawing/2014/main" val="20002"/>
                    </a:ext>
                  </a:extLst>
                </a:gridCol>
              </a:tblGrid>
              <a:tr h="1511082">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COVID-19  Tweets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Tobacco Control</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Terrorist Networks</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0"/>
                  </a:ext>
                </a:extLst>
              </a:tr>
              <a:tr h="1708793">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Centralization	Low (Community)</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High (District 1)</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Moderate</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1"/>
                  </a:ext>
                </a:extLst>
              </a:tr>
              <a:tr h="1708793">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Key Actor</a:t>
                      </a:r>
                      <a:endParaRPr lang="en-US" sz="1100"/>
                    </a:p>
                    <a:p>
                      <a:pPr marL="0" lvl="0" indent="0" algn="ctr">
                        <a:lnSpc>
                          <a:spcPts val="2659"/>
                        </a:lnSpc>
                        <a:spcBef>
                          <a:spcPct val="0"/>
                        </a:spcBef>
                      </a:pPr>
                      <a:r>
                        <a:rPr lang="en-US" sz="1899" b="1" u="none" strike="noStrike">
                          <a:solidFill>
                            <a:srgbClr val="000000"/>
                          </a:solidFill>
                          <a:latin typeface="Open Sans Bold"/>
                          <a:ea typeface="Open Sans Bold"/>
                          <a:cs typeface="Open Sans Bold"/>
                          <a:sym typeface="Open Sans Bold"/>
                        </a:rPr>
                        <a:t>(Politicians)</a:t>
                      </a:r>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Nodal Officer</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tc>
                  <a:txBody>
                    <a:bodyPr/>
                    <a:lstStyle/>
                    <a:p>
                      <a:pPr marL="0" lvl="0" indent="0" algn="ctr">
                        <a:lnSpc>
                          <a:spcPts val="2659"/>
                        </a:lnSpc>
                        <a:spcBef>
                          <a:spcPct val="0"/>
                        </a:spcBef>
                        <a:defRPr/>
                      </a:pPr>
                      <a:r>
                        <a:rPr lang="en-US" sz="1899" b="1" u="none" strike="noStrike">
                          <a:solidFill>
                            <a:srgbClr val="000000"/>
                          </a:solidFill>
                          <a:latin typeface="Open Sans Bold"/>
                          <a:ea typeface="Open Sans Bold"/>
                          <a:cs typeface="Open Sans Bold"/>
                          <a:sym typeface="Open Sans Bold"/>
                        </a:rPr>
                        <a:t>ISI</a:t>
                      </a:r>
                      <a:endParaRPr lang="en-US" sz="1100"/>
                    </a:p>
                  </a:txBody>
                  <a:tcPr marL="190500" marR="190500" marT="190500" marB="190500" anchor="ctr">
                    <a:lnL w="38100" cap="flat" cmpd="sng" algn="ctr">
                      <a:solidFill>
                        <a:srgbClr val="000000"/>
                      </a:solidFill>
                      <a:prstDash val="solid"/>
                      <a:round/>
                      <a:headEnd type="none" w="med" len="med"/>
                      <a:tailEnd type="none" w="med" len="med"/>
                    </a:lnL>
                    <a:lnR w="38100" cap="flat" cmpd="sng" algn="ctr">
                      <a:solidFill>
                        <a:srgbClr val="000000"/>
                      </a:solidFill>
                      <a:prstDash val="solid"/>
                      <a:round/>
                      <a:headEnd type="none" w="med" len="med"/>
                      <a:tailEnd type="none" w="med" len="med"/>
                    </a:lnR>
                    <a:lnT w="38100" cap="flat" cmpd="sng" algn="ctr">
                      <a:solidFill>
                        <a:srgbClr val="000000"/>
                      </a:solidFill>
                      <a:prstDash val="solid"/>
                      <a:round/>
                      <a:headEnd type="none" w="med" len="med"/>
                      <a:tailEnd type="none" w="med" len="med"/>
                    </a:lnT>
                    <a:lnB w="381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02"/>
                  </a:ext>
                </a:extLst>
              </a:tr>
            </a:tbl>
          </a:graphicData>
        </a:graphic>
      </p:graphicFrame>
      <p:sp>
        <p:nvSpPr>
          <p:cNvPr id="6" name="TextBox 6"/>
          <p:cNvSpPr txBox="1"/>
          <p:nvPr/>
        </p:nvSpPr>
        <p:spPr>
          <a:xfrm>
            <a:off x="3441444" y="1323975"/>
            <a:ext cx="12789156"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DATA ANALYSIS(CONTD)</a:t>
            </a:r>
          </a:p>
        </p:txBody>
      </p:sp>
      <p:sp>
        <p:nvSpPr>
          <p:cNvPr id="7" name="TextBox 7"/>
          <p:cNvSpPr txBox="1"/>
          <p:nvPr/>
        </p:nvSpPr>
        <p:spPr>
          <a:xfrm>
            <a:off x="4728536" y="2579427"/>
            <a:ext cx="9425087" cy="721769"/>
          </a:xfrm>
          <a:prstGeom prst="rect">
            <a:avLst/>
          </a:prstGeom>
        </p:spPr>
        <p:txBody>
          <a:bodyPr lIns="0" tIns="0" rIns="0" bIns="0" rtlCol="0" anchor="t">
            <a:spAutoFit/>
          </a:bodyPr>
          <a:lstStyle/>
          <a:p>
            <a:pPr algn="l">
              <a:lnSpc>
                <a:spcPts val="5892"/>
              </a:lnSpc>
              <a:spcBef>
                <a:spcPct val="0"/>
              </a:spcBef>
            </a:pPr>
            <a:r>
              <a:rPr lang="en-US" sz="4208" b="1" u="sng" strike="noStrike">
                <a:solidFill>
                  <a:srgbClr val="252930"/>
                </a:solidFill>
                <a:latin typeface="Maven Pro Bold"/>
                <a:ea typeface="Maven Pro Bold"/>
                <a:cs typeface="Maven Pro Bold"/>
                <a:sym typeface="Maven Pro Bold"/>
              </a:rPr>
              <a:t>Table : Summary of Network Metrics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594029" y="1216024"/>
            <a:ext cx="12026476" cy="1730376"/>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INFOGRAPHICS</a:t>
            </a:r>
          </a:p>
          <a:p>
            <a:pPr marL="0" lvl="0" indent="0" algn="ctr">
              <a:lnSpc>
                <a:spcPts val="6400"/>
              </a:lnSpc>
              <a:spcBef>
                <a:spcPct val="0"/>
              </a:spcBef>
            </a:pPr>
            <a:endParaRPr lang="en-US" sz="8000" b="1" u="none" strike="noStrike">
              <a:solidFill>
                <a:srgbClr val="000000"/>
              </a:solidFill>
              <a:latin typeface="Maven Pro Bold"/>
              <a:ea typeface="Maven Pro Bold"/>
              <a:cs typeface="Maven Pro Bold"/>
              <a:sym typeface="Maven Pro Bold"/>
            </a:endParaRPr>
          </a:p>
        </p:txBody>
      </p:sp>
      <p:sp>
        <p:nvSpPr>
          <p:cNvPr id="3" name="Freeform 3"/>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grpSp>
        <p:nvGrpSpPr>
          <p:cNvPr id="4" name="Group 4"/>
          <p:cNvGrpSpPr/>
          <p:nvPr/>
        </p:nvGrpSpPr>
        <p:grpSpPr>
          <a:xfrm>
            <a:off x="12374066" y="3990975"/>
            <a:ext cx="3714352" cy="3682650"/>
            <a:chOff x="0" y="0"/>
            <a:chExt cx="819797" cy="812800"/>
          </a:xfrm>
        </p:grpSpPr>
        <p:sp>
          <p:nvSpPr>
            <p:cNvPr id="5" name="Freeform 5"/>
            <p:cNvSpPr/>
            <p:nvPr/>
          </p:nvSpPr>
          <p:spPr>
            <a:xfrm>
              <a:off x="0" y="0"/>
              <a:ext cx="819797" cy="812800"/>
            </a:xfrm>
            <a:custGeom>
              <a:avLst/>
              <a:gdLst/>
              <a:ahLst/>
              <a:cxnLst/>
              <a:rect l="l" t="t" r="r" b="b"/>
              <a:pathLst>
                <a:path w="819797" h="812800">
                  <a:moveTo>
                    <a:pt x="0" y="0"/>
                  </a:moveTo>
                  <a:lnTo>
                    <a:pt x="819797" y="0"/>
                  </a:lnTo>
                  <a:lnTo>
                    <a:pt x="819797" y="812800"/>
                  </a:lnTo>
                  <a:lnTo>
                    <a:pt x="0" y="812800"/>
                  </a:lnTo>
                  <a:close/>
                </a:path>
              </a:pathLst>
            </a:custGeom>
            <a:blipFill>
              <a:blip r:embed="rId4"/>
              <a:stretch>
                <a:fillRect t="-1947" b="-1947"/>
              </a:stretch>
            </a:blipFill>
          </p:spPr>
        </p:sp>
      </p:grpSp>
      <p:grpSp>
        <p:nvGrpSpPr>
          <p:cNvPr id="6" name="Group 6"/>
          <p:cNvGrpSpPr/>
          <p:nvPr/>
        </p:nvGrpSpPr>
        <p:grpSpPr>
          <a:xfrm>
            <a:off x="2058737" y="3990975"/>
            <a:ext cx="3682650" cy="3682650"/>
            <a:chOff x="0" y="0"/>
            <a:chExt cx="812800" cy="812800"/>
          </a:xfrm>
        </p:grpSpPr>
        <p:sp>
          <p:nvSpPr>
            <p:cNvPr id="7" name="Freeform 7"/>
            <p:cNvSpPr/>
            <p:nvPr/>
          </p:nvSpPr>
          <p:spPr>
            <a:xfrm>
              <a:off x="0" y="0"/>
              <a:ext cx="812800" cy="812800"/>
            </a:xfrm>
            <a:custGeom>
              <a:avLst/>
              <a:gdLst/>
              <a:ahLst/>
              <a:cxnLst/>
              <a:rect l="l" t="t" r="r" b="b"/>
              <a:pathLst>
                <a:path w="812800" h="812800">
                  <a:moveTo>
                    <a:pt x="0" y="0"/>
                  </a:moveTo>
                  <a:lnTo>
                    <a:pt x="812800" y="0"/>
                  </a:lnTo>
                  <a:lnTo>
                    <a:pt x="812800" y="812800"/>
                  </a:lnTo>
                  <a:lnTo>
                    <a:pt x="0" y="812800"/>
                  </a:lnTo>
                  <a:close/>
                </a:path>
              </a:pathLst>
            </a:custGeom>
            <a:blipFill>
              <a:blip r:embed="rId5"/>
              <a:stretch>
                <a:fillRect/>
              </a:stretch>
            </a:blipFill>
          </p:spPr>
        </p:sp>
      </p:grpSp>
      <p:sp>
        <p:nvSpPr>
          <p:cNvPr id="8" name="Freeform 8"/>
          <p:cNvSpPr/>
          <p:nvPr/>
        </p:nvSpPr>
        <p:spPr>
          <a:xfrm flipH="1" flipV="1">
            <a:off x="-252838" y="6254531"/>
            <a:ext cx="4114800" cy="4114800"/>
          </a:xfrm>
          <a:custGeom>
            <a:avLst/>
            <a:gdLst/>
            <a:ahLst/>
            <a:cxnLst/>
            <a:rect l="l" t="t" r="r" b="b"/>
            <a:pathLst>
              <a:path w="4114800" h="4114800">
                <a:moveTo>
                  <a:pt x="4114800" y="4114800"/>
                </a:moveTo>
                <a:lnTo>
                  <a:pt x="0" y="4114800"/>
                </a:lnTo>
                <a:lnTo>
                  <a:pt x="0" y="0"/>
                </a:lnTo>
                <a:lnTo>
                  <a:pt x="4114800" y="0"/>
                </a:lnTo>
                <a:lnTo>
                  <a:pt x="4114800" y="411480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9" name="Freeform 9"/>
          <p:cNvSpPr/>
          <p:nvPr/>
        </p:nvSpPr>
        <p:spPr>
          <a:xfrm>
            <a:off x="7003995" y="3990975"/>
            <a:ext cx="3877772" cy="3682650"/>
          </a:xfrm>
          <a:custGeom>
            <a:avLst/>
            <a:gdLst/>
            <a:ahLst/>
            <a:cxnLst/>
            <a:rect l="l" t="t" r="r" b="b"/>
            <a:pathLst>
              <a:path w="3877772" h="3682650">
                <a:moveTo>
                  <a:pt x="0" y="0"/>
                </a:moveTo>
                <a:lnTo>
                  <a:pt x="3877772" y="0"/>
                </a:lnTo>
                <a:lnTo>
                  <a:pt x="3877772" y="3682650"/>
                </a:lnTo>
                <a:lnTo>
                  <a:pt x="0" y="3682650"/>
                </a:lnTo>
                <a:lnTo>
                  <a:pt x="0" y="0"/>
                </a:lnTo>
                <a:close/>
              </a:path>
            </a:pathLst>
          </a:custGeom>
          <a:blipFill>
            <a:blip r:embed="rId6"/>
            <a:stretch>
              <a:fillRect t="-8275" b="-772"/>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1245302" y="2707211"/>
            <a:ext cx="16013998" cy="5871073"/>
            <a:chOff x="0" y="0"/>
            <a:chExt cx="4217679" cy="1546291"/>
          </a:xfrm>
        </p:grpSpPr>
        <p:sp>
          <p:nvSpPr>
            <p:cNvPr id="3" name="Freeform 3"/>
            <p:cNvSpPr/>
            <p:nvPr/>
          </p:nvSpPr>
          <p:spPr>
            <a:xfrm>
              <a:off x="0" y="0"/>
              <a:ext cx="4217679" cy="1546291"/>
            </a:xfrm>
            <a:custGeom>
              <a:avLst/>
              <a:gdLst/>
              <a:ahLst/>
              <a:cxnLst/>
              <a:rect l="l" t="t" r="r" b="b"/>
              <a:pathLst>
                <a:path w="4217679" h="1546291">
                  <a:moveTo>
                    <a:pt x="24656" y="0"/>
                  </a:moveTo>
                  <a:lnTo>
                    <a:pt x="4193023" y="0"/>
                  </a:lnTo>
                  <a:cubicBezTo>
                    <a:pt x="4199562" y="0"/>
                    <a:pt x="4205833" y="2598"/>
                    <a:pt x="4210457" y="7222"/>
                  </a:cubicBezTo>
                  <a:cubicBezTo>
                    <a:pt x="4215081" y="11845"/>
                    <a:pt x="4217679" y="18117"/>
                    <a:pt x="4217679" y="24656"/>
                  </a:cubicBezTo>
                  <a:lnTo>
                    <a:pt x="4217679" y="1521635"/>
                  </a:lnTo>
                  <a:cubicBezTo>
                    <a:pt x="4217679" y="1528174"/>
                    <a:pt x="4215081" y="1534445"/>
                    <a:pt x="4210457" y="1539069"/>
                  </a:cubicBezTo>
                  <a:cubicBezTo>
                    <a:pt x="4205833" y="1543693"/>
                    <a:pt x="4199562" y="1546291"/>
                    <a:pt x="4193023" y="1546291"/>
                  </a:cubicBezTo>
                  <a:lnTo>
                    <a:pt x="24656" y="1546291"/>
                  </a:lnTo>
                  <a:cubicBezTo>
                    <a:pt x="18117" y="1546291"/>
                    <a:pt x="11845" y="1543693"/>
                    <a:pt x="7222" y="1539069"/>
                  </a:cubicBezTo>
                  <a:cubicBezTo>
                    <a:pt x="2598" y="1534445"/>
                    <a:pt x="0" y="1528174"/>
                    <a:pt x="0" y="1521635"/>
                  </a:cubicBezTo>
                  <a:lnTo>
                    <a:pt x="0" y="24656"/>
                  </a:lnTo>
                  <a:cubicBezTo>
                    <a:pt x="0" y="18117"/>
                    <a:pt x="2598" y="11845"/>
                    <a:pt x="7222" y="7222"/>
                  </a:cubicBezTo>
                  <a:cubicBezTo>
                    <a:pt x="11845" y="2598"/>
                    <a:pt x="18117" y="0"/>
                    <a:pt x="24656" y="0"/>
                  </a:cubicBezTo>
                  <a:close/>
                </a:path>
              </a:pathLst>
            </a:custGeom>
            <a:solidFill>
              <a:srgbClr val="C0B3A0"/>
            </a:solidFill>
          </p:spPr>
        </p:sp>
        <p:sp>
          <p:nvSpPr>
            <p:cNvPr id="4" name="TextBox 4"/>
            <p:cNvSpPr txBox="1"/>
            <p:nvPr/>
          </p:nvSpPr>
          <p:spPr>
            <a:xfrm>
              <a:off x="0" y="-47625"/>
              <a:ext cx="4217679" cy="1593916"/>
            </a:xfrm>
            <a:prstGeom prst="rect">
              <a:avLst/>
            </a:prstGeom>
          </p:spPr>
          <p:txBody>
            <a:bodyPr lIns="50800" tIns="50800" rIns="50800" bIns="50800" rtlCol="0" anchor="ctr"/>
            <a:lstStyle/>
            <a:p>
              <a:pPr algn="l">
                <a:lnSpc>
                  <a:spcPts val="4199"/>
                </a:lnSpc>
              </a:pPr>
              <a:r>
                <a:rPr lang="en-US" sz="2999" b="1">
                  <a:solidFill>
                    <a:srgbClr val="000000"/>
                  </a:solidFill>
                  <a:latin typeface="Open Sans Bold"/>
                  <a:ea typeface="Open Sans Bold"/>
                  <a:cs typeface="Open Sans Bold"/>
                  <a:sym typeface="Open Sans Bold"/>
                </a:rPr>
                <a:t>Summary:</a:t>
              </a:r>
            </a:p>
            <a:p>
              <a:pPr algn="l">
                <a:lnSpc>
                  <a:spcPts val="2799"/>
                </a:lnSpc>
              </a:pPr>
              <a:endParaRPr lang="en-US" sz="2999" b="1">
                <a:solidFill>
                  <a:srgbClr val="000000"/>
                </a:solidFill>
                <a:latin typeface="Open Sans Bold"/>
                <a:ea typeface="Open Sans Bold"/>
                <a:cs typeface="Open Sans Bold"/>
                <a:sym typeface="Open Sans Bold"/>
              </a:endParaRPr>
            </a:p>
            <a:p>
              <a:pPr marL="474978" lvl="1" indent="-237489" algn="l">
                <a:lnSpc>
                  <a:spcPts val="3079"/>
                </a:lnSpc>
                <a:buFont typeface="Arial"/>
                <a:buChar char="•"/>
              </a:pPr>
              <a:r>
                <a:rPr lang="en-US" sz="2199" b="1">
                  <a:solidFill>
                    <a:srgbClr val="000000"/>
                  </a:solidFill>
                  <a:latin typeface="Open Sans Bold"/>
                  <a:ea typeface="Open Sans Bold"/>
                  <a:cs typeface="Open Sans Bold"/>
                  <a:sym typeface="Open Sans Bold"/>
                </a:rPr>
                <a:t>SNA effectively identifies governance efficiencies, public discourse trends, and security threats.</a:t>
              </a:r>
            </a:p>
            <a:p>
              <a:pPr algn="l">
                <a:lnSpc>
                  <a:spcPts val="2799"/>
                </a:lnSpc>
              </a:pPr>
              <a:endParaRPr lang="en-US" sz="2199" b="1">
                <a:solidFill>
                  <a:srgbClr val="000000"/>
                </a:solidFill>
                <a:latin typeface="Open Sans Bold"/>
                <a:ea typeface="Open Sans Bold"/>
                <a:cs typeface="Open Sans Bold"/>
                <a:sym typeface="Open Sans Bold"/>
              </a:endParaRPr>
            </a:p>
            <a:p>
              <a:pPr algn="l">
                <a:lnSpc>
                  <a:spcPts val="4199"/>
                </a:lnSpc>
              </a:pPr>
              <a:r>
                <a:rPr lang="en-US" sz="2999" b="1">
                  <a:solidFill>
                    <a:srgbClr val="000000"/>
                  </a:solidFill>
                  <a:latin typeface="Open Sans Bold"/>
                  <a:ea typeface="Open Sans Bold"/>
                  <a:cs typeface="Open Sans Bold"/>
                  <a:sym typeface="Open Sans Bold"/>
                </a:rPr>
                <a:t>Weaknesses:</a:t>
              </a:r>
            </a:p>
            <a:p>
              <a:pPr algn="l">
                <a:lnSpc>
                  <a:spcPts val="3079"/>
                </a:lnSpc>
              </a:pPr>
              <a:endParaRPr lang="en-US" sz="2999" b="1">
                <a:solidFill>
                  <a:srgbClr val="000000"/>
                </a:solidFill>
                <a:latin typeface="Open Sans Bold"/>
                <a:ea typeface="Open Sans Bold"/>
                <a:cs typeface="Open Sans Bold"/>
                <a:sym typeface="Open Sans Bold"/>
              </a:endParaRPr>
            </a:p>
            <a:p>
              <a:pPr marL="474979" lvl="1" indent="-237490" algn="l">
                <a:lnSpc>
                  <a:spcPts val="3079"/>
                </a:lnSpc>
                <a:buFont typeface="Arial"/>
                <a:buChar char="•"/>
              </a:pPr>
              <a:r>
                <a:rPr lang="en-US" sz="2199" b="1">
                  <a:solidFill>
                    <a:srgbClr val="000000"/>
                  </a:solidFill>
                  <a:latin typeface="Open Sans Bold"/>
                  <a:ea typeface="Open Sans Bold"/>
                  <a:cs typeface="Open Sans Bold"/>
                  <a:sym typeface="Open Sans Bold"/>
                </a:rPr>
                <a:t>Static snapshots (e.g., terrorist networks need real-time updates).</a:t>
              </a:r>
            </a:p>
            <a:p>
              <a:pPr marL="474979" lvl="1" indent="-237490" algn="l">
                <a:lnSpc>
                  <a:spcPts val="3079"/>
                </a:lnSpc>
                <a:buFont typeface="Arial"/>
                <a:buChar char="•"/>
              </a:pPr>
              <a:r>
                <a:rPr lang="en-US" sz="2199" b="1">
                  <a:solidFill>
                    <a:srgbClr val="000000"/>
                  </a:solidFill>
                  <a:latin typeface="Open Sans Bold"/>
                  <a:ea typeface="Open Sans Bold"/>
                  <a:cs typeface="Open Sans Bold"/>
                  <a:sym typeface="Open Sans Bold"/>
                </a:rPr>
                <a:t>Bias in open-source data (media reports, Twitter samples).</a:t>
              </a:r>
            </a:p>
            <a:p>
              <a:pPr algn="l">
                <a:lnSpc>
                  <a:spcPts val="2799"/>
                </a:lnSpc>
              </a:pPr>
              <a:endParaRPr lang="en-US" sz="2199" b="1">
                <a:solidFill>
                  <a:srgbClr val="000000"/>
                </a:solidFill>
                <a:latin typeface="Open Sans Bold"/>
                <a:ea typeface="Open Sans Bold"/>
                <a:cs typeface="Open Sans Bold"/>
                <a:sym typeface="Open Sans Bold"/>
              </a:endParaRPr>
            </a:p>
            <a:p>
              <a:pPr algn="l">
                <a:lnSpc>
                  <a:spcPts val="4199"/>
                </a:lnSpc>
              </a:pPr>
              <a:r>
                <a:rPr lang="en-US" sz="2999" b="1">
                  <a:solidFill>
                    <a:srgbClr val="000000"/>
                  </a:solidFill>
                  <a:latin typeface="Open Sans Bold"/>
                  <a:ea typeface="Open Sans Bold"/>
                  <a:cs typeface="Open Sans Bold"/>
                  <a:sym typeface="Open Sans Bold"/>
                </a:rPr>
                <a:t>Future Directions:</a:t>
              </a:r>
            </a:p>
            <a:p>
              <a:pPr algn="l">
                <a:lnSpc>
                  <a:spcPts val="2799"/>
                </a:lnSpc>
              </a:pPr>
              <a:endParaRPr lang="en-US" sz="2999" b="1">
                <a:solidFill>
                  <a:srgbClr val="000000"/>
                </a:solidFill>
                <a:latin typeface="Open Sans Bold"/>
                <a:ea typeface="Open Sans Bold"/>
                <a:cs typeface="Open Sans Bold"/>
                <a:sym typeface="Open Sans Bold"/>
              </a:endParaRPr>
            </a:p>
            <a:p>
              <a:pPr marL="474978" lvl="1" indent="-237489" algn="l">
                <a:lnSpc>
                  <a:spcPts val="3079"/>
                </a:lnSpc>
                <a:buFont typeface="Arial"/>
                <a:buChar char="•"/>
              </a:pPr>
              <a:r>
                <a:rPr lang="en-US" sz="2199" b="1">
                  <a:solidFill>
                    <a:srgbClr val="000000"/>
                  </a:solidFill>
                  <a:latin typeface="Open Sans Bold"/>
                  <a:ea typeface="Open Sans Bold"/>
                  <a:cs typeface="Open Sans Bold"/>
                  <a:sym typeface="Open Sans Bold"/>
                </a:rPr>
                <a:t>Integrate machine learning for dynamic SNA (e.g., live Twitter monitoring).</a:t>
              </a:r>
            </a:p>
            <a:p>
              <a:pPr marL="474978" lvl="1" indent="-237489" algn="l">
                <a:lnSpc>
                  <a:spcPts val="3079"/>
                </a:lnSpc>
                <a:buFont typeface="Arial"/>
                <a:buChar char="•"/>
              </a:pPr>
              <a:r>
                <a:rPr lang="en-US" sz="2199" b="1">
                  <a:solidFill>
                    <a:srgbClr val="000000"/>
                  </a:solidFill>
                  <a:latin typeface="Open Sans Bold"/>
                  <a:ea typeface="Open Sans Bold"/>
                  <a:cs typeface="Open Sans Bold"/>
                  <a:sym typeface="Open Sans Bold"/>
                </a:rPr>
                <a:t>Expand multisectoral network mapping to other health policies.</a:t>
              </a:r>
            </a:p>
            <a:p>
              <a:pPr algn="l">
                <a:lnSpc>
                  <a:spcPts val="3079"/>
                </a:lnSpc>
                <a:spcBef>
                  <a:spcPct val="0"/>
                </a:spcBef>
              </a:pPr>
              <a:endParaRPr lang="en-US" sz="2199" b="1">
                <a:solidFill>
                  <a:srgbClr val="000000"/>
                </a:solidFill>
                <a:latin typeface="Open Sans Bold"/>
                <a:ea typeface="Open Sans Bold"/>
                <a:cs typeface="Open Sans Bold"/>
                <a:sym typeface="Open Sans Bold"/>
              </a:endParaRPr>
            </a:p>
          </p:txBody>
        </p:sp>
      </p:grpSp>
      <p:sp>
        <p:nvSpPr>
          <p:cNvPr id="5" name="TextBox 5"/>
          <p:cNvSpPr txBox="1"/>
          <p:nvPr/>
        </p:nvSpPr>
        <p:spPr>
          <a:xfrm>
            <a:off x="5174598" y="1323975"/>
            <a:ext cx="8865010"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CONCLUSION</a:t>
            </a:r>
          </a:p>
        </p:txBody>
      </p:sp>
      <p:sp>
        <p:nvSpPr>
          <p:cNvPr id="6" name="Freeform 6"/>
          <p:cNvSpPr/>
          <p:nvPr/>
        </p:nvSpPr>
        <p:spPr>
          <a:xfrm flipH="1">
            <a:off x="-259502" y="-184029"/>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Freeform 7"/>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300886" y="1935389"/>
            <a:ext cx="9705277"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REFERENCE</a:t>
            </a:r>
          </a:p>
        </p:txBody>
      </p:sp>
      <p:grpSp>
        <p:nvGrpSpPr>
          <p:cNvPr id="3" name="Group 3"/>
          <p:cNvGrpSpPr/>
          <p:nvPr/>
        </p:nvGrpSpPr>
        <p:grpSpPr>
          <a:xfrm>
            <a:off x="1028700" y="3501877"/>
            <a:ext cx="16230600" cy="1440796"/>
            <a:chOff x="0" y="0"/>
            <a:chExt cx="4274726" cy="379469"/>
          </a:xfrm>
        </p:grpSpPr>
        <p:sp>
          <p:nvSpPr>
            <p:cNvPr id="4" name="Freeform 4"/>
            <p:cNvSpPr/>
            <p:nvPr/>
          </p:nvSpPr>
          <p:spPr>
            <a:xfrm>
              <a:off x="0"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5" name="TextBox 5"/>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a:p>
          </p:txBody>
        </p:sp>
      </p:grpSp>
      <p:sp>
        <p:nvSpPr>
          <p:cNvPr id="6" name="TextBox 6"/>
          <p:cNvSpPr txBox="1"/>
          <p:nvPr/>
        </p:nvSpPr>
        <p:spPr>
          <a:xfrm>
            <a:off x="1395920" y="3542498"/>
            <a:ext cx="13750537" cy="1600200"/>
          </a:xfrm>
          <a:prstGeom prst="rect">
            <a:avLst/>
          </a:prstGeom>
        </p:spPr>
        <p:txBody>
          <a:bodyPr lIns="0" tIns="0" rIns="0" bIns="0" rtlCol="0" anchor="t">
            <a:spAutoFit/>
          </a:bodyPr>
          <a:lstStyle/>
          <a:p>
            <a:pPr algn="just">
              <a:lnSpc>
                <a:spcPts val="4200"/>
              </a:lnSpc>
            </a:pPr>
            <a:r>
              <a:rPr lang="en-US" sz="3000">
                <a:solidFill>
                  <a:srgbClr val="000000"/>
                </a:solidFill>
                <a:latin typeface="Maven Pro"/>
                <a:ea typeface="Maven Pro"/>
                <a:cs typeface="Maven Pro"/>
                <a:sym typeface="Maven Pro"/>
              </a:rPr>
              <a:t>Link: </a:t>
            </a:r>
            <a:r>
              <a:rPr lang="en-US" sz="3000" u="sng">
                <a:solidFill>
                  <a:srgbClr val="000000"/>
                </a:solidFill>
                <a:latin typeface="Maven Pro"/>
                <a:ea typeface="Maven Pro"/>
                <a:cs typeface="Maven Pro"/>
                <a:sym typeface="Maven Pro"/>
                <a:hlinkClick r:id="rId2" tooltip="https://gh.bmj.com/content/7/1/e006471"/>
              </a:rPr>
              <a:t>https://gh.bmj.com/content/7/1/e006471</a:t>
            </a:r>
          </a:p>
          <a:p>
            <a:pPr algn="just">
              <a:lnSpc>
                <a:spcPts val="4200"/>
              </a:lnSpc>
            </a:pPr>
            <a:r>
              <a:rPr lang="en-US" sz="3000">
                <a:solidFill>
                  <a:srgbClr val="000000"/>
                </a:solidFill>
                <a:latin typeface="Maven Pro"/>
                <a:ea typeface="Maven Pro"/>
                <a:cs typeface="Maven Pro"/>
                <a:sym typeface="Maven Pro"/>
              </a:rPr>
              <a:t>﻿Brief Description:Mondal, S., et al. (2022). BMJ Global Health.</a:t>
            </a:r>
          </a:p>
          <a:p>
            <a:pPr algn="just">
              <a:lnSpc>
                <a:spcPts val="4200"/>
              </a:lnSpc>
            </a:pPr>
            <a:endParaRPr lang="en-US" sz="3000">
              <a:solidFill>
                <a:srgbClr val="000000"/>
              </a:solidFill>
              <a:latin typeface="Maven Pro"/>
              <a:ea typeface="Maven Pro"/>
              <a:cs typeface="Maven Pro"/>
              <a:sym typeface="Maven Pro"/>
            </a:endParaRPr>
          </a:p>
        </p:txBody>
      </p:sp>
      <p:grpSp>
        <p:nvGrpSpPr>
          <p:cNvPr id="7" name="Group 7"/>
          <p:cNvGrpSpPr/>
          <p:nvPr/>
        </p:nvGrpSpPr>
        <p:grpSpPr>
          <a:xfrm>
            <a:off x="914399" y="5245687"/>
            <a:ext cx="16344901" cy="1585457"/>
            <a:chOff x="-30104" y="-38100"/>
            <a:chExt cx="4304830" cy="417569"/>
          </a:xfrm>
        </p:grpSpPr>
        <p:sp>
          <p:nvSpPr>
            <p:cNvPr id="8" name="Freeform 8"/>
            <p:cNvSpPr/>
            <p:nvPr/>
          </p:nvSpPr>
          <p:spPr>
            <a:xfrm>
              <a:off x="-30104" y="0"/>
              <a:ext cx="4274726" cy="379469"/>
            </a:xfrm>
            <a:custGeom>
              <a:avLst/>
              <a:gdLst/>
              <a:ahLst/>
              <a:cxnLst/>
              <a:rect l="l" t="t" r="r" b="b"/>
              <a:pathLst>
                <a:path w="4274726" h="379469">
                  <a:moveTo>
                    <a:pt x="24327" y="0"/>
                  </a:moveTo>
                  <a:lnTo>
                    <a:pt x="4250399" y="0"/>
                  </a:lnTo>
                  <a:cubicBezTo>
                    <a:pt x="4263834" y="0"/>
                    <a:pt x="4274726" y="10891"/>
                    <a:pt x="4274726" y="24327"/>
                  </a:cubicBezTo>
                  <a:lnTo>
                    <a:pt x="4274726" y="355142"/>
                  </a:lnTo>
                  <a:cubicBezTo>
                    <a:pt x="4274726" y="368578"/>
                    <a:pt x="4263834" y="379469"/>
                    <a:pt x="4250399" y="379469"/>
                  </a:cubicBezTo>
                  <a:lnTo>
                    <a:pt x="24327" y="379469"/>
                  </a:lnTo>
                  <a:cubicBezTo>
                    <a:pt x="10891" y="379469"/>
                    <a:pt x="0" y="368578"/>
                    <a:pt x="0" y="355142"/>
                  </a:cubicBezTo>
                  <a:lnTo>
                    <a:pt x="0" y="24327"/>
                  </a:lnTo>
                  <a:cubicBezTo>
                    <a:pt x="0" y="10891"/>
                    <a:pt x="10891" y="0"/>
                    <a:pt x="24327" y="0"/>
                  </a:cubicBezTo>
                  <a:close/>
                </a:path>
              </a:pathLst>
            </a:custGeom>
            <a:solidFill>
              <a:srgbClr val="C0B3A0">
                <a:alpha val="53725"/>
              </a:srgbClr>
            </a:solidFill>
          </p:spPr>
        </p:sp>
        <p:sp>
          <p:nvSpPr>
            <p:cNvPr id="9" name="TextBox 9"/>
            <p:cNvSpPr txBox="1"/>
            <p:nvPr/>
          </p:nvSpPr>
          <p:spPr>
            <a:xfrm>
              <a:off x="0" y="-38100"/>
              <a:ext cx="4274726" cy="417569"/>
            </a:xfrm>
            <a:prstGeom prst="rect">
              <a:avLst/>
            </a:prstGeom>
          </p:spPr>
          <p:txBody>
            <a:bodyPr lIns="50800" tIns="50800" rIns="50800" bIns="50800" rtlCol="0" anchor="ctr"/>
            <a:lstStyle/>
            <a:p>
              <a:pPr algn="ctr">
                <a:lnSpc>
                  <a:spcPts val="2659"/>
                </a:lnSpc>
                <a:spcBef>
                  <a:spcPct val="0"/>
                </a:spcBef>
              </a:pPr>
              <a:endParaRPr dirty="0"/>
            </a:p>
          </p:txBody>
        </p:sp>
      </p:grpSp>
      <p:sp>
        <p:nvSpPr>
          <p:cNvPr id="10" name="TextBox 10"/>
          <p:cNvSpPr txBox="1"/>
          <p:nvPr/>
        </p:nvSpPr>
        <p:spPr>
          <a:xfrm>
            <a:off x="1395920" y="5538846"/>
            <a:ext cx="13750537" cy="1024448"/>
          </a:xfrm>
          <a:prstGeom prst="rect">
            <a:avLst/>
          </a:prstGeom>
        </p:spPr>
        <p:txBody>
          <a:bodyPr lIns="0" tIns="0" rIns="0" bIns="0" rtlCol="0" anchor="t">
            <a:spAutoFit/>
          </a:bodyPr>
          <a:lstStyle/>
          <a:p>
            <a:pPr algn="just">
              <a:lnSpc>
                <a:spcPts val="4200"/>
              </a:lnSpc>
            </a:pPr>
            <a:r>
              <a:rPr lang="en-US" sz="3000" dirty="0" err="1">
                <a:solidFill>
                  <a:srgbClr val="000000"/>
                </a:solidFill>
                <a:latin typeface="Maven Pro"/>
                <a:ea typeface="Maven Pro"/>
                <a:cs typeface="Maven Pro"/>
                <a:sym typeface="Maven Pro"/>
              </a:rPr>
              <a:t>Link:</a:t>
            </a:r>
            <a:r>
              <a:rPr lang="en-US" sz="3000" u="sng" dirty="0" err="1">
                <a:solidFill>
                  <a:srgbClr val="000000"/>
                </a:solidFill>
                <a:latin typeface="Maven Pro"/>
                <a:ea typeface="Maven Pro"/>
                <a:cs typeface="Maven Pro"/>
                <a:sym typeface="Maven Pro"/>
                <a:hlinkClick r:id="rId3" tooltip="https://www.mdpi.com/1660-4601/17/21/8235"/>
              </a:rPr>
              <a:t>https</a:t>
            </a:r>
            <a:r>
              <a:rPr lang="en-US" sz="3000" u="sng" dirty="0">
                <a:solidFill>
                  <a:srgbClr val="000000"/>
                </a:solidFill>
                <a:latin typeface="Maven Pro"/>
                <a:ea typeface="Maven Pro"/>
                <a:cs typeface="Maven Pro"/>
                <a:sym typeface="Maven Pro"/>
                <a:hlinkClick r:id="rId3" tooltip="https://www.mdpi.com/1660-4601/17/21/8235"/>
              </a:rPr>
              <a:t>://www.mdpi.com/1660-4601/17/21/8235</a:t>
            </a:r>
            <a:endParaRPr lang="en-US" sz="3000" u="sng" dirty="0">
              <a:solidFill>
                <a:srgbClr val="000000"/>
              </a:solidFill>
              <a:latin typeface="Maven Pro"/>
              <a:ea typeface="Maven Pro"/>
              <a:cs typeface="Maven Pro"/>
              <a:sym typeface="Maven Pro"/>
              <a:hlinkClick r:id="rId3" tooltip="https://www.mdpi.com/1660-4601/17/21/8235"/>
            </a:endParaRPr>
          </a:p>
          <a:p>
            <a:pPr algn="just">
              <a:lnSpc>
                <a:spcPts val="4200"/>
              </a:lnSpc>
            </a:pPr>
            <a:r>
              <a:rPr lang="en-US" sz="3000" dirty="0">
                <a:solidFill>
                  <a:srgbClr val="000000"/>
                </a:solidFill>
                <a:latin typeface="Maven Pro"/>
                <a:ea typeface="Maven Pro"/>
                <a:cs typeface="Maven Pro"/>
                <a:sym typeface="Maven Pro"/>
              </a:rPr>
              <a:t>﻿Brief </a:t>
            </a:r>
            <a:r>
              <a:rPr lang="en-US" sz="3000" dirty="0" err="1">
                <a:solidFill>
                  <a:srgbClr val="000000"/>
                </a:solidFill>
                <a:latin typeface="Maven Pro"/>
                <a:ea typeface="Maven Pro"/>
                <a:cs typeface="Maven Pro"/>
                <a:sym typeface="Maven Pro"/>
              </a:rPr>
              <a:t>Description:Ahmed</a:t>
            </a:r>
            <a:r>
              <a:rPr lang="en-US" sz="3000" dirty="0">
                <a:solidFill>
                  <a:srgbClr val="000000"/>
                </a:solidFill>
                <a:latin typeface="Maven Pro"/>
                <a:ea typeface="Maven Pro"/>
                <a:cs typeface="Maven Pro"/>
                <a:sym typeface="Maven Pro"/>
              </a:rPr>
              <a:t>, W., et al. (2020). IJERPH. </a:t>
            </a:r>
          </a:p>
        </p:txBody>
      </p:sp>
      <p:grpSp>
        <p:nvGrpSpPr>
          <p:cNvPr id="11" name="Group 11"/>
          <p:cNvGrpSpPr/>
          <p:nvPr/>
        </p:nvGrpSpPr>
        <p:grpSpPr>
          <a:xfrm>
            <a:off x="1028700" y="7241488"/>
            <a:ext cx="16230600" cy="2016812"/>
            <a:chOff x="0" y="0"/>
            <a:chExt cx="4274726" cy="531177"/>
          </a:xfrm>
        </p:grpSpPr>
        <p:sp>
          <p:nvSpPr>
            <p:cNvPr id="12" name="Freeform 12"/>
            <p:cNvSpPr/>
            <p:nvPr/>
          </p:nvSpPr>
          <p:spPr>
            <a:xfrm>
              <a:off x="0" y="0"/>
              <a:ext cx="4274726" cy="531177"/>
            </a:xfrm>
            <a:custGeom>
              <a:avLst/>
              <a:gdLst/>
              <a:ahLst/>
              <a:cxnLst/>
              <a:rect l="l" t="t" r="r" b="b"/>
              <a:pathLst>
                <a:path w="4274726" h="531177">
                  <a:moveTo>
                    <a:pt x="24327" y="0"/>
                  </a:moveTo>
                  <a:lnTo>
                    <a:pt x="4250399" y="0"/>
                  </a:lnTo>
                  <a:cubicBezTo>
                    <a:pt x="4263834" y="0"/>
                    <a:pt x="4274726" y="10891"/>
                    <a:pt x="4274726" y="24327"/>
                  </a:cubicBezTo>
                  <a:lnTo>
                    <a:pt x="4274726" y="506850"/>
                  </a:lnTo>
                  <a:cubicBezTo>
                    <a:pt x="4274726" y="513302"/>
                    <a:pt x="4272163" y="519490"/>
                    <a:pt x="4267601" y="524052"/>
                  </a:cubicBezTo>
                  <a:cubicBezTo>
                    <a:pt x="4263039" y="528614"/>
                    <a:pt x="4256851" y="531177"/>
                    <a:pt x="4250399" y="531177"/>
                  </a:cubicBezTo>
                  <a:lnTo>
                    <a:pt x="24327" y="531177"/>
                  </a:lnTo>
                  <a:cubicBezTo>
                    <a:pt x="10891" y="531177"/>
                    <a:pt x="0" y="520285"/>
                    <a:pt x="0" y="506850"/>
                  </a:cubicBezTo>
                  <a:lnTo>
                    <a:pt x="0" y="24327"/>
                  </a:lnTo>
                  <a:cubicBezTo>
                    <a:pt x="0" y="10891"/>
                    <a:pt x="10891" y="0"/>
                    <a:pt x="24327" y="0"/>
                  </a:cubicBezTo>
                  <a:close/>
                </a:path>
              </a:pathLst>
            </a:custGeom>
            <a:solidFill>
              <a:srgbClr val="C0B3A0">
                <a:alpha val="53725"/>
              </a:srgbClr>
            </a:solidFill>
          </p:spPr>
        </p:sp>
        <p:sp>
          <p:nvSpPr>
            <p:cNvPr id="13" name="TextBox 13"/>
            <p:cNvSpPr txBox="1"/>
            <p:nvPr/>
          </p:nvSpPr>
          <p:spPr>
            <a:xfrm>
              <a:off x="0" y="-38100"/>
              <a:ext cx="4274726" cy="569277"/>
            </a:xfrm>
            <a:prstGeom prst="rect">
              <a:avLst/>
            </a:prstGeom>
          </p:spPr>
          <p:txBody>
            <a:bodyPr lIns="50800" tIns="50800" rIns="50800" bIns="50800" rtlCol="0" anchor="ctr"/>
            <a:lstStyle/>
            <a:p>
              <a:pPr algn="ctr">
                <a:lnSpc>
                  <a:spcPts val="2659"/>
                </a:lnSpc>
                <a:spcBef>
                  <a:spcPct val="0"/>
                </a:spcBef>
              </a:pPr>
              <a:endParaRPr/>
            </a:p>
          </p:txBody>
        </p:sp>
      </p:grpSp>
      <p:sp>
        <p:nvSpPr>
          <p:cNvPr id="14" name="TextBox 14"/>
          <p:cNvSpPr txBox="1"/>
          <p:nvPr/>
        </p:nvSpPr>
        <p:spPr>
          <a:xfrm>
            <a:off x="1395920" y="7174813"/>
            <a:ext cx="15651275" cy="2452210"/>
          </a:xfrm>
          <a:prstGeom prst="rect">
            <a:avLst/>
          </a:prstGeom>
        </p:spPr>
        <p:txBody>
          <a:bodyPr lIns="0" tIns="0" rIns="0" bIns="0" rtlCol="0" anchor="t">
            <a:spAutoFit/>
          </a:bodyPr>
          <a:lstStyle/>
          <a:p>
            <a:pPr algn="just">
              <a:lnSpc>
                <a:spcPts val="3898"/>
              </a:lnSpc>
            </a:pPr>
            <a:r>
              <a:rPr lang="en-US" sz="2784" dirty="0" err="1">
                <a:solidFill>
                  <a:srgbClr val="000000"/>
                </a:solidFill>
                <a:latin typeface="Maven Pro"/>
                <a:ea typeface="Maven Pro"/>
                <a:cs typeface="Maven Pro"/>
                <a:sym typeface="Maven Pro"/>
              </a:rPr>
              <a:t>Link:</a:t>
            </a:r>
            <a:r>
              <a:rPr lang="en-US" sz="2784" dirty="0" err="1">
                <a:solidFill>
                  <a:srgbClr val="000000"/>
                </a:solidFill>
                <a:latin typeface="Maven Pro"/>
                <a:ea typeface="Maven Pro"/>
                <a:cs typeface="Maven Pro"/>
                <a:sym typeface="Maven Pro"/>
                <a:hlinkClick r:id="rId4" tooltip="http://esearchgate.net/profile/Aparna-Basu/publication/228962297_Social_network_analysis_of_terrorist_organizations_in_India/links/550b22490cf265693cef69b7/Social-network-analysis-of-terrorist-organizations-in-India.pdf"/>
              </a:rPr>
              <a:t>https</a:t>
            </a:r>
            <a:r>
              <a:rPr lang="en-US" sz="2784" dirty="0">
                <a:solidFill>
                  <a:srgbClr val="000000"/>
                </a:solidFill>
                <a:latin typeface="Maven Pro"/>
                <a:ea typeface="Maven Pro"/>
                <a:cs typeface="Maven Pro"/>
                <a:sym typeface="Maven Pro"/>
                <a:hlinkClick r:id="rId4" tooltip="http://esearchgate.net/profile/Aparna-Basu/publication/228962297_Social_network_analysis_of_terrorist_organizations_in_India/links/550b22490cf265693cef69b7/Social-network-analysis-of-terrorist-organizations-in-India.pdf"/>
              </a:rPr>
              <a:t>://www.researchgate.net/profile/Aparna-Basu/publication/228962297_Social_network_analysis_of_terrorist_organizations_in_India/links/550b22490cf265693cef69b7/Social-network-analysis-of-terrorist-organizations-in-India.pdf</a:t>
            </a:r>
            <a:r>
              <a:rPr lang="en-US" sz="2784" dirty="0">
                <a:solidFill>
                  <a:srgbClr val="000000"/>
                </a:solidFill>
                <a:latin typeface="Maven Pro"/>
                <a:ea typeface="Maven Pro"/>
                <a:cs typeface="Maven Pro"/>
                <a:sym typeface="Maven Pro"/>
              </a:rPr>
              <a:t>. Brief Description: Basu, A. (2005). ResearchGate</a:t>
            </a:r>
            <a:endParaRPr lang="en-US" sz="2784" dirty="0">
              <a:solidFill>
                <a:srgbClr val="000000"/>
              </a:solidFill>
              <a:latin typeface="Maven Pro"/>
              <a:ea typeface="Maven Pro"/>
              <a:cs typeface="Maven Pro"/>
              <a:sym typeface="Maven Pro"/>
              <a:hlinkClick r:id="rId5" tooltip="http://esearchgate.net/profile/Aparna-Basu/publication/228962297_Social_network_analysis_of_terrorist_organizations_in_India/links/550b22490cf265693cef69b7/Social-network-analysis-of-terrorist-organizations-in-India.pdf"/>
            </a:endParaRPr>
          </a:p>
          <a:p>
            <a:pPr algn="just">
              <a:lnSpc>
                <a:spcPts val="3898"/>
              </a:lnSpc>
            </a:pPr>
            <a:endParaRPr lang="en-US" sz="2784" dirty="0">
              <a:solidFill>
                <a:srgbClr val="000000"/>
              </a:solidFill>
              <a:latin typeface="Maven Pro"/>
              <a:ea typeface="Maven Pro"/>
              <a:cs typeface="Maven Pro"/>
              <a:sym typeface="Maven Pro"/>
              <a:hlinkClick r:id="rId5" tooltip="http://esearchgate.net/profile/Aparna-Basu/publication/228962297_Social_network_analysis_of_terrorist_organizations_in_India/links/550b22490cf265693cef69b7/Social-network-analysis-of-terrorist-organizations-in-India.pdf"/>
            </a:endParaRPr>
          </a:p>
        </p:txBody>
      </p:sp>
      <p:sp>
        <p:nvSpPr>
          <p:cNvPr id="15" name="Freeform 15"/>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6" name="Freeform 16"/>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7" name="Freeform 17"/>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10">
              <a:extLst>
                <a:ext uri="{96DAC541-7B7A-43D3-8B79-37D633B846F1}">
                  <asvg:svgBlip xmlns:asvg="http://schemas.microsoft.com/office/drawing/2016/SVG/main" r:embed="rId11"/>
                </a:ext>
              </a:extLst>
            </a:blip>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2754150" y="4533543"/>
            <a:ext cx="12779699" cy="1791414"/>
          </a:xfrm>
          <a:prstGeom prst="rect">
            <a:avLst/>
          </a:prstGeom>
        </p:spPr>
        <p:txBody>
          <a:bodyPr lIns="0" tIns="0" rIns="0" bIns="0" rtlCol="0" anchor="t">
            <a:spAutoFit/>
          </a:bodyPr>
          <a:lstStyle/>
          <a:p>
            <a:pPr algn="ctr">
              <a:lnSpc>
                <a:spcPts val="12435"/>
              </a:lnSpc>
            </a:pPr>
            <a:r>
              <a:rPr lang="en-US" sz="15544" b="1">
                <a:solidFill>
                  <a:srgbClr val="000000"/>
                </a:solidFill>
                <a:latin typeface="Maven Pro Bold"/>
                <a:ea typeface="Maven Pro Bold"/>
                <a:cs typeface="Maven Pro Bold"/>
                <a:sym typeface="Maven Pro Bold"/>
              </a:rPr>
              <a:t>Thank You </a:t>
            </a:r>
          </a:p>
        </p:txBody>
      </p:sp>
      <p:sp>
        <p:nvSpPr>
          <p:cNvPr id="3" name="Freeform 3"/>
          <p:cNvSpPr/>
          <p:nvPr/>
        </p:nvSpPr>
        <p:spPr>
          <a:xfrm>
            <a:off x="0" y="6974593"/>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613969" y="8304597"/>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rot="-10800000">
            <a:off x="17582856" y="118636"/>
            <a:ext cx="809919" cy="3227938"/>
          </a:xfrm>
          <a:custGeom>
            <a:avLst/>
            <a:gdLst/>
            <a:ahLst/>
            <a:cxnLst/>
            <a:rect l="l" t="t" r="r" b="b"/>
            <a:pathLst>
              <a:path w="809919" h="3227938">
                <a:moveTo>
                  <a:pt x="0" y="0"/>
                </a:moveTo>
                <a:lnTo>
                  <a:pt x="809919" y="0"/>
                </a:lnTo>
                <a:lnTo>
                  <a:pt x="809919" y="3227938"/>
                </a:lnTo>
                <a:lnTo>
                  <a:pt x="0" y="3227938"/>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Freeform 6"/>
          <p:cNvSpPr/>
          <p:nvPr/>
        </p:nvSpPr>
        <p:spPr>
          <a:xfrm rot="-10800000">
            <a:off x="12517066" y="-114300"/>
            <a:ext cx="4261740" cy="2130870"/>
          </a:xfrm>
          <a:custGeom>
            <a:avLst/>
            <a:gdLst/>
            <a:ahLst/>
            <a:cxnLst/>
            <a:rect l="l" t="t" r="r" b="b"/>
            <a:pathLst>
              <a:path w="4261740" h="2130870">
                <a:moveTo>
                  <a:pt x="0" y="0"/>
                </a:moveTo>
                <a:lnTo>
                  <a:pt x="4261740" y="0"/>
                </a:lnTo>
                <a:lnTo>
                  <a:pt x="4261740" y="2130870"/>
                </a:lnTo>
                <a:lnTo>
                  <a:pt x="0" y="213087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7" name="AutoShape 7"/>
          <p:cNvSpPr/>
          <p:nvPr/>
        </p:nvSpPr>
        <p:spPr>
          <a:xfrm>
            <a:off x="1301175" y="1244226"/>
            <a:ext cx="6492240" cy="0"/>
          </a:xfrm>
          <a:prstGeom prst="line">
            <a:avLst/>
          </a:prstGeom>
          <a:ln w="38100" cap="flat">
            <a:solidFill>
              <a:srgbClr val="000000"/>
            </a:solidFill>
            <a:prstDash val="solid"/>
            <a:headEnd type="none" w="sm" len="sm"/>
            <a:tailEnd type="none" w="sm" len="sm"/>
          </a:ln>
        </p:spPr>
      </p:sp>
      <p:sp>
        <p:nvSpPr>
          <p:cNvPr id="8" name="AutoShape 8"/>
          <p:cNvSpPr/>
          <p:nvPr/>
        </p:nvSpPr>
        <p:spPr>
          <a:xfrm>
            <a:off x="10607731" y="9074475"/>
            <a:ext cx="649224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grpSp>
        <p:nvGrpSpPr>
          <p:cNvPr id="2" name="Group 2"/>
          <p:cNvGrpSpPr/>
          <p:nvPr/>
        </p:nvGrpSpPr>
        <p:grpSpPr>
          <a:xfrm>
            <a:off x="2053945" y="1952625"/>
            <a:ext cx="15426077" cy="6754113"/>
            <a:chOff x="0" y="0"/>
            <a:chExt cx="4062835" cy="1778861"/>
          </a:xfrm>
        </p:grpSpPr>
        <p:sp>
          <p:nvSpPr>
            <p:cNvPr id="3" name="Freeform 3"/>
            <p:cNvSpPr/>
            <p:nvPr/>
          </p:nvSpPr>
          <p:spPr>
            <a:xfrm>
              <a:off x="0" y="0"/>
              <a:ext cx="4062835" cy="1778861"/>
            </a:xfrm>
            <a:custGeom>
              <a:avLst/>
              <a:gdLst/>
              <a:ahLst/>
              <a:cxnLst/>
              <a:rect l="l" t="t" r="r" b="b"/>
              <a:pathLst>
                <a:path w="4062835" h="1778861">
                  <a:moveTo>
                    <a:pt x="25595" y="0"/>
                  </a:moveTo>
                  <a:lnTo>
                    <a:pt x="4037240" y="0"/>
                  </a:lnTo>
                  <a:cubicBezTo>
                    <a:pt x="4051376" y="0"/>
                    <a:pt x="4062835" y="11459"/>
                    <a:pt x="4062835" y="25595"/>
                  </a:cubicBezTo>
                  <a:lnTo>
                    <a:pt x="4062835" y="1753265"/>
                  </a:lnTo>
                  <a:cubicBezTo>
                    <a:pt x="4062835" y="1760054"/>
                    <a:pt x="4060138" y="1766564"/>
                    <a:pt x="4055338" y="1771364"/>
                  </a:cubicBezTo>
                  <a:cubicBezTo>
                    <a:pt x="4050538" y="1776164"/>
                    <a:pt x="4044028" y="1778861"/>
                    <a:pt x="4037240" y="1778861"/>
                  </a:cubicBezTo>
                  <a:lnTo>
                    <a:pt x="25595" y="1778861"/>
                  </a:lnTo>
                  <a:cubicBezTo>
                    <a:pt x="11459" y="1778861"/>
                    <a:pt x="0" y="1767401"/>
                    <a:pt x="0" y="1753265"/>
                  </a:cubicBezTo>
                  <a:lnTo>
                    <a:pt x="0" y="25595"/>
                  </a:lnTo>
                  <a:cubicBezTo>
                    <a:pt x="0" y="18807"/>
                    <a:pt x="2697" y="12297"/>
                    <a:pt x="7497" y="7497"/>
                  </a:cubicBezTo>
                  <a:cubicBezTo>
                    <a:pt x="12297" y="2697"/>
                    <a:pt x="18807" y="0"/>
                    <a:pt x="25595" y="0"/>
                  </a:cubicBezTo>
                  <a:close/>
                </a:path>
              </a:pathLst>
            </a:custGeom>
            <a:solidFill>
              <a:srgbClr val="C0B3A0">
                <a:alpha val="20784"/>
              </a:srgbClr>
            </a:solidFill>
            <a:ln w="47625" cap="rnd">
              <a:solidFill>
                <a:srgbClr val="000000">
                  <a:alpha val="20784"/>
                </a:srgbClr>
              </a:solidFill>
              <a:prstDash val="solid"/>
              <a:round/>
            </a:ln>
          </p:spPr>
        </p:sp>
        <p:sp>
          <p:nvSpPr>
            <p:cNvPr id="4" name="TextBox 4"/>
            <p:cNvSpPr txBox="1"/>
            <p:nvPr/>
          </p:nvSpPr>
          <p:spPr>
            <a:xfrm>
              <a:off x="0" y="-38100"/>
              <a:ext cx="4062835" cy="1816961"/>
            </a:xfrm>
            <a:prstGeom prst="rect">
              <a:avLst/>
            </a:prstGeom>
          </p:spPr>
          <p:txBody>
            <a:bodyPr lIns="50800" tIns="50800" rIns="50800" bIns="50800" rtlCol="0" anchor="ctr"/>
            <a:lstStyle/>
            <a:p>
              <a:pPr algn="ctr">
                <a:lnSpc>
                  <a:spcPts val="2659"/>
                </a:lnSpc>
                <a:spcBef>
                  <a:spcPct val="0"/>
                </a:spcBef>
              </a:pPr>
              <a:endParaRPr/>
            </a:p>
          </p:txBody>
        </p:sp>
      </p:grpSp>
      <p:sp>
        <p:nvSpPr>
          <p:cNvPr id="5" name="TextBox 5"/>
          <p:cNvSpPr txBox="1"/>
          <p:nvPr/>
        </p:nvSpPr>
        <p:spPr>
          <a:xfrm>
            <a:off x="2934706" y="2142684"/>
            <a:ext cx="6654764" cy="410497"/>
          </a:xfrm>
          <a:prstGeom prst="rect">
            <a:avLst/>
          </a:prstGeom>
        </p:spPr>
        <p:txBody>
          <a:bodyPr lIns="0" tIns="0" rIns="0" bIns="0" rtlCol="0" anchor="t">
            <a:spAutoFit/>
          </a:bodyPr>
          <a:lstStyle/>
          <a:p>
            <a:pPr marL="655540" lvl="1" indent="-327770" algn="just">
              <a:lnSpc>
                <a:spcPts val="3036"/>
              </a:lnSpc>
              <a:buFont typeface="Arial"/>
              <a:buChar char="•"/>
            </a:pPr>
            <a:r>
              <a:rPr lang="en-US" sz="3036" b="1" u="none" strike="noStrike">
                <a:solidFill>
                  <a:srgbClr val="000000"/>
                </a:solidFill>
                <a:latin typeface="Maven Pro Bold"/>
                <a:ea typeface="Maven Pro Bold"/>
                <a:cs typeface="Maven Pro Bold"/>
                <a:sym typeface="Maven Pro Bold"/>
              </a:rPr>
              <a:t>Title of Research Paper</a:t>
            </a:r>
          </a:p>
        </p:txBody>
      </p:sp>
      <p:sp>
        <p:nvSpPr>
          <p:cNvPr id="6" name="TextBox 6"/>
          <p:cNvSpPr txBox="1"/>
          <p:nvPr/>
        </p:nvSpPr>
        <p:spPr>
          <a:xfrm>
            <a:off x="2934706" y="2743682"/>
            <a:ext cx="6654764"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Authors</a:t>
            </a:r>
          </a:p>
        </p:txBody>
      </p:sp>
      <p:sp>
        <p:nvSpPr>
          <p:cNvPr id="7" name="TextBox 7"/>
          <p:cNvSpPr txBox="1"/>
          <p:nvPr/>
        </p:nvSpPr>
        <p:spPr>
          <a:xfrm>
            <a:off x="2934706" y="5909671"/>
            <a:ext cx="6654764"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2. Dataset Used</a:t>
            </a:r>
          </a:p>
        </p:txBody>
      </p:sp>
      <p:sp>
        <p:nvSpPr>
          <p:cNvPr id="8" name="TextBox 8"/>
          <p:cNvSpPr txBox="1"/>
          <p:nvPr/>
        </p:nvSpPr>
        <p:spPr>
          <a:xfrm>
            <a:off x="2934706" y="6510669"/>
            <a:ext cx="10926280"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3. Methodology (Approaches/ Methods)</a:t>
            </a:r>
          </a:p>
        </p:txBody>
      </p:sp>
      <p:sp>
        <p:nvSpPr>
          <p:cNvPr id="9" name="TextBox 9"/>
          <p:cNvSpPr txBox="1"/>
          <p:nvPr/>
        </p:nvSpPr>
        <p:spPr>
          <a:xfrm>
            <a:off x="4995148" y="731325"/>
            <a:ext cx="8297704"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OVERVIEW</a:t>
            </a:r>
          </a:p>
        </p:txBody>
      </p:sp>
      <p:sp>
        <p:nvSpPr>
          <p:cNvPr id="10" name="Freeform 10"/>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1" name="Freeform 11"/>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12" name="Freeform 12"/>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13" name="TextBox 13"/>
          <p:cNvSpPr txBox="1"/>
          <p:nvPr/>
        </p:nvSpPr>
        <p:spPr>
          <a:xfrm>
            <a:off x="2934706" y="3344679"/>
            <a:ext cx="6654764"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Abstract</a:t>
            </a:r>
          </a:p>
        </p:txBody>
      </p:sp>
      <p:sp>
        <p:nvSpPr>
          <p:cNvPr id="14" name="TextBox 14"/>
          <p:cNvSpPr txBox="1"/>
          <p:nvPr/>
        </p:nvSpPr>
        <p:spPr>
          <a:xfrm>
            <a:off x="2934706" y="3945676"/>
            <a:ext cx="6654764"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1. Introduction</a:t>
            </a:r>
          </a:p>
        </p:txBody>
      </p:sp>
      <p:sp>
        <p:nvSpPr>
          <p:cNvPr id="15" name="TextBox 15"/>
          <p:cNvSpPr txBox="1"/>
          <p:nvPr/>
        </p:nvSpPr>
        <p:spPr>
          <a:xfrm>
            <a:off x="3902850" y="4546674"/>
            <a:ext cx="8126105" cy="1172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Problem Statement</a:t>
            </a:r>
          </a:p>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Challenges</a:t>
            </a:r>
          </a:p>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Approaches to solve problem in brief</a:t>
            </a:r>
          </a:p>
        </p:txBody>
      </p:sp>
      <p:sp>
        <p:nvSpPr>
          <p:cNvPr id="16" name="TextBox 16"/>
          <p:cNvSpPr txBox="1"/>
          <p:nvPr/>
        </p:nvSpPr>
        <p:spPr>
          <a:xfrm>
            <a:off x="2934706" y="7109812"/>
            <a:ext cx="10926280"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4. Data Analysis (Results/Findings)</a:t>
            </a:r>
          </a:p>
        </p:txBody>
      </p:sp>
      <p:sp>
        <p:nvSpPr>
          <p:cNvPr id="17" name="TextBox 17"/>
          <p:cNvSpPr txBox="1"/>
          <p:nvPr/>
        </p:nvSpPr>
        <p:spPr>
          <a:xfrm>
            <a:off x="2934706" y="7689905"/>
            <a:ext cx="14545316" cy="410497"/>
          </a:xfrm>
          <a:prstGeom prst="rect">
            <a:avLst/>
          </a:prstGeom>
        </p:spPr>
        <p:txBody>
          <a:bodyPr lIns="0" tIns="0" rIns="0" bIns="0" rtlCol="0" anchor="t">
            <a:spAutoFit/>
          </a:bodyPr>
          <a:lstStyle/>
          <a:p>
            <a:pPr marL="655540" lvl="1" indent="-327770" algn="just">
              <a:lnSpc>
                <a:spcPts val="3036"/>
              </a:lnSpc>
              <a:spcBef>
                <a:spcPct val="0"/>
              </a:spcBef>
              <a:buFont typeface="Arial"/>
              <a:buChar char="•"/>
            </a:pPr>
            <a:r>
              <a:rPr lang="en-US" sz="3036" b="1" u="none" strike="noStrike">
                <a:solidFill>
                  <a:srgbClr val="000000"/>
                </a:solidFill>
                <a:latin typeface="Maven Pro Bold"/>
                <a:ea typeface="Maven Pro Bold"/>
                <a:cs typeface="Maven Pro Bold"/>
                <a:sym typeface="Maven Pro Bold"/>
              </a:rPr>
              <a:t>5. Conclusion (Summary/Weekness of the approaches/Future Direction)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745017" y="1892148"/>
            <a:ext cx="9568638" cy="1730376"/>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TITLE OF RESEARCH PAPER</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5236282"/>
            <a:ext cx="15382875" cy="2108897"/>
          </a:xfrm>
          <a:prstGeom prst="rect">
            <a:avLst/>
          </a:prstGeom>
        </p:spPr>
        <p:txBody>
          <a:bodyPr lIns="0" tIns="0" rIns="0" bIns="0" rtlCol="0" anchor="t">
            <a:spAutoFit/>
          </a:bodyPr>
          <a:lstStyle/>
          <a:p>
            <a:pPr algn="ctr">
              <a:lnSpc>
                <a:spcPts val="8495"/>
              </a:lnSpc>
            </a:pPr>
            <a:r>
              <a:rPr lang="en-US" sz="6068" b="1">
                <a:solidFill>
                  <a:srgbClr val="000000"/>
                </a:solidFill>
                <a:latin typeface="Canva Sans Bold"/>
                <a:ea typeface="Canva Sans Bold"/>
                <a:cs typeface="Canva Sans Bold"/>
                <a:sym typeface="Canva Sans Bold"/>
              </a:rPr>
              <a:t>Social Network Analysis in Public Health, Social Media, and Security Contexts </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995148" y="234479"/>
            <a:ext cx="8297704" cy="1457324"/>
          </a:xfrm>
          <a:prstGeom prst="rect">
            <a:avLst/>
          </a:prstGeom>
        </p:spPr>
        <p:txBody>
          <a:bodyPr lIns="0" tIns="0" rIns="0" bIns="0" rtlCol="0" anchor="t">
            <a:spAutoFit/>
          </a:bodyPr>
          <a:lstStyle/>
          <a:p>
            <a:pPr marL="0" lvl="0" indent="0" algn="ctr">
              <a:lnSpc>
                <a:spcPts val="12000"/>
              </a:lnSpc>
            </a:pPr>
            <a:r>
              <a:rPr lang="en-US" sz="8000" b="1" u="none" strike="noStrike">
                <a:solidFill>
                  <a:srgbClr val="000000"/>
                </a:solidFill>
                <a:latin typeface="Maven Pro Bold"/>
                <a:ea typeface="Maven Pro Bold"/>
                <a:cs typeface="Maven Pro Bold"/>
                <a:sym typeface="Maven Pro Bold"/>
              </a:rPr>
              <a:t>AUTHORS</a:t>
            </a:r>
          </a:p>
        </p:txBody>
      </p:sp>
      <p:sp>
        <p:nvSpPr>
          <p:cNvPr id="3" name="Freeform 3"/>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813749" y="2133401"/>
            <a:ext cx="15928200" cy="2635617"/>
          </a:xfrm>
          <a:prstGeom prst="rect">
            <a:avLst/>
          </a:prstGeom>
        </p:spPr>
        <p:txBody>
          <a:bodyPr lIns="0" tIns="0" rIns="0" bIns="0" rtlCol="0" anchor="t">
            <a:spAutoFit/>
          </a:bodyPr>
          <a:lstStyle/>
          <a:p>
            <a:pPr marL="0" lvl="0" indent="0" algn="ctr">
              <a:lnSpc>
                <a:spcPts val="4235"/>
              </a:lnSpc>
              <a:spcBef>
                <a:spcPct val="0"/>
              </a:spcBef>
            </a:pPr>
            <a:r>
              <a:rPr lang="en-US" sz="2823" b="1" i="1" u="none" strike="noStrike">
                <a:solidFill>
                  <a:srgbClr val="000000"/>
                </a:solidFill>
                <a:latin typeface="Canva Sans Bold Italics"/>
                <a:ea typeface="Canva Sans Bold Italics"/>
                <a:cs typeface="Canva Sans Bold Italics"/>
                <a:sym typeface="Canva Sans Bold Italics"/>
              </a:rPr>
              <a:t>Paper 1</a:t>
            </a:r>
            <a:r>
              <a:rPr lang="en-US" sz="2823" b="1" u="none" strike="noStrike">
                <a:solidFill>
                  <a:srgbClr val="000000"/>
                </a:solidFill>
                <a:latin typeface="Canva Sans Bold"/>
                <a:ea typeface="Canva Sans Bold"/>
                <a:cs typeface="Canva Sans Bold"/>
                <a:sym typeface="Canva Sans Bold"/>
              </a:rPr>
              <a:t> : </a:t>
            </a:r>
            <a:r>
              <a:rPr lang="en-US" sz="2823" u="none" strike="noStrike">
                <a:solidFill>
                  <a:srgbClr val="000000"/>
                </a:solidFill>
                <a:latin typeface="Canva Sans"/>
                <a:ea typeface="Canva Sans"/>
                <a:cs typeface="Canva Sans"/>
                <a:sym typeface="Canva Sans"/>
              </a:rPr>
              <a:t>Using social network analysis to understand multisectoral governance in district-level tobacco control programme implementation in India.</a:t>
            </a:r>
          </a:p>
          <a:p>
            <a:pPr marL="0" lvl="0" indent="0" algn="ctr">
              <a:lnSpc>
                <a:spcPts val="4235"/>
              </a:lnSpc>
              <a:spcBef>
                <a:spcPct val="0"/>
              </a:spcBef>
            </a:pPr>
            <a:endParaRPr lang="en-US" sz="2823" u="none" strike="noStrike">
              <a:solidFill>
                <a:srgbClr val="000000"/>
              </a:solidFill>
              <a:latin typeface="Canva Sans"/>
              <a:ea typeface="Canva Sans"/>
              <a:cs typeface="Canva Sans"/>
              <a:sym typeface="Canva Sans"/>
            </a:endParaRPr>
          </a:p>
          <a:p>
            <a:pPr marL="0" lvl="0" indent="0" algn="ctr">
              <a:lnSpc>
                <a:spcPts val="4235"/>
              </a:lnSpc>
              <a:spcBef>
                <a:spcPct val="0"/>
              </a:spcBef>
            </a:pPr>
            <a:r>
              <a:rPr lang="en-US" sz="2823" b="1" i="1" u="none" strike="noStrike">
                <a:solidFill>
                  <a:srgbClr val="000000"/>
                </a:solidFill>
                <a:latin typeface="Canva Sans Bold Italics"/>
                <a:ea typeface="Canva Sans Bold Italics"/>
                <a:cs typeface="Canva Sans Bold Italics"/>
                <a:sym typeface="Canva Sans Bold Italics"/>
              </a:rPr>
              <a:t>Author</a:t>
            </a:r>
            <a:r>
              <a:rPr lang="en-US" sz="2823" b="1" u="none" strike="noStrike">
                <a:solidFill>
                  <a:srgbClr val="000000"/>
                </a:solidFill>
                <a:latin typeface="Canva Sans Bold"/>
                <a:ea typeface="Canva Sans Bold"/>
                <a:cs typeface="Canva Sans Bold"/>
                <a:sym typeface="Canva Sans Bold"/>
              </a:rPr>
              <a:t> : </a:t>
            </a:r>
            <a:r>
              <a:rPr lang="en-US" sz="2823" u="none" strike="noStrike">
                <a:solidFill>
                  <a:srgbClr val="000000"/>
                </a:solidFill>
                <a:latin typeface="Canva Sans"/>
                <a:ea typeface="Canva Sans"/>
                <a:cs typeface="Canva Sans"/>
                <a:sym typeface="Canva Sans"/>
              </a:rPr>
              <a:t>Shinjini Mondal , Upendra Bhojani, Samntha Lobbo, Susan Law, Antonia Maioni, </a:t>
            </a:r>
          </a:p>
          <a:p>
            <a:pPr marL="0" lvl="0" indent="0" algn="ctr">
              <a:lnSpc>
                <a:spcPts val="4235"/>
              </a:lnSpc>
              <a:spcBef>
                <a:spcPct val="0"/>
              </a:spcBef>
            </a:pPr>
            <a:r>
              <a:rPr lang="en-US" sz="2823" u="none" strike="noStrike">
                <a:solidFill>
                  <a:srgbClr val="000000"/>
                </a:solidFill>
                <a:latin typeface="Canva Sans"/>
                <a:ea typeface="Canva Sans"/>
                <a:cs typeface="Canva Sans"/>
                <a:sym typeface="Canva Sans"/>
              </a:rPr>
              <a:t>Sara Van Belle</a:t>
            </a:r>
          </a:p>
        </p:txBody>
      </p:sp>
      <p:sp>
        <p:nvSpPr>
          <p:cNvPr id="7" name="TextBox 7"/>
          <p:cNvSpPr txBox="1"/>
          <p:nvPr/>
        </p:nvSpPr>
        <p:spPr>
          <a:xfrm>
            <a:off x="1331100" y="4940468"/>
            <a:ext cx="15928200" cy="2635617"/>
          </a:xfrm>
          <a:prstGeom prst="rect">
            <a:avLst/>
          </a:prstGeom>
        </p:spPr>
        <p:txBody>
          <a:bodyPr lIns="0" tIns="0" rIns="0" bIns="0" rtlCol="0" anchor="t">
            <a:spAutoFit/>
          </a:bodyPr>
          <a:lstStyle/>
          <a:p>
            <a:pPr algn="ctr">
              <a:lnSpc>
                <a:spcPts val="4235"/>
              </a:lnSpc>
            </a:pPr>
            <a:r>
              <a:rPr lang="en-US" sz="2823" b="1" i="1">
                <a:solidFill>
                  <a:srgbClr val="000000"/>
                </a:solidFill>
                <a:latin typeface="Canva Sans Bold Italics"/>
                <a:ea typeface="Canva Sans Bold Italics"/>
                <a:cs typeface="Canva Sans Bold Italics"/>
                <a:sym typeface="Canva Sans Bold Italics"/>
              </a:rPr>
              <a:t>Paper 2</a:t>
            </a:r>
            <a:r>
              <a:rPr lang="en-US" sz="2823" b="1">
                <a:solidFill>
                  <a:srgbClr val="000000"/>
                </a:solidFill>
                <a:latin typeface="Canva Sans Bold"/>
                <a:ea typeface="Canva Sans Bold"/>
                <a:cs typeface="Canva Sans Bold"/>
                <a:sym typeface="Canva Sans Bold"/>
              </a:rPr>
              <a:t> : </a:t>
            </a:r>
            <a:r>
              <a:rPr lang="en-US" sz="2823">
                <a:solidFill>
                  <a:srgbClr val="000000"/>
                </a:solidFill>
                <a:latin typeface="Canva Sans"/>
                <a:ea typeface="Canva Sans"/>
                <a:cs typeface="Canva Sans"/>
                <a:sym typeface="Canva Sans"/>
              </a:rPr>
              <a:t>A Social Network Analysis of Tweets Related to Masks during the COVID-19 Pandemic </a:t>
            </a:r>
          </a:p>
          <a:p>
            <a:pPr algn="ctr">
              <a:lnSpc>
                <a:spcPts val="4235"/>
              </a:lnSpc>
            </a:pPr>
            <a:endParaRPr lang="en-US" sz="2823">
              <a:solidFill>
                <a:srgbClr val="000000"/>
              </a:solidFill>
              <a:latin typeface="Canva Sans"/>
              <a:ea typeface="Canva Sans"/>
              <a:cs typeface="Canva Sans"/>
              <a:sym typeface="Canva Sans"/>
            </a:endParaRPr>
          </a:p>
          <a:p>
            <a:pPr algn="ctr">
              <a:lnSpc>
                <a:spcPts val="4235"/>
              </a:lnSpc>
            </a:pPr>
            <a:r>
              <a:rPr lang="en-US" sz="2823" b="1" i="1">
                <a:solidFill>
                  <a:srgbClr val="000000"/>
                </a:solidFill>
                <a:latin typeface="Canva Sans Bold Italics"/>
                <a:ea typeface="Canva Sans Bold Italics"/>
                <a:cs typeface="Canva Sans Bold Italics"/>
                <a:sym typeface="Canva Sans Bold Italics"/>
              </a:rPr>
              <a:t>Author</a:t>
            </a:r>
            <a:r>
              <a:rPr lang="en-US" sz="2823" b="1">
                <a:solidFill>
                  <a:srgbClr val="000000"/>
                </a:solidFill>
                <a:latin typeface="Canva Sans Bold"/>
                <a:ea typeface="Canva Sans Bold"/>
                <a:cs typeface="Canva Sans Bold"/>
                <a:sym typeface="Canva Sans Bold"/>
              </a:rPr>
              <a:t> : </a:t>
            </a:r>
            <a:r>
              <a:rPr lang="en-US" sz="2823">
                <a:solidFill>
                  <a:srgbClr val="000000"/>
                </a:solidFill>
                <a:latin typeface="Canva Sans"/>
                <a:ea typeface="Canva Sans"/>
                <a:cs typeface="Canva Sans"/>
                <a:sym typeface="Canva Sans"/>
              </a:rPr>
              <a:t>Wasim Ahmed , Josep Vidal-Alaball , Francesc Lopez Segui , and Pedro A. Moreno-Sánchez </a:t>
            </a:r>
          </a:p>
        </p:txBody>
      </p:sp>
      <p:sp>
        <p:nvSpPr>
          <p:cNvPr id="8" name="TextBox 8"/>
          <p:cNvSpPr txBox="1"/>
          <p:nvPr/>
        </p:nvSpPr>
        <p:spPr>
          <a:xfrm>
            <a:off x="1179900" y="7918984"/>
            <a:ext cx="15928200" cy="1568817"/>
          </a:xfrm>
          <a:prstGeom prst="rect">
            <a:avLst/>
          </a:prstGeom>
        </p:spPr>
        <p:txBody>
          <a:bodyPr lIns="0" tIns="0" rIns="0" bIns="0" rtlCol="0" anchor="t">
            <a:spAutoFit/>
          </a:bodyPr>
          <a:lstStyle/>
          <a:p>
            <a:pPr algn="ctr">
              <a:lnSpc>
                <a:spcPts val="4235"/>
              </a:lnSpc>
            </a:pPr>
            <a:r>
              <a:rPr lang="en-US" sz="2823" b="1" i="1">
                <a:solidFill>
                  <a:srgbClr val="000000"/>
                </a:solidFill>
                <a:latin typeface="Canva Sans Bold Italics"/>
                <a:ea typeface="Canva Sans Bold Italics"/>
                <a:cs typeface="Canva Sans Bold Italics"/>
                <a:sym typeface="Canva Sans Bold Italics"/>
              </a:rPr>
              <a:t>Paper 3</a:t>
            </a:r>
            <a:r>
              <a:rPr lang="en-US" sz="2823" b="1">
                <a:solidFill>
                  <a:srgbClr val="000000"/>
                </a:solidFill>
                <a:latin typeface="Canva Sans Bold"/>
                <a:ea typeface="Canva Sans Bold"/>
                <a:cs typeface="Canva Sans Bold"/>
                <a:sym typeface="Canva Sans Bold"/>
              </a:rPr>
              <a:t> : </a:t>
            </a:r>
            <a:r>
              <a:rPr lang="en-US" sz="2823">
                <a:solidFill>
                  <a:srgbClr val="000000"/>
                </a:solidFill>
                <a:latin typeface="Canva Sans"/>
                <a:ea typeface="Canva Sans"/>
                <a:cs typeface="Canva Sans"/>
                <a:sym typeface="Canva Sans"/>
              </a:rPr>
              <a:t>Social Network Analysis of Terrorist Organizations in India</a:t>
            </a:r>
          </a:p>
          <a:p>
            <a:pPr algn="ctr">
              <a:lnSpc>
                <a:spcPts val="4235"/>
              </a:lnSpc>
            </a:pPr>
            <a:endParaRPr lang="en-US" sz="2823">
              <a:solidFill>
                <a:srgbClr val="000000"/>
              </a:solidFill>
              <a:latin typeface="Canva Sans"/>
              <a:ea typeface="Canva Sans"/>
              <a:cs typeface="Canva Sans"/>
              <a:sym typeface="Canva Sans"/>
            </a:endParaRPr>
          </a:p>
          <a:p>
            <a:pPr algn="ctr">
              <a:lnSpc>
                <a:spcPts val="4235"/>
              </a:lnSpc>
            </a:pPr>
            <a:r>
              <a:rPr lang="en-US" sz="2823" b="1" i="1">
                <a:solidFill>
                  <a:srgbClr val="000000"/>
                </a:solidFill>
                <a:latin typeface="Canva Sans Bold Italics"/>
                <a:ea typeface="Canva Sans Bold Italics"/>
                <a:cs typeface="Canva Sans Bold Italics"/>
                <a:sym typeface="Canva Sans Bold Italics"/>
              </a:rPr>
              <a:t>Author</a:t>
            </a:r>
            <a:r>
              <a:rPr lang="en-US" sz="2823" b="1">
                <a:solidFill>
                  <a:srgbClr val="000000"/>
                </a:solidFill>
                <a:latin typeface="Canva Sans Bold"/>
                <a:ea typeface="Canva Sans Bold"/>
                <a:cs typeface="Canva Sans Bold"/>
                <a:sym typeface="Canva Sans Bold"/>
              </a:rPr>
              <a:t> :  </a:t>
            </a:r>
            <a:r>
              <a:rPr lang="en-US" sz="2823">
                <a:solidFill>
                  <a:srgbClr val="000000"/>
                </a:solidFill>
                <a:latin typeface="Canva Sans"/>
                <a:ea typeface="Canva Sans"/>
                <a:cs typeface="Canva Sans"/>
                <a:sym typeface="Canva Sans"/>
              </a:rPr>
              <a:t>Aparna Basu</a:t>
            </a:r>
          </a:p>
        </p:txBody>
      </p:sp>
      <p:sp>
        <p:nvSpPr>
          <p:cNvPr id="9" name="AutoShape 9"/>
          <p:cNvSpPr/>
          <p:nvPr/>
        </p:nvSpPr>
        <p:spPr>
          <a:xfrm>
            <a:off x="1331100" y="4769018"/>
            <a:ext cx="15651806" cy="0"/>
          </a:xfrm>
          <a:prstGeom prst="line">
            <a:avLst/>
          </a:prstGeom>
          <a:ln w="38100" cap="flat">
            <a:solidFill>
              <a:srgbClr val="000000"/>
            </a:solidFill>
            <a:prstDash val="solid"/>
            <a:headEnd type="none" w="sm" len="sm"/>
            <a:tailEnd type="none" w="sm" len="sm"/>
          </a:ln>
        </p:spPr>
      </p:sp>
      <p:sp>
        <p:nvSpPr>
          <p:cNvPr id="10" name="AutoShape 10"/>
          <p:cNvSpPr/>
          <p:nvPr/>
        </p:nvSpPr>
        <p:spPr>
          <a:xfrm>
            <a:off x="1331100" y="7576084"/>
            <a:ext cx="15928200" cy="0"/>
          </a:xfrm>
          <a:prstGeom prst="line">
            <a:avLst/>
          </a:prstGeom>
          <a:ln w="38100" cap="flat">
            <a:solidFill>
              <a:srgbClr val="000000"/>
            </a:solidFill>
            <a:prstDash val="solid"/>
            <a:headEnd type="none" w="sm" len="sm"/>
            <a:tailEnd type="none" w="sm" len="sm"/>
          </a:ln>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4596087" y="1912981"/>
            <a:ext cx="9095826"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ABSTRACT</a:t>
            </a:r>
          </a:p>
        </p:txBody>
      </p:sp>
      <p:sp>
        <p:nvSpPr>
          <p:cNvPr id="3" name="Freeform 3"/>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TextBox 6"/>
          <p:cNvSpPr txBox="1"/>
          <p:nvPr/>
        </p:nvSpPr>
        <p:spPr>
          <a:xfrm>
            <a:off x="1028700" y="3353148"/>
            <a:ext cx="16230600" cy="4000835"/>
          </a:xfrm>
          <a:prstGeom prst="rect">
            <a:avLst/>
          </a:prstGeom>
        </p:spPr>
        <p:txBody>
          <a:bodyPr lIns="0" tIns="0" rIns="0" bIns="0" rtlCol="0" anchor="t">
            <a:spAutoFit/>
          </a:bodyPr>
          <a:lstStyle/>
          <a:p>
            <a:pPr algn="ctr">
              <a:lnSpc>
                <a:spcPts val="5231"/>
              </a:lnSpc>
            </a:pPr>
            <a:r>
              <a:rPr lang="en-US" sz="3736">
                <a:solidFill>
                  <a:srgbClr val="000000"/>
                </a:solidFill>
                <a:latin typeface="Times New Roman"/>
                <a:ea typeface="Times New Roman"/>
                <a:cs typeface="Times New Roman"/>
                <a:sym typeface="Times New Roman"/>
              </a:rPr>
              <a:t>This report synthesizes three studies applying Social Network Analysis (SNA) to tobacco control governance in India, COVID-19 mask discourse on Twitter, and terrorist networks. Each study demonstrates SNA’s versatility in identifying key actors, structural patterns, and network dynamics. Findings highlight centralized governance efficiencies, decentralized public health messaging, and covert brokerage roles in security contexts. </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1845450" y="4372597"/>
            <a:ext cx="15643390" cy="3341943"/>
          </a:xfrm>
          <a:prstGeom prst="rect">
            <a:avLst/>
          </a:prstGeom>
        </p:spPr>
        <p:txBody>
          <a:bodyPr lIns="0" tIns="0" rIns="0" bIns="0" rtlCol="0" anchor="t">
            <a:spAutoFit/>
          </a:bodyPr>
          <a:lstStyle/>
          <a:p>
            <a:pPr marL="972416" lvl="1" indent="-486208" algn="just">
              <a:lnSpc>
                <a:spcPts val="6756"/>
              </a:lnSpc>
              <a:buFont typeface="Arial"/>
              <a:buChar char="•"/>
            </a:pPr>
            <a:r>
              <a:rPr lang="en-US" sz="4504" b="1">
                <a:solidFill>
                  <a:srgbClr val="000000"/>
                </a:solidFill>
                <a:latin typeface="Maven Pro Bold"/>
                <a:ea typeface="Maven Pro Bold"/>
                <a:cs typeface="Maven Pro Bold"/>
                <a:sym typeface="Maven Pro Bold"/>
              </a:rPr>
              <a:t>Problem Statement</a:t>
            </a:r>
          </a:p>
          <a:p>
            <a:pPr marL="972416" lvl="1" indent="-486208" algn="just">
              <a:lnSpc>
                <a:spcPts val="6756"/>
              </a:lnSpc>
              <a:buFont typeface="Arial"/>
              <a:buChar char="•"/>
            </a:pPr>
            <a:r>
              <a:rPr lang="en-US" sz="4504" b="1">
                <a:solidFill>
                  <a:srgbClr val="000000"/>
                </a:solidFill>
                <a:latin typeface="Maven Pro Bold"/>
                <a:ea typeface="Maven Pro Bold"/>
                <a:cs typeface="Maven Pro Bold"/>
                <a:sym typeface="Maven Pro Bold"/>
              </a:rPr>
              <a:t>Challenges</a:t>
            </a:r>
          </a:p>
          <a:p>
            <a:pPr marL="972416" lvl="1" indent="-486208" algn="just">
              <a:lnSpc>
                <a:spcPts val="6756"/>
              </a:lnSpc>
              <a:buFont typeface="Arial"/>
              <a:buChar char="•"/>
            </a:pPr>
            <a:r>
              <a:rPr lang="en-US" sz="4504" b="1">
                <a:solidFill>
                  <a:srgbClr val="000000"/>
                </a:solidFill>
                <a:latin typeface="Maven Pro Bold"/>
                <a:ea typeface="Maven Pro Bold"/>
                <a:cs typeface="Maven Pro Bold"/>
                <a:sym typeface="Maven Pro Bold"/>
              </a:rPr>
              <a:t>Approaches to solve the problem in brief</a:t>
            </a:r>
          </a:p>
          <a:p>
            <a:pPr algn="just">
              <a:lnSpc>
                <a:spcPts val="6756"/>
              </a:lnSpc>
            </a:pPr>
            <a:endParaRPr lang="en-US" sz="4504" b="1">
              <a:solidFill>
                <a:srgbClr val="000000"/>
              </a:solidFill>
              <a:latin typeface="Maven Pro Bold"/>
              <a:ea typeface="Maven Pro Bold"/>
              <a:cs typeface="Maven Pro Bold"/>
              <a:sym typeface="Maven Pro Bold"/>
            </a:endParaRPr>
          </a:p>
        </p:txBody>
      </p:sp>
      <p:sp>
        <p:nvSpPr>
          <p:cNvPr id="3" name="TextBox 3"/>
          <p:cNvSpPr txBox="1"/>
          <p:nvPr/>
        </p:nvSpPr>
        <p:spPr>
          <a:xfrm>
            <a:off x="2999625" y="2066854"/>
            <a:ext cx="12288749" cy="920751"/>
          </a:xfrm>
          <a:prstGeom prst="rect">
            <a:avLst/>
          </a:prstGeom>
        </p:spPr>
        <p:txBody>
          <a:bodyPr lIns="0" tIns="0" rIns="0" bIns="0" rtlCol="0" anchor="t">
            <a:spAutoFit/>
          </a:bodyPr>
          <a:lstStyle/>
          <a:p>
            <a:pPr marL="0" lvl="0" indent="0" algn="ctr">
              <a:lnSpc>
                <a:spcPts val="6400"/>
              </a:lnSpc>
              <a:spcBef>
                <a:spcPct val="0"/>
              </a:spcBef>
            </a:pPr>
            <a:r>
              <a:rPr lang="en-US" sz="8000" b="1" u="none" strike="noStrike">
                <a:solidFill>
                  <a:srgbClr val="000000"/>
                </a:solidFill>
                <a:latin typeface="Maven Pro Bold"/>
                <a:ea typeface="Maven Pro Bold"/>
                <a:cs typeface="Maven Pro Bold"/>
                <a:sym typeface="Maven Pro Bold"/>
              </a:rPr>
              <a:t>INTRODUCTION</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07209" y="1620837"/>
            <a:ext cx="11273583" cy="920751"/>
          </a:xfrm>
          <a:prstGeom prst="rect">
            <a:avLst/>
          </a:prstGeom>
        </p:spPr>
        <p:txBody>
          <a:bodyPr lIns="0" tIns="0" rIns="0" bIns="0" rtlCol="0" anchor="t">
            <a:spAutoFit/>
          </a:bodyPr>
          <a:lstStyle/>
          <a:p>
            <a:pPr algn="ctr">
              <a:lnSpc>
                <a:spcPts val="6400"/>
              </a:lnSpc>
            </a:pPr>
            <a:r>
              <a:rPr lang="en-US" sz="8000" b="1">
                <a:solidFill>
                  <a:srgbClr val="000000"/>
                </a:solidFill>
                <a:latin typeface="Maven Pro Bold"/>
                <a:ea typeface="Maven Pro Bold"/>
                <a:cs typeface="Maven Pro Bold"/>
                <a:sym typeface="Maven Pro Bold"/>
              </a:rPr>
              <a:t>PROBLEM STATEMENT</a:t>
            </a:r>
          </a:p>
        </p:txBody>
      </p:sp>
      <p:sp>
        <p:nvSpPr>
          <p:cNvPr id="3" name="TextBox 3"/>
          <p:cNvSpPr txBox="1"/>
          <p:nvPr/>
        </p:nvSpPr>
        <p:spPr>
          <a:xfrm>
            <a:off x="2740159" y="3509535"/>
            <a:ext cx="12807682" cy="3172680"/>
          </a:xfrm>
          <a:prstGeom prst="rect">
            <a:avLst/>
          </a:prstGeom>
        </p:spPr>
        <p:txBody>
          <a:bodyPr lIns="0" tIns="0" rIns="0" bIns="0" rtlCol="0" anchor="t">
            <a:spAutoFit/>
          </a:bodyPr>
          <a:lstStyle/>
          <a:p>
            <a:pPr marL="981315" lvl="1" indent="-490657" algn="just">
              <a:lnSpc>
                <a:spcPts val="6363"/>
              </a:lnSpc>
              <a:buFont typeface="Arial"/>
              <a:buChar char="•"/>
            </a:pPr>
            <a:r>
              <a:rPr lang="en-US" sz="4545">
                <a:solidFill>
                  <a:srgbClr val="000000"/>
                </a:solidFill>
                <a:latin typeface="Maven Pro"/>
                <a:ea typeface="Maven Pro"/>
                <a:cs typeface="Maven Pro"/>
                <a:sym typeface="Maven Pro"/>
              </a:rPr>
              <a:t>Multisectoral policy implementation, public health communication, and counterterrorism efforts face challenges in coordination, influence tracking, and covert link detection.</a:t>
            </a: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5323669" y="1880071"/>
            <a:ext cx="7640663" cy="920751"/>
          </a:xfrm>
          <a:prstGeom prst="rect">
            <a:avLst/>
          </a:prstGeom>
        </p:spPr>
        <p:txBody>
          <a:bodyPr lIns="0" tIns="0" rIns="0" bIns="0" rtlCol="0" anchor="t">
            <a:spAutoFit/>
          </a:bodyPr>
          <a:lstStyle/>
          <a:p>
            <a:pPr algn="ctr">
              <a:lnSpc>
                <a:spcPts val="6400"/>
              </a:lnSpc>
            </a:pPr>
            <a:r>
              <a:rPr lang="en-US" sz="8000" b="1">
                <a:solidFill>
                  <a:srgbClr val="000000"/>
                </a:solidFill>
                <a:latin typeface="Maven Pro Bold"/>
                <a:ea typeface="Maven Pro Bold"/>
                <a:cs typeface="Maven Pro Bold"/>
                <a:sym typeface="Maven Pro Bold"/>
              </a:rPr>
              <a:t>CHALLENGES</a:t>
            </a:r>
          </a:p>
        </p:txBody>
      </p:sp>
      <p:sp>
        <p:nvSpPr>
          <p:cNvPr id="3" name="TextBox 3"/>
          <p:cNvSpPr txBox="1"/>
          <p:nvPr/>
        </p:nvSpPr>
        <p:spPr>
          <a:xfrm>
            <a:off x="2116154" y="3924300"/>
            <a:ext cx="14055691" cy="3054264"/>
          </a:xfrm>
          <a:prstGeom prst="rect">
            <a:avLst/>
          </a:prstGeom>
        </p:spPr>
        <p:txBody>
          <a:bodyPr lIns="0" tIns="0" rIns="0" bIns="0" rtlCol="0" anchor="t">
            <a:spAutoFit/>
          </a:bodyPr>
          <a:lstStyle/>
          <a:p>
            <a:pPr marL="946592" lvl="1" indent="-473296" algn="just">
              <a:lnSpc>
                <a:spcPts val="6138"/>
              </a:lnSpc>
              <a:buFont typeface="Arial"/>
              <a:buChar char="•"/>
            </a:pPr>
            <a:r>
              <a:rPr lang="en-US" sz="4384">
                <a:solidFill>
                  <a:srgbClr val="000000"/>
                </a:solidFill>
                <a:latin typeface="Maven Pro"/>
                <a:ea typeface="Maven Pro"/>
                <a:cs typeface="Maven Pro"/>
                <a:sym typeface="Maven Pro"/>
              </a:rPr>
              <a:t>Fragmented collaboration in tobacco control.</a:t>
            </a:r>
          </a:p>
          <a:p>
            <a:pPr marL="946592" lvl="1" indent="-473296" algn="just">
              <a:lnSpc>
                <a:spcPts val="6138"/>
              </a:lnSpc>
              <a:buFont typeface="Arial"/>
              <a:buChar char="•"/>
            </a:pPr>
            <a:r>
              <a:rPr lang="en-US" sz="4384">
                <a:solidFill>
                  <a:srgbClr val="000000"/>
                </a:solidFill>
                <a:latin typeface="Maven Pro"/>
                <a:ea typeface="Maven Pro"/>
                <a:cs typeface="Maven Pro"/>
                <a:sym typeface="Maven Pro"/>
              </a:rPr>
              <a:t>Misinformation and polarized discourse on social media.</a:t>
            </a:r>
          </a:p>
          <a:p>
            <a:pPr marL="946592" lvl="1" indent="-473296" algn="just">
              <a:lnSpc>
                <a:spcPts val="6138"/>
              </a:lnSpc>
              <a:buFont typeface="Arial"/>
              <a:buChar char="•"/>
            </a:pPr>
            <a:r>
              <a:rPr lang="en-US" sz="4384">
                <a:solidFill>
                  <a:srgbClr val="000000"/>
                </a:solidFill>
                <a:latin typeface="Maven Pro"/>
                <a:ea typeface="Maven Pro"/>
                <a:cs typeface="Maven Pro"/>
                <a:sym typeface="Maven Pro"/>
              </a:rPr>
              <a:t>Opacity of terrorist organization linkages.</a:t>
            </a:r>
          </a:p>
        </p:txBody>
      </p:sp>
      <p:sp>
        <p:nvSpPr>
          <p:cNvPr id="4" name="Freeform 4"/>
          <p:cNvSpPr/>
          <p:nvPr/>
        </p:nvSpPr>
        <p:spPr>
          <a:xfrm flipH="1">
            <a:off x="-211950" y="-104775"/>
            <a:ext cx="4114800" cy="4114800"/>
          </a:xfrm>
          <a:custGeom>
            <a:avLst/>
            <a:gdLst/>
            <a:ahLst/>
            <a:cxnLst/>
            <a:rect l="l" t="t" r="r" b="b"/>
            <a:pathLst>
              <a:path w="4114800" h="4114800">
                <a:moveTo>
                  <a:pt x="4114800" y="0"/>
                </a:moveTo>
                <a:lnTo>
                  <a:pt x="0" y="0"/>
                </a:lnTo>
                <a:lnTo>
                  <a:pt x="0" y="4114800"/>
                </a:lnTo>
                <a:lnTo>
                  <a:pt x="4114800" y="4114800"/>
                </a:lnTo>
                <a:lnTo>
                  <a:pt x="411480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777365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542983"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3E6E0"/>
        </a:solidFill>
        <a:effectLst/>
      </p:bgPr>
    </p:bg>
    <p:spTree>
      <p:nvGrpSpPr>
        <p:cNvPr id="1" name=""/>
        <p:cNvGrpSpPr/>
        <p:nvPr/>
      </p:nvGrpSpPr>
      <p:grpSpPr>
        <a:xfrm>
          <a:off x="0" y="0"/>
          <a:ext cx="0" cy="0"/>
          <a:chOff x="0" y="0"/>
          <a:chExt cx="0" cy="0"/>
        </a:xfrm>
      </p:grpSpPr>
      <p:sp>
        <p:nvSpPr>
          <p:cNvPr id="2" name="TextBox 2"/>
          <p:cNvSpPr txBox="1"/>
          <p:nvPr/>
        </p:nvSpPr>
        <p:spPr>
          <a:xfrm>
            <a:off x="3507209" y="1620837"/>
            <a:ext cx="11273583" cy="1730376"/>
          </a:xfrm>
          <a:prstGeom prst="rect">
            <a:avLst/>
          </a:prstGeom>
        </p:spPr>
        <p:txBody>
          <a:bodyPr lIns="0" tIns="0" rIns="0" bIns="0" rtlCol="0" anchor="t">
            <a:spAutoFit/>
          </a:bodyPr>
          <a:lstStyle/>
          <a:p>
            <a:pPr algn="ctr">
              <a:lnSpc>
                <a:spcPts val="6400"/>
              </a:lnSpc>
            </a:pPr>
            <a:r>
              <a:rPr lang="en-US" sz="8000" b="1">
                <a:solidFill>
                  <a:srgbClr val="000000"/>
                </a:solidFill>
                <a:latin typeface="Maven Pro Bold"/>
                <a:ea typeface="Maven Pro Bold"/>
                <a:cs typeface="Maven Pro Bold"/>
                <a:sym typeface="Maven Pro Bold"/>
              </a:rPr>
              <a:t>APPROACHES TO SOLVE THE PROBLEM </a:t>
            </a:r>
          </a:p>
        </p:txBody>
      </p:sp>
      <p:sp>
        <p:nvSpPr>
          <p:cNvPr id="3" name="TextBox 3"/>
          <p:cNvSpPr txBox="1"/>
          <p:nvPr/>
        </p:nvSpPr>
        <p:spPr>
          <a:xfrm>
            <a:off x="2185857" y="3933825"/>
            <a:ext cx="14766943" cy="5322974"/>
          </a:xfrm>
          <a:prstGeom prst="rect">
            <a:avLst/>
          </a:prstGeom>
        </p:spPr>
        <p:txBody>
          <a:bodyPr lIns="0" tIns="0" rIns="0" bIns="0" rtlCol="0" anchor="t">
            <a:spAutoFit/>
          </a:bodyPr>
          <a:lstStyle/>
          <a:p>
            <a:pPr algn="just">
              <a:lnSpc>
                <a:spcPts val="3232"/>
              </a:lnSpc>
            </a:pPr>
            <a:endParaRPr/>
          </a:p>
          <a:p>
            <a:pPr marL="498530" lvl="1" indent="-249265" algn="just">
              <a:lnSpc>
                <a:spcPts val="3232"/>
              </a:lnSpc>
              <a:buFont typeface="Arial"/>
              <a:buChar char="•"/>
            </a:pPr>
            <a:r>
              <a:rPr lang="en-US" sz="2309" b="1">
                <a:solidFill>
                  <a:srgbClr val="000000"/>
                </a:solidFill>
                <a:latin typeface="Maven Pro Bold"/>
                <a:ea typeface="Maven Pro Bold"/>
                <a:cs typeface="Maven Pro Bold"/>
                <a:sym typeface="Maven Pro Bold"/>
              </a:rPr>
              <a:t>Social Network Analysis (SNA) Framework:</a:t>
            </a:r>
          </a:p>
          <a:p>
            <a:pPr algn="just">
              <a:lnSpc>
                <a:spcPts val="3232"/>
              </a:lnSpc>
            </a:pPr>
            <a:r>
              <a:rPr lang="en-US" sz="2309">
                <a:solidFill>
                  <a:srgbClr val="000000"/>
                </a:solidFill>
                <a:latin typeface="Maven Pro"/>
                <a:ea typeface="Maven Pro"/>
                <a:cs typeface="Maven Pro"/>
                <a:sym typeface="Maven Pro"/>
              </a:rPr>
              <a:t> </a:t>
            </a:r>
          </a:p>
          <a:p>
            <a:pPr marL="498530" lvl="1" indent="-249265" algn="just">
              <a:lnSpc>
                <a:spcPts val="3232"/>
              </a:lnSpc>
              <a:buAutoNum type="arabicPeriod"/>
            </a:pPr>
            <a:r>
              <a:rPr lang="en-US" sz="2309">
                <a:solidFill>
                  <a:srgbClr val="000000"/>
                </a:solidFill>
                <a:latin typeface="Maven Pro"/>
                <a:ea typeface="Maven Pro"/>
                <a:cs typeface="Maven Pro"/>
                <a:sym typeface="Maven Pro"/>
              </a:rPr>
              <a:t>Utilize graph theory-based metrics (centrality, density, betweenness) to quantify relationships and identify key actors.  </a:t>
            </a:r>
          </a:p>
          <a:p>
            <a:pPr marL="498530" lvl="1" indent="-249265" algn="just">
              <a:lnSpc>
                <a:spcPts val="3232"/>
              </a:lnSpc>
              <a:buAutoNum type="arabicPeriod"/>
            </a:pPr>
            <a:r>
              <a:rPr lang="en-US" sz="2309">
                <a:solidFill>
                  <a:srgbClr val="000000"/>
                </a:solidFill>
                <a:latin typeface="Maven Pro"/>
                <a:ea typeface="Maven Pro"/>
                <a:cs typeface="Maven Pro"/>
                <a:sym typeface="Maven Pro"/>
              </a:rPr>
              <a:t>Visualize network structures to reveal collaboration patterns, influence hierarchies, and brokerage roles. </a:t>
            </a:r>
          </a:p>
          <a:p>
            <a:pPr algn="just">
              <a:lnSpc>
                <a:spcPts val="3232"/>
              </a:lnSpc>
            </a:pPr>
            <a:r>
              <a:rPr lang="en-US" sz="2309">
                <a:solidFill>
                  <a:srgbClr val="000000"/>
                </a:solidFill>
                <a:latin typeface="Maven Pro"/>
                <a:ea typeface="Maven Pro"/>
                <a:cs typeface="Maven Pro"/>
                <a:sym typeface="Maven Pro"/>
              </a:rPr>
              <a:t> </a:t>
            </a:r>
          </a:p>
          <a:p>
            <a:pPr marL="498530" lvl="1" indent="-249265" algn="just">
              <a:lnSpc>
                <a:spcPts val="3232"/>
              </a:lnSpc>
              <a:buFont typeface="Arial"/>
              <a:buChar char="•"/>
            </a:pPr>
            <a:r>
              <a:rPr lang="en-US" sz="2309" b="1">
                <a:solidFill>
                  <a:srgbClr val="000000"/>
                </a:solidFill>
                <a:latin typeface="Maven Pro Bold"/>
                <a:ea typeface="Maven Pro Bold"/>
                <a:cs typeface="Maven Pro Bold"/>
                <a:sym typeface="Maven Pro Bold"/>
              </a:rPr>
              <a:t>Comparative Analysis:</a:t>
            </a:r>
            <a:r>
              <a:rPr lang="en-US" sz="2309">
                <a:solidFill>
                  <a:srgbClr val="000000"/>
                </a:solidFill>
                <a:latin typeface="Maven Pro"/>
                <a:ea typeface="Maven Pro"/>
                <a:cs typeface="Maven Pro"/>
                <a:sym typeface="Maven Pro"/>
              </a:rPr>
              <a:t> </a:t>
            </a:r>
          </a:p>
          <a:p>
            <a:pPr algn="just">
              <a:lnSpc>
                <a:spcPts val="3232"/>
              </a:lnSpc>
            </a:pPr>
            <a:endParaRPr lang="en-US" sz="2309">
              <a:solidFill>
                <a:srgbClr val="000000"/>
              </a:solidFill>
              <a:latin typeface="Maven Pro"/>
              <a:ea typeface="Maven Pro"/>
              <a:cs typeface="Maven Pro"/>
              <a:sym typeface="Maven Pro"/>
            </a:endParaRPr>
          </a:p>
          <a:p>
            <a:pPr marL="498530" lvl="1" indent="-249265" algn="just">
              <a:lnSpc>
                <a:spcPts val="3232"/>
              </a:lnSpc>
              <a:buAutoNum type="arabicPeriod"/>
            </a:pPr>
            <a:r>
              <a:rPr lang="en-US" sz="2309">
                <a:solidFill>
                  <a:srgbClr val="000000"/>
                </a:solidFill>
                <a:latin typeface="Maven Pro"/>
                <a:ea typeface="Maven Pro"/>
                <a:cs typeface="Maven Pro"/>
                <a:sym typeface="Maven Pro"/>
              </a:rPr>
              <a:t>Contrast network topologies (centralized vs. decentralized) across domains to derive context-specific insights.  </a:t>
            </a:r>
          </a:p>
          <a:p>
            <a:pPr marL="498530" lvl="1" indent="-249265" algn="just">
              <a:lnSpc>
                <a:spcPts val="3232"/>
              </a:lnSpc>
              <a:buAutoNum type="arabicPeriod"/>
            </a:pPr>
            <a:r>
              <a:rPr lang="en-US" sz="2309">
                <a:solidFill>
                  <a:srgbClr val="000000"/>
                </a:solidFill>
                <a:latin typeface="Maven Pro"/>
                <a:ea typeface="Maven Pro"/>
                <a:cs typeface="Maven Pro"/>
                <a:sym typeface="Maven Pro"/>
              </a:rPr>
              <a:t>Benchmark best practices (e.g., District 1’s centralized governance in tobacco control) for replication.  </a:t>
            </a:r>
          </a:p>
          <a:p>
            <a:pPr algn="just">
              <a:lnSpc>
                <a:spcPts val="3232"/>
              </a:lnSpc>
            </a:pPr>
            <a:endParaRPr lang="en-US" sz="2309">
              <a:solidFill>
                <a:srgbClr val="000000"/>
              </a:solidFill>
              <a:latin typeface="Maven Pro"/>
              <a:ea typeface="Maven Pro"/>
              <a:cs typeface="Maven Pro"/>
              <a:sym typeface="Maven Pro"/>
            </a:endParaRPr>
          </a:p>
        </p:txBody>
      </p:sp>
      <p:sp>
        <p:nvSpPr>
          <p:cNvPr id="4" name="Freeform 4"/>
          <p:cNvSpPr/>
          <p:nvPr/>
        </p:nvSpPr>
        <p:spPr>
          <a:xfrm>
            <a:off x="0" y="8229600"/>
            <a:ext cx="516220" cy="2057400"/>
          </a:xfrm>
          <a:custGeom>
            <a:avLst/>
            <a:gdLst/>
            <a:ahLst/>
            <a:cxnLst/>
            <a:rect l="l" t="t" r="r" b="b"/>
            <a:pathLst>
              <a:path w="516220" h="2057400">
                <a:moveTo>
                  <a:pt x="0" y="0"/>
                </a:moveTo>
                <a:lnTo>
                  <a:pt x="516220" y="0"/>
                </a:lnTo>
                <a:lnTo>
                  <a:pt x="516220" y="2057400"/>
                </a:lnTo>
                <a:lnTo>
                  <a:pt x="0" y="20574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028700" y="9077308"/>
            <a:ext cx="2716317" cy="1358159"/>
          </a:xfrm>
          <a:custGeom>
            <a:avLst/>
            <a:gdLst/>
            <a:ahLst/>
            <a:cxnLst/>
            <a:rect l="l" t="t" r="r" b="b"/>
            <a:pathLst>
              <a:path w="2716317" h="1358159">
                <a:moveTo>
                  <a:pt x="0" y="0"/>
                </a:moveTo>
                <a:lnTo>
                  <a:pt x="2716317" y="0"/>
                </a:lnTo>
                <a:lnTo>
                  <a:pt x="2716317" y="1358159"/>
                </a:lnTo>
                <a:lnTo>
                  <a:pt x="0" y="1358159"/>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6" name="Freeform 6"/>
          <p:cNvSpPr/>
          <p:nvPr/>
        </p:nvSpPr>
        <p:spPr>
          <a:xfrm>
            <a:off x="14354175" y="-123825"/>
            <a:ext cx="4114800" cy="4114800"/>
          </a:xfrm>
          <a:custGeom>
            <a:avLst/>
            <a:gdLst/>
            <a:ahLst/>
            <a:cxnLst/>
            <a:rect l="l" t="t" r="r" b="b"/>
            <a:pathLst>
              <a:path w="4114800" h="4114800">
                <a:moveTo>
                  <a:pt x="0" y="0"/>
                </a:moveTo>
                <a:lnTo>
                  <a:pt x="4114800" y="0"/>
                </a:lnTo>
                <a:lnTo>
                  <a:pt x="4114800" y="4114800"/>
                </a:lnTo>
                <a:lnTo>
                  <a:pt x="0" y="411480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TotalTime>
  <Words>851</Words>
  <Application>Microsoft Office PowerPoint</Application>
  <PresentationFormat>Custom</PresentationFormat>
  <Paragraphs>127</Paragraphs>
  <Slides>18</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18</vt:i4>
      </vt:variant>
    </vt:vector>
  </HeadingPairs>
  <TitlesOfParts>
    <vt:vector size="28" baseType="lpstr">
      <vt:lpstr>Maven Pro</vt:lpstr>
      <vt:lpstr>Canva Sans</vt:lpstr>
      <vt:lpstr>Arial</vt:lpstr>
      <vt:lpstr>Times New Roman</vt:lpstr>
      <vt:lpstr>Maven Pro Bold</vt:lpstr>
      <vt:lpstr>Calibri</vt:lpstr>
      <vt:lpstr>Canva Sans Bold</vt:lpstr>
      <vt:lpstr>Open Sans Bold</vt:lpstr>
      <vt:lpstr>Canva Sans Bold Italics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DSE - Survey Report on Social Network Analysis Applications</dc:title>
  <dc:creator>Raj Bhadani</dc:creator>
  <cp:lastModifiedBy>Raj Bhadani</cp:lastModifiedBy>
  <cp:revision>2</cp:revision>
  <dcterms:created xsi:type="dcterms:W3CDTF">2006-08-16T00:00:00Z</dcterms:created>
  <dcterms:modified xsi:type="dcterms:W3CDTF">2025-06-25T14:59:50Z</dcterms:modified>
  <dc:identifier>DAGlzlh2Ip0</dc:identifier>
</cp:coreProperties>
</file>