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56" r:id="rId1"/>
  </p:sldMasterIdLst>
  <p:notesMasterIdLst>
    <p:notesMasterId r:id="rId27"/>
  </p:notesMasterIdLst>
  <p:handoutMasterIdLst>
    <p:handoutMasterId r:id="rId2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7" r:id="rId21"/>
    <p:sldId id="278" r:id="rId22"/>
    <p:sldId id="279" r:id="rId23"/>
    <p:sldId id="280" r:id="rId24"/>
    <p:sldId id="281"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2"/>
  </p:normalViewPr>
  <p:slideViewPr>
    <p:cSldViewPr snapToGrid="0">
      <p:cViewPr>
        <p:scale>
          <a:sx n="90" d="100"/>
          <a:sy n="90" d="100"/>
        </p:scale>
        <p:origin x="1432"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1BE971-2924-4685-9CEA-5F93586FC4B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0873B12-BEC3-494D-864F-5308214B29A4}">
      <dgm:prSet custT="1"/>
      <dgm:spPr/>
      <dgm:t>
        <a:bodyPr/>
        <a:lstStyle/>
        <a:p>
          <a:r>
            <a:rPr lang="en-US" sz="1800" b="0" i="0" dirty="0">
              <a:latin typeface="Times New Roman" panose="02020603050405020304" pitchFamily="18" charset="0"/>
              <a:cs typeface="Times New Roman" panose="02020603050405020304" pitchFamily="18" charset="0"/>
            </a:rPr>
            <a:t>Our research question when simply put states that we are trying to find correlation between Location, Year and Search Categories.</a:t>
          </a:r>
        </a:p>
      </dgm:t>
    </dgm:pt>
    <dgm:pt modelId="{C8D11A23-C346-434E-9069-833963649B2B}" type="parTrans" cxnId="{DA05C763-6495-46EB-8F29-567FE5156EE5}">
      <dgm:prSet/>
      <dgm:spPr/>
      <dgm:t>
        <a:bodyPr/>
        <a:lstStyle/>
        <a:p>
          <a:endParaRPr lang="en-US"/>
        </a:p>
      </dgm:t>
    </dgm:pt>
    <dgm:pt modelId="{423BABB0-3DF3-491B-85D5-560FBE4060B0}" type="sibTrans" cxnId="{DA05C763-6495-46EB-8F29-567FE5156EE5}">
      <dgm:prSet/>
      <dgm:spPr/>
      <dgm:t>
        <a:bodyPr/>
        <a:lstStyle/>
        <a:p>
          <a:endParaRPr lang="en-US"/>
        </a:p>
      </dgm:t>
    </dgm:pt>
    <dgm:pt modelId="{F8DB5C85-28F1-454E-B7CF-5F12251586EB}">
      <dgm:prSet custT="1"/>
      <dgm:spPr/>
      <dgm:t>
        <a:bodyPr/>
        <a:lstStyle/>
        <a:p>
          <a:r>
            <a:rPr lang="en-US" sz="1800" b="0" i="0" dirty="0">
              <a:latin typeface="Times New Roman" panose="02020603050405020304" pitchFamily="18" charset="0"/>
              <a:cs typeface="Times New Roman" panose="02020603050405020304" pitchFamily="18" charset="0"/>
            </a:rPr>
            <a:t>We can see from the Linear Regression Diagram that Athletics, Diets and Sports did good in Europe in 2018.</a:t>
          </a:r>
        </a:p>
      </dgm:t>
    </dgm:pt>
    <dgm:pt modelId="{764AAA08-FE7D-45D8-8282-A5B00E124C5B}" type="parTrans" cxnId="{5C0A9A9E-2FCC-4A06-83AF-2A3520247E50}">
      <dgm:prSet/>
      <dgm:spPr/>
      <dgm:t>
        <a:bodyPr/>
        <a:lstStyle/>
        <a:p>
          <a:endParaRPr lang="en-US"/>
        </a:p>
      </dgm:t>
    </dgm:pt>
    <dgm:pt modelId="{56005FB3-9EFD-45C6-A0B7-503584DB4F14}" type="sibTrans" cxnId="{5C0A9A9E-2FCC-4A06-83AF-2A3520247E50}">
      <dgm:prSet/>
      <dgm:spPr/>
      <dgm:t>
        <a:bodyPr/>
        <a:lstStyle/>
        <a:p>
          <a:endParaRPr lang="en-US"/>
        </a:p>
      </dgm:t>
    </dgm:pt>
    <dgm:pt modelId="{C8D7E8C3-85DF-490D-8EEF-48A724621501}">
      <dgm:prSet custT="1"/>
      <dgm:spPr/>
      <dgm:t>
        <a:bodyPr/>
        <a:lstStyle/>
        <a:p>
          <a:r>
            <a:rPr lang="en-US" sz="1800" b="0" i="0" dirty="0">
              <a:latin typeface="Times New Roman" panose="02020603050405020304" pitchFamily="18" charset="0"/>
              <a:cs typeface="Times New Roman" panose="02020603050405020304" pitchFamily="18" charset="0"/>
            </a:rPr>
            <a:t>Further deep dives might give more such convergences</a:t>
          </a:r>
          <a:r>
            <a:rPr lang="en-US" sz="3100" dirty="0"/>
            <a:t>.</a:t>
          </a:r>
        </a:p>
      </dgm:t>
    </dgm:pt>
    <dgm:pt modelId="{44EC3936-0459-462D-A875-3B8F6FF269A1}" type="parTrans" cxnId="{8A8A1715-6A89-427C-8A04-8330619F601E}">
      <dgm:prSet/>
      <dgm:spPr/>
      <dgm:t>
        <a:bodyPr/>
        <a:lstStyle/>
        <a:p>
          <a:endParaRPr lang="en-US"/>
        </a:p>
      </dgm:t>
    </dgm:pt>
    <dgm:pt modelId="{FD0FE584-DEF8-4605-9CDC-4729394D34FE}" type="sibTrans" cxnId="{8A8A1715-6A89-427C-8A04-8330619F601E}">
      <dgm:prSet/>
      <dgm:spPr/>
      <dgm:t>
        <a:bodyPr/>
        <a:lstStyle/>
        <a:p>
          <a:endParaRPr lang="en-US"/>
        </a:p>
      </dgm:t>
    </dgm:pt>
    <dgm:pt modelId="{9693A09E-D8D9-1549-9C32-B69D3ABBFF6E}" type="pres">
      <dgm:prSet presAssocID="{941BE971-2924-4685-9CEA-5F93586FC4B9}" presName="linear" presStyleCnt="0">
        <dgm:presLayoutVars>
          <dgm:animLvl val="lvl"/>
          <dgm:resizeHandles val="exact"/>
        </dgm:presLayoutVars>
      </dgm:prSet>
      <dgm:spPr/>
    </dgm:pt>
    <dgm:pt modelId="{1AB7C179-936D-1B43-99DE-4E3FE5300B59}" type="pres">
      <dgm:prSet presAssocID="{20873B12-BEC3-494D-864F-5308214B29A4}" presName="parentText" presStyleLbl="node1" presStyleIdx="0" presStyleCnt="3">
        <dgm:presLayoutVars>
          <dgm:chMax val="0"/>
          <dgm:bulletEnabled val="1"/>
        </dgm:presLayoutVars>
      </dgm:prSet>
      <dgm:spPr/>
    </dgm:pt>
    <dgm:pt modelId="{FBF22120-BFD9-004A-8E39-489AAABEB4E2}" type="pres">
      <dgm:prSet presAssocID="{423BABB0-3DF3-491B-85D5-560FBE4060B0}" presName="spacer" presStyleCnt="0"/>
      <dgm:spPr/>
    </dgm:pt>
    <dgm:pt modelId="{2318F43B-D957-5045-B9BD-DDBD3B3B7F7E}" type="pres">
      <dgm:prSet presAssocID="{F8DB5C85-28F1-454E-B7CF-5F12251586EB}" presName="parentText" presStyleLbl="node1" presStyleIdx="1" presStyleCnt="3">
        <dgm:presLayoutVars>
          <dgm:chMax val="0"/>
          <dgm:bulletEnabled val="1"/>
        </dgm:presLayoutVars>
      </dgm:prSet>
      <dgm:spPr/>
    </dgm:pt>
    <dgm:pt modelId="{0B5CE24C-0DE8-6845-BD9D-099824F267F4}" type="pres">
      <dgm:prSet presAssocID="{56005FB3-9EFD-45C6-A0B7-503584DB4F14}" presName="spacer" presStyleCnt="0"/>
      <dgm:spPr/>
    </dgm:pt>
    <dgm:pt modelId="{B2B058F9-DF8A-5047-BAFA-89289D96A0CF}" type="pres">
      <dgm:prSet presAssocID="{C8D7E8C3-85DF-490D-8EEF-48A724621501}" presName="parentText" presStyleLbl="node1" presStyleIdx="2" presStyleCnt="3">
        <dgm:presLayoutVars>
          <dgm:chMax val="0"/>
          <dgm:bulletEnabled val="1"/>
        </dgm:presLayoutVars>
      </dgm:prSet>
      <dgm:spPr/>
    </dgm:pt>
  </dgm:ptLst>
  <dgm:cxnLst>
    <dgm:cxn modelId="{E37E600F-3A95-584C-ABBC-4454E1DB9807}" type="presOf" srcId="{941BE971-2924-4685-9CEA-5F93586FC4B9}" destId="{9693A09E-D8D9-1549-9C32-B69D3ABBFF6E}" srcOrd="0" destOrd="0" presId="urn:microsoft.com/office/officeart/2005/8/layout/vList2"/>
    <dgm:cxn modelId="{8A8A1715-6A89-427C-8A04-8330619F601E}" srcId="{941BE971-2924-4685-9CEA-5F93586FC4B9}" destId="{C8D7E8C3-85DF-490D-8EEF-48A724621501}" srcOrd="2" destOrd="0" parTransId="{44EC3936-0459-462D-A875-3B8F6FF269A1}" sibTransId="{FD0FE584-DEF8-4605-9CDC-4729394D34FE}"/>
    <dgm:cxn modelId="{DA05C763-6495-46EB-8F29-567FE5156EE5}" srcId="{941BE971-2924-4685-9CEA-5F93586FC4B9}" destId="{20873B12-BEC3-494D-864F-5308214B29A4}" srcOrd="0" destOrd="0" parTransId="{C8D11A23-C346-434E-9069-833963649B2B}" sibTransId="{423BABB0-3DF3-491B-85D5-560FBE4060B0}"/>
    <dgm:cxn modelId="{CCA5BD83-90DE-2F48-AFC1-68DFBA77AC50}" type="presOf" srcId="{F8DB5C85-28F1-454E-B7CF-5F12251586EB}" destId="{2318F43B-D957-5045-B9BD-DDBD3B3B7F7E}" srcOrd="0" destOrd="0" presId="urn:microsoft.com/office/officeart/2005/8/layout/vList2"/>
    <dgm:cxn modelId="{0CB4C489-F0DB-8C47-94FB-F40DB55D5B2A}" type="presOf" srcId="{20873B12-BEC3-494D-864F-5308214B29A4}" destId="{1AB7C179-936D-1B43-99DE-4E3FE5300B59}" srcOrd="0" destOrd="0" presId="urn:microsoft.com/office/officeart/2005/8/layout/vList2"/>
    <dgm:cxn modelId="{5C0A9A9E-2FCC-4A06-83AF-2A3520247E50}" srcId="{941BE971-2924-4685-9CEA-5F93586FC4B9}" destId="{F8DB5C85-28F1-454E-B7CF-5F12251586EB}" srcOrd="1" destOrd="0" parTransId="{764AAA08-FE7D-45D8-8282-A5B00E124C5B}" sibTransId="{56005FB3-9EFD-45C6-A0B7-503584DB4F14}"/>
    <dgm:cxn modelId="{D21DCBBE-131E-3E42-9F5D-30FF88286D49}" type="presOf" srcId="{C8D7E8C3-85DF-490D-8EEF-48A724621501}" destId="{B2B058F9-DF8A-5047-BAFA-89289D96A0CF}" srcOrd="0" destOrd="0" presId="urn:microsoft.com/office/officeart/2005/8/layout/vList2"/>
    <dgm:cxn modelId="{23165913-C81A-7349-99D1-2C57428CD5DD}" type="presParOf" srcId="{9693A09E-D8D9-1549-9C32-B69D3ABBFF6E}" destId="{1AB7C179-936D-1B43-99DE-4E3FE5300B59}" srcOrd="0" destOrd="0" presId="urn:microsoft.com/office/officeart/2005/8/layout/vList2"/>
    <dgm:cxn modelId="{30CBDEE1-5DD5-CC40-8DEB-9458B381008A}" type="presParOf" srcId="{9693A09E-D8D9-1549-9C32-B69D3ABBFF6E}" destId="{FBF22120-BFD9-004A-8E39-489AAABEB4E2}" srcOrd="1" destOrd="0" presId="urn:microsoft.com/office/officeart/2005/8/layout/vList2"/>
    <dgm:cxn modelId="{96E0C2E7-8EA5-1243-985D-44D939B2606A}" type="presParOf" srcId="{9693A09E-D8D9-1549-9C32-B69D3ABBFF6E}" destId="{2318F43B-D957-5045-B9BD-DDBD3B3B7F7E}" srcOrd="2" destOrd="0" presId="urn:microsoft.com/office/officeart/2005/8/layout/vList2"/>
    <dgm:cxn modelId="{884118CE-96D2-354A-AC8E-A2C9BC926BB4}" type="presParOf" srcId="{9693A09E-D8D9-1549-9C32-B69D3ABBFF6E}" destId="{0B5CE24C-0DE8-6845-BD9D-099824F267F4}" srcOrd="3" destOrd="0" presId="urn:microsoft.com/office/officeart/2005/8/layout/vList2"/>
    <dgm:cxn modelId="{EC2E9393-7463-B44D-A468-112B9B5EA33F}" type="presParOf" srcId="{9693A09E-D8D9-1549-9C32-B69D3ABBFF6E}" destId="{B2B058F9-DF8A-5047-BAFA-89289D96A0CF}"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B7C179-936D-1B43-99DE-4E3FE5300B59}">
      <dsp:nvSpPr>
        <dsp:cNvPr id="0" name=""/>
        <dsp:cNvSpPr/>
      </dsp:nvSpPr>
      <dsp:spPr>
        <a:xfrm>
          <a:off x="0" y="29155"/>
          <a:ext cx="5358219" cy="110448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Our research question when simply put states that we are trying to find correlation between Location, Year and Search Categories.</a:t>
          </a:r>
        </a:p>
      </dsp:txBody>
      <dsp:txXfrm>
        <a:off x="53916" y="83071"/>
        <a:ext cx="5250387" cy="996648"/>
      </dsp:txXfrm>
    </dsp:sp>
    <dsp:sp modelId="{2318F43B-D957-5045-B9BD-DDBD3B3B7F7E}">
      <dsp:nvSpPr>
        <dsp:cNvPr id="0" name=""/>
        <dsp:cNvSpPr/>
      </dsp:nvSpPr>
      <dsp:spPr>
        <a:xfrm>
          <a:off x="0" y="1303555"/>
          <a:ext cx="5358219" cy="110448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We can see from the Linear Regression Diagram that Athletics, Diets and Sports did good in Europe in 2018.</a:t>
          </a:r>
        </a:p>
      </dsp:txBody>
      <dsp:txXfrm>
        <a:off x="53916" y="1357471"/>
        <a:ext cx="5250387" cy="996648"/>
      </dsp:txXfrm>
    </dsp:sp>
    <dsp:sp modelId="{B2B058F9-DF8A-5047-BAFA-89289D96A0CF}">
      <dsp:nvSpPr>
        <dsp:cNvPr id="0" name=""/>
        <dsp:cNvSpPr/>
      </dsp:nvSpPr>
      <dsp:spPr>
        <a:xfrm>
          <a:off x="0" y="2577955"/>
          <a:ext cx="5358219" cy="110448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Further deep dives might give more such convergences</a:t>
          </a:r>
          <a:r>
            <a:rPr lang="en-US" sz="3100" kern="1200" dirty="0"/>
            <a:t>.</a:t>
          </a:r>
        </a:p>
      </dsp:txBody>
      <dsp:txXfrm>
        <a:off x="53916" y="2631871"/>
        <a:ext cx="5250387" cy="9966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71BB2C-DDC2-BEA0-09CB-FC48E1DFD5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45D3084-E872-1BC5-13EA-9861D1836F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9EAED0-D1C4-CE45-884F-FA323E8B95F5}" type="datetimeFigureOut">
              <a:rPr lang="en-US" smtClean="0"/>
              <a:t>11/28/23</a:t>
            </a:fld>
            <a:endParaRPr lang="en-US"/>
          </a:p>
        </p:txBody>
      </p:sp>
      <p:sp>
        <p:nvSpPr>
          <p:cNvPr id="4" name="Footer Placeholder 3">
            <a:extLst>
              <a:ext uri="{FF2B5EF4-FFF2-40B4-BE49-F238E27FC236}">
                <a16:creationId xmlns:a16="http://schemas.microsoft.com/office/drawing/2014/main" id="{1EF5F127-C886-445B-2BE7-C271490DBF3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A5526CD-4C49-23ED-4A1E-4A1874D06E5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2ED366-36AB-F245-93DE-7BD202D44412}" type="slidenum">
              <a:rPr lang="en-US" smtClean="0"/>
              <a:t>‹#›</a:t>
            </a:fld>
            <a:endParaRPr lang="en-US"/>
          </a:p>
        </p:txBody>
      </p:sp>
    </p:spTree>
    <p:extLst>
      <p:ext uri="{BB962C8B-B14F-4D97-AF65-F5344CB8AC3E}">
        <p14:creationId xmlns:p14="http://schemas.microsoft.com/office/powerpoint/2010/main" val="130214691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A8CC8-C024-D745-B28D-433CFFC14376}" type="datetimeFigureOut">
              <a:rPr lang="en-US" smtClean="0"/>
              <a:t>11/28/23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C251FD-BF4A-064D-8D9E-CDFD50B54C3F}" type="slidenum">
              <a:rPr lang="en-US" smtClean="0"/>
              <a:t>‹#›</a:t>
            </a:fld>
            <a:endParaRPr lang="en-US"/>
          </a:p>
        </p:txBody>
      </p:sp>
    </p:spTree>
    <p:extLst>
      <p:ext uri="{BB962C8B-B14F-4D97-AF65-F5344CB8AC3E}">
        <p14:creationId xmlns:p14="http://schemas.microsoft.com/office/powerpoint/2010/main" val="287218179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2931CD4-C104-F24A-B5F3-4BEDCDF5A2EE}" type="datetime1">
              <a:rPr lang="en-US" smtClean="0"/>
              <a:t>11/28/23</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a:t>Team OLAPPED CSCI 6401-01</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7742A89-99FC-5E47-9EDB-96AEB6A7CE5C}"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55331830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ED26379-4292-CA4D-854A-86F0149B8F7C}" type="datetime1">
              <a:rPr lang="en-US" smtClean="0"/>
              <a:t>11/28/23</a:t>
            </a:fld>
            <a:endParaRPr lang="en-US"/>
          </a:p>
        </p:txBody>
      </p:sp>
      <p:sp>
        <p:nvSpPr>
          <p:cNvPr id="5" name="Footer Placeholder 4"/>
          <p:cNvSpPr>
            <a:spLocks noGrp="1"/>
          </p:cNvSpPr>
          <p:nvPr>
            <p:ph type="ftr" sz="quarter" idx="11"/>
          </p:nvPr>
        </p:nvSpPr>
        <p:spPr/>
        <p:txBody>
          <a:bodyPr/>
          <a:lstStyle/>
          <a:p>
            <a:r>
              <a:rPr lang="en-US"/>
              <a:t>Team OLAPPED CSCI 6401-01</a:t>
            </a:r>
          </a:p>
        </p:txBody>
      </p:sp>
      <p:sp>
        <p:nvSpPr>
          <p:cNvPr id="6" name="Slide Number Placeholder 5"/>
          <p:cNvSpPr>
            <a:spLocks noGrp="1"/>
          </p:cNvSpPr>
          <p:nvPr>
            <p:ph type="sldNum" sz="quarter" idx="12"/>
          </p:nvPr>
        </p:nvSpPr>
        <p:spPr/>
        <p:txBody>
          <a:bodyPr/>
          <a:lstStyle/>
          <a:p>
            <a:fld id="{A7742A89-99FC-5E47-9EDB-96AEB6A7CE5C}" type="slidenum">
              <a:rPr lang="en-US" smtClean="0"/>
              <a:t>‹#›</a:t>
            </a:fld>
            <a:endParaRPr lang="en-US"/>
          </a:p>
        </p:txBody>
      </p:sp>
    </p:spTree>
    <p:extLst>
      <p:ext uri="{BB962C8B-B14F-4D97-AF65-F5344CB8AC3E}">
        <p14:creationId xmlns:p14="http://schemas.microsoft.com/office/powerpoint/2010/main" val="3002918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9E86F5D-4E51-7544-A88F-833848BB0545}" type="datetime1">
              <a:rPr lang="en-US" smtClean="0"/>
              <a:t>11/28/23</a:t>
            </a:fld>
            <a:endParaRPr lang="en-US"/>
          </a:p>
        </p:txBody>
      </p:sp>
      <p:sp>
        <p:nvSpPr>
          <p:cNvPr id="5" name="Footer Placeholder 4"/>
          <p:cNvSpPr>
            <a:spLocks noGrp="1"/>
          </p:cNvSpPr>
          <p:nvPr>
            <p:ph type="ftr" sz="quarter" idx="11"/>
          </p:nvPr>
        </p:nvSpPr>
        <p:spPr/>
        <p:txBody>
          <a:bodyPr/>
          <a:lstStyle/>
          <a:p>
            <a:r>
              <a:rPr lang="en-US"/>
              <a:t>Team OLAPPED CSCI 6401-01</a:t>
            </a:r>
          </a:p>
        </p:txBody>
      </p:sp>
      <p:sp>
        <p:nvSpPr>
          <p:cNvPr id="6" name="Slide Number Placeholder 5"/>
          <p:cNvSpPr>
            <a:spLocks noGrp="1"/>
          </p:cNvSpPr>
          <p:nvPr>
            <p:ph type="sldNum" sz="quarter" idx="12"/>
          </p:nvPr>
        </p:nvSpPr>
        <p:spPr/>
        <p:txBody>
          <a:bodyPr/>
          <a:lstStyle/>
          <a:p>
            <a:fld id="{A7742A89-99FC-5E47-9EDB-96AEB6A7CE5C}" type="slidenum">
              <a:rPr lang="en-US" smtClean="0"/>
              <a:t>‹#›</a:t>
            </a:fld>
            <a:endParaRPr lang="en-US"/>
          </a:p>
        </p:txBody>
      </p:sp>
    </p:spTree>
    <p:extLst>
      <p:ext uri="{BB962C8B-B14F-4D97-AF65-F5344CB8AC3E}">
        <p14:creationId xmlns:p14="http://schemas.microsoft.com/office/powerpoint/2010/main" val="338612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41240EA-8E42-4B43-B77C-FB697512B148}" type="datetime1">
              <a:rPr lang="en-US" smtClean="0"/>
              <a:t>11/28/23</a:t>
            </a:fld>
            <a:endParaRPr lang="en-US"/>
          </a:p>
        </p:txBody>
      </p:sp>
      <p:sp>
        <p:nvSpPr>
          <p:cNvPr id="5" name="Footer Placeholder 4"/>
          <p:cNvSpPr>
            <a:spLocks noGrp="1"/>
          </p:cNvSpPr>
          <p:nvPr>
            <p:ph type="ftr" sz="quarter" idx="11"/>
          </p:nvPr>
        </p:nvSpPr>
        <p:spPr/>
        <p:txBody>
          <a:bodyPr/>
          <a:lstStyle/>
          <a:p>
            <a:r>
              <a:rPr lang="en-US"/>
              <a:t>Team OLAPPED CSCI 6401-01</a:t>
            </a:r>
          </a:p>
        </p:txBody>
      </p:sp>
      <p:sp>
        <p:nvSpPr>
          <p:cNvPr id="6" name="Slide Number Placeholder 5"/>
          <p:cNvSpPr>
            <a:spLocks noGrp="1"/>
          </p:cNvSpPr>
          <p:nvPr>
            <p:ph type="sldNum" sz="quarter" idx="12"/>
          </p:nvPr>
        </p:nvSpPr>
        <p:spPr/>
        <p:txBody>
          <a:bodyPr/>
          <a:lstStyle/>
          <a:p>
            <a:fld id="{A7742A89-99FC-5E47-9EDB-96AEB6A7CE5C}" type="slidenum">
              <a:rPr lang="en-US" smtClean="0"/>
              <a:t>‹#›</a:t>
            </a:fld>
            <a:endParaRPr lang="en-US"/>
          </a:p>
        </p:txBody>
      </p:sp>
    </p:spTree>
    <p:extLst>
      <p:ext uri="{BB962C8B-B14F-4D97-AF65-F5344CB8AC3E}">
        <p14:creationId xmlns:p14="http://schemas.microsoft.com/office/powerpoint/2010/main" val="474467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F3EEF55-8412-6642-8948-FDAF112E3D61}" type="datetime1">
              <a:rPr lang="en-US" smtClean="0"/>
              <a:t>11/28/23</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a:t>Team OLAPPED CSCI 6401-01</a:t>
            </a: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7742A89-99FC-5E47-9EDB-96AEB6A7CE5C}"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6862580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956762A-D930-FF49-8D99-D9EFD2F52D9A}" type="datetime1">
              <a:rPr lang="en-US" smtClean="0"/>
              <a:t>11/28/23</a:t>
            </a:fld>
            <a:endParaRPr lang="en-US"/>
          </a:p>
        </p:txBody>
      </p:sp>
      <p:sp>
        <p:nvSpPr>
          <p:cNvPr id="6" name="Footer Placeholder 5"/>
          <p:cNvSpPr>
            <a:spLocks noGrp="1"/>
          </p:cNvSpPr>
          <p:nvPr>
            <p:ph type="ftr" sz="quarter" idx="11"/>
          </p:nvPr>
        </p:nvSpPr>
        <p:spPr/>
        <p:txBody>
          <a:bodyPr/>
          <a:lstStyle/>
          <a:p>
            <a:r>
              <a:rPr lang="en-US"/>
              <a:t>Team OLAPPED CSCI 6401-01</a:t>
            </a:r>
          </a:p>
        </p:txBody>
      </p:sp>
      <p:sp>
        <p:nvSpPr>
          <p:cNvPr id="7" name="Slide Number Placeholder 6"/>
          <p:cNvSpPr>
            <a:spLocks noGrp="1"/>
          </p:cNvSpPr>
          <p:nvPr>
            <p:ph type="sldNum" sz="quarter" idx="12"/>
          </p:nvPr>
        </p:nvSpPr>
        <p:spPr/>
        <p:txBody>
          <a:bodyPr/>
          <a:lstStyle/>
          <a:p>
            <a:fld id="{A7742A89-99FC-5E47-9EDB-96AEB6A7CE5C}" type="slidenum">
              <a:rPr lang="en-US" smtClean="0"/>
              <a:t>‹#›</a:t>
            </a:fld>
            <a:endParaRPr lang="en-US"/>
          </a:p>
        </p:txBody>
      </p:sp>
    </p:spTree>
    <p:extLst>
      <p:ext uri="{BB962C8B-B14F-4D97-AF65-F5344CB8AC3E}">
        <p14:creationId xmlns:p14="http://schemas.microsoft.com/office/powerpoint/2010/main" val="3987438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CC6120C-F1AD-0040-9209-D0B1F2DB160B}" type="datetime1">
              <a:rPr lang="en-US" smtClean="0"/>
              <a:t>11/28/23</a:t>
            </a:fld>
            <a:endParaRPr lang="en-US"/>
          </a:p>
        </p:txBody>
      </p:sp>
      <p:sp>
        <p:nvSpPr>
          <p:cNvPr id="8" name="Footer Placeholder 7"/>
          <p:cNvSpPr>
            <a:spLocks noGrp="1"/>
          </p:cNvSpPr>
          <p:nvPr>
            <p:ph type="ftr" sz="quarter" idx="11"/>
          </p:nvPr>
        </p:nvSpPr>
        <p:spPr/>
        <p:txBody>
          <a:bodyPr/>
          <a:lstStyle/>
          <a:p>
            <a:r>
              <a:rPr lang="en-US"/>
              <a:t>Team OLAPPED CSCI 6401-01</a:t>
            </a:r>
          </a:p>
        </p:txBody>
      </p:sp>
      <p:sp>
        <p:nvSpPr>
          <p:cNvPr id="9" name="Slide Number Placeholder 8"/>
          <p:cNvSpPr>
            <a:spLocks noGrp="1"/>
          </p:cNvSpPr>
          <p:nvPr>
            <p:ph type="sldNum" sz="quarter" idx="12"/>
          </p:nvPr>
        </p:nvSpPr>
        <p:spPr/>
        <p:txBody>
          <a:bodyPr/>
          <a:lstStyle/>
          <a:p>
            <a:fld id="{A7742A89-99FC-5E47-9EDB-96AEB6A7CE5C}" type="slidenum">
              <a:rPr lang="en-US" smtClean="0"/>
              <a:t>‹#›</a:t>
            </a:fld>
            <a:endParaRPr lang="en-US"/>
          </a:p>
        </p:txBody>
      </p:sp>
    </p:spTree>
    <p:extLst>
      <p:ext uri="{BB962C8B-B14F-4D97-AF65-F5344CB8AC3E}">
        <p14:creationId xmlns:p14="http://schemas.microsoft.com/office/powerpoint/2010/main" val="28471275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8A150D4-8A9E-1B44-82BD-1B7D0D162E7F}" type="datetime1">
              <a:rPr lang="en-US" smtClean="0"/>
              <a:t>11/28/23</a:t>
            </a:fld>
            <a:endParaRPr lang="en-US"/>
          </a:p>
        </p:txBody>
      </p:sp>
      <p:sp>
        <p:nvSpPr>
          <p:cNvPr id="4" name="Footer Placeholder 3"/>
          <p:cNvSpPr>
            <a:spLocks noGrp="1"/>
          </p:cNvSpPr>
          <p:nvPr>
            <p:ph type="ftr" sz="quarter" idx="11"/>
          </p:nvPr>
        </p:nvSpPr>
        <p:spPr/>
        <p:txBody>
          <a:bodyPr/>
          <a:lstStyle/>
          <a:p>
            <a:r>
              <a:rPr lang="en-US"/>
              <a:t>Team OLAPPED CSCI 6401-01</a:t>
            </a:r>
          </a:p>
        </p:txBody>
      </p:sp>
      <p:sp>
        <p:nvSpPr>
          <p:cNvPr id="5" name="Slide Number Placeholder 4"/>
          <p:cNvSpPr>
            <a:spLocks noGrp="1"/>
          </p:cNvSpPr>
          <p:nvPr>
            <p:ph type="sldNum" sz="quarter" idx="12"/>
          </p:nvPr>
        </p:nvSpPr>
        <p:spPr/>
        <p:txBody>
          <a:bodyPr/>
          <a:lstStyle/>
          <a:p>
            <a:fld id="{A7742A89-99FC-5E47-9EDB-96AEB6A7CE5C}" type="slidenum">
              <a:rPr lang="en-US" smtClean="0"/>
              <a:t>‹#›</a:t>
            </a:fld>
            <a:endParaRPr lang="en-US"/>
          </a:p>
        </p:txBody>
      </p:sp>
    </p:spTree>
    <p:extLst>
      <p:ext uri="{BB962C8B-B14F-4D97-AF65-F5344CB8AC3E}">
        <p14:creationId xmlns:p14="http://schemas.microsoft.com/office/powerpoint/2010/main" val="2904229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658F3F-F9F0-224E-AF5C-53848235FEBF}" type="datetime1">
              <a:rPr lang="en-US" smtClean="0"/>
              <a:t>11/28/23</a:t>
            </a:fld>
            <a:endParaRPr lang="en-US"/>
          </a:p>
        </p:txBody>
      </p:sp>
      <p:sp>
        <p:nvSpPr>
          <p:cNvPr id="3" name="Footer Placeholder 2"/>
          <p:cNvSpPr>
            <a:spLocks noGrp="1"/>
          </p:cNvSpPr>
          <p:nvPr>
            <p:ph type="ftr" sz="quarter" idx="11"/>
          </p:nvPr>
        </p:nvSpPr>
        <p:spPr/>
        <p:txBody>
          <a:bodyPr/>
          <a:lstStyle/>
          <a:p>
            <a:r>
              <a:rPr lang="en-US"/>
              <a:t>Team OLAPPED CSCI 6401-01</a:t>
            </a:r>
          </a:p>
        </p:txBody>
      </p:sp>
      <p:sp>
        <p:nvSpPr>
          <p:cNvPr id="4" name="Slide Number Placeholder 3"/>
          <p:cNvSpPr>
            <a:spLocks noGrp="1"/>
          </p:cNvSpPr>
          <p:nvPr>
            <p:ph type="sldNum" sz="quarter" idx="12"/>
          </p:nvPr>
        </p:nvSpPr>
        <p:spPr/>
        <p:txBody>
          <a:bodyPr/>
          <a:lstStyle/>
          <a:p>
            <a:fld id="{A7742A89-99FC-5E47-9EDB-96AEB6A7CE5C}" type="slidenum">
              <a:rPr lang="en-US" smtClean="0"/>
              <a:t>‹#›</a:t>
            </a:fld>
            <a:endParaRPr lang="en-US"/>
          </a:p>
        </p:txBody>
      </p:sp>
    </p:spTree>
    <p:extLst>
      <p:ext uri="{BB962C8B-B14F-4D97-AF65-F5344CB8AC3E}">
        <p14:creationId xmlns:p14="http://schemas.microsoft.com/office/powerpoint/2010/main" val="2152890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C7D0A3B-1652-D048-9DAB-E15150026753}" type="datetime1">
              <a:rPr lang="en-US" smtClean="0"/>
              <a:t>11/28/23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Team OLAPPED CSCI 6401-01</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7742A89-99FC-5E47-9EDB-96AEB6A7CE5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52411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9BAE084-5367-6F4A-A439-89148E8F08A8}" type="datetime1">
              <a:rPr lang="en-US" smtClean="0"/>
              <a:t>11/28/23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7742A89-99FC-5E47-9EDB-96AEB6A7CE5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52594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CC6120C-F1AD-0040-9209-D0B1F2DB160B}" type="datetime1">
              <a:rPr lang="en-US" smtClean="0"/>
              <a:t>11/28/23</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a:t>Team OLAPPED CSCI 6401-01</a:t>
            </a: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7742A89-99FC-5E47-9EDB-96AEB6A7CE5C}"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890611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svg"/><Relationship Id="rId7" Type="http://schemas.openxmlformats.org/officeDocument/2006/relationships/hyperlink" Target="mailto:rbhat6@unh.newhaven.edu"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mailto:prana4@unh.newhaven.edu" TargetMode="External"/><Relationship Id="rId5" Type="http://schemas.openxmlformats.org/officeDocument/2006/relationships/hyperlink" Target="mailto:kneal5@unh.newhaven.edu" TargetMode="External"/><Relationship Id="rId4" Type="http://schemas.openxmlformats.org/officeDocument/2006/relationships/hyperlink" Target="mailto:svarg1@unh.newhaven.edu"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6.svg"/><Relationship Id="rId7" Type="http://schemas.openxmlformats.org/officeDocument/2006/relationships/diagramColors" Target="../diagrams/colors1.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F7B5E-9668-7910-305D-E74F8FE2831B}"/>
              </a:ext>
            </a:extLst>
          </p:cNvPr>
          <p:cNvSpPr>
            <a:spLocks noGrp="1"/>
          </p:cNvSpPr>
          <p:nvPr>
            <p:ph type="ctrTitle"/>
          </p:nvPr>
        </p:nvSpPr>
        <p:spPr>
          <a:xfrm>
            <a:off x="1295399" y="1660359"/>
            <a:ext cx="9601200" cy="2646947"/>
          </a:xfrm>
        </p:spPr>
        <p:txBody>
          <a:bodyPr anchor="b">
            <a:normAutofit fontScale="90000"/>
          </a:bodyPr>
          <a:lstStyle/>
          <a:p>
            <a:pPr marL="0" marR="0">
              <a:lnSpc>
                <a:spcPct val="107000"/>
              </a:lnSpc>
              <a:spcBef>
                <a:spcPts val="0"/>
              </a:spcBef>
              <a:spcAft>
                <a:spcPts val="800"/>
              </a:spcAft>
            </a:pPr>
            <a:br>
              <a:rPr lang="en-US" sz="3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br>
              <a:rPr lang="en-US" sz="3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br>
              <a:rPr lang="en-US" sz="3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br>
              <a:rPr lang="en-US" sz="3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br>
              <a:rPr lang="en-US" sz="3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br>
              <a:rPr lang="en-US" sz="3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br>
              <a:rPr lang="en-US" sz="3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br>
              <a:rPr lang="en-US" sz="3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br>
              <a:rPr lang="en-US" sz="3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br>
              <a:rPr lang="en-US" sz="3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br>
              <a:rPr lang="en-US" sz="3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br>
              <a:rPr lang="en-US" sz="3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br>
              <a:rPr lang="en-US" sz="3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r>
              <a:rPr lang="en-US" sz="3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Term Project</a:t>
            </a:r>
            <a:br>
              <a:rPr lang="en-US" sz="3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r>
              <a:rPr lang="en-US" sz="3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Phase 7</a:t>
            </a:r>
            <a:r>
              <a:rPr lang="en-US" sz="3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Presentation by Team OLAPPED</a:t>
            </a:r>
            <a:br>
              <a:rPr lang="en-US" sz="3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3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CSCI 6401-01</a:t>
            </a:r>
            <a:br>
              <a:rPr lang="en-US" sz="3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36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3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3600" b="1"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B37EAB5-A252-A6AB-EEF7-8D83F93C302D}"/>
              </a:ext>
            </a:extLst>
          </p:cNvPr>
          <p:cNvSpPr>
            <a:spLocks noGrp="1"/>
          </p:cNvSpPr>
          <p:nvPr>
            <p:ph type="subTitle" idx="1"/>
          </p:nvPr>
        </p:nvSpPr>
        <p:spPr>
          <a:xfrm>
            <a:off x="3531268" y="3774657"/>
            <a:ext cx="5129462" cy="2421605"/>
          </a:xfrm>
        </p:spPr>
        <p:txBody>
          <a:bodyPr>
            <a:normAutofit lnSpcReduction="10000"/>
          </a:bodyPr>
          <a:lstStyle/>
          <a:p>
            <a:pPr marL="0" marR="0">
              <a:lnSpc>
                <a:spcPct val="107000"/>
              </a:lnSpc>
              <a:spcBef>
                <a:spcPts val="0"/>
              </a:spcBef>
              <a:spcAft>
                <a:spcPts val="8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Team Name :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OLAPPED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Course :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Mining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Instructor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Prof.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Shivanjali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Course ID :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CSCI-6401-01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Session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Fall 2023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64992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B268A6-468A-DA1D-891E-6F3658AC20DC}"/>
              </a:ext>
            </a:extLst>
          </p:cNvPr>
          <p:cNvSpPr>
            <a:spLocks noGrp="1"/>
          </p:cNvSpPr>
          <p:nvPr>
            <p:ph type="title"/>
          </p:nvPr>
        </p:nvSpPr>
        <p:spPr>
          <a:xfrm>
            <a:off x="8471424" y="1110882"/>
            <a:ext cx="3053039" cy="1060817"/>
          </a:xfrm>
        </p:spPr>
        <p:txBody>
          <a:bodyPr anchor="b">
            <a:normAutofit/>
          </a:bodyPr>
          <a:lstStyle/>
          <a:p>
            <a:r>
              <a:rPr lang="en-US" sz="2800" b="1" dirty="0">
                <a:latin typeface="Times New Roman" panose="02020603050405020304" pitchFamily="18" charset="0"/>
                <a:cs typeface="Times New Roman" panose="02020603050405020304" pitchFamily="18" charset="0"/>
              </a:rPr>
              <a:t>Methodology</a:t>
            </a:r>
          </a:p>
        </p:txBody>
      </p:sp>
      <p:pic>
        <p:nvPicPr>
          <p:cNvPr id="8" name="Picture 7" descr="A diagram of a bar chart&#10;&#10;Description automatically generated">
            <a:extLst>
              <a:ext uri="{FF2B5EF4-FFF2-40B4-BE49-F238E27FC236}">
                <a16:creationId xmlns:a16="http://schemas.microsoft.com/office/drawing/2014/main" id="{BAEAC858-EEFB-9C22-A2C7-5A2A0E6933B9}"/>
              </a:ext>
            </a:extLst>
          </p:cNvPr>
          <p:cNvPicPr>
            <a:picLocks noChangeAspect="1"/>
          </p:cNvPicPr>
          <p:nvPr/>
        </p:nvPicPr>
        <p:blipFill>
          <a:blip r:embed="rId2"/>
          <a:stretch>
            <a:fillRect/>
          </a:stretch>
        </p:blipFill>
        <p:spPr>
          <a:xfrm>
            <a:off x="891450" y="1314442"/>
            <a:ext cx="6265359" cy="4229116"/>
          </a:xfrm>
          <a:prstGeom prst="rect">
            <a:avLst/>
          </a:prstGeom>
          <a:ln>
            <a:solidFill>
              <a:schemeClr val="tx1"/>
            </a:solidFill>
          </a:ln>
        </p:spPr>
      </p:pic>
      <p:sp>
        <p:nvSpPr>
          <p:cNvPr id="7" name="Content Placeholder 6">
            <a:extLst>
              <a:ext uri="{FF2B5EF4-FFF2-40B4-BE49-F238E27FC236}">
                <a16:creationId xmlns:a16="http://schemas.microsoft.com/office/drawing/2014/main" id="{30839573-D7B6-FE5C-1A7F-1CF9488E0FFD}"/>
              </a:ext>
            </a:extLst>
          </p:cNvPr>
          <p:cNvSpPr>
            <a:spLocks noGrp="1"/>
          </p:cNvSpPr>
          <p:nvPr>
            <p:ph idx="1"/>
          </p:nvPr>
        </p:nvSpPr>
        <p:spPr>
          <a:xfrm>
            <a:off x="8471423" y="2286000"/>
            <a:ext cx="3053039" cy="3931920"/>
          </a:xfrm>
        </p:spPr>
        <p:txBody>
          <a:bodyPr>
            <a:normAutofit/>
          </a:bodyPr>
          <a:lstStyle/>
          <a:p>
            <a:pPr marL="0" indent="0">
              <a:buNone/>
            </a:pPr>
            <a:r>
              <a:rPr lang="en-US" sz="1500" dirty="0">
                <a:effectLst/>
                <a:latin typeface="Calibri" panose="020F0502020204030204" pitchFamily="34" charset="0"/>
                <a:ea typeface="Calibri" panose="020F0502020204030204" pitchFamily="34" charset="0"/>
                <a:cs typeface="Times New Roman" panose="02020603050405020304" pitchFamily="18" charset="0"/>
              </a:rPr>
              <a:t>What decisions you took?</a:t>
            </a:r>
          </a:p>
          <a:p>
            <a:pPr marL="0" indent="0">
              <a:buNone/>
            </a:pPr>
            <a:r>
              <a:rPr lang="en-US" sz="1500" dirty="0">
                <a:effectLst/>
                <a:latin typeface="Calibri" panose="020F0502020204030204" pitchFamily="34" charset="0"/>
                <a:ea typeface="Calibri" panose="020F0502020204030204" pitchFamily="34" charset="0"/>
                <a:cs typeface="Times New Roman" panose="02020603050405020304" pitchFamily="18" charset="0"/>
              </a:rPr>
              <a:t>We studied the</a:t>
            </a:r>
            <a:r>
              <a:rPr lang="en-US" sz="1500" dirty="0">
                <a:latin typeface="Calibri" panose="020F0502020204030204" pitchFamily="34" charset="0"/>
                <a:ea typeface="Calibri" panose="020F0502020204030204" pitchFamily="34" charset="0"/>
                <a:cs typeface="Times New Roman" panose="02020603050405020304" pitchFamily="18" charset="0"/>
              </a:rPr>
              <a:t> data and realized we don’t have many columns, so it has to be a Bivariate Analysis, so we decided to Explore the data with :-</a:t>
            </a:r>
          </a:p>
          <a:p>
            <a:pPr marL="0" indent="0">
              <a:spcBef>
                <a:spcPts val="0"/>
              </a:spcBef>
              <a:spcAft>
                <a:spcPts val="0"/>
              </a:spcAft>
              <a:buNone/>
            </a:pP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0"/>
              </a:spcAft>
              <a:buFont typeface="Wingdings" pitchFamily="2" charset="2"/>
              <a:buChar char="§"/>
            </a:pPr>
            <a:r>
              <a:rPr lang="en-US" sz="1500" dirty="0">
                <a:latin typeface="Calibri" panose="020F0502020204030204" pitchFamily="34" charset="0"/>
                <a:ea typeface="Calibri" panose="020F0502020204030204" pitchFamily="34" charset="0"/>
                <a:cs typeface="Times New Roman" panose="02020603050405020304" pitchFamily="18" charset="0"/>
              </a:rPr>
              <a:t>Bivariate Categorical Vs Categorical.</a:t>
            </a:r>
          </a:p>
          <a:p>
            <a:pPr marL="0" indent="0">
              <a:spcBef>
                <a:spcPts val="0"/>
              </a:spcBef>
              <a:spcAft>
                <a:spcPts val="0"/>
              </a:spcAft>
              <a:buNone/>
            </a:pP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0"/>
              </a:spcAft>
              <a:buFont typeface="Wingdings" pitchFamily="2" charset="2"/>
              <a:buChar char="§"/>
            </a:pPr>
            <a:r>
              <a:rPr lang="en-US" sz="1500" dirty="0">
                <a:latin typeface="Calibri" panose="020F0502020204030204" pitchFamily="34" charset="0"/>
                <a:ea typeface="Calibri" panose="020F0502020204030204" pitchFamily="34" charset="0"/>
                <a:cs typeface="Times New Roman" panose="02020603050405020304" pitchFamily="18" charset="0"/>
              </a:rPr>
              <a:t>Bivariate Numerical Vs Numerical.</a:t>
            </a:r>
          </a:p>
          <a:p>
            <a:pPr>
              <a:spcBef>
                <a:spcPts val="0"/>
              </a:spcBef>
              <a:spcAft>
                <a:spcPts val="0"/>
              </a:spcAft>
              <a:buFont typeface="Wingdings" pitchFamily="2" charset="2"/>
              <a:buChar char="§"/>
            </a:pP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0"/>
              </a:spcAft>
              <a:buFont typeface="Wingdings" pitchFamily="2" charset="2"/>
              <a:buChar char="§"/>
            </a:pPr>
            <a:r>
              <a:rPr lang="en-US" sz="1500" dirty="0">
                <a:effectLst/>
                <a:latin typeface="Calibri" panose="020F0502020204030204" pitchFamily="34" charset="0"/>
                <a:ea typeface="Calibri" panose="020F0502020204030204" pitchFamily="34" charset="0"/>
                <a:cs typeface="Times New Roman" panose="02020603050405020304" pitchFamily="18" charset="0"/>
              </a:rPr>
              <a:t>Bivariate Numerical Vs Categorical.</a:t>
            </a:r>
          </a:p>
          <a:p>
            <a:pPr marL="0" indent="0">
              <a:buNone/>
            </a:pP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sp>
        <p:nvSpPr>
          <p:cNvPr id="4" name="Footer Placeholder 3">
            <a:extLst>
              <a:ext uri="{FF2B5EF4-FFF2-40B4-BE49-F238E27FC236}">
                <a16:creationId xmlns:a16="http://schemas.microsoft.com/office/drawing/2014/main" id="{8F9DAA5B-C593-51CA-077C-FD1485E522A9}"/>
              </a:ext>
            </a:extLst>
          </p:cNvPr>
          <p:cNvSpPr>
            <a:spLocks noGrp="1"/>
          </p:cNvSpPr>
          <p:nvPr>
            <p:ph type="ftr" sz="quarter" idx="11"/>
          </p:nvPr>
        </p:nvSpPr>
        <p:spPr>
          <a:xfrm>
            <a:off x="783166" y="6453386"/>
            <a:ext cx="6280830" cy="404614"/>
          </a:xfrm>
        </p:spPr>
        <p:txBody>
          <a:bodyPr>
            <a:normAutofit/>
          </a:bodyPr>
          <a:lstStyle/>
          <a:p>
            <a:pPr>
              <a:spcAft>
                <a:spcPts val="600"/>
              </a:spcAft>
            </a:pPr>
            <a:r>
              <a:rPr lang="en-US" b="1" dirty="0"/>
              <a:t>Team OLAPPED CSCI 6401-01</a:t>
            </a:r>
          </a:p>
        </p:txBody>
      </p:sp>
      <p:sp>
        <p:nvSpPr>
          <p:cNvPr id="5" name="Slide Number Placeholder 4">
            <a:extLst>
              <a:ext uri="{FF2B5EF4-FFF2-40B4-BE49-F238E27FC236}">
                <a16:creationId xmlns:a16="http://schemas.microsoft.com/office/drawing/2014/main" id="{CACD6553-062C-DB28-D439-55E56D781C75}"/>
              </a:ext>
            </a:extLst>
          </p:cNvPr>
          <p:cNvSpPr>
            <a:spLocks noGrp="1"/>
          </p:cNvSpPr>
          <p:nvPr>
            <p:ph type="sldNum" sz="quarter" idx="12"/>
          </p:nvPr>
        </p:nvSpPr>
        <p:spPr>
          <a:xfrm>
            <a:off x="9472736" y="6453386"/>
            <a:ext cx="1596292" cy="404614"/>
          </a:xfrm>
        </p:spPr>
        <p:txBody>
          <a:bodyPr>
            <a:normAutofit/>
          </a:bodyPr>
          <a:lstStyle/>
          <a:p>
            <a:pPr>
              <a:spcAft>
                <a:spcPts val="600"/>
              </a:spcAft>
            </a:pPr>
            <a:fld id="{A7742A89-99FC-5E47-9EDB-96AEB6A7CE5C}" type="slidenum">
              <a:rPr lang="en-US" b="1" smtClean="0"/>
              <a:pPr>
                <a:spcAft>
                  <a:spcPts val="600"/>
                </a:spcAft>
              </a:pPr>
              <a:t>10</a:t>
            </a:fld>
            <a:endParaRPr lang="en-US" b="1" dirty="0"/>
          </a:p>
        </p:txBody>
      </p:sp>
      <p:pic>
        <p:nvPicPr>
          <p:cNvPr id="6" name="Picture 5" descr="A logo on a black background&#10;&#10;Description automatically generated">
            <a:extLst>
              <a:ext uri="{FF2B5EF4-FFF2-40B4-BE49-F238E27FC236}">
                <a16:creationId xmlns:a16="http://schemas.microsoft.com/office/drawing/2014/main" id="{805BA03B-1058-9F1F-940A-AEE619723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0" y="66675"/>
            <a:ext cx="1080586" cy="812160"/>
          </a:xfrm>
          <a:prstGeom prst="rect">
            <a:avLst/>
          </a:prstGeom>
        </p:spPr>
      </p:pic>
    </p:spTree>
    <p:extLst>
      <p:ext uri="{BB962C8B-B14F-4D97-AF65-F5344CB8AC3E}">
        <p14:creationId xmlns:p14="http://schemas.microsoft.com/office/powerpoint/2010/main" val="3715706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A204626-2220-4678-A939-FD94EA7B5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B268A6-468A-DA1D-891E-6F3658AC20DC}"/>
              </a:ext>
            </a:extLst>
          </p:cNvPr>
          <p:cNvSpPr>
            <a:spLocks noGrp="1"/>
          </p:cNvSpPr>
          <p:nvPr>
            <p:ph type="title"/>
          </p:nvPr>
        </p:nvSpPr>
        <p:spPr>
          <a:xfrm>
            <a:off x="784743" y="685800"/>
            <a:ext cx="5958837" cy="1485900"/>
          </a:xfrm>
        </p:spPr>
        <p:txBody>
          <a:bodyPr>
            <a:normAutofit/>
          </a:bodyPr>
          <a:lstStyle/>
          <a:p>
            <a:r>
              <a:rPr lang="en-US" b="1" dirty="0">
                <a:latin typeface="Times New Roman" panose="02020603050405020304" pitchFamily="18" charset="0"/>
                <a:cs typeface="Times New Roman" panose="02020603050405020304" pitchFamily="18" charset="0"/>
              </a:rPr>
              <a:t>Methodology</a:t>
            </a:r>
          </a:p>
        </p:txBody>
      </p:sp>
      <p:sp>
        <p:nvSpPr>
          <p:cNvPr id="7" name="Content Placeholder 6">
            <a:extLst>
              <a:ext uri="{FF2B5EF4-FFF2-40B4-BE49-F238E27FC236}">
                <a16:creationId xmlns:a16="http://schemas.microsoft.com/office/drawing/2014/main" id="{88E81D28-E21B-5206-09EA-BCCAFE1BD3E5}"/>
              </a:ext>
            </a:extLst>
          </p:cNvPr>
          <p:cNvSpPr>
            <a:spLocks noGrp="1"/>
          </p:cNvSpPr>
          <p:nvPr>
            <p:ph idx="1"/>
          </p:nvPr>
        </p:nvSpPr>
        <p:spPr>
          <a:xfrm>
            <a:off x="784743" y="2286000"/>
            <a:ext cx="5958837" cy="3581400"/>
          </a:xfrm>
        </p:spPr>
        <p:txBody>
          <a:bodyPr>
            <a:normAutofit/>
          </a:bodyPr>
          <a:lstStyle/>
          <a:p>
            <a:pPr marL="0" marR="0" lvl="0" indent="0">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decided on Linear Regression and Isotonic Regression as out model generation techniques, but out of curiosity we also thought of trying out Random Forest.</a:t>
            </a:r>
          </a:p>
          <a:p>
            <a:pPr marL="0" marR="0" lvl="0" indent="0">
              <a:spcBef>
                <a:spcPts val="0"/>
              </a:spcBef>
              <a:spcAft>
                <a:spcPts val="0"/>
              </a:spcAft>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Parameters :-</a:t>
            </a:r>
          </a:p>
          <a:p>
            <a:pPr marL="0" marR="0" lvl="0" indent="0">
              <a:spcBef>
                <a:spcPts val="0"/>
              </a:spcBef>
              <a:spcAft>
                <a:spcPts val="0"/>
              </a:spcAft>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R="0" lvl="0">
              <a:spcBef>
                <a:spcPts val="0"/>
              </a:spcBef>
              <a:spcAft>
                <a:spcPts val="0"/>
              </a:spcAft>
              <a:buFont typeface="Wingdings"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Linear Regression – Y - Intercept and Slope.</a:t>
            </a:r>
          </a:p>
          <a:p>
            <a:pPr marR="0" lvl="0">
              <a:spcBef>
                <a:spcPts val="0"/>
              </a:spcBef>
              <a:spcAft>
                <a:spcPts val="0"/>
              </a:spcAft>
              <a:buFont typeface="Wingdings" pitchFamily="2" charset="2"/>
              <a:buChar char="§"/>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0"/>
              </a:spcAft>
              <a:buFont typeface="Wingdings"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Isotonic Regression – Isotonic Segmentations region. </a:t>
            </a:r>
          </a:p>
          <a:p>
            <a:pPr>
              <a:spcBef>
                <a:spcPts val="0"/>
              </a:spcBef>
              <a:spcAft>
                <a:spcPts val="0"/>
              </a:spcAft>
              <a:buFont typeface="Wingdings" pitchFamily="2" charset="2"/>
              <a:buChar char="§"/>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0"/>
              </a:spcAft>
              <a:buFont typeface="Wingdings" pitchFamily="2"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For Random Forest –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 estimators, max features, mini sample</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leaf, max leaf</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nodes. </a:t>
            </a:r>
          </a:p>
          <a:p>
            <a:pPr marL="0" indent="0">
              <a:spcBef>
                <a:spcPts val="0"/>
              </a:spcBef>
              <a:spcAft>
                <a:spcPts val="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spcBef>
                <a:spcPts val="0"/>
              </a:spcBef>
              <a:spcAft>
                <a:spcPts val="0"/>
              </a:spcAft>
              <a:buNone/>
            </a:pP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700" dirty="0"/>
          </a:p>
        </p:txBody>
      </p:sp>
      <p:sp>
        <p:nvSpPr>
          <p:cNvPr id="4" name="Footer Placeholder 3">
            <a:extLst>
              <a:ext uri="{FF2B5EF4-FFF2-40B4-BE49-F238E27FC236}">
                <a16:creationId xmlns:a16="http://schemas.microsoft.com/office/drawing/2014/main" id="{8F9DAA5B-C593-51CA-077C-FD1485E522A9}"/>
              </a:ext>
            </a:extLst>
          </p:cNvPr>
          <p:cNvSpPr>
            <a:spLocks noGrp="1"/>
          </p:cNvSpPr>
          <p:nvPr>
            <p:ph type="ftr" sz="quarter" idx="11"/>
          </p:nvPr>
        </p:nvSpPr>
        <p:spPr>
          <a:xfrm>
            <a:off x="782791" y="6453386"/>
            <a:ext cx="6280830" cy="404614"/>
          </a:xfrm>
        </p:spPr>
        <p:txBody>
          <a:bodyPr>
            <a:normAutofit/>
          </a:bodyPr>
          <a:lstStyle/>
          <a:p>
            <a:pPr>
              <a:spcAft>
                <a:spcPts val="600"/>
              </a:spcAft>
            </a:pPr>
            <a:r>
              <a:rPr lang="en-US" b="1" dirty="0"/>
              <a:t>Team OLAPPED CSCI 6401-01</a:t>
            </a:r>
          </a:p>
        </p:txBody>
      </p:sp>
      <p:sp>
        <p:nvSpPr>
          <p:cNvPr id="19" name="Rectangle 18">
            <a:extLst>
              <a:ext uri="{FF2B5EF4-FFF2-40B4-BE49-F238E27FC236}">
                <a16:creationId xmlns:a16="http://schemas.microsoft.com/office/drawing/2014/main" id="{EB97D8A6-1C5A-42B6-AE78-F3D0F9BDF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0" name="Graphic 19" descr="Statistics">
            <a:extLst>
              <a:ext uri="{FF2B5EF4-FFF2-40B4-BE49-F238E27FC236}">
                <a16:creationId xmlns:a16="http://schemas.microsoft.com/office/drawing/2014/main" id="{AFB362F7-DCEC-A429-53CB-85BB980661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2340" y="1778834"/>
            <a:ext cx="3299579" cy="3299579"/>
          </a:xfrm>
          <a:prstGeom prst="rect">
            <a:avLst/>
          </a:prstGeom>
        </p:spPr>
      </p:pic>
      <p:sp>
        <p:nvSpPr>
          <p:cNvPr id="5" name="Slide Number Placeholder 4">
            <a:extLst>
              <a:ext uri="{FF2B5EF4-FFF2-40B4-BE49-F238E27FC236}">
                <a16:creationId xmlns:a16="http://schemas.microsoft.com/office/drawing/2014/main" id="{CACD6553-062C-DB28-D439-55E56D781C75}"/>
              </a:ext>
            </a:extLst>
          </p:cNvPr>
          <p:cNvSpPr>
            <a:spLocks noGrp="1"/>
          </p:cNvSpPr>
          <p:nvPr>
            <p:ph type="sldNum" sz="quarter" idx="12"/>
          </p:nvPr>
        </p:nvSpPr>
        <p:spPr>
          <a:xfrm>
            <a:off x="10069286" y="6453386"/>
            <a:ext cx="999742" cy="404614"/>
          </a:xfrm>
        </p:spPr>
        <p:txBody>
          <a:bodyPr>
            <a:normAutofit/>
          </a:bodyPr>
          <a:lstStyle/>
          <a:p>
            <a:pPr>
              <a:spcAft>
                <a:spcPts val="600"/>
              </a:spcAft>
            </a:pPr>
            <a:fld id="{A7742A89-99FC-5E47-9EDB-96AEB6A7CE5C}" type="slidenum">
              <a:rPr lang="en-US" b="1" smtClean="0"/>
              <a:pPr>
                <a:spcAft>
                  <a:spcPts val="600"/>
                </a:spcAft>
              </a:pPr>
              <a:t>11</a:t>
            </a:fld>
            <a:endParaRPr lang="en-US" b="1"/>
          </a:p>
        </p:txBody>
      </p:sp>
      <p:pic>
        <p:nvPicPr>
          <p:cNvPr id="6" name="Picture 5" descr="A logo on a black background&#10;&#10;Description automatically generated">
            <a:extLst>
              <a:ext uri="{FF2B5EF4-FFF2-40B4-BE49-F238E27FC236}">
                <a16:creationId xmlns:a16="http://schemas.microsoft.com/office/drawing/2014/main" id="{805BA03B-1058-9F1F-940A-AEE6197238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0" y="66675"/>
            <a:ext cx="1080586" cy="812160"/>
          </a:xfrm>
          <a:prstGeom prst="rect">
            <a:avLst/>
          </a:prstGeom>
        </p:spPr>
      </p:pic>
    </p:spTree>
    <p:extLst>
      <p:ext uri="{BB962C8B-B14F-4D97-AF65-F5344CB8AC3E}">
        <p14:creationId xmlns:p14="http://schemas.microsoft.com/office/powerpoint/2010/main" val="1899563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EB268A6-468A-DA1D-891E-6F3658AC20DC}"/>
              </a:ext>
            </a:extLst>
          </p:cNvPr>
          <p:cNvSpPr>
            <a:spLocks noGrp="1"/>
          </p:cNvSpPr>
          <p:nvPr>
            <p:ph type="title"/>
          </p:nvPr>
        </p:nvSpPr>
        <p:spPr>
          <a:xfrm>
            <a:off x="640081" y="791570"/>
            <a:ext cx="4018839" cy="5262390"/>
          </a:xfrm>
        </p:spPr>
        <p:txBody>
          <a:bodyPr anchor="ctr">
            <a:normAutofit/>
          </a:bodyPr>
          <a:lstStyle/>
          <a:p>
            <a:pPr algn="r"/>
            <a:r>
              <a:rPr lang="en-US" sz="5400" b="1" dirty="0">
                <a:solidFill>
                  <a:schemeClr val="bg2"/>
                </a:solidFill>
                <a:latin typeface="Times New Roman" panose="02020603050405020304" pitchFamily="18" charset="0"/>
                <a:cs typeface="Times New Roman" panose="02020603050405020304" pitchFamily="18" charset="0"/>
              </a:rPr>
              <a:t>Results</a:t>
            </a:r>
          </a:p>
        </p:txBody>
      </p:sp>
      <p:sp>
        <p:nvSpPr>
          <p:cNvPr id="39" name="Rectangle 38">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 name="Content Placeholder 6">
            <a:extLst>
              <a:ext uri="{FF2B5EF4-FFF2-40B4-BE49-F238E27FC236}">
                <a16:creationId xmlns:a16="http://schemas.microsoft.com/office/drawing/2014/main" id="{88E81D28-E21B-5206-09EA-BCCAFE1BD3E5}"/>
              </a:ext>
            </a:extLst>
          </p:cNvPr>
          <p:cNvSpPr>
            <a:spLocks noGrp="1"/>
          </p:cNvSpPr>
          <p:nvPr>
            <p:ph idx="1"/>
          </p:nvPr>
        </p:nvSpPr>
        <p:spPr>
          <a:xfrm>
            <a:off x="6176720" y="791570"/>
            <a:ext cx="4892308" cy="5262390"/>
          </a:xfrm>
        </p:spPr>
        <p:txBody>
          <a:bodyPr anchor="ctr">
            <a:normAutofit/>
          </a:bodyPr>
          <a:lstStyle/>
          <a:p>
            <a:pPr marL="0" indent="0">
              <a:buNone/>
            </a:pPr>
            <a:endParaRPr lang="en-US" sz="1800" dirty="0">
              <a:effectLst/>
              <a:latin typeface="Times New Roman" panose="02020603050405020304" pitchFamily="18" charset="0"/>
              <a:cs typeface="Times New Roman" panose="02020603050405020304" pitchFamily="18" charset="0"/>
            </a:endParaRPr>
          </a:p>
          <a:p>
            <a:pPr marL="0" indent="0">
              <a:buNone/>
            </a:pPr>
            <a:r>
              <a:rPr lang="en-US" sz="1800" dirty="0">
                <a:effectLst/>
                <a:latin typeface="Times New Roman" panose="02020603050405020304" pitchFamily="18" charset="0"/>
                <a:cs typeface="Times New Roman" panose="02020603050405020304" pitchFamily="18" charset="0"/>
              </a:rPr>
              <a:t>For our modelling, we plotted </a:t>
            </a:r>
            <a:r>
              <a:rPr lang="en-US" sz="1800" b="1" dirty="0">
                <a:effectLst/>
                <a:latin typeface="Times New Roman" panose="02020603050405020304" pitchFamily="18" charset="0"/>
                <a:cs typeface="Times New Roman" panose="02020603050405020304" pitchFamily="18" charset="0"/>
              </a:rPr>
              <a:t>Linear and Isotonic Regression </a:t>
            </a:r>
            <a:r>
              <a:rPr lang="en-US" sz="1800" dirty="0">
                <a:effectLst/>
                <a:latin typeface="Times New Roman" panose="02020603050405020304" pitchFamily="18" charset="0"/>
                <a:cs typeface="Times New Roman" panose="02020603050405020304" pitchFamily="18" charset="0"/>
              </a:rPr>
              <a:t>for </a:t>
            </a:r>
            <a:r>
              <a:rPr lang="en-US" sz="1800" b="1" dirty="0">
                <a:effectLst/>
                <a:latin typeface="Times New Roman" panose="02020603050405020304" pitchFamily="18" charset="0"/>
                <a:cs typeface="Times New Roman" panose="02020603050405020304" pitchFamily="18" charset="0"/>
              </a:rPr>
              <a:t>top 5 unique categories</a:t>
            </a:r>
            <a:r>
              <a:rPr lang="en-US" sz="1800" dirty="0">
                <a:effectLst/>
                <a:latin typeface="Times New Roman" panose="02020603050405020304" pitchFamily="18" charset="0"/>
                <a:cs typeface="Times New Roman" panose="02020603050405020304" pitchFamily="18" charset="0"/>
              </a:rPr>
              <a:t>.</a:t>
            </a:r>
            <a:endParaRPr lang="en-US" sz="1800">
              <a:effectLst/>
              <a:latin typeface="Times New Roman" panose="02020603050405020304" pitchFamily="18" charset="0"/>
              <a:cs typeface="Times New Roman" panose="02020603050405020304" pitchFamily="18" charset="0"/>
            </a:endParaRPr>
          </a:p>
          <a:p>
            <a:pPr marL="0" indent="0">
              <a:buNone/>
            </a:pPr>
            <a:r>
              <a:rPr lang="en-US" sz="1800" dirty="0">
                <a:effectLst/>
                <a:latin typeface="Times New Roman" panose="02020603050405020304" pitchFamily="18" charset="0"/>
                <a:cs typeface="Times New Roman" panose="02020603050405020304" pitchFamily="18" charset="0"/>
              </a:rPr>
              <a:t>For measuring our models, we used </a:t>
            </a:r>
            <a:r>
              <a:rPr lang="en-US" sz="1800" b="1" dirty="0">
                <a:effectLst/>
                <a:latin typeface="Times New Roman" panose="02020603050405020304" pitchFamily="18" charset="0"/>
                <a:cs typeface="Times New Roman" panose="02020603050405020304" pitchFamily="18" charset="0"/>
              </a:rPr>
              <a:t>Root Mean Squared Error</a:t>
            </a:r>
            <a:r>
              <a:rPr lang="en-US" sz="1800" dirty="0">
                <a:effectLst/>
                <a:latin typeface="Times New Roman" panose="02020603050405020304" pitchFamily="18" charset="0"/>
                <a:cs typeface="Times New Roman" panose="02020603050405020304" pitchFamily="18" charset="0"/>
              </a:rPr>
              <a:t>. While RMSE between 0.2 and 0.9 is considered a good model. But due to deficiency of good data in our dataset we got </a:t>
            </a:r>
            <a:r>
              <a:rPr lang="en-US" sz="1800">
                <a:effectLst/>
                <a:latin typeface="Times New Roman" panose="02020603050405020304" pitchFamily="18" charset="0"/>
                <a:cs typeface="Times New Roman" panose="02020603050405020304" pitchFamily="18" charset="0"/>
              </a:rPr>
              <a:t>rmse</a:t>
            </a:r>
            <a:r>
              <a:rPr lang="en-US" sz="1800" dirty="0">
                <a:effectLst/>
                <a:latin typeface="Times New Roman" panose="02020603050405020304" pitchFamily="18" charset="0"/>
                <a:cs typeface="Times New Roman" panose="02020603050405020304" pitchFamily="18" charset="0"/>
              </a:rPr>
              <a:t> along 1.8 to 2.9. Based on these values, we considered the lowest </a:t>
            </a:r>
            <a:r>
              <a:rPr lang="en-US" sz="1800">
                <a:effectLst/>
                <a:latin typeface="Times New Roman" panose="02020603050405020304" pitchFamily="18" charset="0"/>
                <a:cs typeface="Times New Roman" panose="02020603050405020304" pitchFamily="18" charset="0"/>
              </a:rPr>
              <a:t>rmse</a:t>
            </a:r>
            <a:r>
              <a:rPr lang="en-US" sz="1800" dirty="0">
                <a:effectLst/>
                <a:latin typeface="Times New Roman" panose="02020603050405020304" pitchFamily="18" charset="0"/>
                <a:cs typeface="Times New Roman" panose="02020603050405020304" pitchFamily="18" charset="0"/>
              </a:rPr>
              <a:t> value a good candidate for our models.</a:t>
            </a:r>
            <a:endParaRPr lang="en-US" sz="1800">
              <a:effectLst/>
              <a:latin typeface="Times New Roman" panose="02020603050405020304" pitchFamily="18" charset="0"/>
              <a:cs typeface="Times New Roman" panose="02020603050405020304" pitchFamily="18" charset="0"/>
            </a:endParaRPr>
          </a:p>
          <a:p>
            <a:pPr marL="0" indent="0">
              <a:buNone/>
            </a:pPr>
            <a:r>
              <a:rPr lang="en-US" sz="1800" dirty="0">
                <a:effectLst/>
                <a:latin typeface="Times New Roman" panose="02020603050405020304" pitchFamily="18" charset="0"/>
                <a:cs typeface="Times New Roman" panose="02020603050405020304" pitchFamily="18" charset="0"/>
              </a:rPr>
              <a:t>Hence, we selected top 5 categories based on those metrics and plotted our top 5 categories over </a:t>
            </a:r>
            <a:r>
              <a:rPr lang="en-US" sz="1800" b="1" dirty="0">
                <a:effectLst/>
                <a:latin typeface="Times New Roman" panose="02020603050405020304" pitchFamily="18" charset="0"/>
                <a:cs typeface="Times New Roman" panose="02020603050405020304" pitchFamily="18" charset="0"/>
              </a:rPr>
              <a:t>period of time</a:t>
            </a:r>
            <a:r>
              <a:rPr lang="en-US" sz="1800" dirty="0">
                <a:effectLst/>
                <a:latin typeface="Times New Roman" panose="02020603050405020304" pitchFamily="18" charset="0"/>
                <a:cs typeface="Times New Roman" panose="02020603050405020304" pitchFamily="18" charset="0"/>
              </a:rPr>
              <a:t>.</a:t>
            </a:r>
            <a:endParaRPr lang="en-US" sz="1800">
              <a:effectLst/>
              <a:latin typeface="Times New Roman" panose="02020603050405020304" pitchFamily="18" charset="0"/>
              <a:cs typeface="Times New Roman" panose="02020603050405020304" pitchFamily="18" charset="0"/>
            </a:endParaRPr>
          </a:p>
          <a:p>
            <a:pPr marL="0" indent="0">
              <a:buNone/>
            </a:pPr>
            <a:r>
              <a:rPr lang="en-US" sz="1800" dirty="0">
                <a:effectLst/>
                <a:latin typeface="Times New Roman" panose="02020603050405020304" pitchFamily="18" charset="0"/>
                <a:cs typeface="Times New Roman" panose="02020603050405020304" pitchFamily="18" charset="0"/>
              </a:rPr>
              <a:t>Along the line, we divided our dataset along </a:t>
            </a:r>
            <a:r>
              <a:rPr lang="en-US" sz="1800" b="1" dirty="0">
                <a:effectLst/>
                <a:latin typeface="Times New Roman" panose="02020603050405020304" pitchFamily="18" charset="0"/>
                <a:cs typeface="Times New Roman" panose="02020603050405020304" pitchFamily="18" charset="0"/>
              </a:rPr>
              <a:t>different continents </a:t>
            </a:r>
            <a:r>
              <a:rPr lang="en-US" sz="1800" dirty="0">
                <a:effectLst/>
                <a:latin typeface="Times New Roman" panose="02020603050405020304" pitchFamily="18" charset="0"/>
                <a:cs typeface="Times New Roman" panose="02020603050405020304" pitchFamily="18" charset="0"/>
              </a:rPr>
              <a:t>as most unique patterns can only be found in certain locations. </a:t>
            </a:r>
            <a:endParaRPr lang="en-US" sz="1800">
              <a:latin typeface="Times New Roman" panose="02020603050405020304" pitchFamily="18" charset="0"/>
              <a:cs typeface="Times New Roman" panose="02020603050405020304" pitchFamily="18" charset="0"/>
            </a:endParaRPr>
          </a:p>
          <a:p>
            <a:pPr marL="0" marR="0" lvl="0" indent="0">
              <a:spcBef>
                <a:spcPts val="0"/>
              </a:spcBef>
              <a:spcAft>
                <a:spcPts val="0"/>
              </a:spcAft>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a:p>
        </p:txBody>
      </p:sp>
      <p:sp>
        <p:nvSpPr>
          <p:cNvPr id="4" name="Footer Placeholder 3">
            <a:extLst>
              <a:ext uri="{FF2B5EF4-FFF2-40B4-BE49-F238E27FC236}">
                <a16:creationId xmlns:a16="http://schemas.microsoft.com/office/drawing/2014/main" id="{8F9DAA5B-C593-51CA-077C-FD1485E522A9}"/>
              </a:ext>
            </a:extLst>
          </p:cNvPr>
          <p:cNvSpPr>
            <a:spLocks noGrp="1"/>
          </p:cNvSpPr>
          <p:nvPr>
            <p:ph type="ftr" sz="quarter" idx="11"/>
          </p:nvPr>
        </p:nvSpPr>
        <p:spPr>
          <a:xfrm>
            <a:off x="308987" y="6453386"/>
            <a:ext cx="4349933" cy="404614"/>
          </a:xfrm>
        </p:spPr>
        <p:txBody>
          <a:bodyPr>
            <a:normAutofit/>
          </a:bodyPr>
          <a:lstStyle/>
          <a:p>
            <a:pPr algn="r">
              <a:spcAft>
                <a:spcPts val="600"/>
              </a:spcAft>
            </a:pPr>
            <a:r>
              <a:rPr lang="en-US" b="1">
                <a:solidFill>
                  <a:schemeClr val="bg2"/>
                </a:solidFill>
              </a:rPr>
              <a:t>Team OLAPPED CSCI 6401-01</a:t>
            </a:r>
          </a:p>
        </p:txBody>
      </p:sp>
      <p:sp>
        <p:nvSpPr>
          <p:cNvPr id="5" name="Slide Number Placeholder 4">
            <a:extLst>
              <a:ext uri="{FF2B5EF4-FFF2-40B4-BE49-F238E27FC236}">
                <a16:creationId xmlns:a16="http://schemas.microsoft.com/office/drawing/2014/main" id="{CACD6553-062C-DB28-D439-55E56D781C75}"/>
              </a:ext>
            </a:extLst>
          </p:cNvPr>
          <p:cNvSpPr>
            <a:spLocks noGrp="1"/>
          </p:cNvSpPr>
          <p:nvPr>
            <p:ph type="sldNum" sz="quarter" idx="12"/>
          </p:nvPr>
        </p:nvSpPr>
        <p:spPr>
          <a:xfrm>
            <a:off x="9472736" y="6453386"/>
            <a:ext cx="1596292" cy="404614"/>
          </a:xfrm>
        </p:spPr>
        <p:txBody>
          <a:bodyPr>
            <a:normAutofit/>
          </a:bodyPr>
          <a:lstStyle/>
          <a:p>
            <a:pPr>
              <a:spcAft>
                <a:spcPts val="600"/>
              </a:spcAft>
            </a:pPr>
            <a:fld id="{A7742A89-99FC-5E47-9EDB-96AEB6A7CE5C}" type="slidenum">
              <a:rPr lang="en-US" b="1"/>
              <a:pPr>
                <a:spcAft>
                  <a:spcPts val="600"/>
                </a:spcAft>
              </a:pPr>
              <a:t>12</a:t>
            </a:fld>
            <a:endParaRPr lang="en-US" b="1"/>
          </a:p>
        </p:txBody>
      </p:sp>
      <p:pic>
        <p:nvPicPr>
          <p:cNvPr id="6" name="Picture 5" descr="A logo on a black background&#10;&#10;Description automatically generated">
            <a:extLst>
              <a:ext uri="{FF2B5EF4-FFF2-40B4-BE49-F238E27FC236}">
                <a16:creationId xmlns:a16="http://schemas.microsoft.com/office/drawing/2014/main" id="{805BA03B-1058-9F1F-940A-AEE6197238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0" y="66675"/>
            <a:ext cx="1080586" cy="812160"/>
          </a:xfrm>
          <a:prstGeom prst="rect">
            <a:avLst/>
          </a:prstGeom>
        </p:spPr>
      </p:pic>
    </p:spTree>
    <p:extLst>
      <p:ext uri="{BB962C8B-B14F-4D97-AF65-F5344CB8AC3E}">
        <p14:creationId xmlns:p14="http://schemas.microsoft.com/office/powerpoint/2010/main" val="3061588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A1F7F14B-ED51-4057-8897-4FC72CA2B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EB268A6-468A-DA1D-891E-6F3658AC20DC}"/>
              </a:ext>
            </a:extLst>
          </p:cNvPr>
          <p:cNvSpPr>
            <a:spLocks noGrp="1"/>
          </p:cNvSpPr>
          <p:nvPr>
            <p:ph type="title"/>
          </p:nvPr>
        </p:nvSpPr>
        <p:spPr>
          <a:xfrm>
            <a:off x="640081" y="631373"/>
            <a:ext cx="4018839" cy="2035628"/>
          </a:xfrm>
        </p:spPr>
        <p:txBody>
          <a:bodyPr>
            <a:normAutofit/>
          </a:bodyPr>
          <a:lstStyle/>
          <a:p>
            <a:r>
              <a:rPr lang="en-US" b="1" dirty="0">
                <a:solidFill>
                  <a:schemeClr val="bg1"/>
                </a:solidFill>
                <a:latin typeface="Times New Roman" panose="02020603050405020304" pitchFamily="18" charset="0"/>
                <a:cs typeface="Times New Roman" panose="02020603050405020304" pitchFamily="18" charset="0"/>
              </a:rPr>
              <a:t>Results</a:t>
            </a:r>
          </a:p>
        </p:txBody>
      </p:sp>
      <p:sp>
        <p:nvSpPr>
          <p:cNvPr id="7" name="Content Placeholder 6">
            <a:extLst>
              <a:ext uri="{FF2B5EF4-FFF2-40B4-BE49-F238E27FC236}">
                <a16:creationId xmlns:a16="http://schemas.microsoft.com/office/drawing/2014/main" id="{88E81D28-E21B-5206-09EA-BCCAFE1BD3E5}"/>
              </a:ext>
            </a:extLst>
          </p:cNvPr>
          <p:cNvSpPr>
            <a:spLocks noGrp="1"/>
          </p:cNvSpPr>
          <p:nvPr>
            <p:ph idx="1"/>
          </p:nvPr>
        </p:nvSpPr>
        <p:spPr>
          <a:xfrm>
            <a:off x="640081" y="1600201"/>
            <a:ext cx="4010296" cy="4637314"/>
          </a:xfrm>
        </p:spPr>
        <p:txBody>
          <a:bodyPr>
            <a:normAutofit/>
          </a:bodyPr>
          <a:lstStyle/>
          <a:p>
            <a:pPr marL="0" indent="0">
              <a:buNone/>
            </a:pPr>
            <a:r>
              <a:rPr lang="en-US" sz="1800" dirty="0">
                <a:solidFill>
                  <a:schemeClr val="bg1"/>
                </a:solidFill>
                <a:effectLst/>
                <a:latin typeface="Times New Roman" panose="02020603050405020304" pitchFamily="18" charset="0"/>
                <a:cs typeface="Times New Roman" panose="02020603050405020304" pitchFamily="18" charset="0"/>
              </a:rPr>
              <a:t>We performed different perspectives of visualization by changing certain metrics, like the minimum observation points required for plotting the model. </a:t>
            </a:r>
            <a:r>
              <a:rPr lang="en-US" sz="1800" b="1" dirty="0">
                <a:solidFill>
                  <a:schemeClr val="bg1"/>
                </a:solidFill>
                <a:effectLst/>
                <a:latin typeface="Times New Roman" panose="02020603050405020304" pitchFamily="18" charset="0"/>
                <a:cs typeface="Times New Roman" panose="02020603050405020304" pitchFamily="18" charset="0"/>
              </a:rPr>
              <a:t>For Linear regression, minimum observation points required was set to 4 while for Isotonic regression, it was set to 7.</a:t>
            </a:r>
          </a:p>
          <a:p>
            <a:pPr marL="0" indent="0">
              <a:buNone/>
            </a:pPr>
            <a:endParaRPr lang="en-US" sz="1800" b="1"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800" b="1"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500" b="1" dirty="0">
              <a:solidFill>
                <a:srgbClr val="191B0E"/>
              </a:solidFill>
              <a:latin typeface="Times New Roman" panose="02020603050405020304" pitchFamily="18" charset="0"/>
              <a:cs typeface="Times New Roman" panose="02020603050405020304" pitchFamily="18" charset="0"/>
            </a:endParaRPr>
          </a:p>
          <a:p>
            <a:pPr marL="0" indent="0">
              <a:buNone/>
            </a:pPr>
            <a:endParaRPr lang="en-US" sz="1500" b="1" dirty="0">
              <a:solidFill>
                <a:srgbClr val="191B0E"/>
              </a:solidFill>
              <a:latin typeface="Times New Roman" panose="02020603050405020304" pitchFamily="18" charset="0"/>
              <a:cs typeface="Times New Roman" panose="02020603050405020304" pitchFamily="18" charset="0"/>
            </a:endParaRPr>
          </a:p>
          <a:p>
            <a:pPr marL="0" indent="0">
              <a:buNone/>
            </a:pPr>
            <a:endParaRPr lang="en-US" sz="1500" b="1" dirty="0">
              <a:solidFill>
                <a:srgbClr val="191B0E"/>
              </a:solidFill>
              <a:latin typeface="Times New Roman" panose="02020603050405020304" pitchFamily="18" charset="0"/>
              <a:cs typeface="Times New Roman" panose="02020603050405020304" pitchFamily="18" charset="0"/>
            </a:endParaRPr>
          </a:p>
          <a:p>
            <a:pPr marL="0" marR="0" lvl="0" indent="0">
              <a:spcBef>
                <a:spcPts val="0"/>
              </a:spcBef>
              <a:spcAft>
                <a:spcPts val="0"/>
              </a:spcAft>
              <a:buNone/>
            </a:pPr>
            <a:endParaRPr lang="en-US" sz="1500" dirty="0">
              <a:solidFill>
                <a:srgbClr val="191B0E"/>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500" dirty="0">
              <a:solidFill>
                <a:srgbClr val="191B0E"/>
              </a:solidFill>
            </a:endParaRPr>
          </a:p>
        </p:txBody>
      </p:sp>
      <p:sp>
        <p:nvSpPr>
          <p:cNvPr id="39" name="Rectangle 38">
            <a:extLst>
              <a:ext uri="{FF2B5EF4-FFF2-40B4-BE49-F238E27FC236}">
                <a16:creationId xmlns:a16="http://schemas.microsoft.com/office/drawing/2014/main" id="{09CB4F78-37FA-4A6C-B624-E7F7D69168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8" name="Picture 7" descr="A graph with lines and numbers&#10;&#10;Description automatically generated">
            <a:extLst>
              <a:ext uri="{FF2B5EF4-FFF2-40B4-BE49-F238E27FC236}">
                <a16:creationId xmlns:a16="http://schemas.microsoft.com/office/drawing/2014/main" id="{888515C1-6CAD-69AF-5984-22A1ECF1B93C}"/>
              </a:ext>
            </a:extLst>
          </p:cNvPr>
          <p:cNvPicPr>
            <a:picLocks noChangeAspect="1"/>
          </p:cNvPicPr>
          <p:nvPr/>
        </p:nvPicPr>
        <p:blipFill>
          <a:blip r:embed="rId2"/>
          <a:stretch>
            <a:fillRect/>
          </a:stretch>
        </p:blipFill>
        <p:spPr>
          <a:xfrm>
            <a:off x="6167683" y="1959444"/>
            <a:ext cx="5384074" cy="2947778"/>
          </a:xfrm>
          <a:prstGeom prst="rect">
            <a:avLst/>
          </a:prstGeom>
          <a:ln>
            <a:solidFill>
              <a:schemeClr val="tx1"/>
            </a:solidFill>
          </a:ln>
        </p:spPr>
      </p:pic>
      <p:sp>
        <p:nvSpPr>
          <p:cNvPr id="4" name="Footer Placeholder 3">
            <a:extLst>
              <a:ext uri="{FF2B5EF4-FFF2-40B4-BE49-F238E27FC236}">
                <a16:creationId xmlns:a16="http://schemas.microsoft.com/office/drawing/2014/main" id="{8F9DAA5B-C593-51CA-077C-FD1485E522A9}"/>
              </a:ext>
            </a:extLst>
          </p:cNvPr>
          <p:cNvSpPr>
            <a:spLocks noGrp="1"/>
          </p:cNvSpPr>
          <p:nvPr>
            <p:ph type="ftr" sz="quarter" idx="11"/>
          </p:nvPr>
        </p:nvSpPr>
        <p:spPr>
          <a:xfrm>
            <a:off x="640081" y="6345450"/>
            <a:ext cx="4831083" cy="404614"/>
          </a:xfrm>
        </p:spPr>
        <p:txBody>
          <a:bodyPr>
            <a:normAutofit/>
          </a:bodyPr>
          <a:lstStyle/>
          <a:p>
            <a:pPr>
              <a:spcAft>
                <a:spcPts val="600"/>
              </a:spcAft>
            </a:pPr>
            <a:r>
              <a:rPr lang="en-US" b="1" dirty="0">
                <a:solidFill>
                  <a:schemeClr val="bg1"/>
                </a:solidFill>
              </a:rPr>
              <a:t>Team OLAPPED CSCI 6401-01</a:t>
            </a:r>
          </a:p>
        </p:txBody>
      </p:sp>
      <p:sp>
        <p:nvSpPr>
          <p:cNvPr id="5" name="Slide Number Placeholder 4">
            <a:extLst>
              <a:ext uri="{FF2B5EF4-FFF2-40B4-BE49-F238E27FC236}">
                <a16:creationId xmlns:a16="http://schemas.microsoft.com/office/drawing/2014/main" id="{CACD6553-062C-DB28-D439-55E56D781C75}"/>
              </a:ext>
            </a:extLst>
          </p:cNvPr>
          <p:cNvSpPr>
            <a:spLocks noGrp="1"/>
          </p:cNvSpPr>
          <p:nvPr>
            <p:ph type="sldNum" sz="quarter" idx="12"/>
          </p:nvPr>
        </p:nvSpPr>
        <p:spPr>
          <a:xfrm>
            <a:off x="9472736" y="6453386"/>
            <a:ext cx="1596292" cy="404614"/>
          </a:xfrm>
        </p:spPr>
        <p:txBody>
          <a:bodyPr>
            <a:normAutofit/>
          </a:bodyPr>
          <a:lstStyle/>
          <a:p>
            <a:pPr>
              <a:spcAft>
                <a:spcPts val="600"/>
              </a:spcAft>
            </a:pPr>
            <a:fld id="{A7742A89-99FC-5E47-9EDB-96AEB6A7CE5C}" type="slidenum">
              <a:rPr lang="en-US" b="1"/>
              <a:pPr>
                <a:spcAft>
                  <a:spcPts val="600"/>
                </a:spcAft>
              </a:pPr>
              <a:t>13</a:t>
            </a:fld>
            <a:endParaRPr lang="en-US" b="1"/>
          </a:p>
        </p:txBody>
      </p:sp>
      <p:pic>
        <p:nvPicPr>
          <p:cNvPr id="6" name="Picture 5" descr="A logo on a black background&#10;&#10;Description automatically generated">
            <a:extLst>
              <a:ext uri="{FF2B5EF4-FFF2-40B4-BE49-F238E27FC236}">
                <a16:creationId xmlns:a16="http://schemas.microsoft.com/office/drawing/2014/main" id="{805BA03B-1058-9F1F-940A-AEE619723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0" y="66675"/>
            <a:ext cx="1080586" cy="812160"/>
          </a:xfrm>
          <a:prstGeom prst="rect">
            <a:avLst/>
          </a:prstGeom>
        </p:spPr>
      </p:pic>
    </p:spTree>
    <p:extLst>
      <p:ext uri="{BB962C8B-B14F-4D97-AF65-F5344CB8AC3E}">
        <p14:creationId xmlns:p14="http://schemas.microsoft.com/office/powerpoint/2010/main" val="169664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B268A6-468A-DA1D-891E-6F3658AC20DC}"/>
              </a:ext>
            </a:extLst>
          </p:cNvPr>
          <p:cNvSpPr>
            <a:spLocks noGrp="1"/>
          </p:cNvSpPr>
          <p:nvPr>
            <p:ph type="title"/>
          </p:nvPr>
        </p:nvSpPr>
        <p:spPr>
          <a:xfrm>
            <a:off x="8471424" y="1110882"/>
            <a:ext cx="3053039" cy="1060817"/>
          </a:xfrm>
        </p:spPr>
        <p:txBody>
          <a:bodyPr anchor="b">
            <a:normAutofit/>
          </a:bodyPr>
          <a:lstStyle/>
          <a:p>
            <a:r>
              <a:rPr lang="en-US" sz="2800" b="1" dirty="0">
                <a:latin typeface="Times New Roman" panose="02020603050405020304" pitchFamily="18" charset="0"/>
                <a:cs typeface="Times New Roman" panose="02020603050405020304" pitchFamily="18" charset="0"/>
              </a:rPr>
              <a:t>Results</a:t>
            </a:r>
          </a:p>
        </p:txBody>
      </p:sp>
      <p:pic>
        <p:nvPicPr>
          <p:cNvPr id="9" name="Picture 8" descr="A screenshot of a computer screen&#10;&#10;Description automatically generated">
            <a:extLst>
              <a:ext uri="{FF2B5EF4-FFF2-40B4-BE49-F238E27FC236}">
                <a16:creationId xmlns:a16="http://schemas.microsoft.com/office/drawing/2014/main" id="{E4DEF88E-4567-574E-4254-B19684F74CD5}"/>
              </a:ext>
            </a:extLst>
          </p:cNvPr>
          <p:cNvPicPr>
            <a:picLocks noChangeAspect="1"/>
          </p:cNvPicPr>
          <p:nvPr/>
        </p:nvPicPr>
        <p:blipFill>
          <a:blip r:embed="rId2"/>
          <a:stretch>
            <a:fillRect/>
          </a:stretch>
        </p:blipFill>
        <p:spPr>
          <a:xfrm>
            <a:off x="833848" y="640081"/>
            <a:ext cx="4295366" cy="5689226"/>
          </a:xfrm>
          <a:prstGeom prst="rect">
            <a:avLst/>
          </a:prstGeom>
        </p:spPr>
      </p:pic>
      <p:sp>
        <p:nvSpPr>
          <p:cNvPr id="7" name="Content Placeholder 6">
            <a:extLst>
              <a:ext uri="{FF2B5EF4-FFF2-40B4-BE49-F238E27FC236}">
                <a16:creationId xmlns:a16="http://schemas.microsoft.com/office/drawing/2014/main" id="{88E81D28-E21B-5206-09EA-BCCAFE1BD3E5}"/>
              </a:ext>
            </a:extLst>
          </p:cNvPr>
          <p:cNvSpPr>
            <a:spLocks noGrp="1"/>
          </p:cNvSpPr>
          <p:nvPr>
            <p:ph idx="1"/>
          </p:nvPr>
        </p:nvSpPr>
        <p:spPr>
          <a:xfrm>
            <a:off x="8471423" y="2286000"/>
            <a:ext cx="3053039" cy="3931920"/>
          </a:xfrm>
        </p:spPr>
        <p:txBody>
          <a:bodyPr>
            <a:normAutofit/>
          </a:bodyPr>
          <a:lstStyle/>
          <a:p>
            <a:pPr marL="0" indent="0">
              <a:buNone/>
            </a:pPr>
            <a:endParaRPr lang="en-US" sz="1600" b="1">
              <a:latin typeface="Times New Roman" panose="02020603050405020304" pitchFamily="18" charset="0"/>
              <a:cs typeface="Times New Roman" panose="02020603050405020304" pitchFamily="18" charset="0"/>
            </a:endParaRPr>
          </a:p>
          <a:p>
            <a:pPr marL="0" indent="0">
              <a:buNone/>
            </a:pPr>
            <a:endParaRPr lang="en-US" sz="1600" b="1">
              <a:latin typeface="Times New Roman" panose="02020603050405020304" pitchFamily="18" charset="0"/>
              <a:cs typeface="Times New Roman" panose="02020603050405020304" pitchFamily="18" charset="0"/>
            </a:endParaRPr>
          </a:p>
          <a:p>
            <a:pPr marL="0" indent="0">
              <a:buNone/>
            </a:pPr>
            <a:endParaRPr lang="en-US" sz="1600" b="1">
              <a:latin typeface="Times New Roman" panose="02020603050405020304" pitchFamily="18" charset="0"/>
              <a:cs typeface="Times New Roman" panose="02020603050405020304" pitchFamily="18" charset="0"/>
            </a:endParaRPr>
          </a:p>
          <a:p>
            <a:pPr marL="0" indent="0">
              <a:buNone/>
            </a:pPr>
            <a:endParaRPr lang="en-US" sz="1600" b="1">
              <a:latin typeface="Times New Roman" panose="02020603050405020304" pitchFamily="18" charset="0"/>
              <a:cs typeface="Times New Roman" panose="02020603050405020304" pitchFamily="18" charset="0"/>
            </a:endParaRPr>
          </a:p>
          <a:p>
            <a:pPr marL="0" indent="0">
              <a:buNone/>
            </a:pPr>
            <a:endParaRPr lang="en-US" sz="1600" b="1">
              <a:latin typeface="Times New Roman" panose="02020603050405020304" pitchFamily="18" charset="0"/>
              <a:cs typeface="Times New Roman" panose="02020603050405020304" pitchFamily="18" charset="0"/>
            </a:endParaRPr>
          </a:p>
          <a:p>
            <a:pPr marL="0" marR="0" lvl="0" indent="0">
              <a:spcBef>
                <a:spcPts val="0"/>
              </a:spcBef>
              <a:spcAft>
                <a:spcPts val="0"/>
              </a:spcAft>
              <a:buNone/>
            </a:pPr>
            <a:endParaRPr lang="en-US" sz="160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600"/>
          </a:p>
        </p:txBody>
      </p:sp>
      <p:sp>
        <p:nvSpPr>
          <p:cNvPr id="46"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sp>
        <p:nvSpPr>
          <p:cNvPr id="4" name="Footer Placeholder 3">
            <a:extLst>
              <a:ext uri="{FF2B5EF4-FFF2-40B4-BE49-F238E27FC236}">
                <a16:creationId xmlns:a16="http://schemas.microsoft.com/office/drawing/2014/main" id="{8F9DAA5B-C593-51CA-077C-FD1485E522A9}"/>
              </a:ext>
            </a:extLst>
          </p:cNvPr>
          <p:cNvSpPr>
            <a:spLocks noGrp="1"/>
          </p:cNvSpPr>
          <p:nvPr>
            <p:ph type="ftr" sz="quarter" idx="11"/>
          </p:nvPr>
        </p:nvSpPr>
        <p:spPr>
          <a:xfrm>
            <a:off x="833848" y="6453386"/>
            <a:ext cx="6280830" cy="404614"/>
          </a:xfrm>
        </p:spPr>
        <p:txBody>
          <a:bodyPr>
            <a:normAutofit/>
          </a:bodyPr>
          <a:lstStyle/>
          <a:p>
            <a:pPr>
              <a:spcAft>
                <a:spcPts val="600"/>
              </a:spcAft>
            </a:pPr>
            <a:r>
              <a:rPr lang="en-US" b="1" dirty="0"/>
              <a:t>Team OLAPPED CSCI 6401-01</a:t>
            </a:r>
          </a:p>
        </p:txBody>
      </p:sp>
      <p:sp>
        <p:nvSpPr>
          <p:cNvPr id="5" name="Slide Number Placeholder 4">
            <a:extLst>
              <a:ext uri="{FF2B5EF4-FFF2-40B4-BE49-F238E27FC236}">
                <a16:creationId xmlns:a16="http://schemas.microsoft.com/office/drawing/2014/main" id="{CACD6553-062C-DB28-D439-55E56D781C75}"/>
              </a:ext>
            </a:extLst>
          </p:cNvPr>
          <p:cNvSpPr>
            <a:spLocks noGrp="1"/>
          </p:cNvSpPr>
          <p:nvPr>
            <p:ph type="sldNum" sz="quarter" idx="12"/>
          </p:nvPr>
        </p:nvSpPr>
        <p:spPr>
          <a:xfrm>
            <a:off x="9472736" y="6453386"/>
            <a:ext cx="1596292" cy="404614"/>
          </a:xfrm>
        </p:spPr>
        <p:txBody>
          <a:bodyPr>
            <a:normAutofit/>
          </a:bodyPr>
          <a:lstStyle/>
          <a:p>
            <a:pPr>
              <a:spcAft>
                <a:spcPts val="600"/>
              </a:spcAft>
            </a:pPr>
            <a:fld id="{A7742A89-99FC-5E47-9EDB-96AEB6A7CE5C}" type="slidenum">
              <a:rPr lang="en-US" b="1" smtClean="0"/>
              <a:pPr>
                <a:spcAft>
                  <a:spcPts val="600"/>
                </a:spcAft>
              </a:pPr>
              <a:t>14</a:t>
            </a:fld>
            <a:endParaRPr lang="en-US" b="1"/>
          </a:p>
        </p:txBody>
      </p:sp>
      <p:pic>
        <p:nvPicPr>
          <p:cNvPr id="6" name="Picture 5" descr="A logo on a black background&#10;&#10;Description automatically generated">
            <a:extLst>
              <a:ext uri="{FF2B5EF4-FFF2-40B4-BE49-F238E27FC236}">
                <a16:creationId xmlns:a16="http://schemas.microsoft.com/office/drawing/2014/main" id="{805BA03B-1058-9F1F-940A-AEE619723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0" y="66675"/>
            <a:ext cx="1080586" cy="812160"/>
          </a:xfrm>
          <a:prstGeom prst="rect">
            <a:avLst/>
          </a:prstGeom>
        </p:spPr>
      </p:pic>
    </p:spTree>
    <p:extLst>
      <p:ext uri="{BB962C8B-B14F-4D97-AF65-F5344CB8AC3E}">
        <p14:creationId xmlns:p14="http://schemas.microsoft.com/office/powerpoint/2010/main" val="36914168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B268A6-468A-DA1D-891E-6F3658AC20DC}"/>
              </a:ext>
            </a:extLst>
          </p:cNvPr>
          <p:cNvSpPr>
            <a:spLocks noGrp="1"/>
          </p:cNvSpPr>
          <p:nvPr>
            <p:ph type="title"/>
          </p:nvPr>
        </p:nvSpPr>
        <p:spPr>
          <a:xfrm>
            <a:off x="8471424" y="1110882"/>
            <a:ext cx="3053039" cy="1060817"/>
          </a:xfrm>
        </p:spPr>
        <p:txBody>
          <a:bodyPr anchor="b">
            <a:normAutofit/>
          </a:bodyPr>
          <a:lstStyle/>
          <a:p>
            <a:r>
              <a:rPr lang="en-US" sz="2800" b="1" dirty="0">
                <a:latin typeface="Times New Roman" panose="02020603050405020304" pitchFamily="18" charset="0"/>
                <a:cs typeface="Times New Roman" panose="02020603050405020304" pitchFamily="18" charset="0"/>
              </a:rPr>
              <a:t>Results</a:t>
            </a:r>
          </a:p>
        </p:txBody>
      </p:sp>
      <p:pic>
        <p:nvPicPr>
          <p:cNvPr id="8" name="Picture 7" descr="A screenshot of a computer screen&#10;&#10;Description automatically generated">
            <a:extLst>
              <a:ext uri="{FF2B5EF4-FFF2-40B4-BE49-F238E27FC236}">
                <a16:creationId xmlns:a16="http://schemas.microsoft.com/office/drawing/2014/main" id="{7BA2C5F3-C5B5-A464-CF58-8EE4EA57FC39}"/>
              </a:ext>
            </a:extLst>
          </p:cNvPr>
          <p:cNvPicPr>
            <a:picLocks noChangeAspect="1"/>
          </p:cNvPicPr>
          <p:nvPr/>
        </p:nvPicPr>
        <p:blipFill rotWithShape="1">
          <a:blip r:embed="rId2"/>
          <a:srcRect l="1023" t="58" r="2789" b="1"/>
          <a:stretch/>
        </p:blipFill>
        <p:spPr>
          <a:xfrm>
            <a:off x="1400856" y="640080"/>
            <a:ext cx="4482599" cy="5577840"/>
          </a:xfrm>
          <a:prstGeom prst="rect">
            <a:avLst/>
          </a:prstGeom>
          <a:ln>
            <a:solidFill>
              <a:schemeClr val="tx1"/>
            </a:solidFill>
          </a:ln>
        </p:spPr>
      </p:pic>
      <p:sp>
        <p:nvSpPr>
          <p:cNvPr id="7" name="Content Placeholder 6">
            <a:extLst>
              <a:ext uri="{FF2B5EF4-FFF2-40B4-BE49-F238E27FC236}">
                <a16:creationId xmlns:a16="http://schemas.microsoft.com/office/drawing/2014/main" id="{88E81D28-E21B-5206-09EA-BCCAFE1BD3E5}"/>
              </a:ext>
            </a:extLst>
          </p:cNvPr>
          <p:cNvSpPr>
            <a:spLocks noGrp="1"/>
          </p:cNvSpPr>
          <p:nvPr>
            <p:ph idx="1"/>
          </p:nvPr>
        </p:nvSpPr>
        <p:spPr>
          <a:xfrm>
            <a:off x="8471423" y="2286000"/>
            <a:ext cx="3053039" cy="3931920"/>
          </a:xfrm>
        </p:spPr>
        <p:txBody>
          <a:bodyPr>
            <a:normAutofit/>
          </a:bodyPr>
          <a:lstStyle/>
          <a:p>
            <a:pPr marL="0" indent="0">
              <a:buNone/>
            </a:pPr>
            <a:endParaRPr lang="en-US" sz="1600" b="1">
              <a:latin typeface="Times New Roman" panose="02020603050405020304" pitchFamily="18" charset="0"/>
              <a:cs typeface="Times New Roman" panose="02020603050405020304" pitchFamily="18" charset="0"/>
            </a:endParaRPr>
          </a:p>
          <a:p>
            <a:pPr marL="0" indent="0">
              <a:buNone/>
            </a:pPr>
            <a:endParaRPr lang="en-US" sz="1600" b="1">
              <a:latin typeface="Times New Roman" panose="02020603050405020304" pitchFamily="18" charset="0"/>
              <a:cs typeface="Times New Roman" panose="02020603050405020304" pitchFamily="18" charset="0"/>
            </a:endParaRPr>
          </a:p>
          <a:p>
            <a:pPr marL="0" indent="0">
              <a:buNone/>
            </a:pPr>
            <a:endParaRPr lang="en-US" sz="1600" b="1">
              <a:latin typeface="Times New Roman" panose="02020603050405020304" pitchFamily="18" charset="0"/>
              <a:cs typeface="Times New Roman" panose="02020603050405020304" pitchFamily="18" charset="0"/>
            </a:endParaRPr>
          </a:p>
          <a:p>
            <a:pPr marL="0" indent="0">
              <a:buNone/>
            </a:pPr>
            <a:endParaRPr lang="en-US" sz="1600" b="1">
              <a:latin typeface="Times New Roman" panose="02020603050405020304" pitchFamily="18" charset="0"/>
              <a:cs typeface="Times New Roman" panose="02020603050405020304" pitchFamily="18" charset="0"/>
            </a:endParaRPr>
          </a:p>
          <a:p>
            <a:pPr marL="0" indent="0">
              <a:buNone/>
            </a:pPr>
            <a:endParaRPr lang="en-US" sz="1600" b="1">
              <a:latin typeface="Times New Roman" panose="02020603050405020304" pitchFamily="18" charset="0"/>
              <a:cs typeface="Times New Roman" panose="02020603050405020304" pitchFamily="18" charset="0"/>
            </a:endParaRPr>
          </a:p>
          <a:p>
            <a:pPr marL="0" marR="0" lvl="0" indent="0">
              <a:spcBef>
                <a:spcPts val="0"/>
              </a:spcBef>
              <a:spcAft>
                <a:spcPts val="0"/>
              </a:spcAft>
              <a:buNone/>
            </a:pPr>
            <a:endParaRPr lang="en-US" sz="160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600"/>
          </a:p>
        </p:txBody>
      </p:sp>
      <p:sp>
        <p:nvSpPr>
          <p:cNvPr id="54"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sp>
        <p:nvSpPr>
          <p:cNvPr id="4" name="Footer Placeholder 3">
            <a:extLst>
              <a:ext uri="{FF2B5EF4-FFF2-40B4-BE49-F238E27FC236}">
                <a16:creationId xmlns:a16="http://schemas.microsoft.com/office/drawing/2014/main" id="{8F9DAA5B-C593-51CA-077C-FD1485E522A9}"/>
              </a:ext>
            </a:extLst>
          </p:cNvPr>
          <p:cNvSpPr>
            <a:spLocks noGrp="1"/>
          </p:cNvSpPr>
          <p:nvPr>
            <p:ph type="ftr" sz="quarter" idx="11"/>
          </p:nvPr>
        </p:nvSpPr>
        <p:spPr>
          <a:xfrm>
            <a:off x="1400856" y="6453386"/>
            <a:ext cx="6280830" cy="404614"/>
          </a:xfrm>
        </p:spPr>
        <p:txBody>
          <a:bodyPr>
            <a:normAutofit/>
          </a:bodyPr>
          <a:lstStyle/>
          <a:p>
            <a:pPr>
              <a:spcAft>
                <a:spcPts val="600"/>
              </a:spcAft>
            </a:pPr>
            <a:r>
              <a:rPr lang="en-US" b="1" dirty="0"/>
              <a:t>Team OLAPPED CSCI 6401-01</a:t>
            </a:r>
          </a:p>
        </p:txBody>
      </p:sp>
      <p:sp>
        <p:nvSpPr>
          <p:cNvPr id="5" name="Slide Number Placeholder 4">
            <a:extLst>
              <a:ext uri="{FF2B5EF4-FFF2-40B4-BE49-F238E27FC236}">
                <a16:creationId xmlns:a16="http://schemas.microsoft.com/office/drawing/2014/main" id="{CACD6553-062C-DB28-D439-55E56D781C75}"/>
              </a:ext>
            </a:extLst>
          </p:cNvPr>
          <p:cNvSpPr>
            <a:spLocks noGrp="1"/>
          </p:cNvSpPr>
          <p:nvPr>
            <p:ph type="sldNum" sz="quarter" idx="12"/>
          </p:nvPr>
        </p:nvSpPr>
        <p:spPr>
          <a:xfrm>
            <a:off x="9472736" y="6453386"/>
            <a:ext cx="1596292" cy="404614"/>
          </a:xfrm>
        </p:spPr>
        <p:txBody>
          <a:bodyPr>
            <a:normAutofit/>
          </a:bodyPr>
          <a:lstStyle/>
          <a:p>
            <a:pPr>
              <a:spcAft>
                <a:spcPts val="600"/>
              </a:spcAft>
            </a:pPr>
            <a:fld id="{A7742A89-99FC-5E47-9EDB-96AEB6A7CE5C}" type="slidenum">
              <a:rPr lang="en-US" b="1" smtClean="0"/>
              <a:pPr>
                <a:spcAft>
                  <a:spcPts val="600"/>
                </a:spcAft>
              </a:pPr>
              <a:t>15</a:t>
            </a:fld>
            <a:endParaRPr lang="en-US" b="1"/>
          </a:p>
        </p:txBody>
      </p:sp>
      <p:pic>
        <p:nvPicPr>
          <p:cNvPr id="6" name="Picture 5" descr="A logo on a black background&#10;&#10;Description automatically generated">
            <a:extLst>
              <a:ext uri="{FF2B5EF4-FFF2-40B4-BE49-F238E27FC236}">
                <a16:creationId xmlns:a16="http://schemas.microsoft.com/office/drawing/2014/main" id="{805BA03B-1058-9F1F-940A-AEE619723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0" y="66675"/>
            <a:ext cx="1080586" cy="812160"/>
          </a:xfrm>
          <a:prstGeom prst="rect">
            <a:avLst/>
          </a:prstGeom>
        </p:spPr>
      </p:pic>
    </p:spTree>
    <p:extLst>
      <p:ext uri="{BB962C8B-B14F-4D97-AF65-F5344CB8AC3E}">
        <p14:creationId xmlns:p14="http://schemas.microsoft.com/office/powerpoint/2010/main" val="2227670207"/>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B268A6-468A-DA1D-891E-6F3658AC20DC}"/>
              </a:ext>
            </a:extLst>
          </p:cNvPr>
          <p:cNvSpPr>
            <a:spLocks noGrp="1"/>
          </p:cNvSpPr>
          <p:nvPr>
            <p:ph type="title"/>
          </p:nvPr>
        </p:nvSpPr>
        <p:spPr>
          <a:xfrm>
            <a:off x="8471424" y="1110882"/>
            <a:ext cx="3053039" cy="1060817"/>
          </a:xfrm>
        </p:spPr>
        <p:txBody>
          <a:bodyPr anchor="b">
            <a:normAutofit/>
          </a:bodyPr>
          <a:lstStyle/>
          <a:p>
            <a:r>
              <a:rPr lang="en-US" sz="2800" b="1">
                <a:latin typeface="Times New Roman" panose="02020603050405020304" pitchFamily="18" charset="0"/>
                <a:cs typeface="Times New Roman" panose="02020603050405020304" pitchFamily="18" charset="0"/>
              </a:rPr>
              <a:t>Results</a:t>
            </a:r>
          </a:p>
        </p:txBody>
      </p:sp>
      <p:pic>
        <p:nvPicPr>
          <p:cNvPr id="9" name="Picture 8" descr="A screenshot of a computer screen&#10;&#10;Description automatically generated">
            <a:extLst>
              <a:ext uri="{FF2B5EF4-FFF2-40B4-BE49-F238E27FC236}">
                <a16:creationId xmlns:a16="http://schemas.microsoft.com/office/drawing/2014/main" id="{774375BC-FC8D-D818-41CE-ADAE24B85954}"/>
              </a:ext>
            </a:extLst>
          </p:cNvPr>
          <p:cNvPicPr>
            <a:picLocks noChangeAspect="1"/>
          </p:cNvPicPr>
          <p:nvPr/>
        </p:nvPicPr>
        <p:blipFill>
          <a:blip r:embed="rId2"/>
          <a:stretch>
            <a:fillRect/>
          </a:stretch>
        </p:blipFill>
        <p:spPr>
          <a:xfrm>
            <a:off x="929328" y="640080"/>
            <a:ext cx="3681373" cy="5577840"/>
          </a:xfrm>
          <a:prstGeom prst="rect">
            <a:avLst/>
          </a:prstGeom>
        </p:spPr>
      </p:pic>
      <p:sp>
        <p:nvSpPr>
          <p:cNvPr id="7" name="Content Placeholder 6">
            <a:extLst>
              <a:ext uri="{FF2B5EF4-FFF2-40B4-BE49-F238E27FC236}">
                <a16:creationId xmlns:a16="http://schemas.microsoft.com/office/drawing/2014/main" id="{88E81D28-E21B-5206-09EA-BCCAFE1BD3E5}"/>
              </a:ext>
            </a:extLst>
          </p:cNvPr>
          <p:cNvSpPr>
            <a:spLocks noGrp="1"/>
          </p:cNvSpPr>
          <p:nvPr>
            <p:ph idx="1"/>
          </p:nvPr>
        </p:nvSpPr>
        <p:spPr>
          <a:xfrm>
            <a:off x="8471423" y="2286000"/>
            <a:ext cx="3053039" cy="3931920"/>
          </a:xfrm>
        </p:spPr>
        <p:txBody>
          <a:bodyPr>
            <a:normAutofit/>
          </a:bodyPr>
          <a:lstStyle/>
          <a:p>
            <a:pPr marL="0" indent="0">
              <a:buNone/>
            </a:pPr>
            <a:endParaRPr lang="en-US" sz="1600" b="1">
              <a:latin typeface="Times New Roman" panose="02020603050405020304" pitchFamily="18" charset="0"/>
              <a:cs typeface="Times New Roman" panose="02020603050405020304" pitchFamily="18" charset="0"/>
            </a:endParaRPr>
          </a:p>
          <a:p>
            <a:pPr marL="0" indent="0">
              <a:buNone/>
            </a:pPr>
            <a:endParaRPr lang="en-US" sz="1600" b="1">
              <a:latin typeface="Times New Roman" panose="02020603050405020304" pitchFamily="18" charset="0"/>
              <a:cs typeface="Times New Roman" panose="02020603050405020304" pitchFamily="18" charset="0"/>
            </a:endParaRPr>
          </a:p>
          <a:p>
            <a:pPr marL="0" indent="0">
              <a:buNone/>
            </a:pPr>
            <a:endParaRPr lang="en-US" sz="1600" b="1">
              <a:latin typeface="Times New Roman" panose="02020603050405020304" pitchFamily="18" charset="0"/>
              <a:cs typeface="Times New Roman" panose="02020603050405020304" pitchFamily="18" charset="0"/>
            </a:endParaRPr>
          </a:p>
          <a:p>
            <a:pPr marL="0" indent="0">
              <a:buNone/>
            </a:pPr>
            <a:endParaRPr lang="en-US" sz="1600" b="1">
              <a:latin typeface="Times New Roman" panose="02020603050405020304" pitchFamily="18" charset="0"/>
              <a:cs typeface="Times New Roman" panose="02020603050405020304" pitchFamily="18" charset="0"/>
            </a:endParaRPr>
          </a:p>
          <a:p>
            <a:pPr marL="0" indent="0">
              <a:buNone/>
            </a:pPr>
            <a:endParaRPr lang="en-US" sz="1600" b="1">
              <a:latin typeface="Times New Roman" panose="02020603050405020304" pitchFamily="18" charset="0"/>
              <a:cs typeface="Times New Roman" panose="02020603050405020304" pitchFamily="18" charset="0"/>
            </a:endParaRPr>
          </a:p>
          <a:p>
            <a:pPr marL="0" marR="0" lvl="0" indent="0">
              <a:spcBef>
                <a:spcPts val="0"/>
              </a:spcBef>
              <a:spcAft>
                <a:spcPts val="0"/>
              </a:spcAft>
              <a:buNone/>
            </a:pPr>
            <a:endParaRPr lang="en-US" sz="160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600"/>
          </a:p>
        </p:txBody>
      </p:sp>
      <p:sp>
        <p:nvSpPr>
          <p:cNvPr id="54"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sp>
        <p:nvSpPr>
          <p:cNvPr id="4" name="Footer Placeholder 3">
            <a:extLst>
              <a:ext uri="{FF2B5EF4-FFF2-40B4-BE49-F238E27FC236}">
                <a16:creationId xmlns:a16="http://schemas.microsoft.com/office/drawing/2014/main" id="{8F9DAA5B-C593-51CA-077C-FD1485E522A9}"/>
              </a:ext>
            </a:extLst>
          </p:cNvPr>
          <p:cNvSpPr>
            <a:spLocks noGrp="1"/>
          </p:cNvSpPr>
          <p:nvPr>
            <p:ph type="ftr" sz="quarter" idx="11"/>
          </p:nvPr>
        </p:nvSpPr>
        <p:spPr>
          <a:xfrm>
            <a:off x="929328" y="6416828"/>
            <a:ext cx="6280830" cy="404614"/>
          </a:xfrm>
        </p:spPr>
        <p:txBody>
          <a:bodyPr>
            <a:normAutofit/>
          </a:bodyPr>
          <a:lstStyle/>
          <a:p>
            <a:pPr>
              <a:spcAft>
                <a:spcPts val="600"/>
              </a:spcAft>
            </a:pPr>
            <a:r>
              <a:rPr lang="en-US" b="1" dirty="0"/>
              <a:t>Team OLAPPED CSCI 6401-01</a:t>
            </a:r>
          </a:p>
        </p:txBody>
      </p:sp>
      <p:sp>
        <p:nvSpPr>
          <p:cNvPr id="5" name="Slide Number Placeholder 4">
            <a:extLst>
              <a:ext uri="{FF2B5EF4-FFF2-40B4-BE49-F238E27FC236}">
                <a16:creationId xmlns:a16="http://schemas.microsoft.com/office/drawing/2014/main" id="{CACD6553-062C-DB28-D439-55E56D781C75}"/>
              </a:ext>
            </a:extLst>
          </p:cNvPr>
          <p:cNvSpPr>
            <a:spLocks noGrp="1"/>
          </p:cNvSpPr>
          <p:nvPr>
            <p:ph type="sldNum" sz="quarter" idx="12"/>
          </p:nvPr>
        </p:nvSpPr>
        <p:spPr>
          <a:xfrm>
            <a:off x="9472736" y="6453386"/>
            <a:ext cx="1596292" cy="404614"/>
          </a:xfrm>
        </p:spPr>
        <p:txBody>
          <a:bodyPr>
            <a:normAutofit/>
          </a:bodyPr>
          <a:lstStyle/>
          <a:p>
            <a:pPr>
              <a:spcAft>
                <a:spcPts val="600"/>
              </a:spcAft>
            </a:pPr>
            <a:fld id="{A7742A89-99FC-5E47-9EDB-96AEB6A7CE5C}" type="slidenum">
              <a:rPr lang="en-US" b="1" smtClean="0"/>
              <a:pPr>
                <a:spcAft>
                  <a:spcPts val="600"/>
                </a:spcAft>
              </a:pPr>
              <a:t>16</a:t>
            </a:fld>
            <a:endParaRPr lang="en-US" b="1"/>
          </a:p>
        </p:txBody>
      </p:sp>
      <p:pic>
        <p:nvPicPr>
          <p:cNvPr id="6" name="Picture 5" descr="A logo on a black background&#10;&#10;Description automatically generated">
            <a:extLst>
              <a:ext uri="{FF2B5EF4-FFF2-40B4-BE49-F238E27FC236}">
                <a16:creationId xmlns:a16="http://schemas.microsoft.com/office/drawing/2014/main" id="{805BA03B-1058-9F1F-940A-AEE619723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0" y="66675"/>
            <a:ext cx="1080586" cy="812160"/>
          </a:xfrm>
          <a:prstGeom prst="rect">
            <a:avLst/>
          </a:prstGeom>
        </p:spPr>
      </p:pic>
    </p:spTree>
    <p:extLst>
      <p:ext uri="{BB962C8B-B14F-4D97-AF65-F5344CB8AC3E}">
        <p14:creationId xmlns:p14="http://schemas.microsoft.com/office/powerpoint/2010/main" val="332186867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B268A6-468A-DA1D-891E-6F3658AC20DC}"/>
              </a:ext>
            </a:extLst>
          </p:cNvPr>
          <p:cNvSpPr>
            <a:spLocks noGrp="1"/>
          </p:cNvSpPr>
          <p:nvPr>
            <p:ph type="title"/>
          </p:nvPr>
        </p:nvSpPr>
        <p:spPr>
          <a:xfrm>
            <a:off x="8471424" y="1110882"/>
            <a:ext cx="3053039" cy="1060817"/>
          </a:xfrm>
        </p:spPr>
        <p:txBody>
          <a:bodyPr anchor="b">
            <a:normAutofit/>
          </a:bodyPr>
          <a:lstStyle/>
          <a:p>
            <a:r>
              <a:rPr lang="en-US" sz="2800" b="1">
                <a:latin typeface="Times New Roman" panose="02020603050405020304" pitchFamily="18" charset="0"/>
                <a:cs typeface="Times New Roman" panose="02020603050405020304" pitchFamily="18" charset="0"/>
              </a:rPr>
              <a:t>Results</a:t>
            </a:r>
          </a:p>
        </p:txBody>
      </p:sp>
      <p:pic>
        <p:nvPicPr>
          <p:cNvPr id="8" name="Picture 7" descr="A screen shot of a graph&#10;&#10;Description automatically generated">
            <a:extLst>
              <a:ext uri="{FF2B5EF4-FFF2-40B4-BE49-F238E27FC236}">
                <a16:creationId xmlns:a16="http://schemas.microsoft.com/office/drawing/2014/main" id="{831C43EB-7725-34D5-B775-D1775298B38D}"/>
              </a:ext>
            </a:extLst>
          </p:cNvPr>
          <p:cNvPicPr>
            <a:picLocks noChangeAspect="1"/>
          </p:cNvPicPr>
          <p:nvPr/>
        </p:nvPicPr>
        <p:blipFill>
          <a:blip r:embed="rId2"/>
          <a:stretch>
            <a:fillRect/>
          </a:stretch>
        </p:blipFill>
        <p:spPr>
          <a:xfrm>
            <a:off x="634275" y="1686654"/>
            <a:ext cx="6900380" cy="3484691"/>
          </a:xfrm>
          <a:prstGeom prst="rect">
            <a:avLst/>
          </a:prstGeom>
          <a:ln>
            <a:solidFill>
              <a:schemeClr val="tx1"/>
            </a:solidFill>
          </a:ln>
        </p:spPr>
      </p:pic>
      <p:sp>
        <p:nvSpPr>
          <p:cNvPr id="7" name="Content Placeholder 6">
            <a:extLst>
              <a:ext uri="{FF2B5EF4-FFF2-40B4-BE49-F238E27FC236}">
                <a16:creationId xmlns:a16="http://schemas.microsoft.com/office/drawing/2014/main" id="{88E81D28-E21B-5206-09EA-BCCAFE1BD3E5}"/>
              </a:ext>
            </a:extLst>
          </p:cNvPr>
          <p:cNvSpPr>
            <a:spLocks noGrp="1"/>
          </p:cNvSpPr>
          <p:nvPr>
            <p:ph idx="1"/>
          </p:nvPr>
        </p:nvSpPr>
        <p:spPr>
          <a:xfrm>
            <a:off x="8471423" y="2286000"/>
            <a:ext cx="3053039" cy="3931920"/>
          </a:xfrm>
        </p:spPr>
        <p:txBody>
          <a:bodyPr>
            <a:normAutofit/>
          </a:bodyPr>
          <a:lstStyle/>
          <a:p>
            <a:pPr marL="0" indent="0">
              <a:buNone/>
            </a:pPr>
            <a:endParaRPr lang="en-US" sz="1600" b="1">
              <a:latin typeface="Times New Roman" panose="02020603050405020304" pitchFamily="18" charset="0"/>
              <a:cs typeface="Times New Roman" panose="02020603050405020304" pitchFamily="18" charset="0"/>
            </a:endParaRPr>
          </a:p>
          <a:p>
            <a:pPr marL="0" indent="0">
              <a:buNone/>
            </a:pPr>
            <a:endParaRPr lang="en-US" sz="1600" b="1">
              <a:latin typeface="Times New Roman" panose="02020603050405020304" pitchFamily="18" charset="0"/>
              <a:cs typeface="Times New Roman" panose="02020603050405020304" pitchFamily="18" charset="0"/>
            </a:endParaRPr>
          </a:p>
          <a:p>
            <a:pPr marL="0" indent="0">
              <a:buNone/>
            </a:pPr>
            <a:endParaRPr lang="en-US" sz="1600" b="1">
              <a:latin typeface="Times New Roman" panose="02020603050405020304" pitchFamily="18" charset="0"/>
              <a:cs typeface="Times New Roman" panose="02020603050405020304" pitchFamily="18" charset="0"/>
            </a:endParaRPr>
          </a:p>
          <a:p>
            <a:pPr marL="0" indent="0">
              <a:buNone/>
            </a:pPr>
            <a:endParaRPr lang="en-US" sz="1600" b="1">
              <a:latin typeface="Times New Roman" panose="02020603050405020304" pitchFamily="18" charset="0"/>
              <a:cs typeface="Times New Roman" panose="02020603050405020304" pitchFamily="18" charset="0"/>
            </a:endParaRPr>
          </a:p>
          <a:p>
            <a:pPr marL="0" indent="0">
              <a:buNone/>
            </a:pPr>
            <a:endParaRPr lang="en-US" sz="1600" b="1">
              <a:latin typeface="Times New Roman" panose="02020603050405020304" pitchFamily="18" charset="0"/>
              <a:cs typeface="Times New Roman" panose="02020603050405020304" pitchFamily="18" charset="0"/>
            </a:endParaRPr>
          </a:p>
          <a:p>
            <a:pPr marL="0" marR="0" lvl="0" indent="0">
              <a:spcBef>
                <a:spcPts val="0"/>
              </a:spcBef>
              <a:spcAft>
                <a:spcPts val="0"/>
              </a:spcAft>
              <a:buNone/>
            </a:pPr>
            <a:endParaRPr lang="en-US" sz="160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600"/>
          </a:p>
        </p:txBody>
      </p:sp>
      <p:sp>
        <p:nvSpPr>
          <p:cNvPr id="68"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sp>
        <p:nvSpPr>
          <p:cNvPr id="4" name="Footer Placeholder 3">
            <a:extLst>
              <a:ext uri="{FF2B5EF4-FFF2-40B4-BE49-F238E27FC236}">
                <a16:creationId xmlns:a16="http://schemas.microsoft.com/office/drawing/2014/main" id="{8F9DAA5B-C593-51CA-077C-FD1485E522A9}"/>
              </a:ext>
            </a:extLst>
          </p:cNvPr>
          <p:cNvSpPr>
            <a:spLocks noGrp="1"/>
          </p:cNvSpPr>
          <p:nvPr>
            <p:ph type="ftr" sz="quarter" idx="11"/>
          </p:nvPr>
        </p:nvSpPr>
        <p:spPr>
          <a:xfrm>
            <a:off x="634275" y="6453386"/>
            <a:ext cx="6280830" cy="404614"/>
          </a:xfrm>
        </p:spPr>
        <p:txBody>
          <a:bodyPr>
            <a:normAutofit/>
          </a:bodyPr>
          <a:lstStyle/>
          <a:p>
            <a:pPr>
              <a:spcAft>
                <a:spcPts val="600"/>
              </a:spcAft>
            </a:pPr>
            <a:r>
              <a:rPr lang="en-US" b="1" dirty="0"/>
              <a:t>Team OLAPPED CSCI 6401-01</a:t>
            </a:r>
          </a:p>
        </p:txBody>
      </p:sp>
      <p:sp>
        <p:nvSpPr>
          <p:cNvPr id="5" name="Slide Number Placeholder 4">
            <a:extLst>
              <a:ext uri="{FF2B5EF4-FFF2-40B4-BE49-F238E27FC236}">
                <a16:creationId xmlns:a16="http://schemas.microsoft.com/office/drawing/2014/main" id="{CACD6553-062C-DB28-D439-55E56D781C75}"/>
              </a:ext>
            </a:extLst>
          </p:cNvPr>
          <p:cNvSpPr>
            <a:spLocks noGrp="1"/>
          </p:cNvSpPr>
          <p:nvPr>
            <p:ph type="sldNum" sz="quarter" idx="12"/>
          </p:nvPr>
        </p:nvSpPr>
        <p:spPr>
          <a:xfrm>
            <a:off x="9472736" y="6453386"/>
            <a:ext cx="1596292" cy="404614"/>
          </a:xfrm>
        </p:spPr>
        <p:txBody>
          <a:bodyPr>
            <a:normAutofit/>
          </a:bodyPr>
          <a:lstStyle/>
          <a:p>
            <a:pPr>
              <a:spcAft>
                <a:spcPts val="600"/>
              </a:spcAft>
            </a:pPr>
            <a:fld id="{A7742A89-99FC-5E47-9EDB-96AEB6A7CE5C}" type="slidenum">
              <a:rPr lang="en-US" b="1" smtClean="0"/>
              <a:pPr>
                <a:spcAft>
                  <a:spcPts val="600"/>
                </a:spcAft>
              </a:pPr>
              <a:t>17</a:t>
            </a:fld>
            <a:endParaRPr lang="en-US" b="1"/>
          </a:p>
        </p:txBody>
      </p:sp>
      <p:pic>
        <p:nvPicPr>
          <p:cNvPr id="6" name="Picture 5" descr="A logo on a black background&#10;&#10;Description automatically generated">
            <a:extLst>
              <a:ext uri="{FF2B5EF4-FFF2-40B4-BE49-F238E27FC236}">
                <a16:creationId xmlns:a16="http://schemas.microsoft.com/office/drawing/2014/main" id="{805BA03B-1058-9F1F-940A-AEE619723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0" y="66675"/>
            <a:ext cx="1080586" cy="812160"/>
          </a:xfrm>
          <a:prstGeom prst="rect">
            <a:avLst/>
          </a:prstGeom>
        </p:spPr>
      </p:pic>
    </p:spTree>
    <p:extLst>
      <p:ext uri="{BB962C8B-B14F-4D97-AF65-F5344CB8AC3E}">
        <p14:creationId xmlns:p14="http://schemas.microsoft.com/office/powerpoint/2010/main" val="56159907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9A204626-2220-4678-A939-FD94EA7B5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B268A6-468A-DA1D-891E-6F3658AC20DC}"/>
              </a:ext>
            </a:extLst>
          </p:cNvPr>
          <p:cNvSpPr>
            <a:spLocks noGrp="1"/>
          </p:cNvSpPr>
          <p:nvPr>
            <p:ph type="title"/>
          </p:nvPr>
        </p:nvSpPr>
        <p:spPr>
          <a:xfrm>
            <a:off x="493295" y="687110"/>
            <a:ext cx="5958837" cy="811848"/>
          </a:xfrm>
        </p:spPr>
        <p:txBody>
          <a:bodyPr>
            <a:normAutofit/>
          </a:bodyPr>
          <a:lstStyle/>
          <a:p>
            <a:r>
              <a:rPr lang="en-US" b="1" dirty="0">
                <a:latin typeface="Times New Roman" panose="02020603050405020304" pitchFamily="18" charset="0"/>
                <a:cs typeface="Times New Roman" panose="02020603050405020304" pitchFamily="18" charset="0"/>
              </a:rPr>
              <a:t>Results</a:t>
            </a:r>
          </a:p>
        </p:txBody>
      </p:sp>
      <p:sp>
        <p:nvSpPr>
          <p:cNvPr id="7" name="Content Placeholder 6">
            <a:extLst>
              <a:ext uri="{FF2B5EF4-FFF2-40B4-BE49-F238E27FC236}">
                <a16:creationId xmlns:a16="http://schemas.microsoft.com/office/drawing/2014/main" id="{88E81D28-E21B-5206-09EA-BCCAFE1BD3E5}"/>
              </a:ext>
            </a:extLst>
          </p:cNvPr>
          <p:cNvSpPr>
            <a:spLocks noGrp="1"/>
          </p:cNvSpPr>
          <p:nvPr>
            <p:ph idx="1"/>
          </p:nvPr>
        </p:nvSpPr>
        <p:spPr>
          <a:xfrm>
            <a:off x="493295" y="1498958"/>
            <a:ext cx="6572278" cy="4671931"/>
          </a:xfrm>
        </p:spPr>
        <p:txBody>
          <a:bodyPr>
            <a:normAutofit fontScale="92500" lnSpcReduction="10000"/>
          </a:bodyPr>
          <a:lstStyle/>
          <a:p>
            <a:pPr marL="0" indent="0">
              <a:buNone/>
            </a:pPr>
            <a:r>
              <a:rPr lang="en-US" sz="1800" dirty="0">
                <a:effectLst/>
                <a:latin typeface="Times New Roman" panose="02020603050405020304" pitchFamily="18" charset="0"/>
                <a:cs typeface="Times New Roman" panose="02020603050405020304" pitchFamily="18" charset="0"/>
              </a:rPr>
              <a:t>After analyzing the data with Linear Regression and Isotonic Regression, to dig deeper we tried our hands with Random Forest Algorithm based on the concept of bagging. The objective of this project was to find a relation between the greatest number of search categories and the year and continent they are searched on.</a:t>
            </a:r>
          </a:p>
          <a:p>
            <a:pPr marL="0" marR="0" indent="0">
              <a:spcBef>
                <a:spcPts val="0"/>
              </a:spcBef>
              <a:spcAft>
                <a:spcPts val="0"/>
              </a:spcAft>
              <a:buNone/>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While running the program we a Continent Column from Location with the help of a Countries And Continent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Vlookup</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spcBef>
                <a:spcPts val="0"/>
              </a:spcBef>
              <a:spcAft>
                <a:spcPts val="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spcBef>
                <a:spcPts val="0"/>
              </a:spcBef>
              <a:spcAft>
                <a:spcPts val="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Drawn two Pivot Tables of Category Count by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Continent+Rank</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(Which we created) And Category Count by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Year+Rank</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(Which we created) we fed the data to the algorithm.</a:t>
            </a:r>
          </a:p>
          <a:p>
            <a:pPr marL="0" marR="0" indent="0">
              <a:spcBef>
                <a:spcPts val="0"/>
              </a:spcBef>
              <a:spcAft>
                <a:spcPts val="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spcBef>
                <a:spcPts val="0"/>
              </a:spcBef>
              <a:spcAft>
                <a:spcPts val="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We took ‘category’ as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countplot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named the plot 'Value counts of category'.</a:t>
            </a:r>
          </a:p>
          <a:p>
            <a:pPr marL="0" marR="0" indent="0">
              <a:spcBef>
                <a:spcPts val="0"/>
              </a:spcBef>
              <a:spcAft>
                <a:spcPts val="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spcBef>
                <a:spcPts val="0"/>
              </a:spcBef>
              <a:spcAft>
                <a:spcPts val="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As the data was too big we decided to work on Europe.</a:t>
            </a:r>
          </a:p>
          <a:p>
            <a:pPr marL="0" marR="0" indent="0">
              <a:spcBef>
                <a:spcPts val="0"/>
              </a:spcBef>
              <a:spcAft>
                <a:spcPts val="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spcBef>
                <a:spcPts val="0"/>
              </a:spcBef>
              <a:spcAft>
                <a:spcPts val="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We put Europe as the filter.</a:t>
            </a:r>
          </a:p>
          <a:p>
            <a:pPr marL="0" marR="0" indent="0">
              <a:spcBef>
                <a:spcPts val="0"/>
              </a:spcBef>
              <a:spcAft>
                <a:spcPts val="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endParaRPr lang="en-US" sz="1300" b="1" dirty="0">
              <a:latin typeface="Times New Roman" panose="02020603050405020304" pitchFamily="18" charset="0"/>
              <a:cs typeface="Times New Roman" panose="02020603050405020304" pitchFamily="18" charset="0"/>
            </a:endParaRPr>
          </a:p>
          <a:p>
            <a:pPr marL="0" indent="0">
              <a:buNone/>
            </a:pPr>
            <a:endParaRPr lang="en-US" sz="1300" b="1" dirty="0">
              <a:latin typeface="Times New Roman" panose="02020603050405020304" pitchFamily="18" charset="0"/>
              <a:cs typeface="Times New Roman" panose="02020603050405020304" pitchFamily="18" charset="0"/>
            </a:endParaRPr>
          </a:p>
          <a:p>
            <a:pPr marL="0" indent="0">
              <a:buNone/>
            </a:pPr>
            <a:endParaRPr lang="en-US" sz="1300" b="1" dirty="0">
              <a:latin typeface="Times New Roman" panose="02020603050405020304" pitchFamily="18" charset="0"/>
              <a:cs typeface="Times New Roman" panose="02020603050405020304" pitchFamily="18" charset="0"/>
            </a:endParaRPr>
          </a:p>
          <a:p>
            <a:pPr marL="0" indent="0">
              <a:buNone/>
            </a:pPr>
            <a:endParaRPr lang="en-US" sz="1300" b="1" dirty="0">
              <a:latin typeface="Times New Roman" panose="02020603050405020304" pitchFamily="18" charset="0"/>
              <a:cs typeface="Times New Roman" panose="02020603050405020304" pitchFamily="18" charset="0"/>
            </a:endParaRPr>
          </a:p>
          <a:p>
            <a:pPr marL="0" indent="0">
              <a:buNone/>
            </a:pPr>
            <a:endParaRPr lang="en-US" sz="1300" b="1" dirty="0">
              <a:latin typeface="Times New Roman" panose="02020603050405020304" pitchFamily="18" charset="0"/>
              <a:cs typeface="Times New Roman" panose="02020603050405020304" pitchFamily="18" charset="0"/>
            </a:endParaRPr>
          </a:p>
          <a:p>
            <a:pPr marL="0" marR="0" lvl="0" indent="0">
              <a:spcBef>
                <a:spcPts val="0"/>
              </a:spcBef>
              <a:spcAft>
                <a:spcPts val="0"/>
              </a:spcAft>
              <a:buNone/>
            </a:pPr>
            <a:endParaRPr lang="en-US" sz="13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300" dirty="0"/>
          </a:p>
        </p:txBody>
      </p:sp>
      <p:sp>
        <p:nvSpPr>
          <p:cNvPr id="4" name="Footer Placeholder 3">
            <a:extLst>
              <a:ext uri="{FF2B5EF4-FFF2-40B4-BE49-F238E27FC236}">
                <a16:creationId xmlns:a16="http://schemas.microsoft.com/office/drawing/2014/main" id="{8F9DAA5B-C593-51CA-077C-FD1485E522A9}"/>
              </a:ext>
            </a:extLst>
          </p:cNvPr>
          <p:cNvSpPr>
            <a:spLocks noGrp="1"/>
          </p:cNvSpPr>
          <p:nvPr>
            <p:ph type="ftr" sz="quarter" idx="11"/>
          </p:nvPr>
        </p:nvSpPr>
        <p:spPr>
          <a:xfrm>
            <a:off x="784743" y="6453386"/>
            <a:ext cx="6280830" cy="404614"/>
          </a:xfrm>
        </p:spPr>
        <p:txBody>
          <a:bodyPr>
            <a:normAutofit/>
          </a:bodyPr>
          <a:lstStyle/>
          <a:p>
            <a:pPr>
              <a:spcAft>
                <a:spcPts val="600"/>
              </a:spcAft>
            </a:pPr>
            <a:r>
              <a:rPr lang="en-US" b="1" dirty="0"/>
              <a:t>Team OLAPPED CSCI 6401-01</a:t>
            </a:r>
          </a:p>
        </p:txBody>
      </p:sp>
      <p:sp>
        <p:nvSpPr>
          <p:cNvPr id="57" name="Rectangle 56">
            <a:extLst>
              <a:ext uri="{FF2B5EF4-FFF2-40B4-BE49-F238E27FC236}">
                <a16:creationId xmlns:a16="http://schemas.microsoft.com/office/drawing/2014/main" id="{EB97D8A6-1C5A-42B6-AE78-F3D0F9BDF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3" name="Graphic 42" descr="Maze">
            <a:extLst>
              <a:ext uri="{FF2B5EF4-FFF2-40B4-BE49-F238E27FC236}">
                <a16:creationId xmlns:a16="http://schemas.microsoft.com/office/drawing/2014/main" id="{72A0FC73-6611-A7EB-E692-43BFE05DC5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2340" y="1778834"/>
            <a:ext cx="3299579" cy="3299579"/>
          </a:xfrm>
          <a:prstGeom prst="rect">
            <a:avLst/>
          </a:prstGeom>
        </p:spPr>
      </p:pic>
      <p:sp>
        <p:nvSpPr>
          <p:cNvPr id="5" name="Slide Number Placeholder 4">
            <a:extLst>
              <a:ext uri="{FF2B5EF4-FFF2-40B4-BE49-F238E27FC236}">
                <a16:creationId xmlns:a16="http://schemas.microsoft.com/office/drawing/2014/main" id="{CACD6553-062C-DB28-D439-55E56D781C75}"/>
              </a:ext>
            </a:extLst>
          </p:cNvPr>
          <p:cNvSpPr>
            <a:spLocks noGrp="1"/>
          </p:cNvSpPr>
          <p:nvPr>
            <p:ph type="sldNum" sz="quarter" idx="12"/>
          </p:nvPr>
        </p:nvSpPr>
        <p:spPr>
          <a:xfrm>
            <a:off x="10069286" y="6453386"/>
            <a:ext cx="999742" cy="404614"/>
          </a:xfrm>
        </p:spPr>
        <p:txBody>
          <a:bodyPr>
            <a:normAutofit/>
          </a:bodyPr>
          <a:lstStyle/>
          <a:p>
            <a:pPr>
              <a:spcAft>
                <a:spcPts val="600"/>
              </a:spcAft>
            </a:pPr>
            <a:fld id="{A7742A89-99FC-5E47-9EDB-96AEB6A7CE5C}" type="slidenum">
              <a:rPr lang="en-US" b="1"/>
              <a:pPr>
                <a:spcAft>
                  <a:spcPts val="600"/>
                </a:spcAft>
              </a:pPr>
              <a:t>18</a:t>
            </a:fld>
            <a:endParaRPr lang="en-US" b="1"/>
          </a:p>
        </p:txBody>
      </p:sp>
      <p:pic>
        <p:nvPicPr>
          <p:cNvPr id="6" name="Picture 5" descr="A logo on a black background&#10;&#10;Description automatically generated">
            <a:extLst>
              <a:ext uri="{FF2B5EF4-FFF2-40B4-BE49-F238E27FC236}">
                <a16:creationId xmlns:a16="http://schemas.microsoft.com/office/drawing/2014/main" id="{805BA03B-1058-9F1F-940A-AEE6197238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0" y="66675"/>
            <a:ext cx="1080586" cy="812160"/>
          </a:xfrm>
          <a:prstGeom prst="rect">
            <a:avLst/>
          </a:prstGeom>
        </p:spPr>
      </p:pic>
    </p:spTree>
    <p:extLst>
      <p:ext uri="{BB962C8B-B14F-4D97-AF65-F5344CB8AC3E}">
        <p14:creationId xmlns:p14="http://schemas.microsoft.com/office/powerpoint/2010/main" val="3210249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68A6-468A-DA1D-891E-6F3658AC20DC}"/>
              </a:ext>
            </a:extLst>
          </p:cNvPr>
          <p:cNvSpPr>
            <a:spLocks noGrp="1"/>
          </p:cNvSpPr>
          <p:nvPr>
            <p:ph type="title"/>
          </p:nvPr>
        </p:nvSpPr>
        <p:spPr>
          <a:xfrm>
            <a:off x="4257676" y="685800"/>
            <a:ext cx="6431714" cy="776303"/>
          </a:xfrm>
        </p:spPr>
        <p:txBody>
          <a:bodyPr>
            <a:normAutofit/>
          </a:bodyPr>
          <a:lstStyle/>
          <a:p>
            <a:r>
              <a:rPr lang="en-US" b="1" dirty="0">
                <a:latin typeface="Times New Roman" panose="02020603050405020304" pitchFamily="18" charset="0"/>
                <a:cs typeface="Times New Roman" panose="02020603050405020304" pitchFamily="18" charset="0"/>
              </a:rPr>
              <a:t>Results</a:t>
            </a:r>
          </a:p>
        </p:txBody>
      </p:sp>
      <p:sp>
        <p:nvSpPr>
          <p:cNvPr id="53" name="Rectangle 52">
            <a:extLst>
              <a:ext uri="{FF2B5EF4-FFF2-40B4-BE49-F238E27FC236}">
                <a16:creationId xmlns:a16="http://schemas.microsoft.com/office/drawing/2014/main" id="{6B205BC3-0B06-4EA6-9066-1A0BEC22C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3" name="Graphic 42" descr="Maze">
            <a:extLst>
              <a:ext uri="{FF2B5EF4-FFF2-40B4-BE49-F238E27FC236}">
                <a16:creationId xmlns:a16="http://schemas.microsoft.com/office/drawing/2014/main" id="{72A0FC73-6611-A7EB-E692-43BFE05DC5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3562" y="1462103"/>
            <a:ext cx="3613752" cy="3613752"/>
          </a:xfrm>
          <a:prstGeom prst="rect">
            <a:avLst/>
          </a:prstGeom>
        </p:spPr>
      </p:pic>
      <p:sp>
        <p:nvSpPr>
          <p:cNvPr id="7" name="Content Placeholder 6">
            <a:extLst>
              <a:ext uri="{FF2B5EF4-FFF2-40B4-BE49-F238E27FC236}">
                <a16:creationId xmlns:a16="http://schemas.microsoft.com/office/drawing/2014/main" id="{88E81D28-E21B-5206-09EA-BCCAFE1BD3E5}"/>
              </a:ext>
            </a:extLst>
          </p:cNvPr>
          <p:cNvSpPr>
            <a:spLocks noGrp="1"/>
          </p:cNvSpPr>
          <p:nvPr>
            <p:ph idx="1"/>
          </p:nvPr>
        </p:nvSpPr>
        <p:spPr>
          <a:xfrm>
            <a:off x="4257676" y="1328739"/>
            <a:ext cx="7795710" cy="4972050"/>
          </a:xfrm>
        </p:spPr>
        <p:txBody>
          <a:bodyPr>
            <a:normAutofit fontScale="92500" lnSpcReduction="10000"/>
          </a:bodyPr>
          <a:lstStyle/>
          <a:p>
            <a:pPr marL="0" marR="0" indent="0">
              <a:spcBef>
                <a:spcPts val="0"/>
              </a:spcBef>
              <a:spcAft>
                <a:spcPts val="0"/>
              </a:spcAft>
              <a:buNone/>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Hyperparameters to Increase the Predictive Power</a:t>
            </a:r>
          </a:p>
          <a:p>
            <a:pPr marL="0" marR="0" lvl="0" indent="0">
              <a:spcBef>
                <a:spcPts val="0"/>
              </a:spcBef>
              <a:spcAft>
                <a:spcPts val="0"/>
              </a:spcAft>
              <a:buSzPts val="1000"/>
              <a:buNone/>
              <a:tabLst>
                <a:tab pos="457200" algn="l"/>
              </a:tabLst>
            </a:pPr>
            <a:r>
              <a:rPr lang="en-US" sz="1900" kern="100" dirty="0" err="1">
                <a:effectLst/>
                <a:latin typeface="Times New Roman" panose="02020603050405020304" pitchFamily="18" charset="0"/>
                <a:ea typeface="Calibri" panose="020F0502020204030204" pitchFamily="34" charset="0"/>
                <a:cs typeface="Times New Roman" panose="02020603050405020304" pitchFamily="18" charset="0"/>
              </a:rPr>
              <a:t>n_estimators</a:t>
            </a: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 Number of trees the algorithm builds before averaging the predictions.</a:t>
            </a:r>
          </a:p>
          <a:p>
            <a:pPr marL="0" marR="0" lvl="0" indent="0">
              <a:spcBef>
                <a:spcPts val="0"/>
              </a:spcBef>
              <a:spcAft>
                <a:spcPts val="0"/>
              </a:spcAft>
              <a:buSzPts val="1000"/>
              <a:buNone/>
              <a:tabLst>
                <a:tab pos="457200" algn="l"/>
              </a:tabLst>
            </a:pPr>
            <a:r>
              <a:rPr lang="en-US" sz="1900" kern="100" dirty="0" err="1">
                <a:effectLst/>
                <a:latin typeface="Times New Roman" panose="02020603050405020304" pitchFamily="18" charset="0"/>
                <a:ea typeface="Calibri" panose="020F0502020204030204" pitchFamily="34" charset="0"/>
                <a:cs typeface="Times New Roman" panose="02020603050405020304" pitchFamily="18" charset="0"/>
              </a:rPr>
              <a:t>max_features</a:t>
            </a: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 Maximum number of features random forest considers splitting a node.</a:t>
            </a:r>
          </a:p>
          <a:p>
            <a:pPr marL="0" marR="0" lvl="0" indent="0">
              <a:spcBef>
                <a:spcPts val="0"/>
              </a:spcBef>
              <a:spcAft>
                <a:spcPts val="0"/>
              </a:spcAft>
              <a:buSzPts val="1000"/>
              <a:buNone/>
              <a:tabLst>
                <a:tab pos="457200" algn="l"/>
              </a:tabLst>
            </a:pPr>
            <a:r>
              <a:rPr lang="en-US" sz="1900" kern="100" dirty="0" err="1">
                <a:effectLst/>
                <a:latin typeface="Times New Roman" panose="02020603050405020304" pitchFamily="18" charset="0"/>
                <a:ea typeface="Calibri" panose="020F0502020204030204" pitchFamily="34" charset="0"/>
                <a:cs typeface="Times New Roman" panose="02020603050405020304" pitchFamily="18" charset="0"/>
              </a:rPr>
              <a:t>mini_sample_leaf</a:t>
            </a: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 Determines the minimum number of leaves required to split an internal node.</a:t>
            </a:r>
          </a:p>
          <a:p>
            <a:pPr marL="0" marR="0" lvl="0" indent="0">
              <a:spcBef>
                <a:spcPts val="0"/>
              </a:spcBef>
              <a:spcAft>
                <a:spcPts val="0"/>
              </a:spcAft>
              <a:buSzPts val="1000"/>
              <a:buNone/>
              <a:tabLst>
                <a:tab pos="457200" algn="l"/>
              </a:tabLst>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criterion: How to split the node in each tree? (Entropy/Gini impurity/Log Loss)</a:t>
            </a:r>
          </a:p>
          <a:p>
            <a:pPr marL="0" marR="0" lvl="0" indent="0">
              <a:spcBef>
                <a:spcPts val="0"/>
              </a:spcBef>
              <a:spcAft>
                <a:spcPts val="0"/>
              </a:spcAft>
              <a:buSzPts val="1000"/>
              <a:buNone/>
              <a:tabLst>
                <a:tab pos="457200" algn="l"/>
              </a:tabLst>
            </a:pPr>
            <a:r>
              <a:rPr lang="en-US" sz="1900" kern="100" dirty="0" err="1">
                <a:effectLst/>
                <a:latin typeface="Times New Roman" panose="02020603050405020304" pitchFamily="18" charset="0"/>
                <a:ea typeface="Calibri" panose="020F0502020204030204" pitchFamily="34" charset="0"/>
                <a:cs typeface="Times New Roman" panose="02020603050405020304" pitchFamily="18" charset="0"/>
              </a:rPr>
              <a:t>max_leaf_nodes</a:t>
            </a: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 Maximum leaf nodes in each tree</a:t>
            </a:r>
          </a:p>
          <a:p>
            <a:pPr marL="0" marR="0" indent="0">
              <a:spcBef>
                <a:spcPts val="0"/>
              </a:spcBef>
              <a:spcAft>
                <a:spcPts val="0"/>
              </a:spcAft>
              <a:buNone/>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spcBef>
                <a:spcPts val="0"/>
              </a:spcBef>
              <a:spcAft>
                <a:spcPts val="0"/>
              </a:spcAft>
              <a:buNone/>
            </a:pPr>
            <a:endParaRPr lang="en-US" sz="1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Hyperparameters to Increase the Speed</a:t>
            </a:r>
          </a:p>
          <a:p>
            <a:pPr marL="0" marR="0" lvl="0" indent="0">
              <a:spcBef>
                <a:spcPts val="0"/>
              </a:spcBef>
              <a:spcAft>
                <a:spcPts val="0"/>
              </a:spcAft>
              <a:buSzPts val="1000"/>
              <a:buNone/>
              <a:tabLst>
                <a:tab pos="457200" algn="l"/>
              </a:tabLst>
            </a:pPr>
            <a:r>
              <a:rPr lang="en-US" sz="1900" kern="100" dirty="0" err="1">
                <a:effectLst/>
                <a:latin typeface="Times New Roman" panose="02020603050405020304" pitchFamily="18" charset="0"/>
                <a:ea typeface="Calibri" panose="020F0502020204030204" pitchFamily="34" charset="0"/>
                <a:cs typeface="Times New Roman" panose="02020603050405020304" pitchFamily="18" charset="0"/>
              </a:rPr>
              <a:t>n_jobs</a:t>
            </a: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 it tells the engine how many processors it is allowed to use. If the value is 1, it can use only one processor, but if the value is -1, there is no limit.</a:t>
            </a:r>
          </a:p>
          <a:p>
            <a:pPr marL="0" marR="0" lvl="0" indent="0">
              <a:spcBef>
                <a:spcPts val="0"/>
              </a:spcBef>
              <a:spcAft>
                <a:spcPts val="0"/>
              </a:spcAft>
              <a:buSzPts val="1000"/>
              <a:buNone/>
              <a:tabLst>
                <a:tab pos="457200" algn="l"/>
              </a:tabLst>
            </a:pPr>
            <a:r>
              <a:rPr lang="en-US" sz="1900" kern="100" dirty="0" err="1">
                <a:effectLst/>
                <a:latin typeface="Times New Roman" panose="02020603050405020304" pitchFamily="18" charset="0"/>
                <a:ea typeface="Calibri" panose="020F0502020204030204" pitchFamily="34" charset="0"/>
                <a:cs typeface="Times New Roman" panose="02020603050405020304" pitchFamily="18" charset="0"/>
              </a:rPr>
              <a:t>random_state</a:t>
            </a: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 controls randomness of the sample. The model will always produce the same results if it has a definite value of random state and has been given the same hyperparameters and training data.</a:t>
            </a:r>
          </a:p>
          <a:p>
            <a:pPr marL="0" marR="0" lvl="0" indent="0">
              <a:spcBef>
                <a:spcPts val="0"/>
              </a:spcBef>
              <a:spcAft>
                <a:spcPts val="0"/>
              </a:spcAft>
              <a:buSzPts val="1000"/>
              <a:buNone/>
              <a:tabLst>
                <a:tab pos="457200" algn="l"/>
              </a:tabLst>
            </a:pPr>
            <a:r>
              <a:rPr lang="en-US" sz="1900" kern="100" dirty="0" err="1">
                <a:effectLst/>
                <a:latin typeface="Times New Roman" panose="02020603050405020304" pitchFamily="18" charset="0"/>
                <a:ea typeface="Calibri" panose="020F0502020204030204" pitchFamily="34" charset="0"/>
                <a:cs typeface="Times New Roman" panose="02020603050405020304" pitchFamily="18" charset="0"/>
              </a:rPr>
              <a:t>oob_score</a:t>
            </a: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 OOB means out of the bag. It is a random forest cross-validation method. In this, one-third of the sample is not used to train the data; instead used to evaluate its performance. These samples are called out-of-bag samples.</a:t>
            </a:r>
          </a:p>
          <a:p>
            <a:pPr marL="0" marR="0" indent="0">
              <a:spcBef>
                <a:spcPts val="0"/>
              </a:spcBef>
              <a:spcAft>
                <a:spcPts val="0"/>
              </a:spcAft>
              <a:buNone/>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endParaRPr lang="en-US" sz="1900" dirty="0">
              <a:latin typeface="Times New Roman" panose="02020603050405020304" pitchFamily="18" charset="0"/>
              <a:cs typeface="Times New Roman" panose="02020603050405020304" pitchFamily="18" charset="0"/>
            </a:endParaRPr>
          </a:p>
          <a:p>
            <a:pPr marL="0" indent="0">
              <a:buNone/>
            </a:pPr>
            <a:endParaRPr lang="en-US" sz="1900" b="1" dirty="0">
              <a:latin typeface="Times New Roman" panose="02020603050405020304" pitchFamily="18" charset="0"/>
              <a:cs typeface="Times New Roman" panose="02020603050405020304" pitchFamily="18" charset="0"/>
            </a:endParaRPr>
          </a:p>
          <a:p>
            <a:pPr marL="0" indent="0">
              <a:buNone/>
            </a:pPr>
            <a:endParaRPr lang="en-US" sz="1900" b="1" dirty="0">
              <a:latin typeface="Times New Roman" panose="02020603050405020304" pitchFamily="18" charset="0"/>
              <a:cs typeface="Times New Roman" panose="02020603050405020304" pitchFamily="18" charset="0"/>
            </a:endParaRPr>
          </a:p>
          <a:p>
            <a:pPr marL="0" marR="0" lvl="0" indent="0">
              <a:spcBef>
                <a:spcPts val="0"/>
              </a:spcBef>
              <a:spcAft>
                <a:spcPts val="0"/>
              </a:spcAft>
              <a:buNone/>
            </a:pPr>
            <a:endParaRPr lang="en-US" sz="19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300" dirty="0"/>
          </a:p>
        </p:txBody>
      </p:sp>
      <p:sp>
        <p:nvSpPr>
          <p:cNvPr id="4" name="Footer Placeholder 3">
            <a:extLst>
              <a:ext uri="{FF2B5EF4-FFF2-40B4-BE49-F238E27FC236}">
                <a16:creationId xmlns:a16="http://schemas.microsoft.com/office/drawing/2014/main" id="{8F9DAA5B-C593-51CA-077C-FD1485E522A9}"/>
              </a:ext>
            </a:extLst>
          </p:cNvPr>
          <p:cNvSpPr>
            <a:spLocks noGrp="1"/>
          </p:cNvSpPr>
          <p:nvPr>
            <p:ph type="ftr" sz="quarter" idx="11"/>
          </p:nvPr>
        </p:nvSpPr>
        <p:spPr>
          <a:xfrm>
            <a:off x="1023562" y="6420247"/>
            <a:ext cx="6280830" cy="404614"/>
          </a:xfrm>
        </p:spPr>
        <p:txBody>
          <a:bodyPr>
            <a:normAutofit/>
          </a:bodyPr>
          <a:lstStyle/>
          <a:p>
            <a:pPr>
              <a:spcAft>
                <a:spcPts val="600"/>
              </a:spcAft>
            </a:pPr>
            <a:r>
              <a:rPr lang="en-US" b="1" dirty="0"/>
              <a:t>Team OLAPPED CSCI 6401-01</a:t>
            </a:r>
          </a:p>
        </p:txBody>
      </p:sp>
      <p:sp>
        <p:nvSpPr>
          <p:cNvPr id="5" name="Slide Number Placeholder 4">
            <a:extLst>
              <a:ext uri="{FF2B5EF4-FFF2-40B4-BE49-F238E27FC236}">
                <a16:creationId xmlns:a16="http://schemas.microsoft.com/office/drawing/2014/main" id="{CACD6553-062C-DB28-D439-55E56D781C75}"/>
              </a:ext>
            </a:extLst>
          </p:cNvPr>
          <p:cNvSpPr>
            <a:spLocks noGrp="1"/>
          </p:cNvSpPr>
          <p:nvPr>
            <p:ph type="sldNum" sz="quarter" idx="12"/>
          </p:nvPr>
        </p:nvSpPr>
        <p:spPr>
          <a:xfrm>
            <a:off x="9472736" y="6453386"/>
            <a:ext cx="1596292" cy="404614"/>
          </a:xfrm>
        </p:spPr>
        <p:txBody>
          <a:bodyPr>
            <a:normAutofit/>
          </a:bodyPr>
          <a:lstStyle/>
          <a:p>
            <a:pPr>
              <a:spcAft>
                <a:spcPts val="600"/>
              </a:spcAft>
            </a:pPr>
            <a:fld id="{A7742A89-99FC-5E47-9EDB-96AEB6A7CE5C}" type="slidenum">
              <a:rPr lang="en-US" b="1"/>
              <a:pPr>
                <a:spcAft>
                  <a:spcPts val="600"/>
                </a:spcAft>
              </a:pPr>
              <a:t>19</a:t>
            </a:fld>
            <a:endParaRPr lang="en-US" b="1"/>
          </a:p>
        </p:txBody>
      </p:sp>
      <p:pic>
        <p:nvPicPr>
          <p:cNvPr id="6" name="Picture 5" descr="A logo on a black background&#10;&#10;Description automatically generated">
            <a:extLst>
              <a:ext uri="{FF2B5EF4-FFF2-40B4-BE49-F238E27FC236}">
                <a16:creationId xmlns:a16="http://schemas.microsoft.com/office/drawing/2014/main" id="{805BA03B-1058-9F1F-940A-AEE6197238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0" y="66675"/>
            <a:ext cx="1080586" cy="812160"/>
          </a:xfrm>
          <a:prstGeom prst="rect">
            <a:avLst/>
          </a:prstGeom>
        </p:spPr>
      </p:pic>
    </p:spTree>
    <p:extLst>
      <p:ext uri="{BB962C8B-B14F-4D97-AF65-F5344CB8AC3E}">
        <p14:creationId xmlns:p14="http://schemas.microsoft.com/office/powerpoint/2010/main" val="2924769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93D97C6-63EF-4CA6-B01D-25E2772DC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B268A6-468A-DA1D-891E-6F3658AC20DC}"/>
              </a:ext>
            </a:extLst>
          </p:cNvPr>
          <p:cNvSpPr>
            <a:spLocks noGrp="1"/>
          </p:cNvSpPr>
          <p:nvPr>
            <p:ph type="title"/>
          </p:nvPr>
        </p:nvSpPr>
        <p:spPr>
          <a:xfrm>
            <a:off x="5100824" y="685800"/>
            <a:ext cx="6176776" cy="1485900"/>
          </a:xfrm>
        </p:spPr>
        <p:txBody>
          <a:bodyPr>
            <a:normAutofit/>
          </a:bodyPr>
          <a:lstStyle/>
          <a:p>
            <a:r>
              <a:rPr lang="en-US" b="1" dirty="0">
                <a:latin typeface="Times New Roman" panose="02020603050405020304" pitchFamily="18" charset="0"/>
                <a:cs typeface="Times New Roman" panose="02020603050405020304" pitchFamily="18" charset="0"/>
              </a:rPr>
              <a:t>About The Team</a:t>
            </a:r>
          </a:p>
        </p:txBody>
      </p:sp>
      <p:pic>
        <p:nvPicPr>
          <p:cNvPr id="10" name="Graphic 9" descr="Connections">
            <a:extLst>
              <a:ext uri="{FF2B5EF4-FFF2-40B4-BE49-F238E27FC236}">
                <a16:creationId xmlns:a16="http://schemas.microsoft.com/office/drawing/2014/main" id="{DFC049F0-60CE-CDC9-8CB3-77BE86BB53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276" y="1881930"/>
            <a:ext cx="3093388" cy="3093388"/>
          </a:xfrm>
          <a:prstGeom prst="rect">
            <a:avLst/>
          </a:prstGeom>
        </p:spPr>
      </p:pic>
      <p:sp>
        <p:nvSpPr>
          <p:cNvPr id="15" name="Rectangle 14">
            <a:extLst>
              <a:ext uri="{FF2B5EF4-FFF2-40B4-BE49-F238E27FC236}">
                <a16:creationId xmlns:a16="http://schemas.microsoft.com/office/drawing/2014/main" id="{5DA4A40B-EDCE-42FC-B189-AEFB4F82E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C3D7E74C-EC71-D856-3D79-6657705AD8E5}"/>
              </a:ext>
            </a:extLst>
          </p:cNvPr>
          <p:cNvSpPr>
            <a:spLocks noGrp="1"/>
          </p:cNvSpPr>
          <p:nvPr>
            <p:ph idx="1"/>
          </p:nvPr>
        </p:nvSpPr>
        <p:spPr>
          <a:xfrm>
            <a:off x="5100824" y="2286000"/>
            <a:ext cx="6456900" cy="3581400"/>
          </a:xfrm>
        </p:spPr>
        <p:txBody>
          <a:bodyPr>
            <a:normAutofit/>
          </a:bodyPr>
          <a:lstStyle/>
          <a:p>
            <a:pPr marL="0" indent="0">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Team Name :- OLAPPED</a:t>
            </a:r>
            <a:endParaRPr lang="en-US" sz="1800"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marR="0" indent="0">
              <a:lnSpc>
                <a:spcPct val="150000"/>
              </a:lnSpc>
              <a:spcBef>
                <a:spcPts val="0"/>
              </a:spcBef>
              <a:spcAft>
                <a:spcPts val="8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Team Member Names :-</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 Sean Vargas – </a:t>
            </a:r>
            <a:r>
              <a:rPr lang="en-US" sz="18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svarg1@unh.newhaven.edu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Kaylie N Neal – </a:t>
            </a:r>
            <a:r>
              <a:rPr lang="en-US" sz="1800" u="sng"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kneal5@unh.newhaven.edu</a:t>
            </a:r>
            <a:endParaRPr lang="en-US" sz="1800" u="sng" dirty="0">
              <a:latin typeface="Times New Roman" panose="02020603050405020304" pitchFamily="18" charset="0"/>
              <a:cs typeface="Times New Roman" panose="02020603050405020304" pitchFamily="18" charset="0"/>
            </a:endParaRPr>
          </a:p>
          <a:p>
            <a:pPr marL="0" marR="0">
              <a:lnSpc>
                <a:spcPct val="150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 Prashant Rana – </a:t>
            </a:r>
            <a:r>
              <a:rPr lang="en-US" sz="1800" u="sng" dirty="0">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prana4@unh.newhaven.edu</a:t>
            </a:r>
            <a:endParaRPr lang="en-US" sz="1800" u="sng" dirty="0">
              <a:latin typeface="Times New Roman" panose="02020603050405020304" pitchFamily="18" charset="0"/>
              <a:cs typeface="Times New Roman" panose="02020603050405020304" pitchFamily="18" charset="0"/>
            </a:endParaRPr>
          </a:p>
          <a:p>
            <a:pPr marL="0" marR="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Rajdeep Bhattacharya – </a:t>
            </a:r>
            <a:r>
              <a:rPr lang="en-US" sz="1800" u="sng" dirty="0">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rbhat6@unh.newhaven.edu</a:t>
            </a:r>
            <a:endParaRPr lang="en-US" sz="1800" u="sng"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Footer Placeholder 3">
            <a:extLst>
              <a:ext uri="{FF2B5EF4-FFF2-40B4-BE49-F238E27FC236}">
                <a16:creationId xmlns:a16="http://schemas.microsoft.com/office/drawing/2014/main" id="{8F9DAA5B-C593-51CA-077C-FD1485E522A9}"/>
              </a:ext>
            </a:extLst>
          </p:cNvPr>
          <p:cNvSpPr>
            <a:spLocks noGrp="1"/>
          </p:cNvSpPr>
          <p:nvPr>
            <p:ph type="ftr" sz="quarter" idx="11"/>
          </p:nvPr>
        </p:nvSpPr>
        <p:spPr>
          <a:xfrm>
            <a:off x="536166" y="6453386"/>
            <a:ext cx="4500376" cy="404614"/>
          </a:xfrm>
        </p:spPr>
        <p:txBody>
          <a:bodyPr>
            <a:normAutofit/>
          </a:bodyPr>
          <a:lstStyle/>
          <a:p>
            <a:pPr>
              <a:spcAft>
                <a:spcPts val="600"/>
              </a:spcAft>
            </a:pPr>
            <a:r>
              <a:rPr lang="en-US" b="1" dirty="0"/>
              <a:t>Team OLAPPED CSCI 6401-01</a:t>
            </a:r>
          </a:p>
        </p:txBody>
      </p:sp>
      <p:sp>
        <p:nvSpPr>
          <p:cNvPr id="5" name="Slide Number Placeholder 4">
            <a:extLst>
              <a:ext uri="{FF2B5EF4-FFF2-40B4-BE49-F238E27FC236}">
                <a16:creationId xmlns:a16="http://schemas.microsoft.com/office/drawing/2014/main" id="{CACD6553-062C-DB28-D439-55E56D781C75}"/>
              </a:ext>
            </a:extLst>
          </p:cNvPr>
          <p:cNvSpPr>
            <a:spLocks noGrp="1"/>
          </p:cNvSpPr>
          <p:nvPr>
            <p:ph type="sldNum" sz="quarter" idx="12"/>
          </p:nvPr>
        </p:nvSpPr>
        <p:spPr>
          <a:xfrm>
            <a:off x="9971314" y="6453386"/>
            <a:ext cx="1097714" cy="404614"/>
          </a:xfrm>
        </p:spPr>
        <p:txBody>
          <a:bodyPr>
            <a:normAutofit/>
          </a:bodyPr>
          <a:lstStyle/>
          <a:p>
            <a:pPr>
              <a:spcAft>
                <a:spcPts val="600"/>
              </a:spcAft>
            </a:pPr>
            <a:fld id="{A7742A89-99FC-5E47-9EDB-96AEB6A7CE5C}" type="slidenum">
              <a:rPr lang="en-US" b="1" smtClean="0"/>
              <a:pPr>
                <a:spcAft>
                  <a:spcPts val="600"/>
                </a:spcAft>
              </a:pPr>
              <a:t>2</a:t>
            </a:fld>
            <a:endParaRPr lang="en-US" b="1"/>
          </a:p>
        </p:txBody>
      </p:sp>
      <p:pic>
        <p:nvPicPr>
          <p:cNvPr id="6" name="Picture 5" descr="A logo on a black background&#10;&#10;Description automatically generated">
            <a:extLst>
              <a:ext uri="{FF2B5EF4-FFF2-40B4-BE49-F238E27FC236}">
                <a16:creationId xmlns:a16="http://schemas.microsoft.com/office/drawing/2014/main" id="{805BA03B-1058-9F1F-940A-AEE61972382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72800" y="66675"/>
            <a:ext cx="1080586" cy="812160"/>
          </a:xfrm>
          <a:prstGeom prst="rect">
            <a:avLst/>
          </a:prstGeom>
        </p:spPr>
      </p:pic>
    </p:spTree>
    <p:extLst>
      <p:ext uri="{BB962C8B-B14F-4D97-AF65-F5344CB8AC3E}">
        <p14:creationId xmlns:p14="http://schemas.microsoft.com/office/powerpoint/2010/main" val="3195247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68A6-468A-DA1D-891E-6F3658AC20DC}"/>
              </a:ext>
            </a:extLst>
          </p:cNvPr>
          <p:cNvSpPr>
            <a:spLocks noGrp="1"/>
          </p:cNvSpPr>
          <p:nvPr>
            <p:ph type="title"/>
          </p:nvPr>
        </p:nvSpPr>
        <p:spPr>
          <a:xfrm>
            <a:off x="4257676" y="685800"/>
            <a:ext cx="6431714" cy="776303"/>
          </a:xfrm>
        </p:spPr>
        <p:txBody>
          <a:bodyPr>
            <a:normAutofit/>
          </a:bodyPr>
          <a:lstStyle/>
          <a:p>
            <a:r>
              <a:rPr lang="en-US" b="1" dirty="0">
                <a:latin typeface="Times New Roman" panose="02020603050405020304" pitchFamily="18" charset="0"/>
                <a:cs typeface="Times New Roman" panose="02020603050405020304" pitchFamily="18" charset="0"/>
              </a:rPr>
              <a:t>Conclusion</a:t>
            </a:r>
          </a:p>
        </p:txBody>
      </p:sp>
      <p:sp>
        <p:nvSpPr>
          <p:cNvPr id="53" name="Rectangle 52">
            <a:extLst>
              <a:ext uri="{FF2B5EF4-FFF2-40B4-BE49-F238E27FC236}">
                <a16:creationId xmlns:a16="http://schemas.microsoft.com/office/drawing/2014/main" id="{6B205BC3-0B06-4EA6-9066-1A0BEC22C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3" name="Graphic 42" descr="Maze">
            <a:extLst>
              <a:ext uri="{FF2B5EF4-FFF2-40B4-BE49-F238E27FC236}">
                <a16:creationId xmlns:a16="http://schemas.microsoft.com/office/drawing/2014/main" id="{72A0FC73-6611-A7EB-E692-43BFE05DC5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3562" y="1462103"/>
            <a:ext cx="3613752" cy="3613752"/>
          </a:xfrm>
          <a:prstGeom prst="rect">
            <a:avLst/>
          </a:prstGeom>
        </p:spPr>
      </p:pic>
      <p:sp>
        <p:nvSpPr>
          <p:cNvPr id="7" name="Content Placeholder 6">
            <a:extLst>
              <a:ext uri="{FF2B5EF4-FFF2-40B4-BE49-F238E27FC236}">
                <a16:creationId xmlns:a16="http://schemas.microsoft.com/office/drawing/2014/main" id="{88E81D28-E21B-5206-09EA-BCCAFE1BD3E5}"/>
              </a:ext>
            </a:extLst>
          </p:cNvPr>
          <p:cNvSpPr>
            <a:spLocks noGrp="1"/>
          </p:cNvSpPr>
          <p:nvPr>
            <p:ph idx="1"/>
          </p:nvPr>
        </p:nvSpPr>
        <p:spPr>
          <a:xfrm>
            <a:off x="4257676" y="1328739"/>
            <a:ext cx="7795710" cy="4972050"/>
          </a:xfrm>
        </p:spPr>
        <p:txBody>
          <a:bodyPr>
            <a:normAutofit lnSpcReduction="10000"/>
          </a:bodyPr>
          <a:lstStyle/>
          <a:p>
            <a:pPr marL="0" marR="0" lvl="0" indent="0">
              <a:spcBef>
                <a:spcPts val="0"/>
              </a:spcBef>
              <a:spcAft>
                <a:spcPts val="0"/>
              </a:spcAft>
              <a:buNone/>
            </a:pPr>
            <a:endParaRPr lang="en-US" sz="19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dirty="0">
                <a:effectLst/>
                <a:latin typeface="Times New Roman" panose="02020603050405020304" pitchFamily="18" charset="0"/>
                <a:cs typeface="Times New Roman" panose="02020603050405020304" pitchFamily="18" charset="0"/>
              </a:rPr>
              <a:t>I. Gradient Descent (For Linear And Isotonic Regression)</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effectLst/>
                <a:latin typeface="Times New Roman" panose="02020603050405020304" pitchFamily="18" charset="0"/>
                <a:cs typeface="Times New Roman" panose="02020603050405020304" pitchFamily="18" charset="0"/>
              </a:rPr>
              <a:t>In this Gradient Descent implementation, the code iterates through unique categories in a </a:t>
            </a:r>
            <a:r>
              <a:rPr lang="en-US" sz="1800" dirty="0" err="1">
                <a:effectLst/>
                <a:latin typeface="Times New Roman" panose="02020603050405020304" pitchFamily="18" charset="0"/>
                <a:cs typeface="Times New Roman" panose="02020603050405020304" pitchFamily="18" charset="0"/>
              </a:rPr>
              <a:t>DataFrame</a:t>
            </a:r>
            <a:r>
              <a:rPr lang="en-US" sz="1800" dirty="0">
                <a:effectLst/>
                <a:latin typeface="Times New Roman" panose="02020603050405020304" pitchFamily="18" charset="0"/>
                <a:cs typeface="Times New Roman" panose="02020603050405020304" pitchFamily="18" charset="0"/>
              </a:rPr>
              <a:t>, performing linear regression using gradient descent to optimize the coefficients for each category. The process involves preprocessing data by filtering and grouping, followed by a loop for each category. Key components include setting hyperparameters such as the number of iterations and learning rate. Data is split into training and testing sets using scikit-</a:t>
            </a:r>
            <a:r>
              <a:rPr lang="en-US" sz="1800" dirty="0" err="1">
                <a:effectLst/>
                <a:latin typeface="Times New Roman" panose="02020603050405020304" pitchFamily="18" charset="0"/>
                <a:cs typeface="Times New Roman" panose="02020603050405020304" pitchFamily="18" charset="0"/>
              </a:rPr>
              <a:t>learn's</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train_test_split</a:t>
            </a:r>
            <a:r>
              <a:rPr lang="en-US" sz="1800" dirty="0">
                <a:effectLst/>
                <a:latin typeface="Times New Roman" panose="02020603050405020304" pitchFamily="18" charset="0"/>
                <a:cs typeface="Times New Roman" panose="02020603050405020304" pitchFamily="18" charset="0"/>
              </a:rPr>
              <a:t>, and accuracy is evaluated during the gradient descent process. Visualization includes plots of the best-fit line for each category and a verification plot showing the decrease in the cost function over iterations. Challenges include observed issues with accuracy improvement and displaying the verification plot, which need further investigation and debugging. Potential improvements involve careful debugging and code refactoring for modularity and clarity. </a:t>
            </a:r>
          </a:p>
          <a:p>
            <a:pPr marL="0" indent="0">
              <a:buNone/>
            </a:pPr>
            <a:r>
              <a:rPr lang="en-US" sz="1800" dirty="0">
                <a:effectLst/>
                <a:latin typeface="Times New Roman" panose="02020603050405020304" pitchFamily="18" charset="0"/>
                <a:cs typeface="Times New Roman" panose="02020603050405020304" pitchFamily="18" charset="0"/>
              </a:rPr>
              <a:t>As observed, the model doesn’t converges to optimal value so our first model is expected to be an optimal solution. As the data is already converged while modelling our linear regression, the model is optimum and with as many iterations no improvement is seen. </a:t>
            </a:r>
            <a:endParaRPr lang="en-US" sz="1800" dirty="0">
              <a:latin typeface="Times New Roman" panose="02020603050405020304" pitchFamily="18" charset="0"/>
              <a:cs typeface="Times New Roman" panose="02020603050405020304" pitchFamily="18" charset="0"/>
            </a:endParaRPr>
          </a:p>
          <a:p>
            <a:pPr marL="0" indent="0">
              <a:buNone/>
            </a:pPr>
            <a:endParaRPr lang="en-US" sz="1300" dirty="0"/>
          </a:p>
        </p:txBody>
      </p:sp>
      <p:sp>
        <p:nvSpPr>
          <p:cNvPr id="4" name="Footer Placeholder 3">
            <a:extLst>
              <a:ext uri="{FF2B5EF4-FFF2-40B4-BE49-F238E27FC236}">
                <a16:creationId xmlns:a16="http://schemas.microsoft.com/office/drawing/2014/main" id="{8F9DAA5B-C593-51CA-077C-FD1485E522A9}"/>
              </a:ext>
            </a:extLst>
          </p:cNvPr>
          <p:cNvSpPr>
            <a:spLocks noGrp="1"/>
          </p:cNvSpPr>
          <p:nvPr>
            <p:ph type="ftr" sz="quarter" idx="11"/>
          </p:nvPr>
        </p:nvSpPr>
        <p:spPr>
          <a:xfrm>
            <a:off x="1023562" y="6420247"/>
            <a:ext cx="6280830" cy="404614"/>
          </a:xfrm>
        </p:spPr>
        <p:txBody>
          <a:bodyPr>
            <a:normAutofit/>
          </a:bodyPr>
          <a:lstStyle/>
          <a:p>
            <a:pPr>
              <a:spcAft>
                <a:spcPts val="600"/>
              </a:spcAft>
            </a:pPr>
            <a:r>
              <a:rPr lang="en-US" b="1" dirty="0"/>
              <a:t>Team OLAPPED CSCI 6401-01</a:t>
            </a:r>
          </a:p>
        </p:txBody>
      </p:sp>
      <p:sp>
        <p:nvSpPr>
          <p:cNvPr id="5" name="Slide Number Placeholder 4">
            <a:extLst>
              <a:ext uri="{FF2B5EF4-FFF2-40B4-BE49-F238E27FC236}">
                <a16:creationId xmlns:a16="http://schemas.microsoft.com/office/drawing/2014/main" id="{CACD6553-062C-DB28-D439-55E56D781C75}"/>
              </a:ext>
            </a:extLst>
          </p:cNvPr>
          <p:cNvSpPr>
            <a:spLocks noGrp="1"/>
          </p:cNvSpPr>
          <p:nvPr>
            <p:ph type="sldNum" sz="quarter" idx="12"/>
          </p:nvPr>
        </p:nvSpPr>
        <p:spPr>
          <a:xfrm>
            <a:off x="9472736" y="6453386"/>
            <a:ext cx="1596292" cy="404614"/>
          </a:xfrm>
        </p:spPr>
        <p:txBody>
          <a:bodyPr>
            <a:normAutofit/>
          </a:bodyPr>
          <a:lstStyle/>
          <a:p>
            <a:pPr>
              <a:spcAft>
                <a:spcPts val="600"/>
              </a:spcAft>
            </a:pPr>
            <a:fld id="{A7742A89-99FC-5E47-9EDB-96AEB6A7CE5C}" type="slidenum">
              <a:rPr lang="en-US" b="1"/>
              <a:pPr>
                <a:spcAft>
                  <a:spcPts val="600"/>
                </a:spcAft>
              </a:pPr>
              <a:t>20</a:t>
            </a:fld>
            <a:endParaRPr lang="en-US" b="1"/>
          </a:p>
        </p:txBody>
      </p:sp>
      <p:pic>
        <p:nvPicPr>
          <p:cNvPr id="6" name="Picture 5" descr="A logo on a black background&#10;&#10;Description automatically generated">
            <a:extLst>
              <a:ext uri="{FF2B5EF4-FFF2-40B4-BE49-F238E27FC236}">
                <a16:creationId xmlns:a16="http://schemas.microsoft.com/office/drawing/2014/main" id="{805BA03B-1058-9F1F-940A-AEE6197238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0" y="66675"/>
            <a:ext cx="1080586" cy="812160"/>
          </a:xfrm>
          <a:prstGeom prst="rect">
            <a:avLst/>
          </a:prstGeom>
        </p:spPr>
      </p:pic>
    </p:spTree>
    <p:extLst>
      <p:ext uri="{BB962C8B-B14F-4D97-AF65-F5344CB8AC3E}">
        <p14:creationId xmlns:p14="http://schemas.microsoft.com/office/powerpoint/2010/main" val="1310380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68A6-468A-DA1D-891E-6F3658AC20DC}"/>
              </a:ext>
            </a:extLst>
          </p:cNvPr>
          <p:cNvSpPr>
            <a:spLocks noGrp="1"/>
          </p:cNvSpPr>
          <p:nvPr>
            <p:ph type="title"/>
          </p:nvPr>
        </p:nvSpPr>
        <p:spPr>
          <a:xfrm>
            <a:off x="4257676" y="685800"/>
            <a:ext cx="6431714" cy="776303"/>
          </a:xfrm>
        </p:spPr>
        <p:txBody>
          <a:bodyPr>
            <a:normAutofit/>
          </a:bodyPr>
          <a:lstStyle/>
          <a:p>
            <a:r>
              <a:rPr lang="en-US" b="1" dirty="0">
                <a:latin typeface="Times New Roman" panose="02020603050405020304" pitchFamily="18" charset="0"/>
                <a:cs typeface="Times New Roman" panose="02020603050405020304" pitchFamily="18" charset="0"/>
              </a:rPr>
              <a:t>Conclusion</a:t>
            </a:r>
          </a:p>
        </p:txBody>
      </p:sp>
      <p:sp>
        <p:nvSpPr>
          <p:cNvPr id="53" name="Rectangle 52">
            <a:extLst>
              <a:ext uri="{FF2B5EF4-FFF2-40B4-BE49-F238E27FC236}">
                <a16:creationId xmlns:a16="http://schemas.microsoft.com/office/drawing/2014/main" id="{6B205BC3-0B06-4EA6-9066-1A0BEC22C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3" name="Graphic 42" descr="Maze">
            <a:extLst>
              <a:ext uri="{FF2B5EF4-FFF2-40B4-BE49-F238E27FC236}">
                <a16:creationId xmlns:a16="http://schemas.microsoft.com/office/drawing/2014/main" id="{72A0FC73-6611-A7EB-E692-43BFE05DC5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3562" y="1462103"/>
            <a:ext cx="3613752" cy="3613752"/>
          </a:xfrm>
          <a:prstGeom prst="rect">
            <a:avLst/>
          </a:prstGeom>
        </p:spPr>
      </p:pic>
      <p:sp>
        <p:nvSpPr>
          <p:cNvPr id="7" name="Content Placeholder 6">
            <a:extLst>
              <a:ext uri="{FF2B5EF4-FFF2-40B4-BE49-F238E27FC236}">
                <a16:creationId xmlns:a16="http://schemas.microsoft.com/office/drawing/2014/main" id="{88E81D28-E21B-5206-09EA-BCCAFE1BD3E5}"/>
              </a:ext>
            </a:extLst>
          </p:cNvPr>
          <p:cNvSpPr>
            <a:spLocks noGrp="1"/>
          </p:cNvSpPr>
          <p:nvPr>
            <p:ph idx="1"/>
          </p:nvPr>
        </p:nvSpPr>
        <p:spPr>
          <a:xfrm>
            <a:off x="4257676" y="1328739"/>
            <a:ext cx="7795710" cy="4972050"/>
          </a:xfrm>
        </p:spPr>
        <p:txBody>
          <a:bodyPr>
            <a:normAutofit/>
          </a:bodyPr>
          <a:lstStyle/>
          <a:p>
            <a:pPr marL="0" marR="0" indent="0">
              <a:spcBef>
                <a:spcPts val="0"/>
              </a:spcBef>
              <a:spcAft>
                <a:spcPts val="0"/>
              </a:spcAft>
              <a:buNone/>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II. </a:t>
            </a:r>
            <a:r>
              <a:rPr lang="en-US"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GridSearchCV</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(For Random Forest Algorithm)</a:t>
            </a:r>
          </a:p>
          <a:p>
            <a:pPr marL="0" marR="0" indent="0">
              <a:spcBef>
                <a:spcPts val="0"/>
              </a:spcBef>
              <a:spcAft>
                <a:spcPts val="0"/>
              </a:spcAft>
              <a:buNone/>
            </a:pPr>
            <a:endParaRPr lang="en-US" sz="18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Cleaned the data of unreadable inputs.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a Continent Column from Location with the help of a Countries And Continent </a:t>
            </a:r>
            <a:r>
              <a:rPr lang="en-US"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Vlookup</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Drawn two Pivot Tables of Category Count by </a:t>
            </a:r>
            <a:r>
              <a:rPr lang="en-US"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Continent+Rank</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(Which we created) And Category Count by </a:t>
            </a:r>
            <a:r>
              <a:rPr lang="en-US"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Year+Rank</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(Which we created) we fed the data to the algorithm.</a:t>
            </a:r>
            <a:r>
              <a:rPr lang="en-US" sz="1800"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took ‘category’ as </a:t>
            </a:r>
            <a:r>
              <a:rPr lang="en-US"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countplot</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named the plot 'Value counts of category’.</a:t>
            </a:r>
            <a:r>
              <a:rPr lang="en-US" sz="1800"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 the data was too big we decided to work on Europe.</a:t>
            </a:r>
            <a:r>
              <a:rPr lang="en-US" sz="1800"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put Europe as the filter. Then we split the data into Train And Test Set.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spcAft>
                <a:spcPts val="0"/>
              </a:spcAft>
              <a:buNone/>
            </a:pPr>
            <a:r>
              <a:rPr kumimoji="0" lang="en-US" altLang="en-US" sz="180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ran with, </a:t>
            </a:r>
            <a:r>
              <a:rPr kumimoji="0" lang="en-US" altLang="en-US" sz="180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Fitting 4 folds for each of 180 candidates, </a:t>
            </a:r>
            <a:r>
              <a:rPr kumimoji="0" lang="en-US" altLang="en-US" sz="180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totalling</a:t>
            </a:r>
            <a:r>
              <a:rPr kumimoji="0" lang="en-US" altLang="en-US" sz="180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720 fits</a:t>
            </a:r>
            <a:r>
              <a:rPr lang="en-US" alt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p>
          <a:p>
            <a:pPr marL="0" indent="0">
              <a:spcBef>
                <a:spcPts val="0"/>
              </a:spcBef>
              <a:spcAft>
                <a:spcPts val="0"/>
              </a:spcAft>
              <a:buNone/>
            </a:pPr>
            <a:r>
              <a:rPr kumimoji="0" lang="en-US" altLang="en-US" sz="18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plan was to do </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Hyperparameter Tuning using </a:t>
            </a:r>
            <a:r>
              <a:rPr lang="en-US"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GridSearchCV</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But the model didn’t converge. This Data is not fit for Random Forest.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spcAft>
                <a:spcPts val="0"/>
              </a:spcAft>
              <a:buNone/>
            </a:pPr>
            <a:endParaRPr kumimoji="0" lang="en-US" altLang="en-US" sz="40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indent="0">
              <a:spcBef>
                <a:spcPts val="0"/>
              </a:spcBef>
              <a:spcAft>
                <a:spcPts val="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300" dirty="0"/>
          </a:p>
        </p:txBody>
      </p:sp>
      <p:sp>
        <p:nvSpPr>
          <p:cNvPr id="4" name="Footer Placeholder 3">
            <a:extLst>
              <a:ext uri="{FF2B5EF4-FFF2-40B4-BE49-F238E27FC236}">
                <a16:creationId xmlns:a16="http://schemas.microsoft.com/office/drawing/2014/main" id="{8F9DAA5B-C593-51CA-077C-FD1485E522A9}"/>
              </a:ext>
            </a:extLst>
          </p:cNvPr>
          <p:cNvSpPr>
            <a:spLocks noGrp="1"/>
          </p:cNvSpPr>
          <p:nvPr>
            <p:ph type="ftr" sz="quarter" idx="11"/>
          </p:nvPr>
        </p:nvSpPr>
        <p:spPr>
          <a:xfrm>
            <a:off x="1023562" y="6420247"/>
            <a:ext cx="6280830" cy="404614"/>
          </a:xfrm>
        </p:spPr>
        <p:txBody>
          <a:bodyPr>
            <a:normAutofit/>
          </a:bodyPr>
          <a:lstStyle/>
          <a:p>
            <a:pPr>
              <a:spcAft>
                <a:spcPts val="600"/>
              </a:spcAft>
            </a:pPr>
            <a:r>
              <a:rPr lang="en-US" b="1" dirty="0"/>
              <a:t>Team OLAPPED CSCI 6401-01</a:t>
            </a:r>
          </a:p>
        </p:txBody>
      </p:sp>
      <p:sp>
        <p:nvSpPr>
          <p:cNvPr id="5" name="Slide Number Placeholder 4">
            <a:extLst>
              <a:ext uri="{FF2B5EF4-FFF2-40B4-BE49-F238E27FC236}">
                <a16:creationId xmlns:a16="http://schemas.microsoft.com/office/drawing/2014/main" id="{CACD6553-062C-DB28-D439-55E56D781C75}"/>
              </a:ext>
            </a:extLst>
          </p:cNvPr>
          <p:cNvSpPr>
            <a:spLocks noGrp="1"/>
          </p:cNvSpPr>
          <p:nvPr>
            <p:ph type="sldNum" sz="quarter" idx="12"/>
          </p:nvPr>
        </p:nvSpPr>
        <p:spPr>
          <a:xfrm>
            <a:off x="9472736" y="6453386"/>
            <a:ext cx="1596292" cy="404614"/>
          </a:xfrm>
        </p:spPr>
        <p:txBody>
          <a:bodyPr>
            <a:normAutofit/>
          </a:bodyPr>
          <a:lstStyle/>
          <a:p>
            <a:pPr>
              <a:spcAft>
                <a:spcPts val="600"/>
              </a:spcAft>
            </a:pPr>
            <a:fld id="{A7742A89-99FC-5E47-9EDB-96AEB6A7CE5C}" type="slidenum">
              <a:rPr lang="en-US" b="1"/>
              <a:pPr>
                <a:spcAft>
                  <a:spcPts val="600"/>
                </a:spcAft>
              </a:pPr>
              <a:t>21</a:t>
            </a:fld>
            <a:endParaRPr lang="en-US" b="1"/>
          </a:p>
        </p:txBody>
      </p:sp>
      <p:pic>
        <p:nvPicPr>
          <p:cNvPr id="6" name="Picture 5" descr="A logo on a black background&#10;&#10;Description automatically generated">
            <a:extLst>
              <a:ext uri="{FF2B5EF4-FFF2-40B4-BE49-F238E27FC236}">
                <a16:creationId xmlns:a16="http://schemas.microsoft.com/office/drawing/2014/main" id="{805BA03B-1058-9F1F-940A-AEE6197238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0" y="66675"/>
            <a:ext cx="1080586" cy="812160"/>
          </a:xfrm>
          <a:prstGeom prst="rect">
            <a:avLst/>
          </a:prstGeom>
        </p:spPr>
      </p:pic>
    </p:spTree>
    <p:extLst>
      <p:ext uri="{BB962C8B-B14F-4D97-AF65-F5344CB8AC3E}">
        <p14:creationId xmlns:p14="http://schemas.microsoft.com/office/powerpoint/2010/main" val="103501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68A6-468A-DA1D-891E-6F3658AC20DC}"/>
              </a:ext>
            </a:extLst>
          </p:cNvPr>
          <p:cNvSpPr>
            <a:spLocks noGrp="1"/>
          </p:cNvSpPr>
          <p:nvPr>
            <p:ph type="title"/>
          </p:nvPr>
        </p:nvSpPr>
        <p:spPr>
          <a:xfrm>
            <a:off x="4257676" y="685800"/>
            <a:ext cx="6431714" cy="776303"/>
          </a:xfrm>
        </p:spPr>
        <p:txBody>
          <a:bodyPr>
            <a:normAutofit/>
          </a:bodyPr>
          <a:lstStyle/>
          <a:p>
            <a:r>
              <a:rPr lang="en-US" b="1" dirty="0">
                <a:latin typeface="Times New Roman" panose="02020603050405020304" pitchFamily="18" charset="0"/>
                <a:cs typeface="Times New Roman" panose="02020603050405020304" pitchFamily="18" charset="0"/>
              </a:rPr>
              <a:t>Conclusion</a:t>
            </a:r>
          </a:p>
        </p:txBody>
      </p:sp>
      <p:sp>
        <p:nvSpPr>
          <p:cNvPr id="53" name="Rectangle 52">
            <a:extLst>
              <a:ext uri="{FF2B5EF4-FFF2-40B4-BE49-F238E27FC236}">
                <a16:creationId xmlns:a16="http://schemas.microsoft.com/office/drawing/2014/main" id="{6B205BC3-0B06-4EA6-9066-1A0BEC22C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3" name="Graphic 42" descr="Maze">
            <a:extLst>
              <a:ext uri="{FF2B5EF4-FFF2-40B4-BE49-F238E27FC236}">
                <a16:creationId xmlns:a16="http://schemas.microsoft.com/office/drawing/2014/main" id="{72A0FC73-6611-A7EB-E692-43BFE05DC5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3562" y="1462103"/>
            <a:ext cx="3613752" cy="3613752"/>
          </a:xfrm>
          <a:prstGeom prst="rect">
            <a:avLst/>
          </a:prstGeom>
        </p:spPr>
      </p:pic>
      <p:sp>
        <p:nvSpPr>
          <p:cNvPr id="7" name="Content Placeholder 6">
            <a:extLst>
              <a:ext uri="{FF2B5EF4-FFF2-40B4-BE49-F238E27FC236}">
                <a16:creationId xmlns:a16="http://schemas.microsoft.com/office/drawing/2014/main" id="{88E81D28-E21B-5206-09EA-BCCAFE1BD3E5}"/>
              </a:ext>
            </a:extLst>
          </p:cNvPr>
          <p:cNvSpPr>
            <a:spLocks noGrp="1"/>
          </p:cNvSpPr>
          <p:nvPr>
            <p:ph idx="1"/>
          </p:nvPr>
        </p:nvSpPr>
        <p:spPr>
          <a:xfrm>
            <a:off x="4257676" y="1328739"/>
            <a:ext cx="7795710" cy="4972050"/>
          </a:xfrm>
        </p:spPr>
        <p:txBody>
          <a:bodyPr>
            <a:normAutofit/>
          </a:bodyPr>
          <a:lstStyle/>
          <a:p>
            <a:pPr marL="0" indent="0">
              <a:buNone/>
            </a:pPr>
            <a:r>
              <a:rPr lang="en-US" sz="1300" dirty="0"/>
              <a:t>Amongst the three Algorithms tried the Linear Regression And Isotonic Regression converges at the Parameter Level while the Random Forest Algorithm doesn’t converges at all.</a:t>
            </a:r>
          </a:p>
          <a:p>
            <a:pPr marL="0" indent="0">
              <a:buNone/>
            </a:pPr>
            <a:r>
              <a:rPr lang="en-US" sz="1300" dirty="0"/>
              <a:t>Amongst the Linear and Isotonic Regression the Linear Regression did good at the Hyperparameter Tuning Level.</a:t>
            </a:r>
          </a:p>
          <a:p>
            <a:pPr marL="0" indent="0">
              <a:buNone/>
            </a:pPr>
            <a:endParaRPr lang="en-US" sz="1300" dirty="0"/>
          </a:p>
          <a:p>
            <a:pPr marL="0" indent="0">
              <a:buNone/>
            </a:pPr>
            <a:endParaRPr lang="en-US" sz="1300" dirty="0"/>
          </a:p>
          <a:p>
            <a:pPr marL="0" indent="0">
              <a:buNone/>
            </a:pPr>
            <a:endParaRPr lang="en-US" sz="1400" dirty="0">
              <a:effectLst/>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effectLst/>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effectLst/>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effectLst/>
              <a:latin typeface="Times New Roman" panose="02020603050405020304" pitchFamily="18" charset="0"/>
              <a:cs typeface="Times New Roman" panose="02020603050405020304" pitchFamily="18" charset="0"/>
            </a:endParaRPr>
          </a:p>
          <a:p>
            <a:pPr marL="0" indent="0">
              <a:buNone/>
            </a:pPr>
            <a:r>
              <a:rPr lang="en-US" sz="1400" dirty="0">
                <a:effectLst/>
                <a:latin typeface="Times New Roman" panose="02020603050405020304" pitchFamily="18" charset="0"/>
                <a:cs typeface="Times New Roman" panose="02020603050405020304" pitchFamily="18" charset="0"/>
              </a:rPr>
              <a:t>As observed, the model doesn’t converges to optimal value so our first model is expected to be an optimal solution. As the data is already converged while modelling our linear regression, the model is optimum and with as many iterations no improvement is seen. </a:t>
            </a:r>
            <a:endParaRPr lang="en-US" sz="1400" dirty="0">
              <a:latin typeface="Times New Roman" panose="02020603050405020304" pitchFamily="18" charset="0"/>
              <a:cs typeface="Times New Roman" panose="02020603050405020304" pitchFamily="18" charset="0"/>
            </a:endParaRPr>
          </a:p>
          <a:p>
            <a:pPr marL="0" indent="0">
              <a:buNone/>
            </a:pPr>
            <a:endParaRPr lang="en-US" sz="1300" dirty="0"/>
          </a:p>
        </p:txBody>
      </p:sp>
      <p:sp>
        <p:nvSpPr>
          <p:cNvPr id="4" name="Footer Placeholder 3">
            <a:extLst>
              <a:ext uri="{FF2B5EF4-FFF2-40B4-BE49-F238E27FC236}">
                <a16:creationId xmlns:a16="http://schemas.microsoft.com/office/drawing/2014/main" id="{8F9DAA5B-C593-51CA-077C-FD1485E522A9}"/>
              </a:ext>
            </a:extLst>
          </p:cNvPr>
          <p:cNvSpPr>
            <a:spLocks noGrp="1"/>
          </p:cNvSpPr>
          <p:nvPr>
            <p:ph type="ftr" sz="quarter" idx="11"/>
          </p:nvPr>
        </p:nvSpPr>
        <p:spPr>
          <a:xfrm>
            <a:off x="1023562" y="6420247"/>
            <a:ext cx="6280830" cy="404614"/>
          </a:xfrm>
        </p:spPr>
        <p:txBody>
          <a:bodyPr>
            <a:normAutofit/>
          </a:bodyPr>
          <a:lstStyle/>
          <a:p>
            <a:pPr>
              <a:spcAft>
                <a:spcPts val="600"/>
              </a:spcAft>
            </a:pPr>
            <a:r>
              <a:rPr lang="en-US" b="1" dirty="0"/>
              <a:t>Team OLAPPED CSCI 6401-01</a:t>
            </a:r>
          </a:p>
        </p:txBody>
      </p:sp>
      <p:sp>
        <p:nvSpPr>
          <p:cNvPr id="5" name="Slide Number Placeholder 4">
            <a:extLst>
              <a:ext uri="{FF2B5EF4-FFF2-40B4-BE49-F238E27FC236}">
                <a16:creationId xmlns:a16="http://schemas.microsoft.com/office/drawing/2014/main" id="{CACD6553-062C-DB28-D439-55E56D781C75}"/>
              </a:ext>
            </a:extLst>
          </p:cNvPr>
          <p:cNvSpPr>
            <a:spLocks noGrp="1"/>
          </p:cNvSpPr>
          <p:nvPr>
            <p:ph type="sldNum" sz="quarter" idx="12"/>
          </p:nvPr>
        </p:nvSpPr>
        <p:spPr>
          <a:xfrm>
            <a:off x="9472736" y="6453386"/>
            <a:ext cx="1596292" cy="404614"/>
          </a:xfrm>
        </p:spPr>
        <p:txBody>
          <a:bodyPr>
            <a:normAutofit/>
          </a:bodyPr>
          <a:lstStyle/>
          <a:p>
            <a:pPr>
              <a:spcAft>
                <a:spcPts val="600"/>
              </a:spcAft>
            </a:pPr>
            <a:fld id="{A7742A89-99FC-5E47-9EDB-96AEB6A7CE5C}" type="slidenum">
              <a:rPr lang="en-US" b="1"/>
              <a:pPr>
                <a:spcAft>
                  <a:spcPts val="600"/>
                </a:spcAft>
              </a:pPr>
              <a:t>22</a:t>
            </a:fld>
            <a:endParaRPr lang="en-US" b="1"/>
          </a:p>
        </p:txBody>
      </p:sp>
      <p:pic>
        <p:nvPicPr>
          <p:cNvPr id="6" name="Picture 5" descr="A logo on a black background&#10;&#10;Description automatically generated">
            <a:extLst>
              <a:ext uri="{FF2B5EF4-FFF2-40B4-BE49-F238E27FC236}">
                <a16:creationId xmlns:a16="http://schemas.microsoft.com/office/drawing/2014/main" id="{805BA03B-1058-9F1F-940A-AEE6197238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0" y="66675"/>
            <a:ext cx="1080586" cy="812160"/>
          </a:xfrm>
          <a:prstGeom prst="rect">
            <a:avLst/>
          </a:prstGeom>
        </p:spPr>
      </p:pic>
      <p:pic>
        <p:nvPicPr>
          <p:cNvPr id="8" name="Picture 7" descr="A screen shot of a graph&#10;&#10;Description automatically generated">
            <a:extLst>
              <a:ext uri="{FF2B5EF4-FFF2-40B4-BE49-F238E27FC236}">
                <a16:creationId xmlns:a16="http://schemas.microsoft.com/office/drawing/2014/main" id="{A825D097-6FB2-117D-569D-970CB82D8E17}"/>
              </a:ext>
            </a:extLst>
          </p:cNvPr>
          <p:cNvPicPr>
            <a:picLocks noChangeAspect="1"/>
          </p:cNvPicPr>
          <p:nvPr/>
        </p:nvPicPr>
        <p:blipFill>
          <a:blip r:embed="rId5"/>
          <a:stretch>
            <a:fillRect/>
          </a:stretch>
        </p:blipFill>
        <p:spPr>
          <a:xfrm>
            <a:off x="4853734" y="2423190"/>
            <a:ext cx="6035388" cy="2613839"/>
          </a:xfrm>
          <a:prstGeom prst="rect">
            <a:avLst/>
          </a:prstGeom>
        </p:spPr>
      </p:pic>
    </p:spTree>
    <p:extLst>
      <p:ext uri="{BB962C8B-B14F-4D97-AF65-F5344CB8AC3E}">
        <p14:creationId xmlns:p14="http://schemas.microsoft.com/office/powerpoint/2010/main" val="4114674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68A6-468A-DA1D-891E-6F3658AC20DC}"/>
              </a:ext>
            </a:extLst>
          </p:cNvPr>
          <p:cNvSpPr>
            <a:spLocks noGrp="1"/>
          </p:cNvSpPr>
          <p:nvPr>
            <p:ph type="title"/>
          </p:nvPr>
        </p:nvSpPr>
        <p:spPr>
          <a:xfrm>
            <a:off x="4257676" y="685800"/>
            <a:ext cx="6431714" cy="776303"/>
          </a:xfrm>
        </p:spPr>
        <p:txBody>
          <a:bodyPr>
            <a:normAutofit/>
          </a:bodyPr>
          <a:lstStyle/>
          <a:p>
            <a:r>
              <a:rPr lang="en-US" b="1" dirty="0">
                <a:latin typeface="Times New Roman" panose="02020603050405020304" pitchFamily="18" charset="0"/>
                <a:cs typeface="Times New Roman" panose="02020603050405020304" pitchFamily="18" charset="0"/>
              </a:rPr>
              <a:t>Conclusion</a:t>
            </a:r>
          </a:p>
        </p:txBody>
      </p:sp>
      <p:sp>
        <p:nvSpPr>
          <p:cNvPr id="53" name="Rectangle 52">
            <a:extLst>
              <a:ext uri="{FF2B5EF4-FFF2-40B4-BE49-F238E27FC236}">
                <a16:creationId xmlns:a16="http://schemas.microsoft.com/office/drawing/2014/main" id="{6B205BC3-0B06-4EA6-9066-1A0BEC22C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3" name="Graphic 42" descr="Maze">
            <a:extLst>
              <a:ext uri="{FF2B5EF4-FFF2-40B4-BE49-F238E27FC236}">
                <a16:creationId xmlns:a16="http://schemas.microsoft.com/office/drawing/2014/main" id="{72A0FC73-6611-A7EB-E692-43BFE05DC5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3562" y="1462103"/>
            <a:ext cx="3613752" cy="3613752"/>
          </a:xfrm>
          <a:prstGeom prst="rect">
            <a:avLst/>
          </a:prstGeom>
        </p:spPr>
      </p:pic>
      <p:graphicFrame>
        <p:nvGraphicFramePr>
          <p:cNvPr id="55" name="Content Placeholder 6">
            <a:extLst>
              <a:ext uri="{FF2B5EF4-FFF2-40B4-BE49-F238E27FC236}">
                <a16:creationId xmlns:a16="http://schemas.microsoft.com/office/drawing/2014/main" id="{F8371448-7FF2-6E37-5D62-C3D90577CA32}"/>
              </a:ext>
            </a:extLst>
          </p:cNvPr>
          <p:cNvGraphicFramePr>
            <a:graphicFrameLocks noGrp="1"/>
          </p:cNvGraphicFramePr>
          <p:nvPr>
            <p:ph idx="1"/>
            <p:extLst>
              <p:ext uri="{D42A27DB-BD31-4B8C-83A1-F6EECF244321}">
                <p14:modId xmlns:p14="http://schemas.microsoft.com/office/powerpoint/2010/main" val="3722404288"/>
              </p:ext>
            </p:extLst>
          </p:nvPr>
        </p:nvGraphicFramePr>
        <p:xfrm>
          <a:off x="4954181" y="1689099"/>
          <a:ext cx="5358219" cy="37115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Footer Placeholder 3">
            <a:extLst>
              <a:ext uri="{FF2B5EF4-FFF2-40B4-BE49-F238E27FC236}">
                <a16:creationId xmlns:a16="http://schemas.microsoft.com/office/drawing/2014/main" id="{8F9DAA5B-C593-51CA-077C-FD1485E522A9}"/>
              </a:ext>
            </a:extLst>
          </p:cNvPr>
          <p:cNvSpPr>
            <a:spLocks noGrp="1"/>
          </p:cNvSpPr>
          <p:nvPr>
            <p:ph type="ftr" sz="quarter" idx="11"/>
          </p:nvPr>
        </p:nvSpPr>
        <p:spPr>
          <a:xfrm>
            <a:off x="1023562" y="6420247"/>
            <a:ext cx="6280830" cy="404614"/>
          </a:xfrm>
        </p:spPr>
        <p:txBody>
          <a:bodyPr>
            <a:normAutofit/>
          </a:bodyPr>
          <a:lstStyle/>
          <a:p>
            <a:pPr>
              <a:spcAft>
                <a:spcPts val="600"/>
              </a:spcAft>
            </a:pPr>
            <a:r>
              <a:rPr lang="en-US" b="1" dirty="0"/>
              <a:t>Team OLAPPED CSCI 6401-01</a:t>
            </a:r>
          </a:p>
        </p:txBody>
      </p:sp>
      <p:sp>
        <p:nvSpPr>
          <p:cNvPr id="5" name="Slide Number Placeholder 4">
            <a:extLst>
              <a:ext uri="{FF2B5EF4-FFF2-40B4-BE49-F238E27FC236}">
                <a16:creationId xmlns:a16="http://schemas.microsoft.com/office/drawing/2014/main" id="{CACD6553-062C-DB28-D439-55E56D781C75}"/>
              </a:ext>
            </a:extLst>
          </p:cNvPr>
          <p:cNvSpPr>
            <a:spLocks noGrp="1"/>
          </p:cNvSpPr>
          <p:nvPr>
            <p:ph type="sldNum" sz="quarter" idx="12"/>
          </p:nvPr>
        </p:nvSpPr>
        <p:spPr>
          <a:xfrm>
            <a:off x="9472736" y="6453386"/>
            <a:ext cx="1596292" cy="404614"/>
          </a:xfrm>
        </p:spPr>
        <p:txBody>
          <a:bodyPr>
            <a:normAutofit/>
          </a:bodyPr>
          <a:lstStyle/>
          <a:p>
            <a:pPr>
              <a:spcAft>
                <a:spcPts val="600"/>
              </a:spcAft>
            </a:pPr>
            <a:fld id="{A7742A89-99FC-5E47-9EDB-96AEB6A7CE5C}" type="slidenum">
              <a:rPr lang="en-US" b="1"/>
              <a:pPr>
                <a:spcAft>
                  <a:spcPts val="600"/>
                </a:spcAft>
              </a:pPr>
              <a:t>23</a:t>
            </a:fld>
            <a:endParaRPr lang="en-US" b="1"/>
          </a:p>
        </p:txBody>
      </p:sp>
      <p:pic>
        <p:nvPicPr>
          <p:cNvPr id="6" name="Picture 5" descr="A logo on a black background&#10;&#10;Description automatically generated">
            <a:extLst>
              <a:ext uri="{FF2B5EF4-FFF2-40B4-BE49-F238E27FC236}">
                <a16:creationId xmlns:a16="http://schemas.microsoft.com/office/drawing/2014/main" id="{805BA03B-1058-9F1F-940A-AEE61972382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972800" y="66675"/>
            <a:ext cx="1080586" cy="812160"/>
          </a:xfrm>
          <a:prstGeom prst="rect">
            <a:avLst/>
          </a:prstGeom>
        </p:spPr>
      </p:pic>
    </p:spTree>
    <p:extLst>
      <p:ext uri="{BB962C8B-B14F-4D97-AF65-F5344CB8AC3E}">
        <p14:creationId xmlns:p14="http://schemas.microsoft.com/office/powerpoint/2010/main" val="1342002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68A6-468A-DA1D-891E-6F3658AC20DC}"/>
              </a:ext>
            </a:extLst>
          </p:cNvPr>
          <p:cNvSpPr>
            <a:spLocks noGrp="1"/>
          </p:cNvSpPr>
          <p:nvPr>
            <p:ph type="title"/>
          </p:nvPr>
        </p:nvSpPr>
        <p:spPr>
          <a:xfrm>
            <a:off x="1723493" y="1880126"/>
            <a:ext cx="8745014" cy="3097748"/>
          </a:xfrm>
        </p:spPr>
        <p:txBody>
          <a:bodyPr anchor="b">
            <a:normAutofit/>
          </a:bodyPr>
          <a:lstStyle/>
          <a:p>
            <a:r>
              <a:rPr lang="en-US" sz="2400" dirty="0">
                <a:latin typeface="Times New Roman" panose="02020603050405020304" pitchFamily="18" charset="0"/>
                <a:cs typeface="Times New Roman" panose="02020603050405020304" pitchFamily="18" charset="0"/>
              </a:rPr>
              <a:t>The limited availability of data added to a tough schedule proved to be a problem.</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Also we are students with limited knowhow, that too was an issue.</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And ML is a multi person job with specialists input which again and again made it clear to us</a:t>
            </a:r>
          </a:p>
        </p:txBody>
      </p:sp>
      <p:sp>
        <p:nvSpPr>
          <p:cNvPr id="7" name="Content Placeholder 6">
            <a:extLst>
              <a:ext uri="{FF2B5EF4-FFF2-40B4-BE49-F238E27FC236}">
                <a16:creationId xmlns:a16="http://schemas.microsoft.com/office/drawing/2014/main" id="{88E81D28-E21B-5206-09EA-BCCAFE1BD3E5}"/>
              </a:ext>
            </a:extLst>
          </p:cNvPr>
          <p:cNvSpPr>
            <a:spLocks noGrp="1"/>
          </p:cNvSpPr>
          <p:nvPr>
            <p:ph idx="1"/>
          </p:nvPr>
        </p:nvSpPr>
        <p:spPr>
          <a:xfrm>
            <a:off x="8471423" y="2286000"/>
            <a:ext cx="3053039" cy="3931920"/>
          </a:xfrm>
        </p:spPr>
        <p:txBody>
          <a:bodyPr>
            <a:normAutofit/>
          </a:bodyPr>
          <a:lstStyle/>
          <a:p>
            <a:pPr marL="0" indent="0">
              <a:buNone/>
            </a:pPr>
            <a:endParaRPr lang="en-US" sz="1600" b="1">
              <a:latin typeface="Times New Roman" panose="02020603050405020304" pitchFamily="18" charset="0"/>
              <a:cs typeface="Times New Roman" panose="02020603050405020304" pitchFamily="18" charset="0"/>
            </a:endParaRPr>
          </a:p>
          <a:p>
            <a:pPr marL="0" indent="0">
              <a:buNone/>
            </a:pPr>
            <a:endParaRPr lang="en-US" sz="1600" b="1">
              <a:latin typeface="Times New Roman" panose="02020603050405020304" pitchFamily="18" charset="0"/>
              <a:cs typeface="Times New Roman" panose="02020603050405020304" pitchFamily="18" charset="0"/>
            </a:endParaRPr>
          </a:p>
          <a:p>
            <a:pPr marL="0" indent="0">
              <a:buNone/>
            </a:pPr>
            <a:endParaRPr lang="en-US" sz="1600" b="1">
              <a:latin typeface="Times New Roman" panose="02020603050405020304" pitchFamily="18" charset="0"/>
              <a:cs typeface="Times New Roman" panose="02020603050405020304" pitchFamily="18" charset="0"/>
            </a:endParaRPr>
          </a:p>
          <a:p>
            <a:pPr marL="0" indent="0">
              <a:buNone/>
            </a:pPr>
            <a:endParaRPr lang="en-US" sz="1600" b="1">
              <a:latin typeface="Times New Roman" panose="02020603050405020304" pitchFamily="18" charset="0"/>
              <a:cs typeface="Times New Roman" panose="02020603050405020304" pitchFamily="18" charset="0"/>
            </a:endParaRPr>
          </a:p>
          <a:p>
            <a:pPr marL="0" indent="0">
              <a:buNone/>
            </a:pPr>
            <a:endParaRPr lang="en-US" sz="1600" b="1">
              <a:latin typeface="Times New Roman" panose="02020603050405020304" pitchFamily="18" charset="0"/>
              <a:cs typeface="Times New Roman" panose="02020603050405020304" pitchFamily="18" charset="0"/>
            </a:endParaRPr>
          </a:p>
          <a:p>
            <a:pPr marL="0" marR="0" lvl="0" indent="0">
              <a:spcBef>
                <a:spcPts val="0"/>
              </a:spcBef>
              <a:spcAft>
                <a:spcPts val="0"/>
              </a:spcAft>
              <a:buNone/>
            </a:pPr>
            <a:endParaRPr lang="en-US" sz="160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600"/>
          </a:p>
        </p:txBody>
      </p:sp>
      <p:sp>
        <p:nvSpPr>
          <p:cNvPr id="4" name="Footer Placeholder 3">
            <a:extLst>
              <a:ext uri="{FF2B5EF4-FFF2-40B4-BE49-F238E27FC236}">
                <a16:creationId xmlns:a16="http://schemas.microsoft.com/office/drawing/2014/main" id="{8F9DAA5B-C593-51CA-077C-FD1485E522A9}"/>
              </a:ext>
            </a:extLst>
          </p:cNvPr>
          <p:cNvSpPr>
            <a:spLocks noGrp="1"/>
          </p:cNvSpPr>
          <p:nvPr>
            <p:ph type="ftr" sz="quarter" idx="11"/>
          </p:nvPr>
        </p:nvSpPr>
        <p:spPr>
          <a:xfrm>
            <a:off x="634275" y="6453386"/>
            <a:ext cx="6280830" cy="404614"/>
          </a:xfrm>
        </p:spPr>
        <p:txBody>
          <a:bodyPr>
            <a:normAutofit/>
          </a:bodyPr>
          <a:lstStyle/>
          <a:p>
            <a:pPr>
              <a:spcAft>
                <a:spcPts val="600"/>
              </a:spcAft>
            </a:pPr>
            <a:r>
              <a:rPr lang="en-US" b="1" dirty="0"/>
              <a:t>Team OLAPPED CSCI 6401-01</a:t>
            </a:r>
          </a:p>
        </p:txBody>
      </p:sp>
      <p:sp>
        <p:nvSpPr>
          <p:cNvPr id="5" name="Slide Number Placeholder 4">
            <a:extLst>
              <a:ext uri="{FF2B5EF4-FFF2-40B4-BE49-F238E27FC236}">
                <a16:creationId xmlns:a16="http://schemas.microsoft.com/office/drawing/2014/main" id="{CACD6553-062C-DB28-D439-55E56D781C75}"/>
              </a:ext>
            </a:extLst>
          </p:cNvPr>
          <p:cNvSpPr>
            <a:spLocks noGrp="1"/>
          </p:cNvSpPr>
          <p:nvPr>
            <p:ph type="sldNum" sz="quarter" idx="12"/>
          </p:nvPr>
        </p:nvSpPr>
        <p:spPr>
          <a:xfrm>
            <a:off x="9472736" y="6453386"/>
            <a:ext cx="1596292" cy="404614"/>
          </a:xfrm>
        </p:spPr>
        <p:txBody>
          <a:bodyPr>
            <a:normAutofit/>
          </a:bodyPr>
          <a:lstStyle/>
          <a:p>
            <a:pPr>
              <a:spcAft>
                <a:spcPts val="600"/>
              </a:spcAft>
            </a:pPr>
            <a:fld id="{A7742A89-99FC-5E47-9EDB-96AEB6A7CE5C}" type="slidenum">
              <a:rPr lang="en-US" b="1" smtClean="0"/>
              <a:pPr>
                <a:spcAft>
                  <a:spcPts val="600"/>
                </a:spcAft>
              </a:pPr>
              <a:t>24</a:t>
            </a:fld>
            <a:endParaRPr lang="en-US" b="1"/>
          </a:p>
        </p:txBody>
      </p:sp>
      <p:pic>
        <p:nvPicPr>
          <p:cNvPr id="6" name="Picture 5" descr="A logo on a black background&#10;&#10;Description automatically generated">
            <a:extLst>
              <a:ext uri="{FF2B5EF4-FFF2-40B4-BE49-F238E27FC236}">
                <a16:creationId xmlns:a16="http://schemas.microsoft.com/office/drawing/2014/main" id="{805BA03B-1058-9F1F-940A-AEE6197238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0" y="66675"/>
            <a:ext cx="1080586" cy="812160"/>
          </a:xfrm>
          <a:prstGeom prst="rect">
            <a:avLst/>
          </a:prstGeom>
        </p:spPr>
      </p:pic>
      <p:sp>
        <p:nvSpPr>
          <p:cNvPr id="3" name="TextBox 2">
            <a:extLst>
              <a:ext uri="{FF2B5EF4-FFF2-40B4-BE49-F238E27FC236}">
                <a16:creationId xmlns:a16="http://schemas.microsoft.com/office/drawing/2014/main" id="{3DC846A9-CA29-02AC-BD0C-F394BD2AB5C1}"/>
              </a:ext>
            </a:extLst>
          </p:cNvPr>
          <p:cNvSpPr txBox="1"/>
          <p:nvPr/>
        </p:nvSpPr>
        <p:spPr>
          <a:xfrm>
            <a:off x="4569481" y="726161"/>
            <a:ext cx="3053038"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Limitations</a:t>
            </a:r>
          </a:p>
        </p:txBody>
      </p:sp>
    </p:spTree>
    <p:extLst>
      <p:ext uri="{BB962C8B-B14F-4D97-AF65-F5344CB8AC3E}">
        <p14:creationId xmlns:p14="http://schemas.microsoft.com/office/powerpoint/2010/main" val="3716779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68A6-468A-DA1D-891E-6F3658AC20DC}"/>
              </a:ext>
            </a:extLst>
          </p:cNvPr>
          <p:cNvSpPr>
            <a:spLocks noGrp="1"/>
          </p:cNvSpPr>
          <p:nvPr>
            <p:ph type="title"/>
          </p:nvPr>
        </p:nvSpPr>
        <p:spPr>
          <a:xfrm>
            <a:off x="1723493" y="1880127"/>
            <a:ext cx="8745014" cy="877362"/>
          </a:xfrm>
        </p:spPr>
        <p:txBody>
          <a:bodyPr anchor="b">
            <a:normAutofit/>
          </a:bodyPr>
          <a:lstStyle/>
          <a:p>
            <a:r>
              <a:rPr lang="en-US" sz="2400" dirty="0">
                <a:latin typeface="Times New Roman" panose="02020603050405020304" pitchFamily="18" charset="0"/>
                <a:cs typeface="Times New Roman" panose="02020603050405020304" pitchFamily="18" charset="0"/>
              </a:rPr>
              <a:t>Given the right opportunity we would definitely like to work on it again delving further.</a:t>
            </a:r>
          </a:p>
        </p:txBody>
      </p:sp>
      <p:sp>
        <p:nvSpPr>
          <p:cNvPr id="7" name="Content Placeholder 6">
            <a:extLst>
              <a:ext uri="{FF2B5EF4-FFF2-40B4-BE49-F238E27FC236}">
                <a16:creationId xmlns:a16="http://schemas.microsoft.com/office/drawing/2014/main" id="{88E81D28-E21B-5206-09EA-BCCAFE1BD3E5}"/>
              </a:ext>
            </a:extLst>
          </p:cNvPr>
          <p:cNvSpPr>
            <a:spLocks noGrp="1"/>
          </p:cNvSpPr>
          <p:nvPr>
            <p:ph idx="1"/>
          </p:nvPr>
        </p:nvSpPr>
        <p:spPr>
          <a:xfrm>
            <a:off x="8471423" y="2286000"/>
            <a:ext cx="3053039" cy="3931920"/>
          </a:xfrm>
        </p:spPr>
        <p:txBody>
          <a:bodyPr>
            <a:normAutofit/>
          </a:bodyPr>
          <a:lstStyle/>
          <a:p>
            <a:pPr marL="0" indent="0">
              <a:buNone/>
            </a:pPr>
            <a:endParaRPr lang="en-US" sz="1600" b="1" dirty="0">
              <a:latin typeface="Times New Roman" panose="02020603050405020304" pitchFamily="18" charset="0"/>
              <a:cs typeface="Times New Roman" panose="02020603050405020304" pitchFamily="18" charset="0"/>
            </a:endParaRPr>
          </a:p>
          <a:p>
            <a:pPr marL="0" indent="0">
              <a:buNone/>
            </a:pPr>
            <a:endParaRPr lang="en-US" sz="1600" b="1" dirty="0">
              <a:latin typeface="Times New Roman" panose="02020603050405020304" pitchFamily="18" charset="0"/>
              <a:cs typeface="Times New Roman" panose="02020603050405020304" pitchFamily="18" charset="0"/>
            </a:endParaRPr>
          </a:p>
          <a:p>
            <a:pPr marL="0" indent="0">
              <a:buNone/>
            </a:pPr>
            <a:endParaRPr lang="en-US" sz="1600" b="1" dirty="0">
              <a:latin typeface="Times New Roman" panose="02020603050405020304" pitchFamily="18" charset="0"/>
              <a:cs typeface="Times New Roman" panose="02020603050405020304" pitchFamily="18" charset="0"/>
            </a:endParaRPr>
          </a:p>
          <a:p>
            <a:pPr marL="0" indent="0">
              <a:buNone/>
            </a:pPr>
            <a:endParaRPr lang="en-US" sz="1600" b="1">
              <a:latin typeface="Times New Roman" panose="02020603050405020304" pitchFamily="18" charset="0"/>
              <a:cs typeface="Times New Roman" panose="02020603050405020304" pitchFamily="18" charset="0"/>
            </a:endParaRPr>
          </a:p>
          <a:p>
            <a:pPr marL="0" indent="0">
              <a:buNone/>
            </a:pPr>
            <a:endParaRPr lang="en-US" sz="1600" b="1">
              <a:latin typeface="Times New Roman" panose="02020603050405020304" pitchFamily="18" charset="0"/>
              <a:cs typeface="Times New Roman" panose="02020603050405020304" pitchFamily="18" charset="0"/>
            </a:endParaRPr>
          </a:p>
          <a:p>
            <a:pPr marL="0" marR="0" lvl="0" indent="0">
              <a:spcBef>
                <a:spcPts val="0"/>
              </a:spcBef>
              <a:spcAft>
                <a:spcPts val="0"/>
              </a:spcAft>
              <a:buNone/>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600" dirty="0"/>
          </a:p>
        </p:txBody>
      </p:sp>
      <p:sp>
        <p:nvSpPr>
          <p:cNvPr id="4" name="Footer Placeholder 3">
            <a:extLst>
              <a:ext uri="{FF2B5EF4-FFF2-40B4-BE49-F238E27FC236}">
                <a16:creationId xmlns:a16="http://schemas.microsoft.com/office/drawing/2014/main" id="{8F9DAA5B-C593-51CA-077C-FD1485E522A9}"/>
              </a:ext>
            </a:extLst>
          </p:cNvPr>
          <p:cNvSpPr>
            <a:spLocks noGrp="1"/>
          </p:cNvSpPr>
          <p:nvPr>
            <p:ph type="ftr" sz="quarter" idx="11"/>
          </p:nvPr>
        </p:nvSpPr>
        <p:spPr>
          <a:xfrm>
            <a:off x="634275" y="6453386"/>
            <a:ext cx="6280830" cy="404614"/>
          </a:xfrm>
        </p:spPr>
        <p:txBody>
          <a:bodyPr>
            <a:normAutofit/>
          </a:bodyPr>
          <a:lstStyle/>
          <a:p>
            <a:pPr>
              <a:spcAft>
                <a:spcPts val="600"/>
              </a:spcAft>
            </a:pPr>
            <a:r>
              <a:rPr lang="en-US" b="1" dirty="0"/>
              <a:t>Team OLAPPED CSCI 6401-01</a:t>
            </a:r>
          </a:p>
        </p:txBody>
      </p:sp>
      <p:sp>
        <p:nvSpPr>
          <p:cNvPr id="5" name="Slide Number Placeholder 4">
            <a:extLst>
              <a:ext uri="{FF2B5EF4-FFF2-40B4-BE49-F238E27FC236}">
                <a16:creationId xmlns:a16="http://schemas.microsoft.com/office/drawing/2014/main" id="{CACD6553-062C-DB28-D439-55E56D781C75}"/>
              </a:ext>
            </a:extLst>
          </p:cNvPr>
          <p:cNvSpPr>
            <a:spLocks noGrp="1"/>
          </p:cNvSpPr>
          <p:nvPr>
            <p:ph type="sldNum" sz="quarter" idx="12"/>
          </p:nvPr>
        </p:nvSpPr>
        <p:spPr>
          <a:xfrm>
            <a:off x="9472736" y="6453386"/>
            <a:ext cx="1596292" cy="404614"/>
          </a:xfrm>
        </p:spPr>
        <p:txBody>
          <a:bodyPr>
            <a:normAutofit/>
          </a:bodyPr>
          <a:lstStyle/>
          <a:p>
            <a:pPr>
              <a:spcAft>
                <a:spcPts val="600"/>
              </a:spcAft>
            </a:pPr>
            <a:fld id="{A7742A89-99FC-5E47-9EDB-96AEB6A7CE5C}" type="slidenum">
              <a:rPr lang="en-US" b="1" smtClean="0"/>
              <a:pPr>
                <a:spcAft>
                  <a:spcPts val="600"/>
                </a:spcAft>
              </a:pPr>
              <a:t>25</a:t>
            </a:fld>
            <a:endParaRPr lang="en-US" b="1"/>
          </a:p>
        </p:txBody>
      </p:sp>
      <p:pic>
        <p:nvPicPr>
          <p:cNvPr id="6" name="Picture 5" descr="A logo on a black background&#10;&#10;Description automatically generated">
            <a:extLst>
              <a:ext uri="{FF2B5EF4-FFF2-40B4-BE49-F238E27FC236}">
                <a16:creationId xmlns:a16="http://schemas.microsoft.com/office/drawing/2014/main" id="{805BA03B-1058-9F1F-940A-AEE6197238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0" y="66675"/>
            <a:ext cx="1080586" cy="812160"/>
          </a:xfrm>
          <a:prstGeom prst="rect">
            <a:avLst/>
          </a:prstGeom>
        </p:spPr>
      </p:pic>
      <p:sp>
        <p:nvSpPr>
          <p:cNvPr id="3" name="TextBox 2">
            <a:extLst>
              <a:ext uri="{FF2B5EF4-FFF2-40B4-BE49-F238E27FC236}">
                <a16:creationId xmlns:a16="http://schemas.microsoft.com/office/drawing/2014/main" id="{3DC846A9-CA29-02AC-BD0C-F394BD2AB5C1}"/>
              </a:ext>
            </a:extLst>
          </p:cNvPr>
          <p:cNvSpPr txBox="1"/>
          <p:nvPr/>
        </p:nvSpPr>
        <p:spPr>
          <a:xfrm>
            <a:off x="4569481" y="726161"/>
            <a:ext cx="3402944"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Future Work</a:t>
            </a:r>
          </a:p>
        </p:txBody>
      </p:sp>
    </p:spTree>
    <p:extLst>
      <p:ext uri="{BB962C8B-B14F-4D97-AF65-F5344CB8AC3E}">
        <p14:creationId xmlns:p14="http://schemas.microsoft.com/office/powerpoint/2010/main" val="283048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2"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2EB268A6-468A-DA1D-891E-6F3658AC20DC}"/>
              </a:ext>
            </a:extLst>
          </p:cNvPr>
          <p:cNvSpPr>
            <a:spLocks noGrp="1"/>
          </p:cNvSpPr>
          <p:nvPr>
            <p:ph type="title"/>
          </p:nvPr>
        </p:nvSpPr>
        <p:spPr>
          <a:xfrm>
            <a:off x="1253764" y="1327355"/>
            <a:ext cx="3559425" cy="4482564"/>
          </a:xfrm>
        </p:spPr>
        <p:txBody>
          <a:bodyPr>
            <a:normAutofit/>
          </a:bodyPr>
          <a:lstStyle/>
          <a:p>
            <a:r>
              <a:rPr lang="en-US" b="1">
                <a:latin typeface="Times New Roman" panose="02020603050405020304" pitchFamily="18" charset="0"/>
                <a:cs typeface="Times New Roman" panose="02020603050405020304" pitchFamily="18" charset="0"/>
              </a:rPr>
              <a:t>The Topic</a:t>
            </a:r>
          </a:p>
        </p:txBody>
      </p:sp>
      <p:sp>
        <p:nvSpPr>
          <p:cNvPr id="3" name="Content Placeholder 2">
            <a:extLst>
              <a:ext uri="{FF2B5EF4-FFF2-40B4-BE49-F238E27FC236}">
                <a16:creationId xmlns:a16="http://schemas.microsoft.com/office/drawing/2014/main" id="{C3D7E74C-EC71-D856-3D79-6657705AD8E5}"/>
              </a:ext>
            </a:extLst>
          </p:cNvPr>
          <p:cNvSpPr>
            <a:spLocks noGrp="1"/>
          </p:cNvSpPr>
          <p:nvPr>
            <p:ph idx="1"/>
          </p:nvPr>
        </p:nvSpPr>
        <p:spPr>
          <a:xfrm>
            <a:off x="6100123" y="1327356"/>
            <a:ext cx="4872677" cy="4482564"/>
          </a:xfrm>
        </p:spPr>
        <p:txBody>
          <a:bodyPr>
            <a:normAutofit/>
          </a:bodyPr>
          <a:lstStyle/>
          <a:p>
            <a:pPr marL="0" indent="0">
              <a:buNone/>
            </a:pPr>
            <a:r>
              <a:rPr lang="en-US" sz="1600"/>
              <a:t>As we had to work on Google what better could be than to work on Google Search Data. We all know Google Search uses parameters and AI to rank its Search Results in SERPs.</a:t>
            </a:r>
          </a:p>
          <a:p>
            <a:pPr marL="0" indent="0">
              <a:buNone/>
            </a:pPr>
            <a:endParaRPr lang="en-US" sz="1600"/>
          </a:p>
          <a:p>
            <a:pPr marL="0" indent="0">
              <a:buNone/>
            </a:pPr>
            <a:r>
              <a:rPr lang="en-US" sz="1600"/>
              <a:t>We also know that Google Ads provides the advertisers with relevant search placements of their ads.</a:t>
            </a:r>
          </a:p>
          <a:p>
            <a:pPr marL="0" indent="0">
              <a:buNone/>
            </a:pPr>
            <a:endParaRPr lang="en-US" sz="1600"/>
          </a:p>
          <a:p>
            <a:pPr marL="0" indent="0">
              <a:buNone/>
            </a:pPr>
            <a:r>
              <a:rPr lang="en-US" sz="1600"/>
              <a:t>We used year wise Google Search Data from around the world to isolate patterns by location.</a:t>
            </a:r>
          </a:p>
          <a:p>
            <a:pPr marL="0" indent="0">
              <a:buNone/>
            </a:pPr>
            <a:endParaRPr lang="en-US" sz="1600"/>
          </a:p>
          <a:p>
            <a:pPr marL="0" indent="0">
              <a:buNone/>
            </a:pPr>
            <a:r>
              <a:rPr lang="en-US" sz="1600"/>
              <a:t>We tried to find a relation between search categories and the location they were searched upon.</a:t>
            </a:r>
          </a:p>
        </p:txBody>
      </p:sp>
      <p:sp>
        <p:nvSpPr>
          <p:cNvPr id="24" name="Rectangle 23">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Footer Placeholder 3">
            <a:extLst>
              <a:ext uri="{FF2B5EF4-FFF2-40B4-BE49-F238E27FC236}">
                <a16:creationId xmlns:a16="http://schemas.microsoft.com/office/drawing/2014/main" id="{8F9DAA5B-C593-51CA-077C-FD1485E522A9}"/>
              </a:ext>
            </a:extLst>
          </p:cNvPr>
          <p:cNvSpPr>
            <a:spLocks noGrp="1"/>
          </p:cNvSpPr>
          <p:nvPr>
            <p:ph type="ftr" sz="quarter" idx="11"/>
          </p:nvPr>
        </p:nvSpPr>
        <p:spPr>
          <a:xfrm>
            <a:off x="643466" y="6445813"/>
            <a:ext cx="6280830" cy="404614"/>
          </a:xfrm>
        </p:spPr>
        <p:txBody>
          <a:bodyPr>
            <a:normAutofit/>
          </a:bodyPr>
          <a:lstStyle/>
          <a:p>
            <a:pPr>
              <a:spcAft>
                <a:spcPts val="600"/>
              </a:spcAft>
            </a:pPr>
            <a:r>
              <a:rPr lang="en-US" b="1" dirty="0">
                <a:solidFill>
                  <a:srgbClr val="FFFFFF"/>
                </a:solidFill>
              </a:rPr>
              <a:t>Team OLAPPED CSCI 6401-01</a:t>
            </a:r>
          </a:p>
        </p:txBody>
      </p:sp>
      <p:sp>
        <p:nvSpPr>
          <p:cNvPr id="5" name="Slide Number Placeholder 4">
            <a:extLst>
              <a:ext uri="{FF2B5EF4-FFF2-40B4-BE49-F238E27FC236}">
                <a16:creationId xmlns:a16="http://schemas.microsoft.com/office/drawing/2014/main" id="{CACD6553-062C-DB28-D439-55E56D781C75}"/>
              </a:ext>
            </a:extLst>
          </p:cNvPr>
          <p:cNvSpPr>
            <a:spLocks noGrp="1"/>
          </p:cNvSpPr>
          <p:nvPr>
            <p:ph type="sldNum" sz="quarter" idx="12"/>
          </p:nvPr>
        </p:nvSpPr>
        <p:spPr>
          <a:xfrm>
            <a:off x="9472736" y="6453386"/>
            <a:ext cx="1596292" cy="404614"/>
          </a:xfrm>
        </p:spPr>
        <p:txBody>
          <a:bodyPr>
            <a:normAutofit/>
          </a:bodyPr>
          <a:lstStyle/>
          <a:p>
            <a:pPr>
              <a:spcAft>
                <a:spcPts val="600"/>
              </a:spcAft>
            </a:pPr>
            <a:fld id="{A7742A89-99FC-5E47-9EDB-96AEB6A7CE5C}" type="slidenum">
              <a:rPr lang="en-US" b="1">
                <a:solidFill>
                  <a:srgbClr val="FFFFFF"/>
                </a:solidFill>
              </a:rPr>
              <a:pPr>
                <a:spcAft>
                  <a:spcPts val="600"/>
                </a:spcAft>
              </a:pPr>
              <a:t>3</a:t>
            </a:fld>
            <a:endParaRPr lang="en-US" b="1">
              <a:solidFill>
                <a:srgbClr val="FFFFFF"/>
              </a:solidFill>
            </a:endParaRPr>
          </a:p>
        </p:txBody>
      </p:sp>
      <p:pic>
        <p:nvPicPr>
          <p:cNvPr id="6" name="Picture 5" descr="A logo on a black background&#10;&#10;Description automatically generated">
            <a:extLst>
              <a:ext uri="{FF2B5EF4-FFF2-40B4-BE49-F238E27FC236}">
                <a16:creationId xmlns:a16="http://schemas.microsoft.com/office/drawing/2014/main" id="{805BA03B-1058-9F1F-940A-AEE6197238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0" y="66675"/>
            <a:ext cx="1080586" cy="812160"/>
          </a:xfrm>
          <a:prstGeom prst="rect">
            <a:avLst/>
          </a:prstGeom>
        </p:spPr>
      </p:pic>
    </p:spTree>
    <p:extLst>
      <p:ext uri="{BB962C8B-B14F-4D97-AF65-F5344CB8AC3E}">
        <p14:creationId xmlns:p14="http://schemas.microsoft.com/office/powerpoint/2010/main" val="228122110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EB268A6-468A-DA1D-891E-6F3658AC20DC}"/>
              </a:ext>
            </a:extLst>
          </p:cNvPr>
          <p:cNvSpPr>
            <a:spLocks noGrp="1"/>
          </p:cNvSpPr>
          <p:nvPr>
            <p:ph type="title"/>
          </p:nvPr>
        </p:nvSpPr>
        <p:spPr>
          <a:xfrm>
            <a:off x="640081" y="791570"/>
            <a:ext cx="4018839" cy="5262390"/>
          </a:xfrm>
        </p:spPr>
        <p:txBody>
          <a:bodyPr anchor="ctr">
            <a:normAutofit/>
          </a:bodyPr>
          <a:lstStyle/>
          <a:p>
            <a:pPr algn="r"/>
            <a:r>
              <a:rPr lang="en-US" sz="5400" b="1">
                <a:solidFill>
                  <a:schemeClr val="bg2"/>
                </a:solidFill>
                <a:latin typeface="Times New Roman" panose="02020603050405020304" pitchFamily="18" charset="0"/>
                <a:cs typeface="Times New Roman" panose="02020603050405020304" pitchFamily="18" charset="0"/>
              </a:rPr>
              <a:t>Research Question And Scope</a:t>
            </a:r>
          </a:p>
        </p:txBody>
      </p:sp>
      <p:sp>
        <p:nvSpPr>
          <p:cNvPr id="13" name="Rectangle 12">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C3D7E74C-EC71-D856-3D79-6657705AD8E5}"/>
              </a:ext>
            </a:extLst>
          </p:cNvPr>
          <p:cNvSpPr>
            <a:spLocks noGrp="1"/>
          </p:cNvSpPr>
          <p:nvPr>
            <p:ph idx="1"/>
          </p:nvPr>
        </p:nvSpPr>
        <p:spPr>
          <a:xfrm>
            <a:off x="6176720" y="791570"/>
            <a:ext cx="4892308" cy="5262390"/>
          </a:xfrm>
        </p:spPr>
        <p:txBody>
          <a:bodyPr anchor="ctr">
            <a:normAutofit/>
          </a:bodyPr>
          <a:lstStyle/>
          <a:p>
            <a:pPr marL="0" indent="0">
              <a:buNone/>
            </a:pP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The Research Question: -</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How can the patterns and trends in the </a:t>
            </a: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Google Search Engine Queries Dataset</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be used to identify better rules for finding the most promising </a:t>
            </a: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Keywords (Search Queries)</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Topics (Categories)</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for showing more relevant </a:t>
            </a: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Search Results</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in the future.</a:t>
            </a:r>
            <a:endParaRPr lang="en-US" sz="1800" dirty="0"/>
          </a:p>
        </p:txBody>
      </p:sp>
      <p:sp>
        <p:nvSpPr>
          <p:cNvPr id="4" name="Footer Placeholder 3">
            <a:extLst>
              <a:ext uri="{FF2B5EF4-FFF2-40B4-BE49-F238E27FC236}">
                <a16:creationId xmlns:a16="http://schemas.microsoft.com/office/drawing/2014/main" id="{8F9DAA5B-C593-51CA-077C-FD1485E522A9}"/>
              </a:ext>
            </a:extLst>
          </p:cNvPr>
          <p:cNvSpPr>
            <a:spLocks noGrp="1"/>
          </p:cNvSpPr>
          <p:nvPr>
            <p:ph type="ftr" sz="quarter" idx="11"/>
          </p:nvPr>
        </p:nvSpPr>
        <p:spPr>
          <a:xfrm>
            <a:off x="476794" y="6440540"/>
            <a:ext cx="4349933" cy="404614"/>
          </a:xfrm>
        </p:spPr>
        <p:txBody>
          <a:bodyPr>
            <a:normAutofit/>
          </a:bodyPr>
          <a:lstStyle/>
          <a:p>
            <a:pPr>
              <a:spcAft>
                <a:spcPts val="600"/>
              </a:spcAft>
            </a:pPr>
            <a:r>
              <a:rPr lang="en-US" b="1" dirty="0">
                <a:solidFill>
                  <a:schemeClr val="bg2"/>
                </a:solidFill>
              </a:rPr>
              <a:t>Team OLAPPED CSCI 6401-01</a:t>
            </a:r>
          </a:p>
        </p:txBody>
      </p:sp>
      <p:sp>
        <p:nvSpPr>
          <p:cNvPr id="5" name="Slide Number Placeholder 4">
            <a:extLst>
              <a:ext uri="{FF2B5EF4-FFF2-40B4-BE49-F238E27FC236}">
                <a16:creationId xmlns:a16="http://schemas.microsoft.com/office/drawing/2014/main" id="{CACD6553-062C-DB28-D439-55E56D781C75}"/>
              </a:ext>
            </a:extLst>
          </p:cNvPr>
          <p:cNvSpPr>
            <a:spLocks noGrp="1"/>
          </p:cNvSpPr>
          <p:nvPr>
            <p:ph type="sldNum" sz="quarter" idx="12"/>
          </p:nvPr>
        </p:nvSpPr>
        <p:spPr>
          <a:xfrm>
            <a:off x="9472736" y="6453386"/>
            <a:ext cx="1596292" cy="404614"/>
          </a:xfrm>
        </p:spPr>
        <p:txBody>
          <a:bodyPr>
            <a:normAutofit/>
          </a:bodyPr>
          <a:lstStyle/>
          <a:p>
            <a:pPr>
              <a:spcAft>
                <a:spcPts val="600"/>
              </a:spcAft>
            </a:pPr>
            <a:fld id="{A7742A89-99FC-5E47-9EDB-96AEB6A7CE5C}" type="slidenum">
              <a:rPr lang="en-US" b="1" smtClean="0"/>
              <a:pPr>
                <a:spcAft>
                  <a:spcPts val="600"/>
                </a:spcAft>
              </a:pPr>
              <a:t>4</a:t>
            </a:fld>
            <a:endParaRPr lang="en-US" b="1"/>
          </a:p>
        </p:txBody>
      </p:sp>
      <p:pic>
        <p:nvPicPr>
          <p:cNvPr id="6" name="Picture 5" descr="A logo on a black background&#10;&#10;Description automatically generated">
            <a:extLst>
              <a:ext uri="{FF2B5EF4-FFF2-40B4-BE49-F238E27FC236}">
                <a16:creationId xmlns:a16="http://schemas.microsoft.com/office/drawing/2014/main" id="{805BA03B-1058-9F1F-940A-AEE6197238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0" y="66675"/>
            <a:ext cx="1080586" cy="812160"/>
          </a:xfrm>
          <a:prstGeom prst="rect">
            <a:avLst/>
          </a:prstGeom>
        </p:spPr>
      </p:pic>
    </p:spTree>
    <p:extLst>
      <p:ext uri="{BB962C8B-B14F-4D97-AF65-F5344CB8AC3E}">
        <p14:creationId xmlns:p14="http://schemas.microsoft.com/office/powerpoint/2010/main" val="544123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B268A6-468A-DA1D-891E-6F3658AC20DC}"/>
              </a:ext>
            </a:extLst>
          </p:cNvPr>
          <p:cNvSpPr>
            <a:spLocks noGrp="1"/>
          </p:cNvSpPr>
          <p:nvPr>
            <p:ph type="title"/>
          </p:nvPr>
        </p:nvSpPr>
        <p:spPr>
          <a:xfrm>
            <a:off x="3363864" y="685800"/>
            <a:ext cx="7705164" cy="1485900"/>
          </a:xfrm>
        </p:spPr>
        <p:txBody>
          <a:bodyPr>
            <a:normAutofit/>
          </a:bodyPr>
          <a:lstStyle/>
          <a:p>
            <a:r>
              <a:rPr lang="en-US" b="1">
                <a:latin typeface="Times New Roman" panose="02020603050405020304" pitchFamily="18" charset="0"/>
                <a:cs typeface="Times New Roman" panose="02020603050405020304" pitchFamily="18" charset="0"/>
              </a:rPr>
              <a:t>Motivation</a:t>
            </a:r>
          </a:p>
        </p:txBody>
      </p:sp>
      <p:sp>
        <p:nvSpPr>
          <p:cNvPr id="17" name="Rectangle 16">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C3D7E74C-EC71-D856-3D79-6657705AD8E5}"/>
              </a:ext>
            </a:extLst>
          </p:cNvPr>
          <p:cNvSpPr>
            <a:spLocks noGrp="1"/>
          </p:cNvSpPr>
          <p:nvPr>
            <p:ph idx="1"/>
          </p:nvPr>
        </p:nvSpPr>
        <p:spPr>
          <a:xfrm>
            <a:off x="3363864" y="2286000"/>
            <a:ext cx="7705164" cy="3581400"/>
          </a:xfrm>
        </p:spPr>
        <p:txBody>
          <a:bodyPr>
            <a:normAutofit/>
          </a:bodyPr>
          <a:lstStyle/>
          <a:p>
            <a:pPr marL="0" indent="0">
              <a:buNone/>
            </a:pPr>
            <a:r>
              <a:rPr lang="en-US" b="1">
                <a:latin typeface="Times New Roman" panose="02020603050405020304" pitchFamily="18" charset="0"/>
                <a:ea typeface="Calibri" panose="020F0502020204030204" pitchFamily="34" charset="0"/>
                <a:cs typeface="Times New Roman" panose="02020603050405020304" pitchFamily="18" charset="0"/>
              </a:rPr>
              <a:t>We </a:t>
            </a:r>
            <a:r>
              <a:rPr lang="en-US" b="1">
                <a:effectLst/>
                <a:latin typeface="Times New Roman" panose="02020603050405020304" pitchFamily="18" charset="0"/>
                <a:ea typeface="Calibri" panose="020F0502020204030204" pitchFamily="34" charset="0"/>
                <a:cs typeface="Times New Roman" panose="02020603050405020304" pitchFamily="18" charset="0"/>
              </a:rPr>
              <a:t>choose this topic </a:t>
            </a:r>
            <a:r>
              <a:rPr lang="en-US">
                <a:effectLst/>
                <a:latin typeface="Times New Roman" panose="02020603050405020304" pitchFamily="18" charset="0"/>
                <a:ea typeface="Calibri" panose="020F0502020204030204" pitchFamily="34" charset="0"/>
                <a:cs typeface="Times New Roman" panose="02020603050405020304" pitchFamily="18" charset="0"/>
              </a:rPr>
              <a:t>as it </a:t>
            </a:r>
            <a:r>
              <a:rPr lang="en-GB">
                <a:effectLst/>
                <a:latin typeface="Times New Roman" panose="02020603050405020304" pitchFamily="18" charset="0"/>
                <a:ea typeface="Times New Roman" panose="02020603050405020304" pitchFamily="18" charset="0"/>
                <a:cs typeface="Times New Roman" panose="02020603050405020304" pitchFamily="18" charset="0"/>
              </a:rPr>
              <a:t>can help with information for showing more relevant Search Results in the future and targeting the relevant SERPs (Search Engine Result Pages) for Ad Suggestions by timings (Seasonality) and locations (Geography) for Customer/Viewer Satisfaction and higher Ad Revenues.</a:t>
            </a:r>
          </a:p>
          <a:p>
            <a:pPr marL="0" indent="0">
              <a:buNone/>
            </a:pPr>
            <a:r>
              <a:rPr lang="en-US" b="1">
                <a:effectLst/>
                <a:latin typeface="Times New Roman" panose="02020603050405020304" pitchFamily="18" charset="0"/>
                <a:ea typeface="Calibri" panose="020F0502020204030204" pitchFamily="34" charset="0"/>
                <a:cs typeface="Times New Roman" panose="02020603050405020304" pitchFamily="18" charset="0"/>
              </a:rPr>
              <a:t>This model will be useful </a:t>
            </a:r>
            <a:r>
              <a:rPr lang="en-US">
                <a:effectLst/>
                <a:latin typeface="Times New Roman" panose="02020603050405020304" pitchFamily="18" charset="0"/>
                <a:ea typeface="Calibri" panose="020F0502020204030204" pitchFamily="34" charset="0"/>
                <a:cs typeface="Times New Roman" panose="02020603050405020304" pitchFamily="18" charset="0"/>
              </a:rPr>
              <a:t>for helping with </a:t>
            </a:r>
            <a:r>
              <a:rPr lang="en-US">
                <a:latin typeface="Times New Roman" panose="02020603050405020304" pitchFamily="18" charset="0"/>
                <a:cs typeface="Times New Roman" panose="02020603050405020304" pitchFamily="18" charset="0"/>
              </a:rPr>
              <a:t>providing information to show relevant and useful ads for the Google Searches.</a:t>
            </a:r>
          </a:p>
          <a:p>
            <a:pPr marL="0" indent="0">
              <a:buNone/>
            </a:pPr>
            <a:r>
              <a:rPr lang="en-US" b="1">
                <a:latin typeface="Times New Roman" panose="02020603050405020304" pitchFamily="18" charset="0"/>
                <a:cs typeface="Times New Roman" panose="02020603050405020304" pitchFamily="18" charset="0"/>
              </a:rPr>
              <a:t>It can benefit the present society </a:t>
            </a:r>
            <a:r>
              <a:rPr lang="en-US">
                <a:latin typeface="Times New Roman" panose="02020603050405020304" pitchFamily="18" charset="0"/>
                <a:cs typeface="Times New Roman" panose="02020603050405020304" pitchFamily="18" charset="0"/>
              </a:rPr>
              <a:t>in multiple ways as Google Search is a very important part of our day to day lives.</a:t>
            </a:r>
          </a:p>
        </p:txBody>
      </p:sp>
      <p:sp>
        <p:nvSpPr>
          <p:cNvPr id="4" name="Footer Placeholder 3">
            <a:extLst>
              <a:ext uri="{FF2B5EF4-FFF2-40B4-BE49-F238E27FC236}">
                <a16:creationId xmlns:a16="http://schemas.microsoft.com/office/drawing/2014/main" id="{8F9DAA5B-C593-51CA-077C-FD1485E522A9}"/>
              </a:ext>
            </a:extLst>
          </p:cNvPr>
          <p:cNvSpPr>
            <a:spLocks noGrp="1"/>
          </p:cNvSpPr>
          <p:nvPr>
            <p:ph type="ftr" sz="quarter" idx="11"/>
          </p:nvPr>
        </p:nvSpPr>
        <p:spPr>
          <a:xfrm>
            <a:off x="565622" y="6453010"/>
            <a:ext cx="4500376" cy="404614"/>
          </a:xfrm>
        </p:spPr>
        <p:txBody>
          <a:bodyPr>
            <a:normAutofit/>
          </a:bodyPr>
          <a:lstStyle/>
          <a:p>
            <a:pPr>
              <a:spcAft>
                <a:spcPts val="600"/>
              </a:spcAft>
            </a:pPr>
            <a:r>
              <a:rPr lang="en-US" b="1" dirty="0">
                <a:solidFill>
                  <a:schemeClr val="bg1"/>
                </a:solidFill>
              </a:rPr>
              <a:t>Team OLAPPED CSCI 6401-01</a:t>
            </a:r>
          </a:p>
        </p:txBody>
      </p:sp>
      <p:sp>
        <p:nvSpPr>
          <p:cNvPr id="5" name="Slide Number Placeholder 4">
            <a:extLst>
              <a:ext uri="{FF2B5EF4-FFF2-40B4-BE49-F238E27FC236}">
                <a16:creationId xmlns:a16="http://schemas.microsoft.com/office/drawing/2014/main" id="{CACD6553-062C-DB28-D439-55E56D781C75}"/>
              </a:ext>
            </a:extLst>
          </p:cNvPr>
          <p:cNvSpPr>
            <a:spLocks noGrp="1"/>
          </p:cNvSpPr>
          <p:nvPr>
            <p:ph type="sldNum" sz="quarter" idx="12"/>
          </p:nvPr>
        </p:nvSpPr>
        <p:spPr>
          <a:xfrm>
            <a:off x="9971314" y="6453386"/>
            <a:ext cx="1097714" cy="404614"/>
          </a:xfrm>
        </p:spPr>
        <p:txBody>
          <a:bodyPr>
            <a:normAutofit/>
          </a:bodyPr>
          <a:lstStyle/>
          <a:p>
            <a:pPr>
              <a:spcAft>
                <a:spcPts val="600"/>
              </a:spcAft>
            </a:pPr>
            <a:fld id="{A7742A89-99FC-5E47-9EDB-96AEB6A7CE5C}" type="slidenum">
              <a:rPr lang="en-US" b="1" smtClean="0"/>
              <a:pPr>
                <a:spcAft>
                  <a:spcPts val="600"/>
                </a:spcAft>
              </a:pPr>
              <a:t>5</a:t>
            </a:fld>
            <a:endParaRPr lang="en-US" b="1"/>
          </a:p>
        </p:txBody>
      </p:sp>
      <p:pic>
        <p:nvPicPr>
          <p:cNvPr id="6" name="Picture 5" descr="A logo on a black background&#10;&#10;Description automatically generated">
            <a:extLst>
              <a:ext uri="{FF2B5EF4-FFF2-40B4-BE49-F238E27FC236}">
                <a16:creationId xmlns:a16="http://schemas.microsoft.com/office/drawing/2014/main" id="{805BA03B-1058-9F1F-940A-AEE6197238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0" y="66675"/>
            <a:ext cx="1080586" cy="812160"/>
          </a:xfrm>
          <a:prstGeom prst="rect">
            <a:avLst/>
          </a:prstGeom>
        </p:spPr>
      </p:pic>
    </p:spTree>
    <p:extLst>
      <p:ext uri="{BB962C8B-B14F-4D97-AF65-F5344CB8AC3E}">
        <p14:creationId xmlns:p14="http://schemas.microsoft.com/office/powerpoint/2010/main" val="2825664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68A6-468A-DA1D-891E-6F3658AC20DC}"/>
              </a:ext>
            </a:extLst>
          </p:cNvPr>
          <p:cNvSpPr>
            <a:spLocks noGrp="1"/>
          </p:cNvSpPr>
          <p:nvPr>
            <p:ph type="title"/>
          </p:nvPr>
        </p:nvSpPr>
        <p:spPr>
          <a:xfrm>
            <a:off x="3290638" y="532915"/>
            <a:ext cx="6160168" cy="533847"/>
          </a:xfrm>
        </p:spPr>
        <p:txBody>
          <a:bodyPr>
            <a:normAutofit/>
          </a:bodyPr>
          <a:lstStyle/>
          <a:p>
            <a:pPr algn="ctr"/>
            <a:r>
              <a:rPr lang="en-US" sz="2800" b="1">
                <a:latin typeface="Times New Roman" panose="02020603050405020304" pitchFamily="18" charset="0"/>
                <a:cs typeface="Times New Roman" panose="02020603050405020304" pitchFamily="18" charset="0"/>
              </a:rPr>
              <a:t>Literature Review </a:t>
            </a:r>
            <a:endParaRPr lang="en-US" sz="2800" b="1" dirty="0">
              <a:latin typeface="Times New Roman" panose="02020603050405020304" pitchFamily="18" charset="0"/>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id="{06747474-5C81-254F-C74B-C46E950690BF}"/>
              </a:ext>
            </a:extLst>
          </p:cNvPr>
          <p:cNvGraphicFramePr>
            <a:graphicFrameLocks noGrp="1"/>
          </p:cNvGraphicFramePr>
          <p:nvPr>
            <p:ph idx="1"/>
            <p:extLst>
              <p:ext uri="{D42A27DB-BD31-4B8C-83A1-F6EECF244321}">
                <p14:modId xmlns:p14="http://schemas.microsoft.com/office/powerpoint/2010/main" val="1116526892"/>
              </p:ext>
            </p:extLst>
          </p:nvPr>
        </p:nvGraphicFramePr>
        <p:xfrm>
          <a:off x="866274" y="1198173"/>
          <a:ext cx="11081083" cy="5181600"/>
        </p:xfrm>
        <a:graphic>
          <a:graphicData uri="http://schemas.openxmlformats.org/drawingml/2006/table">
            <a:tbl>
              <a:tblPr firstRow="1" bandRow="1">
                <a:tableStyleId>{8EC20E35-A176-4012-BC5E-935CFFF8708E}</a:tableStyleId>
              </a:tblPr>
              <a:tblGrid>
                <a:gridCol w="379924">
                  <a:extLst>
                    <a:ext uri="{9D8B030D-6E8A-4147-A177-3AD203B41FA5}">
                      <a16:colId xmlns:a16="http://schemas.microsoft.com/office/drawing/2014/main" val="3505350924"/>
                    </a:ext>
                  </a:extLst>
                </a:gridCol>
                <a:gridCol w="2127567">
                  <a:extLst>
                    <a:ext uri="{9D8B030D-6E8A-4147-A177-3AD203B41FA5}">
                      <a16:colId xmlns:a16="http://schemas.microsoft.com/office/drawing/2014/main" val="834657161"/>
                    </a:ext>
                  </a:extLst>
                </a:gridCol>
                <a:gridCol w="1523088">
                  <a:extLst>
                    <a:ext uri="{9D8B030D-6E8A-4147-A177-3AD203B41FA5}">
                      <a16:colId xmlns:a16="http://schemas.microsoft.com/office/drawing/2014/main" val="846480637"/>
                    </a:ext>
                  </a:extLst>
                </a:gridCol>
                <a:gridCol w="2731168">
                  <a:extLst>
                    <a:ext uri="{9D8B030D-6E8A-4147-A177-3AD203B41FA5}">
                      <a16:colId xmlns:a16="http://schemas.microsoft.com/office/drawing/2014/main" val="956733936"/>
                    </a:ext>
                  </a:extLst>
                </a:gridCol>
                <a:gridCol w="1227221">
                  <a:extLst>
                    <a:ext uri="{9D8B030D-6E8A-4147-A177-3AD203B41FA5}">
                      <a16:colId xmlns:a16="http://schemas.microsoft.com/office/drawing/2014/main" val="724321266"/>
                    </a:ext>
                  </a:extLst>
                </a:gridCol>
                <a:gridCol w="3092115">
                  <a:extLst>
                    <a:ext uri="{9D8B030D-6E8A-4147-A177-3AD203B41FA5}">
                      <a16:colId xmlns:a16="http://schemas.microsoft.com/office/drawing/2014/main" val="3371935767"/>
                    </a:ext>
                  </a:extLst>
                </a:gridCol>
              </a:tblGrid>
              <a:tr h="370840">
                <a:tc>
                  <a:txBody>
                    <a:bodyPr/>
                    <a:lstStyle/>
                    <a:p>
                      <a:pPr algn="ct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Title Of The Paper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Author(s) Name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Publication Date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Name Of The Publisher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APA Style Citation</a:t>
                      </a:r>
                    </a:p>
                  </a:txBody>
                  <a:tcPr anchor="ctr"/>
                </a:tc>
                <a:extLst>
                  <a:ext uri="{0D108BD9-81ED-4DB2-BD59-A6C34878D82A}">
                    <a16:rowId xmlns:a16="http://schemas.microsoft.com/office/drawing/2014/main" val="3019248000"/>
                  </a:ext>
                </a:extLst>
              </a:tr>
              <a:tr h="370840">
                <a:tc>
                  <a:txBody>
                    <a:bodyPr/>
                    <a:lstStyle/>
                    <a:p>
                      <a:r>
                        <a:rPr lang="en-US" sz="1200" dirty="0"/>
                        <a:t>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rPr>
                        <a:t>A TAIEX forecasting model based on changes of keyword search volume on Google Trends. </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rPr>
                        <a:t>Min-</a:t>
                      </a:r>
                      <a:r>
                        <a:rPr lang="en-US" sz="1200" kern="1200" dirty="0" err="1">
                          <a:solidFill>
                            <a:schemeClr val="dk1"/>
                          </a:solidFill>
                          <a:effectLst/>
                        </a:rPr>
                        <a:t>Hsuan</a:t>
                      </a:r>
                      <a:r>
                        <a:rPr lang="en-US" sz="1200" kern="1200" dirty="0">
                          <a:solidFill>
                            <a:schemeClr val="dk1"/>
                          </a:solidFill>
                          <a:effectLst/>
                        </a:rPr>
                        <a:t> Fan, </a:t>
                      </a:r>
                      <a:r>
                        <a:rPr lang="en-US" sz="1200" kern="1200" dirty="0" err="1">
                          <a:solidFill>
                            <a:schemeClr val="dk1"/>
                          </a:solidFill>
                          <a:effectLst/>
                        </a:rPr>
                        <a:t>En-Chih</a:t>
                      </a:r>
                      <a:r>
                        <a:rPr lang="en-US" sz="1200" kern="1200" dirty="0">
                          <a:solidFill>
                            <a:schemeClr val="dk1"/>
                          </a:solidFill>
                          <a:effectLst/>
                        </a:rPr>
                        <a:t> Liao and Mu-Yen Chen.</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rPr>
                        <a:t>Published in 2014 IEEE International Symposium on Independent Computing (ISIC).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rPr>
                        <a:t>Date of Conference: 09-12 December 2014. </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rPr>
                        <a:t>IEEE. </a:t>
                      </a:r>
                      <a:endParaRPr lang="en-US" sz="1200" dirty="0"/>
                    </a:p>
                  </a:txBody>
                  <a:tcPr/>
                </a:tc>
                <a:tc>
                  <a:txBody>
                    <a:bodyPr/>
                    <a:lstStyle/>
                    <a:p>
                      <a:r>
                        <a:rPr lang="en-US" sz="1200" dirty="0">
                          <a:effectLst/>
                        </a:rPr>
                        <a:t>Shibboleth authentication request. (n.d.). </a:t>
                      </a:r>
                      <a:r>
                        <a:rPr lang="en-US" sz="1200" dirty="0">
                          <a:solidFill>
                            <a:srgbClr val="0260BF"/>
                          </a:solidFill>
                          <a:effectLst/>
                        </a:rPr>
                        <a:t>https://</a:t>
                      </a:r>
                      <a:r>
                        <a:rPr lang="en-US" sz="1200" dirty="0" err="1">
                          <a:solidFill>
                            <a:srgbClr val="0260BF"/>
                          </a:solidFill>
                          <a:effectLst/>
                        </a:rPr>
                        <a:t>ieeexplore-ieee-org.unh</a:t>
                      </a:r>
                      <a:r>
                        <a:rPr lang="en-US" sz="1200" dirty="0">
                          <a:solidFill>
                            <a:srgbClr val="0260BF"/>
                          </a:solidFill>
                          <a:effectLst/>
                        </a:rPr>
                        <a:t>- proxy01.newhaven.edu/document/7011756/authors </a:t>
                      </a:r>
                      <a:endParaRPr lang="en-US" sz="1200" dirty="0"/>
                    </a:p>
                  </a:txBody>
                  <a:tcPr/>
                </a:tc>
                <a:extLst>
                  <a:ext uri="{0D108BD9-81ED-4DB2-BD59-A6C34878D82A}">
                    <a16:rowId xmlns:a16="http://schemas.microsoft.com/office/drawing/2014/main" val="3483494848"/>
                  </a:ext>
                </a:extLst>
              </a:tr>
              <a:tr h="370840">
                <a:tc>
                  <a:txBody>
                    <a:bodyPr/>
                    <a:lstStyle/>
                    <a:p>
                      <a:r>
                        <a:rPr lang="en-US" sz="1200" dirty="0"/>
                        <a:t>II.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rPr>
                        <a:t>Reinforcement Learning for Stock Price Trading with Keywords in Google Trends. </a:t>
                      </a:r>
                      <a:endParaRPr lang="en-US" sz="1200" dirty="0"/>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Shingchern</a:t>
                      </a:r>
                      <a:r>
                        <a:rPr lang="en-US" sz="1200" dirty="0"/>
                        <a:t> D. You, Po-Yuan Hsiao and </a:t>
                      </a:r>
                      <a:r>
                        <a:rPr lang="en-US" sz="1200" dirty="0" err="1"/>
                        <a:t>Shengzhe</a:t>
                      </a:r>
                      <a:r>
                        <a:rPr lang="en-US" sz="1200" dirty="0"/>
                        <a:t> Tsai.</a:t>
                      </a:r>
                    </a:p>
                  </a:txBody>
                  <a:tcPr/>
                </a:tc>
                <a:tc>
                  <a:txBody>
                    <a:bodyPr/>
                    <a:lstStyle/>
                    <a:p>
                      <a:r>
                        <a:rPr lang="en-US" sz="1200" dirty="0"/>
                        <a:t>Published in 2023 9th International Conference on Applied System Innovation (ICASI). Date of Conference: 21-25 April 2023. </a:t>
                      </a:r>
                    </a:p>
                  </a:txBody>
                  <a:tcPr/>
                </a:tc>
                <a:tc>
                  <a:txBody>
                    <a:bodyPr/>
                    <a:lstStyle/>
                    <a:p>
                      <a:r>
                        <a:rPr lang="en-US" sz="1200" dirty="0"/>
                        <a:t>IEEE. </a:t>
                      </a:r>
                    </a:p>
                  </a:txBody>
                  <a:tcPr/>
                </a:tc>
                <a:tc>
                  <a:txBody>
                    <a:bodyPr/>
                    <a:lstStyle/>
                    <a:p>
                      <a:r>
                        <a:rPr lang="en-US" sz="1200" dirty="0">
                          <a:effectLst/>
                        </a:rPr>
                        <a:t>Shibboleth authentication request. (n.d.-a). </a:t>
                      </a:r>
                      <a:r>
                        <a:rPr lang="en-US" sz="1200" dirty="0">
                          <a:solidFill>
                            <a:srgbClr val="0260BF"/>
                          </a:solidFill>
                          <a:effectLst/>
                        </a:rPr>
                        <a:t>https://</a:t>
                      </a:r>
                      <a:r>
                        <a:rPr lang="en-US" sz="1200" dirty="0" err="1">
                          <a:solidFill>
                            <a:srgbClr val="0260BF"/>
                          </a:solidFill>
                          <a:effectLst/>
                        </a:rPr>
                        <a:t>ieeexplore-ieee-org.unh</a:t>
                      </a:r>
                      <a:r>
                        <a:rPr lang="en-US" sz="1200" dirty="0">
                          <a:solidFill>
                            <a:srgbClr val="0260BF"/>
                          </a:solidFill>
                          <a:effectLst/>
                        </a:rPr>
                        <a:t>- proxy01.newhaven.edu/document/10179534/</a:t>
                      </a:r>
                      <a:r>
                        <a:rPr lang="en-US" sz="1200" dirty="0" err="1">
                          <a:solidFill>
                            <a:srgbClr val="0260BF"/>
                          </a:solidFill>
                          <a:effectLst/>
                        </a:rPr>
                        <a:t>authors#authors</a:t>
                      </a:r>
                      <a:r>
                        <a:rPr lang="en-US" sz="1200" dirty="0">
                          <a:solidFill>
                            <a:srgbClr val="0260BF"/>
                          </a:solidFill>
                          <a:effectLst/>
                        </a:rPr>
                        <a:t> </a:t>
                      </a:r>
                      <a:endParaRPr lang="en-US" sz="1200" dirty="0"/>
                    </a:p>
                  </a:txBody>
                  <a:tcPr/>
                </a:tc>
                <a:extLst>
                  <a:ext uri="{0D108BD9-81ED-4DB2-BD59-A6C34878D82A}">
                    <a16:rowId xmlns:a16="http://schemas.microsoft.com/office/drawing/2014/main" val="3950163050"/>
                  </a:ext>
                </a:extLst>
              </a:tr>
              <a:tr h="370840">
                <a:tc>
                  <a:txBody>
                    <a:bodyPr/>
                    <a:lstStyle/>
                    <a:p>
                      <a:r>
                        <a:rPr lang="en-US" sz="1200" dirty="0"/>
                        <a:t>III.</a:t>
                      </a:r>
                    </a:p>
                  </a:txBody>
                  <a:tcPr/>
                </a:tc>
                <a:tc>
                  <a:txBody>
                    <a:bodyPr/>
                    <a:lstStyle/>
                    <a:p>
                      <a:r>
                        <a:rPr lang="en-US" sz="1200" dirty="0">
                          <a:effectLst/>
                        </a:rPr>
                        <a:t>An algorithm based on Google Trends' data for future prediction. Case study: German elections. </a:t>
                      </a:r>
                      <a:endParaRPr lang="en-US" sz="1200" dirty="0"/>
                    </a:p>
                  </a:txBody>
                  <a:tcPr/>
                </a:tc>
                <a:tc>
                  <a:txBody>
                    <a:bodyPr/>
                    <a:lstStyle/>
                    <a:p>
                      <a:r>
                        <a:rPr lang="en-US" sz="1200" dirty="0">
                          <a:effectLst/>
                        </a:rPr>
                        <a:t>Spyros E. </a:t>
                      </a:r>
                      <a:r>
                        <a:rPr lang="en-US" sz="1200" dirty="0" err="1">
                          <a:effectLst/>
                        </a:rPr>
                        <a:t>Polykalas</a:t>
                      </a:r>
                      <a:r>
                        <a:rPr lang="en-US" sz="1200" dirty="0">
                          <a:effectLst/>
                        </a:rPr>
                        <a:t>, George N. </a:t>
                      </a:r>
                      <a:r>
                        <a:rPr lang="en-US" sz="1200" dirty="0" err="1">
                          <a:effectLst/>
                        </a:rPr>
                        <a:t>Prezerakos</a:t>
                      </a:r>
                      <a:r>
                        <a:rPr lang="en-US" sz="1200" dirty="0">
                          <a:effectLst/>
                        </a:rPr>
                        <a:t> and </a:t>
                      </a:r>
                      <a:r>
                        <a:rPr lang="en-US" sz="1200" dirty="0" err="1">
                          <a:effectLst/>
                        </a:rPr>
                        <a:t>Agisilaos</a:t>
                      </a:r>
                      <a:r>
                        <a:rPr lang="en-US" sz="1200" dirty="0">
                          <a:effectLst/>
                        </a:rPr>
                        <a:t> </a:t>
                      </a:r>
                      <a:r>
                        <a:rPr lang="en-US" sz="1200" dirty="0" err="1">
                          <a:effectLst/>
                        </a:rPr>
                        <a:t>Konidaris</a:t>
                      </a:r>
                      <a:r>
                        <a:rPr lang="en-US" sz="1200" dirty="0">
                          <a:effectLst/>
                        </a:rPr>
                        <a:t>.</a:t>
                      </a:r>
                      <a:endParaRPr lang="en-US" sz="1200" dirty="0"/>
                    </a:p>
                  </a:txBody>
                  <a:tcPr/>
                </a:tc>
                <a:tc>
                  <a:txBody>
                    <a:bodyPr/>
                    <a:lstStyle/>
                    <a:p>
                      <a:r>
                        <a:rPr lang="en-US" sz="1200" dirty="0">
                          <a:effectLst/>
                        </a:rPr>
                        <a:t>Published in IEEE International Symposium on Signal Processing and Information Technology. </a:t>
                      </a:r>
                      <a:endParaRPr lang="en-US" sz="1200" dirty="0"/>
                    </a:p>
                    <a:p>
                      <a:r>
                        <a:rPr lang="en-US" sz="1200" dirty="0">
                          <a:effectLst/>
                        </a:rPr>
                        <a:t>Date of Conference: 12-15 December 2013. </a:t>
                      </a:r>
                      <a:endParaRPr lang="en-US" sz="1200" dirty="0"/>
                    </a:p>
                  </a:txBody>
                  <a:tcPr/>
                </a:tc>
                <a:tc>
                  <a:txBody>
                    <a:bodyPr/>
                    <a:lstStyle/>
                    <a:p>
                      <a:r>
                        <a:rPr lang="en-US" sz="1200" dirty="0">
                          <a:effectLst/>
                        </a:rPr>
                        <a:t>IEEE. </a:t>
                      </a:r>
                      <a:endParaRPr lang="en-US" sz="1200" dirty="0"/>
                    </a:p>
                  </a:txBody>
                  <a:tcPr/>
                </a:tc>
                <a:tc>
                  <a:txBody>
                    <a:bodyPr/>
                    <a:lstStyle/>
                    <a:p>
                      <a:r>
                        <a:rPr lang="en-US" sz="1200" dirty="0">
                          <a:effectLst/>
                        </a:rPr>
                        <a:t>Shibboleth authentication request. (n.d.-a). </a:t>
                      </a:r>
                      <a:r>
                        <a:rPr lang="en-US" sz="1200" dirty="0">
                          <a:solidFill>
                            <a:srgbClr val="0260BF"/>
                          </a:solidFill>
                          <a:effectLst/>
                        </a:rPr>
                        <a:t>https://</a:t>
                      </a:r>
                      <a:r>
                        <a:rPr lang="en-US" sz="1200" dirty="0" err="1">
                          <a:solidFill>
                            <a:srgbClr val="0260BF"/>
                          </a:solidFill>
                          <a:effectLst/>
                        </a:rPr>
                        <a:t>ieeexplore-ieee-org.unh</a:t>
                      </a:r>
                      <a:r>
                        <a:rPr lang="en-US" sz="1200" dirty="0">
                          <a:solidFill>
                            <a:srgbClr val="0260BF"/>
                          </a:solidFill>
                          <a:effectLst/>
                        </a:rPr>
                        <a:t>- proxy01.newhaven.edu/document/6781856/</a:t>
                      </a:r>
                      <a:r>
                        <a:rPr lang="en-US" sz="1200" dirty="0" err="1">
                          <a:solidFill>
                            <a:srgbClr val="0260BF"/>
                          </a:solidFill>
                          <a:effectLst/>
                        </a:rPr>
                        <a:t>authors#authors</a:t>
                      </a:r>
                      <a:r>
                        <a:rPr lang="en-US" sz="1200" dirty="0">
                          <a:solidFill>
                            <a:srgbClr val="0260BF"/>
                          </a:solidFill>
                          <a:effectLst/>
                        </a:rPr>
                        <a:t> </a:t>
                      </a:r>
                      <a:endParaRPr lang="en-US" sz="1200" dirty="0"/>
                    </a:p>
                  </a:txBody>
                  <a:tcPr/>
                </a:tc>
                <a:extLst>
                  <a:ext uri="{0D108BD9-81ED-4DB2-BD59-A6C34878D82A}">
                    <a16:rowId xmlns:a16="http://schemas.microsoft.com/office/drawing/2014/main" val="4145129850"/>
                  </a:ext>
                </a:extLst>
              </a:tr>
              <a:tr h="370840">
                <a:tc>
                  <a:txBody>
                    <a:bodyPr/>
                    <a:lstStyle/>
                    <a:p>
                      <a:r>
                        <a:rPr lang="en-US" sz="1200" dirty="0"/>
                        <a:t>IV.</a:t>
                      </a:r>
                    </a:p>
                  </a:txBody>
                  <a:tcPr/>
                </a:tc>
                <a:tc>
                  <a:txBody>
                    <a:bodyPr/>
                    <a:lstStyle/>
                    <a:p>
                      <a:r>
                        <a:rPr lang="en-US" sz="1200" dirty="0">
                          <a:effectLst/>
                        </a:rPr>
                        <a:t>Predicting Automotive Sales using Pre-Purchase Online Search Data. </a:t>
                      </a:r>
                      <a:endParaRPr lang="en-US" sz="1200" dirty="0"/>
                    </a:p>
                  </a:txBody>
                  <a:tcPr/>
                </a:tc>
                <a:tc>
                  <a:txBody>
                    <a:bodyPr/>
                    <a:lstStyle/>
                    <a:p>
                      <a:r>
                        <a:rPr lang="en-US" sz="1200" dirty="0">
                          <a:effectLst/>
                        </a:rPr>
                        <a:t>Philipp Wachter, Tobias Widmer and Achim Klein.</a:t>
                      </a:r>
                      <a:endParaRPr lang="en-US" sz="1200" dirty="0"/>
                    </a:p>
                  </a:txBody>
                  <a:tcPr/>
                </a:tc>
                <a:tc>
                  <a:txBody>
                    <a:bodyPr/>
                    <a:lstStyle/>
                    <a:p>
                      <a:r>
                        <a:rPr lang="en-US" sz="1200" dirty="0">
                          <a:effectLst/>
                        </a:rPr>
                        <a:t>Published in 2019 Federated Conference on Computer Science and Information Systems (</a:t>
                      </a:r>
                      <a:r>
                        <a:rPr lang="en-US" sz="1200" dirty="0" err="1">
                          <a:effectLst/>
                        </a:rPr>
                        <a:t>FedCSIS</a:t>
                      </a:r>
                      <a:r>
                        <a:rPr lang="en-US" sz="1200" dirty="0">
                          <a:effectLst/>
                        </a:rPr>
                        <a:t>). </a:t>
                      </a:r>
                      <a:endParaRPr lang="en-US" sz="1200" dirty="0"/>
                    </a:p>
                    <a:p>
                      <a:r>
                        <a:rPr lang="en-US" sz="1200" dirty="0">
                          <a:effectLst/>
                        </a:rPr>
                        <a:t>Date of Conference: 12-15 December 2013. </a:t>
                      </a:r>
                      <a:endParaRPr lang="en-US" sz="1200" dirty="0"/>
                    </a:p>
                  </a:txBody>
                  <a:tcPr/>
                </a:tc>
                <a:tc>
                  <a:txBody>
                    <a:bodyPr/>
                    <a:lstStyle/>
                    <a:p>
                      <a:r>
                        <a:rPr lang="en-US" sz="1200" dirty="0">
                          <a:effectLst/>
                        </a:rPr>
                        <a:t>IEEE. </a:t>
                      </a:r>
                      <a:endParaRPr lang="en-US" sz="1200" dirty="0"/>
                    </a:p>
                  </a:txBody>
                  <a:tcPr/>
                </a:tc>
                <a:tc>
                  <a:txBody>
                    <a:bodyPr/>
                    <a:lstStyle/>
                    <a:p>
                      <a:r>
                        <a:rPr lang="en-US" sz="1200" dirty="0">
                          <a:effectLst/>
                        </a:rPr>
                        <a:t>Shibboleth authentication request. (n.d.-a). </a:t>
                      </a:r>
                      <a:r>
                        <a:rPr lang="en-US" sz="1200" dirty="0">
                          <a:solidFill>
                            <a:srgbClr val="0260BF"/>
                          </a:solidFill>
                          <a:effectLst/>
                        </a:rPr>
                        <a:t>https://</a:t>
                      </a:r>
                      <a:r>
                        <a:rPr lang="en-US" sz="1200" dirty="0" err="1">
                          <a:solidFill>
                            <a:srgbClr val="0260BF"/>
                          </a:solidFill>
                          <a:effectLst/>
                        </a:rPr>
                        <a:t>ieeexplore-ieee-org.unh</a:t>
                      </a:r>
                      <a:r>
                        <a:rPr lang="en-US" sz="1200" dirty="0">
                          <a:solidFill>
                            <a:srgbClr val="0260BF"/>
                          </a:solidFill>
                          <a:effectLst/>
                        </a:rPr>
                        <a:t>- proxy01.newhaven.edu/document/8860027/</a:t>
                      </a:r>
                      <a:r>
                        <a:rPr lang="en-US" sz="1200" dirty="0" err="1">
                          <a:solidFill>
                            <a:srgbClr val="0260BF"/>
                          </a:solidFill>
                          <a:effectLst/>
                        </a:rPr>
                        <a:t>authors#authors</a:t>
                      </a:r>
                      <a:r>
                        <a:rPr lang="en-US" sz="1200" dirty="0">
                          <a:solidFill>
                            <a:srgbClr val="0260BF"/>
                          </a:solidFill>
                          <a:effectLst/>
                        </a:rPr>
                        <a:t> </a:t>
                      </a:r>
                      <a:endParaRPr lang="en-US" sz="1200" dirty="0"/>
                    </a:p>
                    <a:p>
                      <a:endParaRPr lang="en-US" sz="1200" dirty="0"/>
                    </a:p>
                  </a:txBody>
                  <a:tcPr/>
                </a:tc>
                <a:extLst>
                  <a:ext uri="{0D108BD9-81ED-4DB2-BD59-A6C34878D82A}">
                    <a16:rowId xmlns:a16="http://schemas.microsoft.com/office/drawing/2014/main" val="1655785381"/>
                  </a:ext>
                </a:extLst>
              </a:tr>
              <a:tr h="370840">
                <a:tc>
                  <a:txBody>
                    <a:bodyPr/>
                    <a:lstStyle/>
                    <a:p>
                      <a:r>
                        <a:rPr lang="en-US" sz="1200" dirty="0"/>
                        <a:t>V.</a:t>
                      </a:r>
                    </a:p>
                  </a:txBody>
                  <a:tcPr/>
                </a:tc>
                <a:tc>
                  <a:txBody>
                    <a:bodyPr/>
                    <a:lstStyle/>
                    <a:p>
                      <a:r>
                        <a:rPr lang="en-US" sz="1200" dirty="0">
                          <a:effectLst/>
                        </a:rPr>
                        <a:t>Recommending Personalized Search Terms for Assisting Exploratory Website Search. </a:t>
                      </a:r>
                      <a:endParaRPr lang="en-US" sz="1200" dirty="0"/>
                    </a:p>
                  </a:txBody>
                  <a:tcPr/>
                </a:tc>
                <a:tc>
                  <a:txBody>
                    <a:bodyPr/>
                    <a:lstStyle/>
                    <a:p>
                      <a:r>
                        <a:rPr lang="en-US" sz="1200" dirty="0">
                          <a:effectLst/>
                        </a:rPr>
                        <a:t>Young Park.</a:t>
                      </a:r>
                      <a:endParaRPr lang="en-US" sz="1200" dirty="0"/>
                    </a:p>
                  </a:txBody>
                  <a:tcPr/>
                </a:tc>
                <a:tc>
                  <a:txBody>
                    <a:bodyPr/>
                    <a:lstStyle/>
                    <a:p>
                      <a:r>
                        <a:rPr lang="en-US" sz="1200" dirty="0">
                          <a:effectLst/>
                        </a:rPr>
                        <a:t>Published in 2019 ACM/IEEE Joint Conference on Digital Libraries (JCDL). Date of Conference: 02-06 June 2019. </a:t>
                      </a:r>
                      <a:endParaRPr lang="en-US" sz="1200" dirty="0"/>
                    </a:p>
                  </a:txBody>
                  <a:tcPr/>
                </a:tc>
                <a:tc>
                  <a:txBody>
                    <a:bodyPr/>
                    <a:lstStyle/>
                    <a:p>
                      <a:r>
                        <a:rPr lang="en-US" sz="1200" dirty="0">
                          <a:effectLst/>
                        </a:rPr>
                        <a:t>IEEE. </a:t>
                      </a:r>
                      <a:endParaRPr lang="en-US" sz="1200" dirty="0"/>
                    </a:p>
                  </a:txBody>
                  <a:tcPr/>
                </a:tc>
                <a:tc>
                  <a:txBody>
                    <a:bodyPr/>
                    <a:lstStyle/>
                    <a:p>
                      <a:r>
                        <a:rPr lang="en-US" sz="1200" dirty="0">
                          <a:effectLst/>
                        </a:rPr>
                        <a:t>Shibboleth authentication request. (n.d.-a). </a:t>
                      </a:r>
                      <a:r>
                        <a:rPr lang="en-US" sz="1200" dirty="0">
                          <a:solidFill>
                            <a:srgbClr val="0260BF"/>
                          </a:solidFill>
                          <a:effectLst/>
                        </a:rPr>
                        <a:t>https://</a:t>
                      </a:r>
                      <a:r>
                        <a:rPr lang="en-US" sz="1200" dirty="0" err="1">
                          <a:solidFill>
                            <a:srgbClr val="0260BF"/>
                          </a:solidFill>
                          <a:effectLst/>
                        </a:rPr>
                        <a:t>ieeexplore-ieee-org.unh</a:t>
                      </a:r>
                      <a:r>
                        <a:rPr lang="en-US" sz="1200" dirty="0">
                          <a:solidFill>
                            <a:srgbClr val="0260BF"/>
                          </a:solidFill>
                          <a:effectLst/>
                        </a:rPr>
                        <a:t>- proxy01.newhaven.edu/document/8791155/</a:t>
                      </a:r>
                      <a:r>
                        <a:rPr lang="en-US" sz="1200" dirty="0" err="1">
                          <a:solidFill>
                            <a:srgbClr val="0260BF"/>
                          </a:solidFill>
                          <a:effectLst/>
                        </a:rPr>
                        <a:t>authors#authors</a:t>
                      </a:r>
                      <a:r>
                        <a:rPr lang="en-US" sz="1200" dirty="0">
                          <a:solidFill>
                            <a:srgbClr val="0260BF"/>
                          </a:solidFill>
                          <a:effectLst/>
                        </a:rPr>
                        <a:t> </a:t>
                      </a:r>
                      <a:endParaRPr lang="en-US" sz="1200" dirty="0"/>
                    </a:p>
                  </a:txBody>
                  <a:tcPr/>
                </a:tc>
                <a:extLst>
                  <a:ext uri="{0D108BD9-81ED-4DB2-BD59-A6C34878D82A}">
                    <a16:rowId xmlns:a16="http://schemas.microsoft.com/office/drawing/2014/main" val="3463058773"/>
                  </a:ext>
                </a:extLst>
              </a:tr>
            </a:tbl>
          </a:graphicData>
        </a:graphic>
      </p:graphicFrame>
      <p:sp>
        <p:nvSpPr>
          <p:cNvPr id="4" name="Footer Placeholder 3">
            <a:extLst>
              <a:ext uri="{FF2B5EF4-FFF2-40B4-BE49-F238E27FC236}">
                <a16:creationId xmlns:a16="http://schemas.microsoft.com/office/drawing/2014/main" id="{8F9DAA5B-C593-51CA-077C-FD1485E522A9}"/>
              </a:ext>
            </a:extLst>
          </p:cNvPr>
          <p:cNvSpPr>
            <a:spLocks noGrp="1"/>
          </p:cNvSpPr>
          <p:nvPr>
            <p:ph type="ftr" sz="quarter" idx="11"/>
          </p:nvPr>
        </p:nvSpPr>
        <p:spPr>
          <a:xfrm>
            <a:off x="1052764" y="6469877"/>
            <a:ext cx="2237874" cy="404614"/>
          </a:xfrm>
        </p:spPr>
        <p:txBody>
          <a:bodyPr/>
          <a:lstStyle/>
          <a:p>
            <a:r>
              <a:rPr lang="en-US" b="1" dirty="0"/>
              <a:t>Team OLAPPED CSCI 6401-01</a:t>
            </a:r>
          </a:p>
        </p:txBody>
      </p:sp>
      <p:sp>
        <p:nvSpPr>
          <p:cNvPr id="5" name="Slide Number Placeholder 4">
            <a:extLst>
              <a:ext uri="{FF2B5EF4-FFF2-40B4-BE49-F238E27FC236}">
                <a16:creationId xmlns:a16="http://schemas.microsoft.com/office/drawing/2014/main" id="{CACD6553-062C-DB28-D439-55E56D781C75}"/>
              </a:ext>
            </a:extLst>
          </p:cNvPr>
          <p:cNvSpPr>
            <a:spLocks noGrp="1"/>
          </p:cNvSpPr>
          <p:nvPr>
            <p:ph type="sldNum" sz="quarter" idx="12"/>
          </p:nvPr>
        </p:nvSpPr>
        <p:spPr>
          <a:xfrm>
            <a:off x="11297680" y="6453386"/>
            <a:ext cx="336860" cy="404614"/>
          </a:xfrm>
        </p:spPr>
        <p:txBody>
          <a:bodyPr/>
          <a:lstStyle/>
          <a:p>
            <a:fld id="{A7742A89-99FC-5E47-9EDB-96AEB6A7CE5C}" type="slidenum">
              <a:rPr lang="en-US" b="1" smtClean="0"/>
              <a:t>6</a:t>
            </a:fld>
            <a:endParaRPr lang="en-US" b="1" dirty="0"/>
          </a:p>
        </p:txBody>
      </p:sp>
      <p:pic>
        <p:nvPicPr>
          <p:cNvPr id="6" name="Picture 5" descr="A logo on a black background&#10;&#10;Description automatically generated">
            <a:extLst>
              <a:ext uri="{FF2B5EF4-FFF2-40B4-BE49-F238E27FC236}">
                <a16:creationId xmlns:a16="http://schemas.microsoft.com/office/drawing/2014/main" id="{805BA03B-1058-9F1F-940A-AEE6197238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0" y="66675"/>
            <a:ext cx="1080586" cy="812160"/>
          </a:xfrm>
          <a:prstGeom prst="rect">
            <a:avLst/>
          </a:prstGeom>
        </p:spPr>
      </p:pic>
    </p:spTree>
    <p:extLst>
      <p:ext uri="{BB962C8B-B14F-4D97-AF65-F5344CB8AC3E}">
        <p14:creationId xmlns:p14="http://schemas.microsoft.com/office/powerpoint/2010/main" val="1686764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9"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2EB268A6-468A-DA1D-891E-6F3658AC20DC}"/>
              </a:ext>
            </a:extLst>
          </p:cNvPr>
          <p:cNvSpPr>
            <a:spLocks noGrp="1"/>
          </p:cNvSpPr>
          <p:nvPr>
            <p:ph type="title"/>
          </p:nvPr>
        </p:nvSpPr>
        <p:spPr>
          <a:xfrm>
            <a:off x="1253764" y="1327355"/>
            <a:ext cx="3559425" cy="4482564"/>
          </a:xfrm>
        </p:spPr>
        <p:txBody>
          <a:bodyPr>
            <a:normAutofit/>
          </a:bodyPr>
          <a:lstStyle/>
          <a:p>
            <a:r>
              <a:rPr lang="en-US" b="1" dirty="0">
                <a:latin typeface="Times New Roman" panose="02020603050405020304" pitchFamily="18" charset="0"/>
                <a:cs typeface="Times New Roman" panose="02020603050405020304" pitchFamily="18" charset="0"/>
              </a:rPr>
              <a:t>Methodology</a:t>
            </a:r>
          </a:p>
        </p:txBody>
      </p:sp>
      <p:sp>
        <p:nvSpPr>
          <p:cNvPr id="7" name="Content Placeholder 6">
            <a:extLst>
              <a:ext uri="{FF2B5EF4-FFF2-40B4-BE49-F238E27FC236}">
                <a16:creationId xmlns:a16="http://schemas.microsoft.com/office/drawing/2014/main" id="{88E81D28-E21B-5206-09EA-BCCAFE1BD3E5}"/>
              </a:ext>
            </a:extLst>
          </p:cNvPr>
          <p:cNvSpPr>
            <a:spLocks noGrp="1"/>
          </p:cNvSpPr>
          <p:nvPr>
            <p:ph idx="1"/>
          </p:nvPr>
        </p:nvSpPr>
        <p:spPr>
          <a:xfrm>
            <a:off x="6100123" y="1128713"/>
            <a:ext cx="4872677" cy="4681207"/>
          </a:xfrm>
        </p:spPr>
        <p:txBody>
          <a:bodyPr>
            <a:normAutofit/>
          </a:bodyPr>
          <a:lstStyle/>
          <a:p>
            <a:pPr marL="0" marR="0" lvl="0" indent="0">
              <a:spcBef>
                <a:spcPts val="0"/>
              </a:spcBef>
              <a:spcAft>
                <a:spcPts val="0"/>
              </a:spcAft>
              <a:buNone/>
            </a:pPr>
            <a:endParaRPr lang="en-US" sz="19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About the dataset :-</a:t>
            </a:r>
          </a:p>
          <a:p>
            <a:pPr marL="0" marR="0" lvl="0" indent="0">
              <a:spcBef>
                <a:spcPts val="0"/>
              </a:spcBef>
              <a:spcAft>
                <a:spcPts val="0"/>
              </a:spcAft>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dirty="0">
                <a:effectLst/>
                <a:latin typeface="Times New Roman" panose="02020603050405020304" pitchFamily="18" charset="0"/>
                <a:cs typeface="Times New Roman" panose="02020603050405020304" pitchFamily="18" charset="0"/>
              </a:rPr>
              <a:t>The Data Set is named “trends” as it represents the Google Search Trends for a period of 20 years (2001 - 2020), pointing out the [Top 5 Google Searches (Search Queries)] by [Categories] with their [Global Ranks] and the ranks for the [Top Countries] by [Year].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effectLst/>
                <a:latin typeface="Times New Roman" panose="02020603050405020304" pitchFamily="18" charset="0"/>
                <a:cs typeface="Times New Roman" panose="02020603050405020304" pitchFamily="18" charset="0"/>
              </a:rPr>
              <a:t>It has 5 Attributes (represented by 5 columns) namely location, year, category, rank and query. And 26956 Data Points (represented by 26956 rows). </a:t>
            </a:r>
            <a:endParaRPr lang="en-US" sz="1800" dirty="0">
              <a:latin typeface="Times New Roman" panose="02020603050405020304" pitchFamily="18" charset="0"/>
              <a:cs typeface="Times New Roman" panose="02020603050405020304" pitchFamily="18" charset="0"/>
            </a:endParaRPr>
          </a:p>
          <a:p>
            <a:pPr marL="0" marR="0" lvl="0" indent="0">
              <a:spcBef>
                <a:spcPts val="0"/>
              </a:spcBef>
              <a:spcAft>
                <a:spcPts val="0"/>
              </a:spcAft>
              <a:buNone/>
            </a:pP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900" dirty="0"/>
          </a:p>
        </p:txBody>
      </p:sp>
      <p:sp>
        <p:nvSpPr>
          <p:cNvPr id="20" name="Rectangle 19">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Footer Placeholder 3">
            <a:extLst>
              <a:ext uri="{FF2B5EF4-FFF2-40B4-BE49-F238E27FC236}">
                <a16:creationId xmlns:a16="http://schemas.microsoft.com/office/drawing/2014/main" id="{8F9DAA5B-C593-51CA-077C-FD1485E522A9}"/>
              </a:ext>
            </a:extLst>
          </p:cNvPr>
          <p:cNvSpPr>
            <a:spLocks noGrp="1"/>
          </p:cNvSpPr>
          <p:nvPr>
            <p:ph type="ftr" sz="quarter" idx="11"/>
          </p:nvPr>
        </p:nvSpPr>
        <p:spPr>
          <a:xfrm>
            <a:off x="643466" y="6453385"/>
            <a:ext cx="6280830" cy="404614"/>
          </a:xfrm>
        </p:spPr>
        <p:txBody>
          <a:bodyPr>
            <a:normAutofit/>
          </a:bodyPr>
          <a:lstStyle/>
          <a:p>
            <a:pPr>
              <a:spcAft>
                <a:spcPts val="600"/>
              </a:spcAft>
            </a:pPr>
            <a:r>
              <a:rPr lang="en-US" b="1" dirty="0">
                <a:solidFill>
                  <a:srgbClr val="FFFFFF"/>
                </a:solidFill>
              </a:rPr>
              <a:t>Team OLAPPED CSCI 6401-01</a:t>
            </a:r>
          </a:p>
        </p:txBody>
      </p:sp>
      <p:sp>
        <p:nvSpPr>
          <p:cNvPr id="5" name="Slide Number Placeholder 4">
            <a:extLst>
              <a:ext uri="{FF2B5EF4-FFF2-40B4-BE49-F238E27FC236}">
                <a16:creationId xmlns:a16="http://schemas.microsoft.com/office/drawing/2014/main" id="{CACD6553-062C-DB28-D439-55E56D781C75}"/>
              </a:ext>
            </a:extLst>
          </p:cNvPr>
          <p:cNvSpPr>
            <a:spLocks noGrp="1"/>
          </p:cNvSpPr>
          <p:nvPr>
            <p:ph type="sldNum" sz="quarter" idx="12"/>
          </p:nvPr>
        </p:nvSpPr>
        <p:spPr>
          <a:xfrm>
            <a:off x="9472736" y="6453386"/>
            <a:ext cx="1596292" cy="404614"/>
          </a:xfrm>
        </p:spPr>
        <p:txBody>
          <a:bodyPr>
            <a:normAutofit/>
          </a:bodyPr>
          <a:lstStyle/>
          <a:p>
            <a:pPr>
              <a:spcAft>
                <a:spcPts val="600"/>
              </a:spcAft>
            </a:pPr>
            <a:fld id="{A7742A89-99FC-5E47-9EDB-96AEB6A7CE5C}" type="slidenum">
              <a:rPr lang="en-US" b="1">
                <a:solidFill>
                  <a:srgbClr val="FFFFFF"/>
                </a:solidFill>
              </a:rPr>
              <a:pPr>
                <a:spcAft>
                  <a:spcPts val="600"/>
                </a:spcAft>
              </a:pPr>
              <a:t>7</a:t>
            </a:fld>
            <a:endParaRPr lang="en-US" b="1">
              <a:solidFill>
                <a:srgbClr val="FFFFFF"/>
              </a:solidFill>
            </a:endParaRPr>
          </a:p>
        </p:txBody>
      </p:sp>
      <p:pic>
        <p:nvPicPr>
          <p:cNvPr id="6" name="Picture 5" descr="A logo on a black background&#10;&#10;Description automatically generated">
            <a:extLst>
              <a:ext uri="{FF2B5EF4-FFF2-40B4-BE49-F238E27FC236}">
                <a16:creationId xmlns:a16="http://schemas.microsoft.com/office/drawing/2014/main" id="{805BA03B-1058-9F1F-940A-AEE6197238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0" y="66675"/>
            <a:ext cx="1080586" cy="812160"/>
          </a:xfrm>
          <a:prstGeom prst="rect">
            <a:avLst/>
          </a:prstGeom>
        </p:spPr>
      </p:pic>
    </p:spTree>
    <p:extLst>
      <p:ext uri="{BB962C8B-B14F-4D97-AF65-F5344CB8AC3E}">
        <p14:creationId xmlns:p14="http://schemas.microsoft.com/office/powerpoint/2010/main" val="33390338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68A6-468A-DA1D-891E-6F3658AC20DC}"/>
              </a:ext>
            </a:extLst>
          </p:cNvPr>
          <p:cNvSpPr>
            <a:spLocks noGrp="1"/>
          </p:cNvSpPr>
          <p:nvPr>
            <p:ph type="title"/>
          </p:nvPr>
        </p:nvSpPr>
        <p:spPr>
          <a:xfrm>
            <a:off x="7860667" y="685800"/>
            <a:ext cx="3656419" cy="1485900"/>
          </a:xfrm>
        </p:spPr>
        <p:txBody>
          <a:bodyPr>
            <a:normAutofit/>
          </a:bodyPr>
          <a:lstStyle/>
          <a:p>
            <a:r>
              <a:rPr lang="en-US" b="1" dirty="0">
                <a:latin typeface="Times New Roman" panose="02020603050405020304" pitchFamily="18" charset="0"/>
                <a:cs typeface="Times New Roman" panose="02020603050405020304" pitchFamily="18" charset="0"/>
              </a:rPr>
              <a:t>Methodology</a:t>
            </a:r>
          </a:p>
        </p:txBody>
      </p:sp>
      <p:sp>
        <p:nvSpPr>
          <p:cNvPr id="14" name="Rectangle 13">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Graphic 10" descr="Report Add">
            <a:extLst>
              <a:ext uri="{FF2B5EF4-FFF2-40B4-BE49-F238E27FC236}">
                <a16:creationId xmlns:a16="http://schemas.microsoft.com/office/drawing/2014/main" id="{D24ED236-3315-5F03-399D-7B32591FFB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8220" y="645106"/>
            <a:ext cx="5247747" cy="5247747"/>
          </a:xfrm>
          <a:prstGeom prst="rect">
            <a:avLst/>
          </a:prstGeom>
        </p:spPr>
      </p:pic>
      <p:sp>
        <p:nvSpPr>
          <p:cNvPr id="7" name="Content Placeholder 6">
            <a:extLst>
              <a:ext uri="{FF2B5EF4-FFF2-40B4-BE49-F238E27FC236}">
                <a16:creationId xmlns:a16="http://schemas.microsoft.com/office/drawing/2014/main" id="{88E81D28-E21B-5206-09EA-BCCAFE1BD3E5}"/>
              </a:ext>
            </a:extLst>
          </p:cNvPr>
          <p:cNvSpPr>
            <a:spLocks noGrp="1"/>
          </p:cNvSpPr>
          <p:nvPr>
            <p:ph idx="1"/>
          </p:nvPr>
        </p:nvSpPr>
        <p:spPr>
          <a:xfrm>
            <a:off x="7958138" y="1497961"/>
            <a:ext cx="3558948" cy="4369440"/>
          </a:xfrm>
        </p:spPr>
        <p:txBody>
          <a:bodyPr>
            <a:normAutofit fontScale="92500" lnSpcReduction="10000"/>
          </a:bodyPr>
          <a:lstStyle/>
          <a:p>
            <a:pPr marL="0" marR="0" lvl="0" indent="0">
              <a:lnSpc>
                <a:spcPct val="150000"/>
              </a:lnSpc>
              <a:spcBef>
                <a:spcPts val="0"/>
              </a:spcBef>
              <a:spcAft>
                <a:spcPts val="0"/>
              </a:spcAft>
              <a:buNone/>
            </a:pPr>
            <a:r>
              <a:rPr lang="en-US" sz="1900" b="1" dirty="0">
                <a:effectLst/>
                <a:latin typeface="Times New Roman" panose="02020603050405020304" pitchFamily="18" charset="0"/>
                <a:ea typeface="Calibri" panose="020F0502020204030204" pitchFamily="34" charset="0"/>
                <a:cs typeface="Times New Roman" panose="02020603050405020304" pitchFamily="18" charset="0"/>
              </a:rPr>
              <a:t>The steps we followed to tra</a:t>
            </a:r>
            <a:r>
              <a:rPr lang="en-US" sz="1900" b="1" dirty="0">
                <a:latin typeface="Times New Roman" panose="02020603050405020304" pitchFamily="18" charset="0"/>
                <a:ea typeface="Calibri" panose="020F0502020204030204" pitchFamily="34" charset="0"/>
                <a:cs typeface="Times New Roman" panose="02020603050405020304" pitchFamily="18" charset="0"/>
              </a:rPr>
              <a:t>in our model :-</a:t>
            </a:r>
          </a:p>
          <a:p>
            <a:pPr marL="0" marR="0" lvl="0" indent="0">
              <a:lnSpc>
                <a:spcPct val="150000"/>
              </a:lnSpc>
              <a:spcBef>
                <a:spcPts val="0"/>
              </a:spcBef>
              <a:spcAft>
                <a:spcPts val="0"/>
              </a:spcAft>
              <a:buNone/>
            </a:pPr>
            <a:endParaRPr lang="en-US" sz="19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Bef>
                <a:spcPts val="0"/>
              </a:spcBef>
              <a:spcAft>
                <a:spcPts val="0"/>
              </a:spcAft>
              <a:buFont typeface="+mj-lt"/>
              <a:buAutoNum type="arabicPeriod"/>
            </a:pPr>
            <a:r>
              <a:rPr lang="en-US" sz="1900" dirty="0">
                <a:effectLst/>
                <a:latin typeface="Times New Roman" panose="02020603050405020304" pitchFamily="18" charset="0"/>
                <a:cs typeface="Times New Roman" panose="02020603050405020304" pitchFamily="18" charset="0"/>
              </a:rPr>
              <a:t>Data Selection.</a:t>
            </a:r>
            <a:endParaRPr lang="en-US" sz="1900" dirty="0">
              <a:latin typeface="Times New Roman" panose="02020603050405020304" pitchFamily="18" charset="0"/>
              <a:cs typeface="Times New Roman" panose="02020603050405020304" pitchFamily="18" charset="0"/>
            </a:endParaRPr>
          </a:p>
          <a:p>
            <a:pPr>
              <a:lnSpc>
                <a:spcPct val="150000"/>
              </a:lnSpc>
              <a:spcBef>
                <a:spcPts val="0"/>
              </a:spcBef>
              <a:spcAft>
                <a:spcPts val="0"/>
              </a:spcAft>
              <a:buFont typeface="+mj-lt"/>
              <a:buAutoNum type="arabicPeriod"/>
            </a:pPr>
            <a:r>
              <a:rPr lang="en-US" sz="1900" dirty="0">
                <a:effectLst/>
                <a:latin typeface="Times New Roman" panose="02020603050405020304" pitchFamily="18" charset="0"/>
                <a:cs typeface="Times New Roman" panose="02020603050405020304" pitchFamily="18" charset="0"/>
              </a:rPr>
              <a:t>Data Cleaning.</a:t>
            </a:r>
          </a:p>
          <a:p>
            <a:pPr>
              <a:lnSpc>
                <a:spcPct val="150000"/>
              </a:lnSpc>
              <a:spcBef>
                <a:spcPts val="0"/>
              </a:spcBef>
              <a:spcAft>
                <a:spcPts val="0"/>
              </a:spcAft>
              <a:buFont typeface="+mj-lt"/>
              <a:buAutoNum type="arabicPeriod"/>
            </a:pPr>
            <a:r>
              <a:rPr lang="en-US" sz="1900" dirty="0">
                <a:effectLst/>
                <a:latin typeface="Times New Roman" panose="02020603050405020304" pitchFamily="18" charset="0"/>
                <a:cs typeface="Times New Roman" panose="02020603050405020304" pitchFamily="18" charset="0"/>
              </a:rPr>
              <a:t>Data Integration.</a:t>
            </a:r>
          </a:p>
          <a:p>
            <a:pPr>
              <a:lnSpc>
                <a:spcPct val="150000"/>
              </a:lnSpc>
              <a:spcBef>
                <a:spcPts val="0"/>
              </a:spcBef>
              <a:spcAft>
                <a:spcPts val="0"/>
              </a:spcAft>
              <a:buFont typeface="+mj-lt"/>
              <a:buAutoNum type="arabicPeriod"/>
            </a:pPr>
            <a:r>
              <a:rPr lang="en-US" sz="1900" dirty="0">
                <a:effectLst/>
                <a:latin typeface="Times New Roman" panose="02020603050405020304" pitchFamily="18" charset="0"/>
                <a:cs typeface="Times New Roman" panose="02020603050405020304" pitchFamily="18" charset="0"/>
              </a:rPr>
              <a:t>Data Reduction.</a:t>
            </a:r>
          </a:p>
          <a:p>
            <a:pPr>
              <a:lnSpc>
                <a:spcPct val="150000"/>
              </a:lnSpc>
              <a:spcBef>
                <a:spcPts val="0"/>
              </a:spcBef>
              <a:spcAft>
                <a:spcPts val="0"/>
              </a:spcAft>
              <a:buFont typeface="+mj-lt"/>
              <a:buAutoNum type="arabicPeriod"/>
            </a:pPr>
            <a:r>
              <a:rPr lang="en-US" sz="1900" dirty="0">
                <a:effectLst/>
                <a:latin typeface="Times New Roman" panose="02020603050405020304" pitchFamily="18" charset="0"/>
                <a:cs typeface="Times New Roman" panose="02020603050405020304" pitchFamily="18" charset="0"/>
              </a:rPr>
              <a:t>Data Transformation.</a:t>
            </a:r>
          </a:p>
          <a:p>
            <a:pPr>
              <a:lnSpc>
                <a:spcPct val="150000"/>
              </a:lnSpc>
              <a:spcBef>
                <a:spcPts val="0"/>
              </a:spcBef>
              <a:spcAft>
                <a:spcPts val="0"/>
              </a:spcAft>
              <a:buFont typeface="+mj-lt"/>
              <a:buAutoNum type="arabicPeriod"/>
            </a:pPr>
            <a:r>
              <a:rPr lang="en-US" sz="1900" dirty="0">
                <a:effectLst/>
                <a:latin typeface="Times New Roman" panose="02020603050405020304" pitchFamily="18" charset="0"/>
                <a:cs typeface="Times New Roman" panose="02020603050405020304" pitchFamily="18" charset="0"/>
              </a:rPr>
              <a:t>Data Mining.</a:t>
            </a:r>
          </a:p>
          <a:p>
            <a:pPr>
              <a:lnSpc>
                <a:spcPct val="150000"/>
              </a:lnSpc>
              <a:spcBef>
                <a:spcPts val="0"/>
              </a:spcBef>
              <a:spcAft>
                <a:spcPts val="0"/>
              </a:spcAft>
              <a:buFont typeface="+mj-lt"/>
              <a:buAutoNum type="arabicPeriod"/>
            </a:pPr>
            <a:r>
              <a:rPr lang="en-US" sz="1900" dirty="0">
                <a:effectLst/>
                <a:latin typeface="Times New Roman" panose="02020603050405020304" pitchFamily="18" charset="0"/>
                <a:cs typeface="Times New Roman" panose="02020603050405020304" pitchFamily="18" charset="0"/>
              </a:rPr>
              <a:t>Pattern Evaluation.</a:t>
            </a:r>
          </a:p>
          <a:p>
            <a:pPr>
              <a:lnSpc>
                <a:spcPct val="150000"/>
              </a:lnSpc>
              <a:spcBef>
                <a:spcPts val="0"/>
              </a:spcBef>
              <a:spcAft>
                <a:spcPts val="0"/>
              </a:spcAft>
              <a:buFont typeface="+mj-lt"/>
              <a:buAutoNum type="arabicPeriod"/>
            </a:pPr>
            <a:r>
              <a:rPr lang="en-US" sz="1900" dirty="0">
                <a:effectLst/>
                <a:latin typeface="Times New Roman" panose="02020603050405020304" pitchFamily="18" charset="0"/>
                <a:cs typeface="Times New Roman" panose="02020603050405020304" pitchFamily="18" charset="0"/>
              </a:rPr>
              <a:t>Knowledge Representation. </a:t>
            </a:r>
            <a:endParaRPr lang="en-US" sz="1900" dirty="0">
              <a:latin typeface="Times New Roman" panose="02020603050405020304" pitchFamily="18" charset="0"/>
              <a:cs typeface="Times New Roman" panose="02020603050405020304" pitchFamily="18" charset="0"/>
            </a:endParaRPr>
          </a:p>
          <a:p>
            <a:pPr marL="0" indent="0">
              <a:buNone/>
            </a:pPr>
            <a:endParaRPr lang="en-US" dirty="0">
              <a:latin typeface="Calibri" panose="020F0502020204030204" pitchFamily="34" charset="0"/>
            </a:endParaRPr>
          </a:p>
        </p:txBody>
      </p:sp>
      <p:sp>
        <p:nvSpPr>
          <p:cNvPr id="4" name="Footer Placeholder 3">
            <a:extLst>
              <a:ext uri="{FF2B5EF4-FFF2-40B4-BE49-F238E27FC236}">
                <a16:creationId xmlns:a16="http://schemas.microsoft.com/office/drawing/2014/main" id="{8F9DAA5B-C593-51CA-077C-FD1485E522A9}"/>
              </a:ext>
            </a:extLst>
          </p:cNvPr>
          <p:cNvSpPr>
            <a:spLocks noGrp="1"/>
          </p:cNvSpPr>
          <p:nvPr>
            <p:ph type="ftr" sz="quarter" idx="11"/>
          </p:nvPr>
        </p:nvSpPr>
        <p:spPr>
          <a:xfrm>
            <a:off x="1122972" y="6453386"/>
            <a:ext cx="6280830" cy="404614"/>
          </a:xfrm>
        </p:spPr>
        <p:txBody>
          <a:bodyPr>
            <a:normAutofit/>
          </a:bodyPr>
          <a:lstStyle/>
          <a:p>
            <a:pPr>
              <a:spcAft>
                <a:spcPts val="600"/>
              </a:spcAft>
            </a:pPr>
            <a:r>
              <a:rPr lang="en-US" b="1" dirty="0"/>
              <a:t>Team OLAPPED CSCI 6401-01</a:t>
            </a:r>
          </a:p>
        </p:txBody>
      </p:sp>
      <p:sp>
        <p:nvSpPr>
          <p:cNvPr id="5" name="Slide Number Placeholder 4">
            <a:extLst>
              <a:ext uri="{FF2B5EF4-FFF2-40B4-BE49-F238E27FC236}">
                <a16:creationId xmlns:a16="http://schemas.microsoft.com/office/drawing/2014/main" id="{CACD6553-062C-DB28-D439-55E56D781C75}"/>
              </a:ext>
            </a:extLst>
          </p:cNvPr>
          <p:cNvSpPr>
            <a:spLocks noGrp="1"/>
          </p:cNvSpPr>
          <p:nvPr>
            <p:ph type="sldNum" sz="quarter" idx="12"/>
          </p:nvPr>
        </p:nvSpPr>
        <p:spPr>
          <a:xfrm>
            <a:off x="9472736" y="6453386"/>
            <a:ext cx="1596292" cy="404614"/>
          </a:xfrm>
        </p:spPr>
        <p:txBody>
          <a:bodyPr>
            <a:normAutofit/>
          </a:bodyPr>
          <a:lstStyle/>
          <a:p>
            <a:pPr>
              <a:spcAft>
                <a:spcPts val="600"/>
              </a:spcAft>
            </a:pPr>
            <a:fld id="{A7742A89-99FC-5E47-9EDB-96AEB6A7CE5C}" type="slidenum">
              <a:rPr lang="en-US" b="1" smtClean="0"/>
              <a:pPr>
                <a:spcAft>
                  <a:spcPts val="600"/>
                </a:spcAft>
              </a:pPr>
              <a:t>8</a:t>
            </a:fld>
            <a:endParaRPr lang="en-US" b="1"/>
          </a:p>
        </p:txBody>
      </p:sp>
      <p:pic>
        <p:nvPicPr>
          <p:cNvPr id="6" name="Picture 5" descr="A logo on a black background&#10;&#10;Description automatically generated">
            <a:extLst>
              <a:ext uri="{FF2B5EF4-FFF2-40B4-BE49-F238E27FC236}">
                <a16:creationId xmlns:a16="http://schemas.microsoft.com/office/drawing/2014/main" id="{805BA03B-1058-9F1F-940A-AEE6197238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0" y="66675"/>
            <a:ext cx="1080586" cy="812160"/>
          </a:xfrm>
          <a:prstGeom prst="rect">
            <a:avLst/>
          </a:prstGeom>
        </p:spPr>
      </p:pic>
    </p:spTree>
    <p:extLst>
      <p:ext uri="{BB962C8B-B14F-4D97-AF65-F5344CB8AC3E}">
        <p14:creationId xmlns:p14="http://schemas.microsoft.com/office/powerpoint/2010/main" val="377896772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A1F7F14B-ED51-4057-8897-4FC72CA2B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EB268A6-468A-DA1D-891E-6F3658AC20DC}"/>
              </a:ext>
            </a:extLst>
          </p:cNvPr>
          <p:cNvSpPr>
            <a:spLocks noGrp="1"/>
          </p:cNvSpPr>
          <p:nvPr>
            <p:ph type="title"/>
          </p:nvPr>
        </p:nvSpPr>
        <p:spPr>
          <a:xfrm>
            <a:off x="640081" y="631373"/>
            <a:ext cx="4018839" cy="1028985"/>
          </a:xfrm>
        </p:spPr>
        <p:txBody>
          <a:bodyPr>
            <a:normAutofit/>
          </a:bodyPr>
          <a:lstStyle/>
          <a:p>
            <a:r>
              <a:rPr lang="en-US" b="1" dirty="0">
                <a:solidFill>
                  <a:srgbClr val="191B0E"/>
                </a:solidFill>
                <a:latin typeface="Times New Roman" panose="02020603050405020304" pitchFamily="18" charset="0"/>
                <a:cs typeface="Times New Roman" panose="02020603050405020304" pitchFamily="18" charset="0"/>
              </a:rPr>
              <a:t>Methodology</a:t>
            </a:r>
          </a:p>
        </p:txBody>
      </p:sp>
      <p:sp>
        <p:nvSpPr>
          <p:cNvPr id="7" name="Content Placeholder 6">
            <a:extLst>
              <a:ext uri="{FF2B5EF4-FFF2-40B4-BE49-F238E27FC236}">
                <a16:creationId xmlns:a16="http://schemas.microsoft.com/office/drawing/2014/main" id="{30839573-D7B6-FE5C-1A7F-1CF9488E0FFD}"/>
              </a:ext>
            </a:extLst>
          </p:cNvPr>
          <p:cNvSpPr>
            <a:spLocks noGrp="1"/>
          </p:cNvSpPr>
          <p:nvPr>
            <p:ph idx="1"/>
          </p:nvPr>
        </p:nvSpPr>
        <p:spPr>
          <a:xfrm>
            <a:off x="640081" y="2069433"/>
            <a:ext cx="4010296" cy="4168082"/>
          </a:xfrm>
        </p:spPr>
        <p:txBody>
          <a:bodyPr>
            <a:normAutofit/>
          </a:bodyPr>
          <a:lstStyle/>
          <a:p>
            <a:pPr marL="0" indent="0">
              <a:buNone/>
            </a:pPr>
            <a:r>
              <a:rPr lang="en-US" sz="1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What decisions you took?</a:t>
            </a:r>
          </a:p>
          <a:p>
            <a:pPr marL="0" indent="0">
              <a:buNone/>
            </a:pPr>
            <a:r>
              <a:rPr lang="en-US" sz="1500" dirty="0">
                <a:solidFill>
                  <a:schemeClr val="bg1"/>
                </a:solidFill>
                <a:latin typeface="Calibri" panose="020F0502020204030204" pitchFamily="34" charset="0"/>
                <a:ea typeface="Calibri" panose="020F0502020204030204" pitchFamily="34" charset="0"/>
                <a:cs typeface="Times New Roman" panose="02020603050405020304" pitchFamily="18" charset="0"/>
              </a:rPr>
              <a:t>Firstly, we cleaned the data, there were many illegible fonts inputs, we removed those.</a:t>
            </a:r>
          </a:p>
          <a:p>
            <a:pPr marL="0" indent="0">
              <a:buNone/>
            </a:pPr>
            <a:endParaRPr lang="en-US" sz="15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500" dirty="0">
                <a:solidFill>
                  <a:schemeClr val="bg1"/>
                </a:solidFill>
                <a:latin typeface="Calibri" panose="020F0502020204030204" pitchFamily="34" charset="0"/>
                <a:ea typeface="Calibri" panose="020F0502020204030204" pitchFamily="34" charset="0"/>
                <a:cs typeface="Times New Roman" panose="02020603050405020304" pitchFamily="18" charset="0"/>
              </a:rPr>
              <a:t>Secondly, we created few extra columns (features) by clubbing two columns like :-</a:t>
            </a:r>
          </a:p>
          <a:p>
            <a:pPr marL="0" indent="0">
              <a:buNone/>
            </a:pPr>
            <a:r>
              <a:rPr lang="en-US" sz="1500" dirty="0">
                <a:solidFill>
                  <a:schemeClr val="bg1"/>
                </a:solidFill>
                <a:latin typeface="Calibri" panose="020F0502020204030204" pitchFamily="34" charset="0"/>
                <a:ea typeface="Calibri" panose="020F0502020204030204" pitchFamily="34" charset="0"/>
                <a:cs typeface="Times New Roman" panose="02020603050405020304" pitchFamily="18" charset="0"/>
              </a:rPr>
              <a:t>Year and Rank</a:t>
            </a:r>
          </a:p>
          <a:p>
            <a:pPr marL="0" indent="0">
              <a:buNone/>
            </a:pPr>
            <a:r>
              <a:rPr lang="en-US" sz="1500" dirty="0">
                <a:solidFill>
                  <a:schemeClr val="bg1"/>
                </a:solidFill>
                <a:latin typeface="Calibri" panose="020F0502020204030204" pitchFamily="34" charset="0"/>
                <a:ea typeface="Calibri" panose="020F0502020204030204" pitchFamily="34" charset="0"/>
                <a:cs typeface="Times New Roman" panose="02020603050405020304" pitchFamily="18" charset="0"/>
              </a:rPr>
              <a:t>Continent and Rank</a:t>
            </a:r>
          </a:p>
          <a:p>
            <a:pPr marL="0" indent="0">
              <a:buNone/>
            </a:pPr>
            <a:r>
              <a:rPr lang="en-US" sz="1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We are</a:t>
            </a:r>
            <a:r>
              <a:rPr lang="en-US" sz="1500" dirty="0">
                <a:solidFill>
                  <a:schemeClr val="bg1"/>
                </a:solidFill>
                <a:latin typeface="Calibri" panose="020F0502020204030204" pitchFamily="34" charset="0"/>
                <a:ea typeface="Calibri" panose="020F0502020204030204" pitchFamily="34" charset="0"/>
                <a:cs typeface="Times New Roman" panose="02020603050405020304" pitchFamily="18" charset="0"/>
              </a:rPr>
              <a:t> still yet to begin Data Exploration.</a:t>
            </a:r>
          </a:p>
        </p:txBody>
      </p:sp>
      <p:sp>
        <p:nvSpPr>
          <p:cNvPr id="48" name="Rectangle 47">
            <a:extLst>
              <a:ext uri="{FF2B5EF4-FFF2-40B4-BE49-F238E27FC236}">
                <a16:creationId xmlns:a16="http://schemas.microsoft.com/office/drawing/2014/main" id="{09CB4F78-37FA-4A6C-B624-E7F7D69168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 name="Picture 9" descr="A table with text and numbers&#10;&#10;Description automatically generated">
            <a:extLst>
              <a:ext uri="{FF2B5EF4-FFF2-40B4-BE49-F238E27FC236}">
                <a16:creationId xmlns:a16="http://schemas.microsoft.com/office/drawing/2014/main" id="{D8C091C1-304C-00A2-E121-76057E591999}"/>
              </a:ext>
            </a:extLst>
          </p:cNvPr>
          <p:cNvPicPr>
            <a:picLocks noChangeAspect="1"/>
          </p:cNvPicPr>
          <p:nvPr/>
        </p:nvPicPr>
        <p:blipFill>
          <a:blip r:embed="rId2"/>
          <a:stretch>
            <a:fillRect/>
          </a:stretch>
        </p:blipFill>
        <p:spPr>
          <a:xfrm>
            <a:off x="6167683" y="875899"/>
            <a:ext cx="5384074" cy="5114869"/>
          </a:xfrm>
          <a:prstGeom prst="rect">
            <a:avLst/>
          </a:prstGeom>
          <a:ln>
            <a:solidFill>
              <a:schemeClr val="tx1"/>
            </a:solidFill>
          </a:ln>
        </p:spPr>
      </p:pic>
      <p:sp>
        <p:nvSpPr>
          <p:cNvPr id="4" name="Footer Placeholder 3">
            <a:extLst>
              <a:ext uri="{FF2B5EF4-FFF2-40B4-BE49-F238E27FC236}">
                <a16:creationId xmlns:a16="http://schemas.microsoft.com/office/drawing/2014/main" id="{8F9DAA5B-C593-51CA-077C-FD1485E522A9}"/>
              </a:ext>
            </a:extLst>
          </p:cNvPr>
          <p:cNvSpPr>
            <a:spLocks noGrp="1"/>
          </p:cNvSpPr>
          <p:nvPr>
            <p:ph type="ftr" sz="quarter" idx="11"/>
          </p:nvPr>
        </p:nvSpPr>
        <p:spPr>
          <a:xfrm>
            <a:off x="640081" y="6444283"/>
            <a:ext cx="4831083" cy="404614"/>
          </a:xfrm>
        </p:spPr>
        <p:txBody>
          <a:bodyPr>
            <a:normAutofit/>
          </a:bodyPr>
          <a:lstStyle/>
          <a:p>
            <a:pPr>
              <a:spcAft>
                <a:spcPts val="600"/>
              </a:spcAft>
            </a:pPr>
            <a:r>
              <a:rPr lang="en-US" b="1" dirty="0">
                <a:solidFill>
                  <a:schemeClr val="bg1"/>
                </a:solidFill>
              </a:rPr>
              <a:t>Team OLAPPED CSCI 6401-01</a:t>
            </a:r>
          </a:p>
        </p:txBody>
      </p:sp>
      <p:sp>
        <p:nvSpPr>
          <p:cNvPr id="5" name="Slide Number Placeholder 4">
            <a:extLst>
              <a:ext uri="{FF2B5EF4-FFF2-40B4-BE49-F238E27FC236}">
                <a16:creationId xmlns:a16="http://schemas.microsoft.com/office/drawing/2014/main" id="{CACD6553-062C-DB28-D439-55E56D781C75}"/>
              </a:ext>
            </a:extLst>
          </p:cNvPr>
          <p:cNvSpPr>
            <a:spLocks noGrp="1"/>
          </p:cNvSpPr>
          <p:nvPr>
            <p:ph type="sldNum" sz="quarter" idx="12"/>
          </p:nvPr>
        </p:nvSpPr>
        <p:spPr>
          <a:xfrm>
            <a:off x="9472736" y="6453386"/>
            <a:ext cx="1596292" cy="404614"/>
          </a:xfrm>
        </p:spPr>
        <p:txBody>
          <a:bodyPr>
            <a:normAutofit/>
          </a:bodyPr>
          <a:lstStyle/>
          <a:p>
            <a:pPr>
              <a:spcAft>
                <a:spcPts val="600"/>
              </a:spcAft>
            </a:pPr>
            <a:fld id="{A7742A89-99FC-5E47-9EDB-96AEB6A7CE5C}" type="slidenum">
              <a:rPr lang="en-US" b="1"/>
              <a:pPr>
                <a:spcAft>
                  <a:spcPts val="600"/>
                </a:spcAft>
              </a:pPr>
              <a:t>9</a:t>
            </a:fld>
            <a:endParaRPr lang="en-US" b="1"/>
          </a:p>
        </p:txBody>
      </p:sp>
      <p:pic>
        <p:nvPicPr>
          <p:cNvPr id="6" name="Picture 5" descr="A logo on a black background&#10;&#10;Description automatically generated">
            <a:extLst>
              <a:ext uri="{FF2B5EF4-FFF2-40B4-BE49-F238E27FC236}">
                <a16:creationId xmlns:a16="http://schemas.microsoft.com/office/drawing/2014/main" id="{805BA03B-1058-9F1F-940A-AEE619723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0" y="66675"/>
            <a:ext cx="1080586" cy="812160"/>
          </a:xfrm>
          <a:prstGeom prst="rect">
            <a:avLst/>
          </a:prstGeom>
        </p:spPr>
      </p:pic>
    </p:spTree>
    <p:extLst>
      <p:ext uri="{BB962C8B-B14F-4D97-AF65-F5344CB8AC3E}">
        <p14:creationId xmlns:p14="http://schemas.microsoft.com/office/powerpoint/2010/main" val="96528497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{E3AF9118-CDA4-004F-A6B7-76C71C94391E}tf10001072</Template>
  <TotalTime>321</TotalTime>
  <Words>2307</Words>
  <Application>Microsoft Macintosh PowerPoint</Application>
  <PresentationFormat>Widescreen</PresentationFormat>
  <Paragraphs>279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Franklin Gothic Book</vt:lpstr>
      <vt:lpstr>Times New Roman</vt:lpstr>
      <vt:lpstr>Wingdings</vt:lpstr>
      <vt:lpstr>Crop</vt:lpstr>
      <vt:lpstr>             Term Project Phase 7: Presentation by Team OLAPPED CSCI 6401-01    </vt:lpstr>
      <vt:lpstr>About The Team</vt:lpstr>
      <vt:lpstr>The Topic</vt:lpstr>
      <vt:lpstr>Research Question And Scope</vt:lpstr>
      <vt:lpstr>Motivation</vt:lpstr>
      <vt:lpstr>Literature Review </vt:lpstr>
      <vt:lpstr>Methodology</vt:lpstr>
      <vt:lpstr>Methodology</vt:lpstr>
      <vt:lpstr>Methodology</vt:lpstr>
      <vt:lpstr>Methodology</vt:lpstr>
      <vt:lpstr>Methodology</vt:lpstr>
      <vt:lpstr>Results</vt:lpstr>
      <vt:lpstr>Results</vt:lpstr>
      <vt:lpstr>Results</vt:lpstr>
      <vt:lpstr>Results</vt:lpstr>
      <vt:lpstr>Results</vt:lpstr>
      <vt:lpstr>Results</vt:lpstr>
      <vt:lpstr>Results</vt:lpstr>
      <vt:lpstr>Results</vt:lpstr>
      <vt:lpstr>Conclusion</vt:lpstr>
      <vt:lpstr>Conclusion</vt:lpstr>
      <vt:lpstr>Conclusion</vt:lpstr>
      <vt:lpstr>Conclusion</vt:lpstr>
      <vt:lpstr>The limited availability of data added to a tough schedule proved to be a problem.  Also we are students with limited knowhow, that too was an issue.  And ML is a multi person job with specialists input which again and again made it clear to us</vt:lpstr>
      <vt:lpstr>Given the right opportunity we would definitely like to work on it again delving further.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Bhattacharya, Rajdeep</dc:creator>
  <cp:lastModifiedBy>Bhattacharya, Rajdeep</cp:lastModifiedBy>
  <cp:revision>66</cp:revision>
  <dcterms:created xsi:type="dcterms:W3CDTF">2023-11-28T23:35:46Z</dcterms:created>
  <dcterms:modified xsi:type="dcterms:W3CDTF">2023-11-29T04:57:11Z</dcterms:modified>
</cp:coreProperties>
</file>