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42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F7A-83A7-4F78-92DC-C3E9E4A5C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7078"/>
            <a:ext cx="8825658" cy="4300303"/>
          </a:xfrm>
        </p:spPr>
        <p:txBody>
          <a:bodyPr/>
          <a:lstStyle/>
          <a:p>
            <a:pPr algn="ctr"/>
            <a:r>
              <a:rPr lang="en-US" sz="4400" dirty="0"/>
              <a:t>Advance Software Engineering </a:t>
            </a:r>
            <a:r>
              <a:rPr lang="en-US" sz="3200" dirty="0"/>
              <a:t>(CS5910)</a:t>
            </a:r>
            <a:br>
              <a:rPr lang="en-US" sz="3200" dirty="0"/>
            </a:br>
            <a:br>
              <a:rPr lang="en-US" dirty="0"/>
            </a:br>
            <a:r>
              <a:rPr lang="en-US" sz="4000" dirty="0"/>
              <a:t>Carpool Arrangement  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E13E-C4A1-4FE6-8184-3924FDDF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188906" cy="1596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Dr. Yui Man Lui								Team C:</a:t>
            </a:r>
          </a:p>
          <a:p>
            <a:r>
              <a:rPr lang="en-US" dirty="0"/>
              <a:t>                                                                               Burra Rajesh Reddy (700654107)</a:t>
            </a:r>
          </a:p>
          <a:p>
            <a:r>
              <a:rPr lang="en-US" dirty="0"/>
              <a:t>                                                                               Yellapu Baldev (700657957)                </a:t>
            </a:r>
          </a:p>
          <a:p>
            <a:r>
              <a:rPr lang="en-US" dirty="0"/>
              <a:t>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760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E387-8372-4908-B8DB-6FE571D8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cont.….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2695CD-206B-4B66-8321-28DB068AC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711332"/>
              </p:ext>
            </p:extLst>
          </p:nvPr>
        </p:nvGraphicFramePr>
        <p:xfrm>
          <a:off x="646111" y="2305748"/>
          <a:ext cx="5327969" cy="3412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704">
                  <a:extLst>
                    <a:ext uri="{9D8B030D-6E8A-4147-A177-3AD203B41FA5}">
                      <a16:colId xmlns:a16="http://schemas.microsoft.com/office/drawing/2014/main" val="2408967940"/>
                    </a:ext>
                  </a:extLst>
                </a:gridCol>
                <a:gridCol w="2664265">
                  <a:extLst>
                    <a:ext uri="{9D8B030D-6E8A-4147-A177-3AD203B41FA5}">
                      <a16:colId xmlns:a16="http://schemas.microsoft.com/office/drawing/2014/main" val="3345174883"/>
                    </a:ext>
                  </a:extLst>
                </a:gridCol>
              </a:tblGrid>
              <a:tr h="3791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RideConfirmationDetails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92968"/>
                  </a:ext>
                </a:extLst>
              </a:tr>
              <a:tr h="3791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03842"/>
                  </a:ext>
                </a:extLst>
              </a:tr>
              <a:tr h="26540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Gets driver details, passenger details, cab details and save them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Sends the ride confirmation details to the carpool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Passenger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Driver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4043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C3C777-190E-49F7-B3D7-DE3177A6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87342"/>
              </p:ext>
            </p:extLst>
          </p:nvPr>
        </p:nvGraphicFramePr>
        <p:xfrm>
          <a:off x="6233732" y="2305749"/>
          <a:ext cx="5287708" cy="341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576">
                  <a:extLst>
                    <a:ext uri="{9D8B030D-6E8A-4147-A177-3AD203B41FA5}">
                      <a16:colId xmlns:a16="http://schemas.microsoft.com/office/drawing/2014/main" val="3527857689"/>
                    </a:ext>
                  </a:extLst>
                </a:gridCol>
                <a:gridCol w="2644132">
                  <a:extLst>
                    <a:ext uri="{9D8B030D-6E8A-4147-A177-3AD203B41FA5}">
                      <a16:colId xmlns:a16="http://schemas.microsoft.com/office/drawing/2014/main" val="3201898742"/>
                    </a:ext>
                  </a:extLst>
                </a:gridCol>
              </a:tblGrid>
              <a:tr h="41359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PaymentDetails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34125"/>
                  </a:ext>
                </a:extLst>
              </a:tr>
              <a:tr h="413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817513"/>
                  </a:ext>
                </a:extLst>
              </a:tr>
              <a:tr h="2585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 the payment method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Saves the payment method 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Sends the saved payment method to the carpool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Passenger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56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01E7-2274-4344-A5B0-4C8F7A4F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BC55A-38F6-444B-B28D-005438B5DF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36" y="1853249"/>
            <a:ext cx="8900160" cy="42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46B0-54C3-476A-86BE-CACCAB99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22EE-ED4E-4C32-AE38-7F757CF4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Design Document                         -               11/04/2018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Implementation                             -               11/15/2018</a:t>
            </a:r>
          </a:p>
          <a:p>
            <a:pPr>
              <a:lnSpc>
                <a:spcPct val="150000"/>
              </a:lnSpc>
            </a:pPr>
            <a:r>
              <a:rPr lang="en-US" dirty="0"/>
              <a:t>User Acceptance Testing              -               11/ 17/2018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                                  -               11/25/2018</a:t>
            </a:r>
          </a:p>
          <a:p>
            <a:pPr>
              <a:lnSpc>
                <a:spcPct val="150000"/>
              </a:lnSpc>
            </a:pPr>
            <a:r>
              <a:rPr lang="en-US" dirty="0"/>
              <a:t>Final release with bug fixing         -               12/09/2018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77B-4C52-4991-9B5D-CAA1D0E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EC7-9F93-4C69-8101-EA95B8C6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Rajesh Reddy Burra -    developing the front end of the application, 	     	                                        implementation, and  documentation 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Baldev Yellapu          -   developing the backend of the application, 	                                       implementation and   documentation.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6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68F3-1973-4AD3-BA05-152A9ACD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479" y="272043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646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1B2F-A48E-4A5F-B3BE-A1EDDEB3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29E6-27DE-4BCF-B402-3A35E540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SOLID principle and Design Pattern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CRC </a:t>
            </a:r>
          </a:p>
          <a:p>
            <a:r>
              <a:rPr lang="en-US" dirty="0"/>
              <a:t>Deployment Diagram</a:t>
            </a:r>
          </a:p>
          <a:p>
            <a:r>
              <a:rPr lang="en-US" dirty="0"/>
              <a:t>Milestones</a:t>
            </a:r>
          </a:p>
          <a:p>
            <a:r>
              <a:rPr lang="en-US" dirty="0"/>
              <a:t>Responsibilities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147E-60DE-4833-9A6A-897A06E1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A38EF-DFD3-4F4D-9398-D9F38AAC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Share the ride with other passengers </a:t>
            </a:r>
          </a:p>
          <a:p>
            <a:pPr>
              <a:lnSpc>
                <a:spcPct val="200000"/>
              </a:lnSpc>
            </a:pPr>
            <a:r>
              <a:rPr lang="en-US" dirty="0"/>
              <a:t>Reduces travel cost</a:t>
            </a:r>
          </a:p>
          <a:p>
            <a:pPr>
              <a:lnSpc>
                <a:spcPct val="200000"/>
              </a:lnSpc>
            </a:pPr>
            <a:r>
              <a:rPr lang="en-US" dirty="0"/>
              <a:t>Involves detours </a:t>
            </a:r>
          </a:p>
          <a:p>
            <a:pPr>
              <a:lnSpc>
                <a:spcPct val="200000"/>
              </a:lnSpc>
            </a:pPr>
            <a:r>
              <a:rPr lang="en-US" dirty="0"/>
              <a:t>Useful for people travelling to a common work location</a:t>
            </a:r>
          </a:p>
          <a:p>
            <a:pPr>
              <a:lnSpc>
                <a:spcPct val="200000"/>
              </a:lnSpc>
            </a:pPr>
            <a:r>
              <a:rPr lang="en-US" dirty="0"/>
              <a:t>Usually takes more time than booking a cab individually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D315D-4D5E-4DA6-9C2C-D505823C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09" y="16418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5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D619-3CB7-4D08-A1FA-D7293D5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A681F-ED60-4CDE-A4D3-18A8AF96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51" y="1510748"/>
            <a:ext cx="10610949" cy="4737652"/>
          </a:xfrm>
        </p:spPr>
      </p:pic>
    </p:spTree>
    <p:extLst>
      <p:ext uri="{BB962C8B-B14F-4D97-AF65-F5344CB8AC3E}">
        <p14:creationId xmlns:p14="http://schemas.microsoft.com/office/powerpoint/2010/main" val="33554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7AF-649D-460A-ACE2-72F9169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 and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AA4A-D375-42A8-A6B9-6A95E379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488"/>
            <a:ext cx="8946541" cy="50888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SOLID Principle – Dependency inversion principle and Single     			                             responsibility principle.  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 Major functions depend upon the low-level classes.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Design Patterns- Abstract Factory Design Pattern</a:t>
            </a:r>
          </a:p>
          <a:p>
            <a:pPr>
              <a:lnSpc>
                <a:spcPct val="200000"/>
              </a:lnSpc>
            </a:pPr>
            <a:r>
              <a:rPr lang="en-US" dirty="0"/>
              <a:t>Objects are created accordingly based on the utility of a class.</a:t>
            </a:r>
          </a:p>
          <a:p>
            <a:pPr>
              <a:lnSpc>
                <a:spcPct val="200000"/>
              </a:lnSpc>
            </a:pPr>
            <a:r>
              <a:rPr lang="en-US" dirty="0"/>
              <a:t>Responsibilities of object instantiation to another class via composition.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9473-FED1-422F-8952-72F1FE4A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F4158-36F7-4C93-8D46-7CB39380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2" y="1251284"/>
            <a:ext cx="11474290" cy="5176020"/>
          </a:xfrm>
        </p:spPr>
      </p:pic>
    </p:spTree>
    <p:extLst>
      <p:ext uri="{BB962C8B-B14F-4D97-AF65-F5344CB8AC3E}">
        <p14:creationId xmlns:p14="http://schemas.microsoft.com/office/powerpoint/2010/main" val="156237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8DB1-D7DD-4946-8BD1-B04549E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Diagrams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280346-9B32-4C43-87CD-240785645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35060"/>
              </p:ext>
            </p:extLst>
          </p:nvPr>
        </p:nvGraphicFramePr>
        <p:xfrm>
          <a:off x="2213810" y="1660359"/>
          <a:ext cx="7158790" cy="4283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9395">
                  <a:extLst>
                    <a:ext uri="{9D8B030D-6E8A-4147-A177-3AD203B41FA5}">
                      <a16:colId xmlns:a16="http://schemas.microsoft.com/office/drawing/2014/main" val="238142666"/>
                    </a:ext>
                  </a:extLst>
                </a:gridCol>
                <a:gridCol w="3579395">
                  <a:extLst>
                    <a:ext uri="{9D8B030D-6E8A-4147-A177-3AD203B41FA5}">
                      <a16:colId xmlns:a16="http://schemas.microsoft.com/office/drawing/2014/main" val="1191256372"/>
                    </a:ext>
                  </a:extLst>
                </a:gridCol>
              </a:tblGrid>
              <a:tr h="25193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CarPoolSystem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48109"/>
                  </a:ext>
                </a:extLst>
              </a:tr>
              <a:tr h="251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Responsibilities: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Collaborators: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4157013196"/>
                  </a:ext>
                </a:extLst>
              </a:tr>
              <a:tr h="37793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Validates the user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Saves the source, destination and number of passengers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Displays estimated fare amount to the passenger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Saves the payment method entered by the passenger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Completes the transaction via saved payment method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Shows list of ride requests to driver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Sends ride confirmation details to the passenger and driver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Passenger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Driver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Ride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FareEstimate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RideConfirmationDetails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PaymentDetails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81035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EB86-7855-4C18-B0D1-B4E9C2F7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cont..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E7C427-C5B1-4280-A165-221609413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038009"/>
              </p:ext>
            </p:extLst>
          </p:nvPr>
        </p:nvGraphicFramePr>
        <p:xfrm>
          <a:off x="234055" y="1853248"/>
          <a:ext cx="5471802" cy="327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5901">
                  <a:extLst>
                    <a:ext uri="{9D8B030D-6E8A-4147-A177-3AD203B41FA5}">
                      <a16:colId xmlns:a16="http://schemas.microsoft.com/office/drawing/2014/main" val="2451750059"/>
                    </a:ext>
                  </a:extLst>
                </a:gridCol>
                <a:gridCol w="2735901">
                  <a:extLst>
                    <a:ext uri="{9D8B030D-6E8A-4147-A177-3AD203B41FA5}">
                      <a16:colId xmlns:a16="http://schemas.microsoft.com/office/drawing/2014/main" val="2731593587"/>
                    </a:ext>
                  </a:extLst>
                </a:gridCol>
              </a:tblGrid>
              <a:tr h="3066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Passenger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50480"/>
                  </a:ext>
                </a:extLst>
              </a:tr>
              <a:tr h="306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229138"/>
                  </a:ext>
                </a:extLst>
              </a:tr>
              <a:tr h="2656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Login into the system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ride details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Request ride details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Adds payment method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Makes the payment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Takes the ride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Ride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PaymentDetails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Driver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6162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6A551B-9627-4D64-B373-E848E1C3A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56092"/>
              </p:ext>
            </p:extLst>
          </p:nvPr>
        </p:nvGraphicFramePr>
        <p:xfrm>
          <a:off x="6117913" y="1853248"/>
          <a:ext cx="5342568" cy="327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1284">
                  <a:extLst>
                    <a:ext uri="{9D8B030D-6E8A-4147-A177-3AD203B41FA5}">
                      <a16:colId xmlns:a16="http://schemas.microsoft.com/office/drawing/2014/main" val="572141755"/>
                    </a:ext>
                  </a:extLst>
                </a:gridCol>
                <a:gridCol w="2671284">
                  <a:extLst>
                    <a:ext uri="{9D8B030D-6E8A-4147-A177-3AD203B41FA5}">
                      <a16:colId xmlns:a16="http://schemas.microsoft.com/office/drawing/2014/main" val="2264218322"/>
                    </a:ext>
                  </a:extLst>
                </a:gridCol>
              </a:tblGrid>
              <a:tr h="36338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Driver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08628"/>
                  </a:ext>
                </a:extLst>
              </a:tr>
              <a:tr h="363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469968"/>
                  </a:ext>
                </a:extLst>
              </a:tr>
              <a:tr h="2543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Login into the 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Accepts a ride from the list of available ride requests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Pickups and drops the passenger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Ride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Passenger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4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3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286F-FDC3-49A3-8766-93FDCC5B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cont.…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65FF1-D4D4-41F5-A19C-470A16DA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983647"/>
              </p:ext>
            </p:extLst>
          </p:nvPr>
        </p:nvGraphicFramePr>
        <p:xfrm>
          <a:off x="285243" y="2170683"/>
          <a:ext cx="5432806" cy="337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114">
                  <a:extLst>
                    <a:ext uri="{9D8B030D-6E8A-4147-A177-3AD203B41FA5}">
                      <a16:colId xmlns:a16="http://schemas.microsoft.com/office/drawing/2014/main" val="2359681574"/>
                    </a:ext>
                  </a:extLst>
                </a:gridCol>
                <a:gridCol w="2716692">
                  <a:extLst>
                    <a:ext uri="{9D8B030D-6E8A-4147-A177-3AD203B41FA5}">
                      <a16:colId xmlns:a16="http://schemas.microsoft.com/office/drawing/2014/main" val="345477700"/>
                    </a:ext>
                  </a:extLst>
                </a:gridCol>
              </a:tblGrid>
              <a:tr h="3001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045"/>
                  </a:ext>
                </a:extLst>
              </a:tr>
              <a:tr h="300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43065"/>
                  </a:ext>
                </a:extLst>
              </a:tr>
              <a:tr h="27764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Gets Source, destination and number of passengers from CarPoolSystem and saves them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Calculates the distance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Sends distance and number of passengers to fare estimate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Passenger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Driver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FareEstimate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0250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5AD977-E274-4692-AC74-5A2E72FD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13588"/>
              </p:ext>
            </p:extLst>
          </p:nvPr>
        </p:nvGraphicFramePr>
        <p:xfrm>
          <a:off x="6669024" y="2170682"/>
          <a:ext cx="4742688" cy="329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1095">
                  <a:extLst>
                    <a:ext uri="{9D8B030D-6E8A-4147-A177-3AD203B41FA5}">
                      <a16:colId xmlns:a16="http://schemas.microsoft.com/office/drawing/2014/main" val="3379549074"/>
                    </a:ext>
                  </a:extLst>
                </a:gridCol>
                <a:gridCol w="2371593">
                  <a:extLst>
                    <a:ext uri="{9D8B030D-6E8A-4147-A177-3AD203B41FA5}">
                      <a16:colId xmlns:a16="http://schemas.microsoft.com/office/drawing/2014/main" val="1231627422"/>
                    </a:ext>
                  </a:extLst>
                </a:gridCol>
              </a:tblGrid>
              <a:tr h="3761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FareEstimate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81358"/>
                  </a:ext>
                </a:extLst>
              </a:tr>
              <a:tr h="376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Responsibilities: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Collaborators: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869599"/>
                  </a:ext>
                </a:extLst>
              </a:tr>
              <a:tr h="25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Takes the distance and number of passengers from the Ride and calculates the fare.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Sends estimated fare amount to the car pool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CarPoolSystem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Ride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8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0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190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Advance Software Engineering (CS5910)  Carpool Arrangement   System </vt:lpstr>
      <vt:lpstr>Agenda</vt:lpstr>
      <vt:lpstr>Introduction</vt:lpstr>
      <vt:lpstr>Class Diagram</vt:lpstr>
      <vt:lpstr>SOLID Principle and Design Pattern</vt:lpstr>
      <vt:lpstr>Sequence Diagram</vt:lpstr>
      <vt:lpstr>CRC Diagrams </vt:lpstr>
      <vt:lpstr>CRC cont..</vt:lpstr>
      <vt:lpstr>CRC cont.…</vt:lpstr>
      <vt:lpstr>CRC cont.…. </vt:lpstr>
      <vt:lpstr>Deployment Diagram</vt:lpstr>
      <vt:lpstr>Milestones</vt:lpstr>
      <vt:lpstr>Responsibilities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Software Engineering (CS5910)  Carpool Arrangement   System </dc:title>
  <dc:creator>Rajesh Reddy Burra</dc:creator>
  <cp:lastModifiedBy>Rajesh Reddy Burra</cp:lastModifiedBy>
  <cp:revision>28</cp:revision>
  <dcterms:created xsi:type="dcterms:W3CDTF">2017-11-04T17:01:00Z</dcterms:created>
  <dcterms:modified xsi:type="dcterms:W3CDTF">2017-11-04T17:54:59Z</dcterms:modified>
</cp:coreProperties>
</file>