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theme/themeOverride2.xml" ContentType="application/vnd.openxmlformats-officedocument.themeOverride+xml"/>
  <Override PartName="/ppt/charts/chart4.xml" ContentType="application/vnd.openxmlformats-officedocument.drawingml.chart+xml"/>
  <Override PartName="/ppt/theme/themeOverride3.xml" ContentType="application/vnd.openxmlformats-officedocument.themeOverride+xml"/>
  <Override PartName="/ppt/charts/chart5.xml" ContentType="application/vnd.openxmlformats-officedocument.drawingml.chart+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1" r:id="rId3"/>
    <p:sldId id="257" r:id="rId4"/>
    <p:sldId id="259" r:id="rId5"/>
    <p:sldId id="260" r:id="rId6"/>
    <p:sldId id="262" r:id="rId7"/>
    <p:sldId id="274" r:id="rId8"/>
    <p:sldId id="275" r:id="rId9"/>
    <p:sldId id="280" r:id="rId10"/>
    <p:sldId id="281" r:id="rId11"/>
    <p:sldId id="282" r:id="rId12"/>
    <p:sldId id="264" r:id="rId13"/>
    <p:sldId id="265" r:id="rId14"/>
    <p:sldId id="272" r:id="rId15"/>
    <p:sldId id="2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3.xml"/></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Age Group</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Zomato</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Sheet1!$A$2:$A$5</c:f>
              <c:strCache>
                <c:ptCount val="4"/>
                <c:pt idx="0">
                  <c:v>18-25 years</c:v>
                </c:pt>
                <c:pt idx="1">
                  <c:v>26-35 years</c:v>
                </c:pt>
                <c:pt idx="2">
                  <c:v>36-45 years</c:v>
                </c:pt>
                <c:pt idx="3">
                  <c:v>46 years and above</c:v>
                </c:pt>
              </c:strCache>
            </c:strRef>
          </c:cat>
          <c:val>
            <c:numRef>
              <c:f>Sheet1!$B$2:$B$5</c:f>
              <c:numCache>
                <c:formatCode>General</c:formatCode>
                <c:ptCount val="4"/>
                <c:pt idx="0">
                  <c:v>23</c:v>
                </c:pt>
                <c:pt idx="1">
                  <c:v>38</c:v>
                </c:pt>
                <c:pt idx="2">
                  <c:v>29</c:v>
                </c:pt>
                <c:pt idx="3">
                  <c:v>10</c:v>
                </c:pt>
              </c:numCache>
            </c:numRef>
          </c:val>
          <c:extLst xmlns:c16r2="http://schemas.microsoft.com/office/drawing/2015/06/chart">
            <c:ext xmlns:c16="http://schemas.microsoft.com/office/drawing/2014/chart" uri="{C3380CC4-5D6E-409C-BE32-E72D297353CC}">
              <c16:uniqueId val="{00000000-DD70-4228-9B13-0A562A27BD2C}"/>
            </c:ext>
          </c:extLst>
        </c:ser>
        <c:ser>
          <c:idx val="1"/>
          <c:order val="1"/>
          <c:tx>
            <c:strRef>
              <c:f>Sheet1!$C$1</c:f>
              <c:strCache>
                <c:ptCount val="1"/>
                <c:pt idx="0">
                  <c:v>Swiggy</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Sheet1!$A$2:$A$5</c:f>
              <c:strCache>
                <c:ptCount val="4"/>
                <c:pt idx="0">
                  <c:v>18-25 years</c:v>
                </c:pt>
                <c:pt idx="1">
                  <c:v>26-35 years</c:v>
                </c:pt>
                <c:pt idx="2">
                  <c:v>36-45 years</c:v>
                </c:pt>
                <c:pt idx="3">
                  <c:v>46 years and above</c:v>
                </c:pt>
              </c:strCache>
            </c:strRef>
          </c:cat>
          <c:val>
            <c:numRef>
              <c:f>Sheet1!$C$2:$C$5</c:f>
              <c:numCache>
                <c:formatCode>General</c:formatCode>
                <c:ptCount val="4"/>
                <c:pt idx="0">
                  <c:v>29</c:v>
                </c:pt>
                <c:pt idx="1">
                  <c:v>27</c:v>
                </c:pt>
                <c:pt idx="2">
                  <c:v>33</c:v>
                </c:pt>
                <c:pt idx="3">
                  <c:v>11</c:v>
                </c:pt>
              </c:numCache>
            </c:numRef>
          </c:val>
          <c:extLst xmlns:c16r2="http://schemas.microsoft.com/office/drawing/2015/06/chart">
            <c:ext xmlns:c16="http://schemas.microsoft.com/office/drawing/2014/chart" uri="{C3380CC4-5D6E-409C-BE32-E72D297353CC}">
              <c16:uniqueId val="{00000001-DD70-4228-9B13-0A562A27BD2C}"/>
            </c:ext>
          </c:extLst>
        </c:ser>
        <c:dLbls>
          <c:showLegendKey val="0"/>
          <c:showVal val="0"/>
          <c:showCatName val="0"/>
          <c:showSerName val="0"/>
          <c:showPercent val="0"/>
          <c:showBubbleSize val="0"/>
        </c:dLbls>
        <c:gapWidth val="100"/>
        <c:overlap val="-24"/>
        <c:axId val="-1335992608"/>
        <c:axId val="-1335998592"/>
      </c:barChart>
      <c:catAx>
        <c:axId val="-133599260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35998592"/>
        <c:crosses val="autoZero"/>
        <c:auto val="1"/>
        <c:lblAlgn val="ctr"/>
        <c:lblOffset val="100"/>
        <c:noMultiLvlLbl val="0"/>
      </c:catAx>
      <c:valAx>
        <c:axId val="-133599859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359926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Gender</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Zomato</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Sheet1!$A$2:$A$3</c:f>
              <c:strCache>
                <c:ptCount val="2"/>
                <c:pt idx="0">
                  <c:v>Male</c:v>
                </c:pt>
                <c:pt idx="1">
                  <c:v>Female</c:v>
                </c:pt>
              </c:strCache>
            </c:strRef>
          </c:cat>
          <c:val>
            <c:numRef>
              <c:f>Sheet1!$B$2:$B$3</c:f>
              <c:numCache>
                <c:formatCode>General</c:formatCode>
                <c:ptCount val="2"/>
                <c:pt idx="0">
                  <c:v>63</c:v>
                </c:pt>
                <c:pt idx="1">
                  <c:v>37</c:v>
                </c:pt>
              </c:numCache>
            </c:numRef>
          </c:val>
          <c:extLst xmlns:c16r2="http://schemas.microsoft.com/office/drawing/2015/06/chart">
            <c:ext xmlns:c16="http://schemas.microsoft.com/office/drawing/2014/chart" uri="{C3380CC4-5D6E-409C-BE32-E72D297353CC}">
              <c16:uniqueId val="{00000000-B4E6-4197-A161-14D280483556}"/>
            </c:ext>
          </c:extLst>
        </c:ser>
        <c:ser>
          <c:idx val="1"/>
          <c:order val="1"/>
          <c:tx>
            <c:strRef>
              <c:f>Sheet1!$C$1</c:f>
              <c:strCache>
                <c:ptCount val="1"/>
                <c:pt idx="0">
                  <c:v>Swiggy</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Sheet1!$A$2:$A$3</c:f>
              <c:strCache>
                <c:ptCount val="2"/>
                <c:pt idx="0">
                  <c:v>Male</c:v>
                </c:pt>
                <c:pt idx="1">
                  <c:v>Female</c:v>
                </c:pt>
              </c:strCache>
            </c:strRef>
          </c:cat>
          <c:val>
            <c:numRef>
              <c:f>Sheet1!$C$2:$C$3</c:f>
              <c:numCache>
                <c:formatCode>General</c:formatCode>
                <c:ptCount val="2"/>
                <c:pt idx="0">
                  <c:v>69</c:v>
                </c:pt>
                <c:pt idx="1">
                  <c:v>31</c:v>
                </c:pt>
              </c:numCache>
            </c:numRef>
          </c:val>
          <c:extLst xmlns:c16r2="http://schemas.microsoft.com/office/drawing/2015/06/chart">
            <c:ext xmlns:c16="http://schemas.microsoft.com/office/drawing/2014/chart" uri="{C3380CC4-5D6E-409C-BE32-E72D297353CC}">
              <c16:uniqueId val="{00000001-B4E6-4197-A161-14D280483556}"/>
            </c:ext>
          </c:extLst>
        </c:ser>
        <c:dLbls>
          <c:showLegendKey val="0"/>
          <c:showVal val="0"/>
          <c:showCatName val="0"/>
          <c:showSerName val="0"/>
          <c:showPercent val="0"/>
          <c:showBubbleSize val="0"/>
        </c:dLbls>
        <c:gapWidth val="100"/>
        <c:overlap val="-24"/>
        <c:axId val="-1335996960"/>
        <c:axId val="-1335987168"/>
      </c:barChart>
      <c:catAx>
        <c:axId val="-13359969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335987168"/>
        <c:crosses val="autoZero"/>
        <c:auto val="1"/>
        <c:lblAlgn val="ctr"/>
        <c:lblOffset val="100"/>
        <c:noMultiLvlLbl val="0"/>
      </c:catAx>
      <c:valAx>
        <c:axId val="-133598716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3359969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Image</a:t>
            </a:r>
            <a:r>
              <a:rPr lang="en-US" baseline="0"/>
              <a:t> &amp; Branding</a:t>
            </a:r>
            <a:endParaRPr lang="en-US"/>
          </a:p>
        </c:rich>
      </c:tx>
      <c:overlay val="0"/>
      <c:spPr>
        <a:noFill/>
        <a:ln>
          <a:noFill/>
        </a:ln>
        <a:effectLst/>
      </c:spPr>
    </c:title>
    <c:autoTitleDeleted val="0"/>
    <c:plotArea>
      <c:layout/>
      <c:barChart>
        <c:barDir val="col"/>
        <c:grouping val="clustered"/>
        <c:varyColors val="0"/>
        <c:ser>
          <c:idx val="0"/>
          <c:order val="0"/>
          <c:tx>
            <c:strRef>
              <c:f>Sheet1!$B$1</c:f>
              <c:strCache>
                <c:ptCount val="1"/>
                <c:pt idx="0">
                  <c:v>Zomato</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Sheet1!$A$2:$A$3</c:f>
              <c:strCache>
                <c:ptCount val="2"/>
                <c:pt idx="0">
                  <c:v>Yes</c:v>
                </c:pt>
                <c:pt idx="1">
                  <c:v>No</c:v>
                </c:pt>
              </c:strCache>
            </c:strRef>
          </c:cat>
          <c:val>
            <c:numRef>
              <c:f>Sheet1!$B$2:$B$3</c:f>
              <c:numCache>
                <c:formatCode>General</c:formatCode>
                <c:ptCount val="2"/>
                <c:pt idx="0">
                  <c:v>88</c:v>
                </c:pt>
                <c:pt idx="1">
                  <c:v>12</c:v>
                </c:pt>
              </c:numCache>
            </c:numRef>
          </c:val>
          <c:extLst xmlns:c16r2="http://schemas.microsoft.com/office/drawing/2015/06/chart">
            <c:ext xmlns:c16="http://schemas.microsoft.com/office/drawing/2014/chart" uri="{C3380CC4-5D6E-409C-BE32-E72D297353CC}">
              <c16:uniqueId val="{00000000-C23E-4846-AB7F-338B6FAD5CFC}"/>
            </c:ext>
          </c:extLst>
        </c:ser>
        <c:ser>
          <c:idx val="1"/>
          <c:order val="1"/>
          <c:tx>
            <c:strRef>
              <c:f>Sheet1!$C$1</c:f>
              <c:strCache>
                <c:ptCount val="1"/>
                <c:pt idx="0">
                  <c:v>Swiggy</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Sheet1!$A$2:$A$3</c:f>
              <c:strCache>
                <c:ptCount val="2"/>
                <c:pt idx="0">
                  <c:v>Yes</c:v>
                </c:pt>
                <c:pt idx="1">
                  <c:v>No</c:v>
                </c:pt>
              </c:strCache>
            </c:strRef>
          </c:cat>
          <c:val>
            <c:numRef>
              <c:f>Sheet1!$C$2:$C$3</c:f>
              <c:numCache>
                <c:formatCode>General</c:formatCode>
                <c:ptCount val="2"/>
                <c:pt idx="0">
                  <c:v>79</c:v>
                </c:pt>
                <c:pt idx="1">
                  <c:v>21</c:v>
                </c:pt>
              </c:numCache>
            </c:numRef>
          </c:val>
          <c:extLst xmlns:c16r2="http://schemas.microsoft.com/office/drawing/2015/06/chart">
            <c:ext xmlns:c16="http://schemas.microsoft.com/office/drawing/2014/chart" uri="{C3380CC4-5D6E-409C-BE32-E72D297353CC}">
              <c16:uniqueId val="{00000001-C23E-4846-AB7F-338B6FAD5CFC}"/>
            </c:ext>
          </c:extLst>
        </c:ser>
        <c:dLbls>
          <c:showLegendKey val="0"/>
          <c:showVal val="0"/>
          <c:showCatName val="0"/>
          <c:showSerName val="0"/>
          <c:showPercent val="0"/>
          <c:showBubbleSize val="0"/>
        </c:dLbls>
        <c:gapWidth val="100"/>
        <c:overlap val="-24"/>
        <c:axId val="-1285210240"/>
        <c:axId val="-1285209152"/>
      </c:barChart>
      <c:catAx>
        <c:axId val="-128521024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285209152"/>
        <c:crosses val="autoZero"/>
        <c:auto val="1"/>
        <c:lblAlgn val="ctr"/>
        <c:lblOffset val="100"/>
        <c:noMultiLvlLbl val="0"/>
      </c:catAx>
      <c:valAx>
        <c:axId val="-128520915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2852102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Social</a:t>
            </a:r>
            <a:r>
              <a:rPr lang="en-US" baseline="0"/>
              <a:t> Media</a:t>
            </a:r>
            <a:endParaRPr lang="en-US"/>
          </a:p>
        </c:rich>
      </c:tx>
      <c:overlay val="0"/>
      <c:spPr>
        <a:noFill/>
        <a:ln>
          <a:noFill/>
        </a:ln>
        <a:effectLst/>
      </c:spPr>
    </c:title>
    <c:autoTitleDeleted val="0"/>
    <c:plotArea>
      <c:layout/>
      <c:barChart>
        <c:barDir val="col"/>
        <c:grouping val="clustered"/>
        <c:varyColors val="0"/>
        <c:ser>
          <c:idx val="0"/>
          <c:order val="0"/>
          <c:tx>
            <c:strRef>
              <c:f>Sheet1!$B$1</c:f>
              <c:strCache>
                <c:ptCount val="1"/>
                <c:pt idx="0">
                  <c:v>Zomato</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Sheet1!$A$2:$A$5</c:f>
              <c:strCache>
                <c:ptCount val="4"/>
                <c:pt idx="0">
                  <c:v>Twitter</c:v>
                </c:pt>
                <c:pt idx="1">
                  <c:v>LinkedIn</c:v>
                </c:pt>
                <c:pt idx="2">
                  <c:v>Facebook</c:v>
                </c:pt>
                <c:pt idx="3">
                  <c:v>You Tube</c:v>
                </c:pt>
              </c:strCache>
            </c:strRef>
          </c:cat>
          <c:val>
            <c:numRef>
              <c:f>Sheet1!$B$2:$B$5</c:f>
              <c:numCache>
                <c:formatCode>General</c:formatCode>
                <c:ptCount val="4"/>
                <c:pt idx="0">
                  <c:v>11</c:v>
                </c:pt>
                <c:pt idx="1">
                  <c:v>9</c:v>
                </c:pt>
                <c:pt idx="2">
                  <c:v>34</c:v>
                </c:pt>
                <c:pt idx="3">
                  <c:v>46</c:v>
                </c:pt>
              </c:numCache>
            </c:numRef>
          </c:val>
          <c:extLst xmlns:c16r2="http://schemas.microsoft.com/office/drawing/2015/06/chart">
            <c:ext xmlns:c16="http://schemas.microsoft.com/office/drawing/2014/chart" uri="{C3380CC4-5D6E-409C-BE32-E72D297353CC}">
              <c16:uniqueId val="{00000000-BD7A-4932-A900-63349094D978}"/>
            </c:ext>
          </c:extLst>
        </c:ser>
        <c:ser>
          <c:idx val="1"/>
          <c:order val="1"/>
          <c:tx>
            <c:strRef>
              <c:f>Sheet1!$C$1</c:f>
              <c:strCache>
                <c:ptCount val="1"/>
                <c:pt idx="0">
                  <c:v>Swiggy</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Sheet1!$A$2:$A$5</c:f>
              <c:strCache>
                <c:ptCount val="4"/>
                <c:pt idx="0">
                  <c:v>Twitter</c:v>
                </c:pt>
                <c:pt idx="1">
                  <c:v>LinkedIn</c:v>
                </c:pt>
                <c:pt idx="2">
                  <c:v>Facebook</c:v>
                </c:pt>
                <c:pt idx="3">
                  <c:v>You Tube</c:v>
                </c:pt>
              </c:strCache>
            </c:strRef>
          </c:cat>
          <c:val>
            <c:numRef>
              <c:f>Sheet1!$C$2:$C$5</c:f>
              <c:numCache>
                <c:formatCode>General</c:formatCode>
                <c:ptCount val="4"/>
                <c:pt idx="0">
                  <c:v>17</c:v>
                </c:pt>
                <c:pt idx="1">
                  <c:v>8</c:v>
                </c:pt>
                <c:pt idx="2">
                  <c:v>26</c:v>
                </c:pt>
                <c:pt idx="3">
                  <c:v>49</c:v>
                </c:pt>
              </c:numCache>
            </c:numRef>
          </c:val>
          <c:extLst xmlns:c16r2="http://schemas.microsoft.com/office/drawing/2015/06/chart">
            <c:ext xmlns:c16="http://schemas.microsoft.com/office/drawing/2014/chart" uri="{C3380CC4-5D6E-409C-BE32-E72D297353CC}">
              <c16:uniqueId val="{00000001-BD7A-4932-A900-63349094D978}"/>
            </c:ext>
          </c:extLst>
        </c:ser>
        <c:dLbls>
          <c:showLegendKey val="0"/>
          <c:showVal val="0"/>
          <c:showCatName val="0"/>
          <c:showSerName val="0"/>
          <c:showPercent val="0"/>
          <c:showBubbleSize val="0"/>
        </c:dLbls>
        <c:gapWidth val="100"/>
        <c:overlap val="-24"/>
        <c:axId val="-1285207520"/>
        <c:axId val="-1285212960"/>
      </c:barChart>
      <c:catAx>
        <c:axId val="-128520752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285212960"/>
        <c:crosses val="autoZero"/>
        <c:auto val="1"/>
        <c:lblAlgn val="ctr"/>
        <c:lblOffset val="100"/>
        <c:noMultiLvlLbl val="0"/>
      </c:catAx>
      <c:valAx>
        <c:axId val="-128521296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2852075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Implementation</a:t>
            </a:r>
          </a:p>
        </c:rich>
      </c:tx>
      <c:overlay val="0"/>
      <c:spPr>
        <a:noFill/>
        <a:ln>
          <a:noFill/>
        </a:ln>
        <a:effectLst/>
      </c:spPr>
    </c:title>
    <c:autoTitleDeleted val="0"/>
    <c:plotArea>
      <c:layout/>
      <c:barChart>
        <c:barDir val="col"/>
        <c:grouping val="clustered"/>
        <c:varyColors val="0"/>
        <c:ser>
          <c:idx val="0"/>
          <c:order val="0"/>
          <c:tx>
            <c:strRef>
              <c:f>Sheet1!$B$1</c:f>
              <c:strCache>
                <c:ptCount val="1"/>
                <c:pt idx="0">
                  <c:v>Zomato</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Sheet1!$A$2:$A$5</c:f>
              <c:strCache>
                <c:ptCount val="4"/>
                <c:pt idx="0">
                  <c:v>Extremely Successful</c:v>
                </c:pt>
                <c:pt idx="1">
                  <c:v>Somewhat Successful</c:v>
                </c:pt>
                <c:pt idx="2">
                  <c:v>Not Very Successful</c:v>
                </c:pt>
                <c:pt idx="3">
                  <c:v>Not at all Successful</c:v>
                </c:pt>
              </c:strCache>
            </c:strRef>
          </c:cat>
          <c:val>
            <c:numRef>
              <c:f>Sheet1!$B$2:$B$5</c:f>
              <c:numCache>
                <c:formatCode>General</c:formatCode>
                <c:ptCount val="4"/>
                <c:pt idx="0">
                  <c:v>42</c:v>
                </c:pt>
                <c:pt idx="1">
                  <c:v>33</c:v>
                </c:pt>
                <c:pt idx="2">
                  <c:v>25</c:v>
                </c:pt>
                <c:pt idx="3">
                  <c:v>0</c:v>
                </c:pt>
              </c:numCache>
            </c:numRef>
          </c:val>
          <c:extLst xmlns:c16r2="http://schemas.microsoft.com/office/drawing/2015/06/chart">
            <c:ext xmlns:c16="http://schemas.microsoft.com/office/drawing/2014/chart" uri="{C3380CC4-5D6E-409C-BE32-E72D297353CC}">
              <c16:uniqueId val="{00000000-8CBD-43C9-9561-DD763D4A598F}"/>
            </c:ext>
          </c:extLst>
        </c:ser>
        <c:ser>
          <c:idx val="1"/>
          <c:order val="1"/>
          <c:tx>
            <c:strRef>
              <c:f>Sheet1!$C$1</c:f>
              <c:strCache>
                <c:ptCount val="1"/>
                <c:pt idx="0">
                  <c:v>Swiggy</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Sheet1!$A$2:$A$5</c:f>
              <c:strCache>
                <c:ptCount val="4"/>
                <c:pt idx="0">
                  <c:v>Extremely Successful</c:v>
                </c:pt>
                <c:pt idx="1">
                  <c:v>Somewhat Successful</c:v>
                </c:pt>
                <c:pt idx="2">
                  <c:v>Not Very Successful</c:v>
                </c:pt>
                <c:pt idx="3">
                  <c:v>Not at all Successful</c:v>
                </c:pt>
              </c:strCache>
            </c:strRef>
          </c:cat>
          <c:val>
            <c:numRef>
              <c:f>Sheet1!$C$2:$C$5</c:f>
              <c:numCache>
                <c:formatCode>General</c:formatCode>
                <c:ptCount val="4"/>
                <c:pt idx="0">
                  <c:v>34</c:v>
                </c:pt>
                <c:pt idx="1">
                  <c:v>35</c:v>
                </c:pt>
                <c:pt idx="2">
                  <c:v>31</c:v>
                </c:pt>
                <c:pt idx="3">
                  <c:v>0</c:v>
                </c:pt>
              </c:numCache>
            </c:numRef>
          </c:val>
          <c:extLst xmlns:c16r2="http://schemas.microsoft.com/office/drawing/2015/06/chart">
            <c:ext xmlns:c16="http://schemas.microsoft.com/office/drawing/2014/chart" uri="{C3380CC4-5D6E-409C-BE32-E72D297353CC}">
              <c16:uniqueId val="{00000001-8CBD-43C9-9561-DD763D4A598F}"/>
            </c:ext>
          </c:extLst>
        </c:ser>
        <c:dLbls>
          <c:showLegendKey val="0"/>
          <c:showVal val="0"/>
          <c:showCatName val="0"/>
          <c:showSerName val="0"/>
          <c:showPercent val="0"/>
          <c:showBubbleSize val="0"/>
        </c:dLbls>
        <c:gapWidth val="100"/>
        <c:overlap val="-24"/>
        <c:axId val="-1285212416"/>
        <c:axId val="-1285211872"/>
      </c:barChart>
      <c:catAx>
        <c:axId val="-128521241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285211872"/>
        <c:crosses val="autoZero"/>
        <c:auto val="1"/>
        <c:lblAlgn val="ctr"/>
        <c:lblOffset val="100"/>
        <c:noMultiLvlLbl val="0"/>
      </c:catAx>
      <c:valAx>
        <c:axId val="-128521187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2852124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2">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D1C79C3-9E53-4D53-A378-E3438844A991}" type="datetimeFigureOut">
              <a:rPr lang="en-US" smtClean="0"/>
              <a:pPr/>
              <a:t>4/7/2021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F115C01-AB3C-4DCF-A67D-910233A74272}"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1C79C3-9E53-4D53-A378-E3438844A991}" type="datetimeFigureOut">
              <a:rPr lang="en-US" smtClean="0"/>
              <a:pPr/>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115C01-AB3C-4DCF-A67D-910233A7427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4F115C01-AB3C-4DCF-A67D-910233A74272}"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1C79C3-9E53-4D53-A378-E3438844A991}" type="datetimeFigureOut">
              <a:rPr lang="en-US" smtClean="0"/>
              <a:pPr/>
              <a:t>4/7/2021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D1C79C3-9E53-4D53-A378-E3438844A991}" type="datetimeFigureOut">
              <a:rPr lang="en-US" smtClean="0"/>
              <a:pPr/>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4F115C01-AB3C-4DCF-A67D-910233A74272}"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ED1C79C3-9E53-4D53-A378-E3438844A991}" type="datetimeFigureOut">
              <a:rPr lang="en-US" smtClean="0"/>
              <a:pPr/>
              <a:t>4/7/2021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F115C01-AB3C-4DCF-A67D-910233A74272}"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ED1C79C3-9E53-4D53-A378-E3438844A991}" type="datetimeFigureOut">
              <a:rPr lang="en-US" smtClean="0"/>
              <a:pPr/>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115C01-AB3C-4DCF-A67D-910233A74272}"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D1C79C3-9E53-4D53-A378-E3438844A991}" type="datetimeFigureOut">
              <a:rPr lang="en-US" smtClean="0"/>
              <a:pPr/>
              <a:t>4/7/2021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4F115C01-AB3C-4DCF-A67D-910233A74272}"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D1C79C3-9E53-4D53-A378-E3438844A991}" type="datetimeFigureOut">
              <a:rPr lang="en-US" smtClean="0"/>
              <a:pPr/>
              <a:t>4/7/2021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4F115C01-AB3C-4DCF-A67D-910233A742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ED1C79C3-9E53-4D53-A378-E3438844A991}" type="datetimeFigureOut">
              <a:rPr lang="en-US" smtClean="0"/>
              <a:pPr/>
              <a:t>4/7/2021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4F115C01-AB3C-4DCF-A67D-910233A742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4F115C01-AB3C-4DCF-A67D-910233A74272}"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ED1C79C3-9E53-4D53-A378-E3438844A991}" type="datetimeFigureOut">
              <a:rPr lang="en-US" smtClean="0"/>
              <a:pPr/>
              <a:t>4/7/2021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4F115C01-AB3C-4DCF-A67D-910233A74272}"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ED1C79C3-9E53-4D53-A378-E3438844A991}" type="datetimeFigureOut">
              <a:rPr lang="en-US" smtClean="0"/>
              <a:pPr/>
              <a:t>4/7/2021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ED1C79C3-9E53-4D53-A378-E3438844A991}" type="datetimeFigureOut">
              <a:rPr lang="en-US" smtClean="0"/>
              <a:pPr/>
              <a:t>4/7/2021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4F115C01-AB3C-4DCF-A67D-910233A74272}"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7000"/>
          </a:schemeClr>
        </a:solidFill>
        <a:effectLst/>
      </p:bgPr>
    </p:bg>
    <p:spTree>
      <p:nvGrpSpPr>
        <p:cNvPr id="1" name=""/>
        <p:cNvGrpSpPr/>
        <p:nvPr/>
      </p:nvGrpSpPr>
      <p:grpSpPr>
        <a:xfrm>
          <a:off x="0" y="0"/>
          <a:ext cx="0" cy="0"/>
          <a:chOff x="0" y="0"/>
          <a:chExt cx="0" cy="0"/>
        </a:xfrm>
      </p:grpSpPr>
      <p:pic>
        <p:nvPicPr>
          <p:cNvPr id="7" name="Picture 6" descr="rgcms_new_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14800" y="258184"/>
            <a:ext cx="914400" cy="656216"/>
          </a:xfrm>
          <a:prstGeom prst="rect">
            <a:avLst/>
          </a:prstGeom>
          <a:noFill/>
        </p:spPr>
      </p:pic>
      <p:sp>
        <p:nvSpPr>
          <p:cNvPr id="11265" name="Rectangle 1"/>
          <p:cNvSpPr>
            <a:spLocks noChangeArrowheads="1"/>
          </p:cNvSpPr>
          <p:nvPr/>
        </p:nvSpPr>
        <p:spPr bwMode="auto">
          <a:xfrm>
            <a:off x="-1219200" y="0"/>
            <a:ext cx="45719" cy="4924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Rectangle 8"/>
          <p:cNvSpPr/>
          <p:nvPr/>
        </p:nvSpPr>
        <p:spPr>
          <a:xfrm>
            <a:off x="457200" y="914400"/>
            <a:ext cx="8305800" cy="7663636"/>
          </a:xfrm>
          <a:prstGeom prst="rect">
            <a:avLst/>
          </a:prstGeom>
        </p:spPr>
        <p:txBody>
          <a:bodyPr wrap="square">
            <a:spAutoFit/>
          </a:bodyPr>
          <a:lstStyle/>
          <a:p>
            <a:pPr lvl="0" algn="ctr" fontAlgn="base">
              <a:lnSpc>
                <a:spcPct val="150000"/>
              </a:lnSpc>
              <a:spcBef>
                <a:spcPct val="0"/>
              </a:spcBef>
              <a:spcAft>
                <a:spcPct val="0"/>
              </a:spcAft>
            </a:pPr>
            <a:r>
              <a:rPr lang="en-US" sz="2200" b="1" dirty="0" smtClean="0">
                <a:solidFill>
                  <a:srgbClr val="000000"/>
                </a:solidFill>
                <a:latin typeface="Times New Roman" pitchFamily="18" charset="0"/>
                <a:ea typeface="Times New Roman" pitchFamily="18" charset="0"/>
                <a:cs typeface="Times New Roman" pitchFamily="18" charset="0"/>
              </a:rPr>
              <a:t>RAJEEV GANDHI COLLEGE OF MANAGEMENT STUDIES</a:t>
            </a:r>
          </a:p>
          <a:p>
            <a:pPr lvl="0" algn="ctr" fontAlgn="base">
              <a:lnSpc>
                <a:spcPct val="150000"/>
              </a:lnSpc>
              <a:spcBef>
                <a:spcPct val="0"/>
              </a:spcBef>
              <a:spcAft>
                <a:spcPct val="0"/>
              </a:spcAft>
            </a:pPr>
            <a:endParaRPr lang="en-US" b="1" dirty="0" smtClean="0">
              <a:solidFill>
                <a:srgbClr val="000000"/>
              </a:solidFill>
              <a:latin typeface="Times New Roman" pitchFamily="18" charset="0"/>
              <a:ea typeface="Times New Roman" pitchFamily="18" charset="0"/>
              <a:cs typeface="Times New Roman" pitchFamily="18" charset="0"/>
            </a:endParaRPr>
          </a:p>
          <a:p>
            <a:pPr algn="ctr" fontAlgn="base">
              <a:lnSpc>
                <a:spcPct val="150000"/>
              </a:lnSpc>
              <a:spcBef>
                <a:spcPct val="0"/>
              </a:spcBef>
              <a:spcAft>
                <a:spcPct val="0"/>
              </a:spcAft>
            </a:pPr>
            <a:r>
              <a:rPr lang="en-US" b="1" dirty="0" smtClean="0">
                <a:latin typeface="Times New Roman" pitchFamily="18" charset="0"/>
                <a:cs typeface="Times New Roman" pitchFamily="18" charset="0"/>
              </a:rPr>
              <a:t>“</a:t>
            </a:r>
            <a:r>
              <a:rPr lang="en-US" sz="2000" b="1" dirty="0"/>
              <a:t>COMPARATIVE STUDY ON STRATEGIES OF ZOMATO </a:t>
            </a:r>
            <a:endParaRPr lang="en-US" sz="2000" b="1" dirty="0" smtClean="0"/>
          </a:p>
          <a:p>
            <a:pPr algn="ctr" fontAlgn="base">
              <a:lnSpc>
                <a:spcPct val="150000"/>
              </a:lnSpc>
              <a:spcBef>
                <a:spcPct val="0"/>
              </a:spcBef>
              <a:spcAft>
                <a:spcPct val="0"/>
              </a:spcAft>
            </a:pPr>
            <a:r>
              <a:rPr lang="en-US" sz="2000" b="1" dirty="0" smtClean="0"/>
              <a:t>AND </a:t>
            </a:r>
            <a:r>
              <a:rPr lang="en-US" sz="2000" b="1" dirty="0"/>
              <a:t>SWIGGY</a:t>
            </a:r>
            <a:r>
              <a:rPr lang="en-US" b="1" dirty="0" smtClean="0">
                <a:latin typeface="Times New Roman" pitchFamily="18" charset="0"/>
                <a:cs typeface="Times New Roman" pitchFamily="18" charset="0"/>
              </a:rPr>
              <a:t>”</a:t>
            </a:r>
          </a:p>
          <a:p>
            <a:pPr algn="ctr" fontAlgn="base">
              <a:lnSpc>
                <a:spcPct val="150000"/>
              </a:lnSpc>
              <a:spcBef>
                <a:spcPct val="0"/>
              </a:spcBef>
              <a:spcAft>
                <a:spcPct val="0"/>
              </a:spcAft>
            </a:pPr>
            <a:endParaRPr lang="en-US" b="1" dirty="0" smtClean="0">
              <a:latin typeface="Times New Roman" pitchFamily="18" charset="0"/>
              <a:cs typeface="Times New Roman" pitchFamily="18" charset="0"/>
            </a:endParaRPr>
          </a:p>
          <a:p>
            <a:pPr algn="ctr">
              <a:lnSpc>
                <a:spcPct val="150000"/>
              </a:lnSpc>
            </a:pPr>
            <a:r>
              <a:rPr lang="en-US" sz="1600" b="1" i="1" dirty="0" smtClean="0">
                <a:latin typeface="Times New Roman" pitchFamily="18" charset="0"/>
                <a:cs typeface="Times New Roman" pitchFamily="18" charset="0"/>
              </a:rPr>
              <a:t>A PROJECT SUBMITTED IN THE PARTIAL FULFILLMENT OF </a:t>
            </a:r>
          </a:p>
          <a:p>
            <a:pPr algn="ctr">
              <a:lnSpc>
                <a:spcPct val="150000"/>
              </a:lnSpc>
            </a:pPr>
            <a:r>
              <a:rPr lang="en-US" sz="1600" b="1" i="1" dirty="0" smtClean="0">
                <a:latin typeface="Times New Roman" pitchFamily="18" charset="0"/>
                <a:cs typeface="Times New Roman" pitchFamily="18" charset="0"/>
              </a:rPr>
              <a:t>THE REQUIREMENT FOR THE AWARD OF </a:t>
            </a:r>
          </a:p>
          <a:p>
            <a:pPr algn="ctr">
              <a:lnSpc>
                <a:spcPct val="150000"/>
              </a:lnSpc>
            </a:pPr>
            <a:r>
              <a:rPr lang="en-US" sz="1600" b="1" i="1" dirty="0" smtClean="0">
                <a:latin typeface="Times New Roman" pitchFamily="18" charset="0"/>
                <a:cs typeface="Times New Roman" pitchFamily="18" charset="0"/>
              </a:rPr>
              <a:t>THE DEGREE OF MASTER IN MANAGEMENT STUDIES (MMS)</a:t>
            </a:r>
          </a:p>
          <a:p>
            <a:r>
              <a:rPr lang="en-US" b="1"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ctr"/>
            <a:r>
              <a:rPr lang="en-US" b="1" dirty="0" smtClean="0">
                <a:latin typeface="Times New Roman" pitchFamily="18" charset="0"/>
                <a:cs typeface="Times New Roman" pitchFamily="18" charset="0"/>
              </a:rPr>
              <a:t>SUBMITTED BY:</a:t>
            </a:r>
            <a:endParaRPr lang="en-US" dirty="0" smtClean="0">
              <a:latin typeface="Times New Roman" pitchFamily="18" charset="0"/>
              <a:cs typeface="Times New Roman" pitchFamily="18" charset="0"/>
            </a:endParaRPr>
          </a:p>
          <a:p>
            <a:pPr algn="ctr"/>
            <a:r>
              <a:rPr lang="en-US" b="1" dirty="0" smtClean="0">
                <a:latin typeface="Times New Roman" pitchFamily="18" charset="0"/>
                <a:cs typeface="Times New Roman" pitchFamily="18" charset="0"/>
              </a:rPr>
              <a:t> RAJDEEP CHAKRAVORTY</a:t>
            </a:r>
          </a:p>
          <a:p>
            <a:pPr algn="ctr"/>
            <a:r>
              <a:rPr lang="en-US" b="1" dirty="0" smtClean="0">
                <a:latin typeface="Times New Roman" pitchFamily="18" charset="0"/>
                <a:cs typeface="Times New Roman" pitchFamily="18" charset="0"/>
              </a:rPr>
              <a:t>Roll No- 77</a:t>
            </a:r>
          </a:p>
          <a:p>
            <a:pPr algn="ctr"/>
            <a:endParaRPr lang="en-US" b="1" dirty="0" smtClean="0">
              <a:latin typeface="Times New Roman" pitchFamily="18" charset="0"/>
              <a:cs typeface="Times New Roman" pitchFamily="18" charset="0"/>
            </a:endParaRPr>
          </a:p>
          <a:p>
            <a:pPr algn="ctr"/>
            <a:r>
              <a:rPr lang="en-US" b="1" dirty="0" smtClean="0">
                <a:latin typeface="Times New Roman" pitchFamily="18" charset="0"/>
                <a:cs typeface="Times New Roman" pitchFamily="18" charset="0"/>
              </a:rPr>
              <a:t>MMS – </a:t>
            </a:r>
            <a:r>
              <a:rPr lang="en-US" b="1" smtClean="0">
                <a:latin typeface="Times New Roman" pitchFamily="18" charset="0"/>
                <a:cs typeface="Times New Roman" pitchFamily="18" charset="0"/>
              </a:rPr>
              <a:t>SEM </a:t>
            </a:r>
            <a:r>
              <a:rPr lang="en-US" b="1" smtClean="0">
                <a:latin typeface="Times New Roman" pitchFamily="18" charset="0"/>
                <a:cs typeface="Times New Roman" pitchFamily="18" charset="0"/>
              </a:rPr>
              <a:t>4</a:t>
            </a:r>
            <a:endParaRPr lang="en-US" dirty="0" smtClean="0">
              <a:latin typeface="Times New Roman" pitchFamily="18" charset="0"/>
              <a:cs typeface="Times New Roman" pitchFamily="18" charset="0"/>
            </a:endParaRPr>
          </a:p>
          <a:p>
            <a:pPr algn="ctr"/>
            <a:r>
              <a:rPr lang="en-US" b="1" dirty="0" smtClean="0">
                <a:latin typeface="Times New Roman" pitchFamily="18" charset="0"/>
                <a:cs typeface="Times New Roman" pitchFamily="18" charset="0"/>
              </a:rPr>
              <a:t> Batch : 2019-2021</a:t>
            </a:r>
            <a:endParaRPr lang="en-US" dirty="0" smtClean="0">
              <a:latin typeface="Times New Roman" pitchFamily="18" charset="0"/>
              <a:cs typeface="Times New Roman" pitchFamily="18" charset="0"/>
            </a:endParaRPr>
          </a:p>
          <a:p>
            <a:pPr algn="ctr"/>
            <a:r>
              <a:rPr lang="en-US" dirty="0" smtClean="0">
                <a:latin typeface="Times New Roman" pitchFamily="18" charset="0"/>
                <a:cs typeface="Times New Roman" pitchFamily="18" charset="0"/>
              </a:rPr>
              <a:t> </a:t>
            </a:r>
          </a:p>
          <a:p>
            <a:pPr algn="ctr"/>
            <a:endParaRPr lang="en-US" dirty="0" smtClean="0">
              <a:latin typeface="Times New Roman" pitchFamily="18" charset="0"/>
              <a:cs typeface="Times New Roman" pitchFamily="18" charset="0"/>
            </a:endParaRPr>
          </a:p>
          <a:p>
            <a:pPr algn="ctr"/>
            <a:r>
              <a:rPr lang="en-US" b="1"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ctr">
              <a:lnSpc>
                <a:spcPct val="150000"/>
              </a:lnSpc>
            </a:pPr>
            <a:endParaRPr lang="en-US" b="1" dirty="0" smtClean="0">
              <a:latin typeface="Times New Roman" pitchFamily="18" charset="0"/>
              <a:cs typeface="Times New Roman" pitchFamily="18" charset="0"/>
            </a:endParaRPr>
          </a:p>
          <a:p>
            <a:pPr algn="ctr" fontAlgn="base">
              <a:lnSpc>
                <a:spcPct val="150000"/>
              </a:lnSpc>
              <a:spcBef>
                <a:spcPct val="0"/>
              </a:spcBef>
              <a:spcAft>
                <a:spcPct val="0"/>
              </a:spcAft>
            </a:pPr>
            <a:endParaRPr lang="en-US" b="1" dirty="0" smtClean="0">
              <a:latin typeface="Times New Roman" pitchFamily="18" charset="0"/>
              <a:cs typeface="Times New Roman" pitchFamily="18" charset="0"/>
            </a:endParaRPr>
          </a:p>
          <a:p>
            <a:pPr lvl="0" algn="ctr" fontAlgn="base">
              <a:lnSpc>
                <a:spcPct val="150000"/>
              </a:lnSpc>
              <a:spcBef>
                <a:spcPct val="0"/>
              </a:spcBef>
              <a:spcAft>
                <a:spcPct val="0"/>
              </a:spcAft>
            </a:pPr>
            <a:endParaRPr lang="en-US"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14400"/>
          </a:xfrm>
        </p:spPr>
        <p:txBody>
          <a:bodyPr>
            <a:noAutofit/>
          </a:bodyPr>
          <a:lstStyle/>
          <a:p>
            <a:pPr marL="514350" indent="-514350" algn="l">
              <a:buFont typeface="+mj-lt"/>
              <a:buAutoNum type="arabicPeriod" startAt="4"/>
            </a:pPr>
            <a:r>
              <a:rPr lang="en-US" sz="2400" b="1" dirty="0">
                <a:solidFill>
                  <a:schemeClr val="tx1"/>
                </a:solidFill>
              </a:rPr>
              <a:t>Which social media source is most effective for Digital Marketing</a:t>
            </a:r>
            <a:r>
              <a:rPr lang="en-US" sz="2400" b="1" dirty="0" smtClean="0">
                <a:solidFill>
                  <a:schemeClr val="tx1"/>
                </a:solidFill>
              </a:rPr>
              <a:t>?</a:t>
            </a:r>
            <a:endParaRPr lang="en-IN" sz="2400" dirty="0">
              <a:solidFill>
                <a:schemeClr val="tx1"/>
              </a:solidFill>
            </a:endParaRPr>
          </a:p>
        </p:txBody>
      </p:sp>
      <p:sp>
        <p:nvSpPr>
          <p:cNvPr id="7" name="TextBox 6"/>
          <p:cNvSpPr txBox="1"/>
          <p:nvPr/>
        </p:nvSpPr>
        <p:spPr>
          <a:xfrm>
            <a:off x="6110614" y="3026182"/>
            <a:ext cx="2438400" cy="3831818"/>
          </a:xfrm>
          <a:prstGeom prst="rect">
            <a:avLst/>
          </a:prstGeom>
          <a:noFill/>
        </p:spPr>
        <p:txBody>
          <a:bodyPr wrap="square" rtlCol="0">
            <a:spAutoFit/>
          </a:bodyPr>
          <a:lstStyle/>
          <a:p>
            <a:pPr>
              <a:lnSpc>
                <a:spcPct val="150000"/>
              </a:lnSpc>
            </a:pPr>
            <a:r>
              <a:rPr lang="en-US" i="1" dirty="0"/>
              <a:t>From </a:t>
            </a:r>
            <a:r>
              <a:rPr lang="en-US" i="1" dirty="0" smtClean="0"/>
              <a:t>this </a:t>
            </a:r>
            <a:r>
              <a:rPr lang="en-US" i="1" dirty="0"/>
              <a:t>table it can be seen that according to both </a:t>
            </a:r>
            <a:r>
              <a:rPr lang="en-US" i="1" dirty="0" err="1"/>
              <a:t>Zomato</a:t>
            </a:r>
            <a:r>
              <a:rPr lang="en-US" i="1" dirty="0"/>
              <a:t> and </a:t>
            </a:r>
            <a:r>
              <a:rPr lang="en-US" i="1" dirty="0" err="1"/>
              <a:t>Swiggy</a:t>
            </a:r>
            <a:r>
              <a:rPr lang="en-US" i="1" dirty="0"/>
              <a:t> YouTube and Facebook are the most effective for Digital Marketing</a:t>
            </a:r>
            <a:r>
              <a:rPr lang="en-US" dirty="0"/>
              <a:t>.</a:t>
            </a:r>
          </a:p>
          <a:p>
            <a:pPr>
              <a:lnSpc>
                <a:spcPct val="150000"/>
              </a:lnSpc>
            </a:pPr>
            <a:endParaRPr lang="en-US" i="1" dirty="0"/>
          </a:p>
        </p:txBody>
      </p:sp>
      <p:graphicFrame>
        <p:nvGraphicFramePr>
          <p:cNvPr id="3" name="Table 2"/>
          <p:cNvGraphicFramePr>
            <a:graphicFrameLocks noGrp="1"/>
          </p:cNvGraphicFramePr>
          <p:nvPr>
            <p:extLst>
              <p:ext uri="{D42A27DB-BD31-4B8C-83A1-F6EECF244321}">
                <p14:modId xmlns:p14="http://schemas.microsoft.com/office/powerpoint/2010/main" val="326418358"/>
              </p:ext>
            </p:extLst>
          </p:nvPr>
        </p:nvGraphicFramePr>
        <p:xfrm>
          <a:off x="2514600" y="1524000"/>
          <a:ext cx="4181475" cy="1295400"/>
        </p:xfrm>
        <a:graphic>
          <a:graphicData uri="http://schemas.openxmlformats.org/drawingml/2006/table">
            <a:tbl>
              <a:tblPr firstRow="1" firstCol="1" bandRow="1"/>
              <a:tblGrid>
                <a:gridCol w="1838325"/>
                <a:gridCol w="1244600"/>
                <a:gridCol w="1098550"/>
              </a:tblGrid>
              <a:tr h="259080">
                <a:tc>
                  <a:txBody>
                    <a:bodyPr/>
                    <a:lstStyle/>
                    <a:p>
                      <a:pPr marL="0" marR="0" algn="ctr">
                        <a:lnSpc>
                          <a:spcPct val="150000"/>
                        </a:lnSpc>
                        <a:spcBef>
                          <a:spcPts val="0"/>
                        </a:spcBef>
                        <a:spcAft>
                          <a:spcPts val="0"/>
                        </a:spcAft>
                      </a:pPr>
                      <a:r>
                        <a:rPr lang="en-US" sz="1200" b="1">
                          <a:solidFill>
                            <a:srgbClr val="0D0D0D"/>
                          </a:solidFill>
                          <a:effectLst/>
                          <a:latin typeface="Times New Roman"/>
                          <a:ea typeface="Calibri"/>
                          <a:cs typeface="Times New Roman"/>
                        </a:rPr>
                        <a:t>Social media</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a:solidFill>
                            <a:srgbClr val="0D0D0D"/>
                          </a:solidFill>
                          <a:effectLst/>
                          <a:latin typeface="Times New Roman"/>
                          <a:ea typeface="Calibri"/>
                          <a:cs typeface="Times New Roman"/>
                        </a:rPr>
                        <a:t>Zomato</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a:solidFill>
                            <a:srgbClr val="0D0D0D"/>
                          </a:solidFill>
                          <a:effectLst/>
                          <a:latin typeface="Times New Roman"/>
                          <a:ea typeface="Calibri"/>
                          <a:cs typeface="Times New Roman"/>
                        </a:rPr>
                        <a:t>Swiggy</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9080">
                <a:tc>
                  <a:txBody>
                    <a:bodyPr/>
                    <a:lstStyle/>
                    <a:p>
                      <a:pPr marL="0" marR="0" algn="ctr">
                        <a:lnSpc>
                          <a:spcPct val="150000"/>
                        </a:lnSpc>
                        <a:spcBef>
                          <a:spcPts val="0"/>
                        </a:spcBef>
                        <a:spcAft>
                          <a:spcPts val="0"/>
                        </a:spcAft>
                      </a:pPr>
                      <a:r>
                        <a:rPr lang="en-US" sz="1200">
                          <a:solidFill>
                            <a:srgbClr val="0D0D0D"/>
                          </a:solidFill>
                          <a:effectLst/>
                          <a:latin typeface="Times New Roman"/>
                          <a:ea typeface="Calibri"/>
                          <a:cs typeface="Times New Roman"/>
                        </a:rPr>
                        <a:t>Twitter</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D0D0D"/>
                          </a:solidFill>
                          <a:effectLst/>
                          <a:latin typeface="Times New Roman"/>
                          <a:ea typeface="Calibri"/>
                          <a:cs typeface="Times New Roman"/>
                        </a:rPr>
                        <a:t>11</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D0D0D"/>
                          </a:solidFill>
                          <a:effectLst/>
                          <a:latin typeface="Times New Roman"/>
                          <a:ea typeface="Calibri"/>
                          <a:cs typeface="Times New Roman"/>
                        </a:rPr>
                        <a:t>17</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9080">
                <a:tc>
                  <a:txBody>
                    <a:bodyPr/>
                    <a:lstStyle/>
                    <a:p>
                      <a:pPr marL="0" marR="0" algn="ctr">
                        <a:lnSpc>
                          <a:spcPct val="150000"/>
                        </a:lnSpc>
                        <a:spcBef>
                          <a:spcPts val="0"/>
                        </a:spcBef>
                        <a:spcAft>
                          <a:spcPts val="0"/>
                        </a:spcAft>
                      </a:pPr>
                      <a:r>
                        <a:rPr lang="en-US" sz="1200">
                          <a:solidFill>
                            <a:srgbClr val="0D0D0D"/>
                          </a:solidFill>
                          <a:effectLst/>
                          <a:latin typeface="Times New Roman"/>
                          <a:ea typeface="Calibri"/>
                          <a:cs typeface="Times New Roman"/>
                        </a:rPr>
                        <a:t>LinkedIn</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D0D0D"/>
                          </a:solidFill>
                          <a:effectLst/>
                          <a:latin typeface="Times New Roman"/>
                          <a:ea typeface="Calibri"/>
                          <a:cs typeface="Times New Roman"/>
                        </a:rPr>
                        <a:t>9</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D0D0D"/>
                          </a:solidFill>
                          <a:effectLst/>
                          <a:latin typeface="Times New Roman"/>
                          <a:ea typeface="Calibri"/>
                          <a:cs typeface="Times New Roman"/>
                        </a:rPr>
                        <a:t>8</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9080">
                <a:tc>
                  <a:txBody>
                    <a:bodyPr/>
                    <a:lstStyle/>
                    <a:p>
                      <a:pPr marL="0" marR="0" algn="ctr">
                        <a:lnSpc>
                          <a:spcPct val="150000"/>
                        </a:lnSpc>
                        <a:spcBef>
                          <a:spcPts val="0"/>
                        </a:spcBef>
                        <a:spcAft>
                          <a:spcPts val="0"/>
                        </a:spcAft>
                      </a:pPr>
                      <a:r>
                        <a:rPr lang="en-US" sz="1200">
                          <a:solidFill>
                            <a:srgbClr val="0D0D0D"/>
                          </a:solidFill>
                          <a:effectLst/>
                          <a:latin typeface="Times New Roman"/>
                          <a:ea typeface="Calibri"/>
                          <a:cs typeface="Times New Roman"/>
                        </a:rPr>
                        <a:t>Facebook</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D0D0D"/>
                          </a:solidFill>
                          <a:effectLst/>
                          <a:latin typeface="Times New Roman"/>
                          <a:ea typeface="Calibri"/>
                          <a:cs typeface="Times New Roman"/>
                        </a:rPr>
                        <a:t>34</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D0D0D"/>
                          </a:solidFill>
                          <a:effectLst/>
                          <a:latin typeface="Times New Roman"/>
                          <a:ea typeface="Calibri"/>
                          <a:cs typeface="Times New Roman"/>
                        </a:rPr>
                        <a:t>26</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9080">
                <a:tc>
                  <a:txBody>
                    <a:bodyPr/>
                    <a:lstStyle/>
                    <a:p>
                      <a:pPr marL="0" marR="0" algn="ctr">
                        <a:lnSpc>
                          <a:spcPct val="150000"/>
                        </a:lnSpc>
                        <a:spcBef>
                          <a:spcPts val="0"/>
                        </a:spcBef>
                        <a:spcAft>
                          <a:spcPts val="0"/>
                        </a:spcAft>
                      </a:pPr>
                      <a:r>
                        <a:rPr lang="en-US" sz="1200">
                          <a:solidFill>
                            <a:srgbClr val="0D0D0D"/>
                          </a:solidFill>
                          <a:effectLst/>
                          <a:latin typeface="Times New Roman"/>
                          <a:ea typeface="Calibri"/>
                          <a:cs typeface="Times New Roman"/>
                        </a:rPr>
                        <a:t>You Tube</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D0D0D"/>
                          </a:solidFill>
                          <a:effectLst/>
                          <a:latin typeface="Times New Roman"/>
                          <a:ea typeface="Calibri"/>
                          <a:cs typeface="Times New Roman"/>
                        </a:rPr>
                        <a:t>46</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solidFill>
                            <a:srgbClr val="0D0D0D"/>
                          </a:solidFill>
                          <a:effectLst/>
                          <a:latin typeface="Times New Roman"/>
                          <a:ea typeface="Calibri"/>
                          <a:cs typeface="Times New Roman"/>
                        </a:rPr>
                        <a:t>49</a:t>
                      </a:r>
                      <a:endParaRPr lang="en-U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0" name="Chart 9"/>
          <p:cNvGraphicFramePr/>
          <p:nvPr>
            <p:extLst>
              <p:ext uri="{D42A27DB-BD31-4B8C-83A1-F6EECF244321}">
                <p14:modId xmlns:p14="http://schemas.microsoft.com/office/powerpoint/2010/main" val="3719094876"/>
              </p:ext>
            </p:extLst>
          </p:nvPr>
        </p:nvGraphicFramePr>
        <p:xfrm>
          <a:off x="457200" y="3073052"/>
          <a:ext cx="5486400" cy="3200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481533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14400"/>
          </a:xfrm>
        </p:spPr>
        <p:txBody>
          <a:bodyPr>
            <a:noAutofit/>
          </a:bodyPr>
          <a:lstStyle/>
          <a:p>
            <a:pPr marL="457200" lvl="0" indent="-457200" algn="l">
              <a:buFont typeface="+mj-lt"/>
              <a:buAutoNum type="arabicPeriod" startAt="5"/>
            </a:pPr>
            <a:r>
              <a:rPr lang="en-US" sz="2400" b="1" dirty="0">
                <a:solidFill>
                  <a:schemeClr val="tx1"/>
                </a:solidFill>
              </a:rPr>
              <a:t>Do you think the company has been successful in implementing the defined strategy.</a:t>
            </a:r>
            <a:endParaRPr lang="en-US" sz="2400" dirty="0">
              <a:solidFill>
                <a:schemeClr val="tx1"/>
              </a:solidFill>
            </a:endParaRPr>
          </a:p>
        </p:txBody>
      </p:sp>
      <p:sp>
        <p:nvSpPr>
          <p:cNvPr id="7" name="TextBox 6"/>
          <p:cNvSpPr txBox="1"/>
          <p:nvPr/>
        </p:nvSpPr>
        <p:spPr>
          <a:xfrm>
            <a:off x="6172200" y="2971800"/>
            <a:ext cx="2438400" cy="3416320"/>
          </a:xfrm>
          <a:prstGeom prst="rect">
            <a:avLst/>
          </a:prstGeom>
          <a:noFill/>
        </p:spPr>
        <p:txBody>
          <a:bodyPr wrap="square" rtlCol="0">
            <a:spAutoFit/>
          </a:bodyPr>
          <a:lstStyle/>
          <a:p>
            <a:pPr>
              <a:lnSpc>
                <a:spcPct val="150000"/>
              </a:lnSpc>
            </a:pPr>
            <a:r>
              <a:rPr lang="en-US" i="1" dirty="0"/>
              <a:t>From </a:t>
            </a:r>
            <a:r>
              <a:rPr lang="en-US" i="1" dirty="0" smtClean="0"/>
              <a:t>this </a:t>
            </a:r>
            <a:r>
              <a:rPr lang="en-US" i="1" dirty="0"/>
              <a:t>table it can be seen that </a:t>
            </a:r>
            <a:r>
              <a:rPr lang="en-US" i="1" dirty="0" err="1"/>
              <a:t>Zomato</a:t>
            </a:r>
            <a:r>
              <a:rPr lang="en-US" i="1" dirty="0"/>
              <a:t> seems to have been </a:t>
            </a:r>
            <a:r>
              <a:rPr lang="en-US" i="1" dirty="0" smtClean="0"/>
              <a:t>more successful </a:t>
            </a:r>
            <a:r>
              <a:rPr lang="en-US" i="1" dirty="0"/>
              <a:t>in implementing the defined strategy for marketing as compared to </a:t>
            </a:r>
            <a:r>
              <a:rPr lang="en-US" i="1" dirty="0" err="1"/>
              <a:t>Swiggy</a:t>
            </a:r>
            <a:r>
              <a:rPr lang="en-US" i="1" dirty="0" smtClean="0"/>
              <a:t>.</a:t>
            </a:r>
            <a:endParaRPr lang="en-US" i="1" dirty="0"/>
          </a:p>
        </p:txBody>
      </p:sp>
      <p:graphicFrame>
        <p:nvGraphicFramePr>
          <p:cNvPr id="3" name="Table 2"/>
          <p:cNvGraphicFramePr>
            <a:graphicFrameLocks noGrp="1"/>
          </p:cNvGraphicFramePr>
          <p:nvPr>
            <p:extLst>
              <p:ext uri="{D42A27DB-BD31-4B8C-83A1-F6EECF244321}">
                <p14:modId xmlns:p14="http://schemas.microsoft.com/office/powerpoint/2010/main" val="3628878936"/>
              </p:ext>
            </p:extLst>
          </p:nvPr>
        </p:nvGraphicFramePr>
        <p:xfrm>
          <a:off x="2057400" y="1447800"/>
          <a:ext cx="5026025" cy="1371600"/>
        </p:xfrm>
        <a:graphic>
          <a:graphicData uri="http://schemas.openxmlformats.org/drawingml/2006/table">
            <a:tbl>
              <a:tblPr firstRow="1" firstCol="1" bandRow="1"/>
              <a:tblGrid>
                <a:gridCol w="2228850"/>
                <a:gridCol w="1579245"/>
                <a:gridCol w="1217930"/>
              </a:tblGrid>
              <a:tr h="255270">
                <a:tc>
                  <a:txBody>
                    <a:bodyPr/>
                    <a:lstStyle/>
                    <a:p>
                      <a:pPr marL="0" marR="0" algn="ctr">
                        <a:lnSpc>
                          <a:spcPct val="150000"/>
                        </a:lnSpc>
                        <a:spcBef>
                          <a:spcPts val="0"/>
                        </a:spcBef>
                        <a:spcAft>
                          <a:spcPts val="0"/>
                        </a:spcAft>
                      </a:pPr>
                      <a:r>
                        <a:rPr lang="en-US" sz="1200" b="1">
                          <a:solidFill>
                            <a:srgbClr val="0D0D0D"/>
                          </a:solidFill>
                          <a:effectLst/>
                          <a:latin typeface="Times New Roman"/>
                          <a:ea typeface="Calibri"/>
                          <a:cs typeface="Times New Roman"/>
                        </a:rPr>
                        <a:t>Implementation</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a:solidFill>
                            <a:srgbClr val="0D0D0D"/>
                          </a:solidFill>
                          <a:effectLst/>
                          <a:latin typeface="Times New Roman"/>
                          <a:ea typeface="Calibri"/>
                          <a:cs typeface="Times New Roman"/>
                        </a:rPr>
                        <a:t>Zomato</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a:solidFill>
                            <a:srgbClr val="0D0D0D"/>
                          </a:solidFill>
                          <a:effectLst/>
                          <a:latin typeface="Times New Roman"/>
                          <a:ea typeface="Calibri"/>
                          <a:cs typeface="Times New Roman"/>
                        </a:rPr>
                        <a:t>Swiggy</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4795">
                <a:tc>
                  <a:txBody>
                    <a:bodyPr/>
                    <a:lstStyle/>
                    <a:p>
                      <a:pPr marL="0" marR="0" algn="ctr">
                        <a:lnSpc>
                          <a:spcPct val="150000"/>
                        </a:lnSpc>
                        <a:spcBef>
                          <a:spcPts val="0"/>
                        </a:spcBef>
                        <a:spcAft>
                          <a:spcPts val="0"/>
                        </a:spcAft>
                      </a:pPr>
                      <a:r>
                        <a:rPr lang="en-US" sz="1200">
                          <a:solidFill>
                            <a:srgbClr val="0D0D0D"/>
                          </a:solidFill>
                          <a:effectLst/>
                          <a:latin typeface="Times New Roman"/>
                          <a:ea typeface="Calibri"/>
                          <a:cs typeface="Times New Roman"/>
                        </a:rPr>
                        <a:t>Extremely Successful</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D0D0D"/>
                          </a:solidFill>
                          <a:effectLst/>
                          <a:latin typeface="Times New Roman"/>
                          <a:ea typeface="Calibri"/>
                          <a:cs typeface="Times New Roman"/>
                        </a:rPr>
                        <a:t>42</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D0D0D"/>
                          </a:solidFill>
                          <a:effectLst/>
                          <a:latin typeface="Times New Roman"/>
                          <a:ea typeface="Calibri"/>
                          <a:cs typeface="Times New Roman"/>
                        </a:rPr>
                        <a:t>34</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270">
                <a:tc>
                  <a:txBody>
                    <a:bodyPr/>
                    <a:lstStyle/>
                    <a:p>
                      <a:pPr marL="0" marR="0" algn="ctr">
                        <a:lnSpc>
                          <a:spcPct val="150000"/>
                        </a:lnSpc>
                        <a:spcBef>
                          <a:spcPts val="0"/>
                        </a:spcBef>
                        <a:spcAft>
                          <a:spcPts val="0"/>
                        </a:spcAft>
                      </a:pPr>
                      <a:r>
                        <a:rPr lang="en-US" sz="1200">
                          <a:solidFill>
                            <a:srgbClr val="0D0D0D"/>
                          </a:solidFill>
                          <a:effectLst/>
                          <a:latin typeface="Times New Roman"/>
                          <a:ea typeface="Calibri"/>
                          <a:cs typeface="Times New Roman"/>
                        </a:rPr>
                        <a:t>Somewhat Successful</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D0D0D"/>
                          </a:solidFill>
                          <a:effectLst/>
                          <a:latin typeface="Times New Roman"/>
                          <a:ea typeface="Calibri"/>
                          <a:cs typeface="Times New Roman"/>
                        </a:rPr>
                        <a:t>33</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D0D0D"/>
                          </a:solidFill>
                          <a:effectLst/>
                          <a:latin typeface="Times New Roman"/>
                          <a:ea typeface="Calibri"/>
                          <a:cs typeface="Times New Roman"/>
                        </a:rPr>
                        <a:t>35</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270">
                <a:tc>
                  <a:txBody>
                    <a:bodyPr/>
                    <a:lstStyle/>
                    <a:p>
                      <a:pPr marL="0" marR="0" algn="ctr">
                        <a:lnSpc>
                          <a:spcPct val="150000"/>
                        </a:lnSpc>
                        <a:spcBef>
                          <a:spcPts val="0"/>
                        </a:spcBef>
                        <a:spcAft>
                          <a:spcPts val="0"/>
                        </a:spcAft>
                      </a:pPr>
                      <a:r>
                        <a:rPr lang="en-US" sz="1200">
                          <a:solidFill>
                            <a:srgbClr val="0D0D0D"/>
                          </a:solidFill>
                          <a:effectLst/>
                          <a:latin typeface="Times New Roman"/>
                          <a:ea typeface="Calibri"/>
                          <a:cs typeface="Times New Roman"/>
                        </a:rPr>
                        <a:t>Not very Successful</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D0D0D"/>
                          </a:solidFill>
                          <a:effectLst/>
                          <a:latin typeface="Times New Roman"/>
                          <a:ea typeface="Calibri"/>
                          <a:cs typeface="Times New Roman"/>
                        </a:rPr>
                        <a:t>25</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D0D0D"/>
                          </a:solidFill>
                          <a:effectLst/>
                          <a:latin typeface="Times New Roman"/>
                          <a:ea typeface="Calibri"/>
                          <a:cs typeface="Times New Roman"/>
                        </a:rPr>
                        <a:t>31</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270">
                <a:tc>
                  <a:txBody>
                    <a:bodyPr/>
                    <a:lstStyle/>
                    <a:p>
                      <a:pPr marL="0" marR="0" algn="ctr">
                        <a:lnSpc>
                          <a:spcPct val="150000"/>
                        </a:lnSpc>
                        <a:spcBef>
                          <a:spcPts val="0"/>
                        </a:spcBef>
                        <a:spcAft>
                          <a:spcPts val="0"/>
                        </a:spcAft>
                      </a:pPr>
                      <a:r>
                        <a:rPr lang="en-US" sz="1200">
                          <a:solidFill>
                            <a:srgbClr val="0D0D0D"/>
                          </a:solidFill>
                          <a:effectLst/>
                          <a:latin typeface="Times New Roman"/>
                          <a:ea typeface="Calibri"/>
                          <a:cs typeface="Times New Roman"/>
                        </a:rPr>
                        <a:t>Not at all Successful</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D0D0D"/>
                          </a:solidFill>
                          <a:effectLst/>
                          <a:latin typeface="Times New Roman"/>
                          <a:ea typeface="Calibri"/>
                          <a:cs typeface="Times New Roman"/>
                        </a:rPr>
                        <a:t>0</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solidFill>
                            <a:srgbClr val="0D0D0D"/>
                          </a:solidFill>
                          <a:effectLst/>
                          <a:latin typeface="Times New Roman"/>
                          <a:ea typeface="Calibri"/>
                          <a:cs typeface="Times New Roman"/>
                        </a:rPr>
                        <a:t>0</a:t>
                      </a:r>
                      <a:endParaRPr lang="en-U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0" name="Chart 9"/>
          <p:cNvGraphicFramePr/>
          <p:nvPr>
            <p:extLst>
              <p:ext uri="{D42A27DB-BD31-4B8C-83A1-F6EECF244321}">
                <p14:modId xmlns:p14="http://schemas.microsoft.com/office/powerpoint/2010/main" val="718855799"/>
              </p:ext>
            </p:extLst>
          </p:nvPr>
        </p:nvGraphicFramePr>
        <p:xfrm>
          <a:off x="457200" y="3048000"/>
          <a:ext cx="5486400" cy="3200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248086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Times New Roman" pitchFamily="18" charset="0"/>
                <a:cs typeface="Times New Roman" pitchFamily="18" charset="0"/>
              </a:rPr>
              <a:t>FINDINGS</a:t>
            </a:r>
            <a:endParaRPr lang="en-US" b="1" dirty="0">
              <a:solidFill>
                <a:srgbClr val="C0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1752" y="1447800"/>
            <a:ext cx="8503920" cy="4800600"/>
          </a:xfrm>
        </p:spPr>
        <p:txBody>
          <a:bodyPr>
            <a:normAutofit fontScale="92500" lnSpcReduction="20000"/>
          </a:bodyPr>
          <a:lstStyle/>
          <a:p>
            <a:pPr lvl="0">
              <a:lnSpc>
                <a:spcPct val="150000"/>
              </a:lnSpc>
            </a:pPr>
            <a:r>
              <a:rPr lang="en-US" sz="2400" dirty="0"/>
              <a:t>Both </a:t>
            </a:r>
            <a:r>
              <a:rPr lang="en-US" sz="2400" dirty="0" err="1"/>
              <a:t>Zomato</a:t>
            </a:r>
            <a:r>
              <a:rPr lang="en-US" sz="2400" dirty="0"/>
              <a:t> and </a:t>
            </a:r>
            <a:r>
              <a:rPr lang="en-US" sz="2400" dirty="0" err="1"/>
              <a:t>Swiggy</a:t>
            </a:r>
            <a:r>
              <a:rPr lang="en-US" sz="2400" dirty="0"/>
              <a:t> have successfully incorporated the promotional strategies like digital advertising which turn has increased the reach.</a:t>
            </a:r>
            <a:endParaRPr lang="en-IN" sz="2400" dirty="0"/>
          </a:p>
          <a:p>
            <a:pPr lvl="0">
              <a:lnSpc>
                <a:spcPct val="150000"/>
              </a:lnSpc>
            </a:pPr>
            <a:r>
              <a:rPr lang="en-US" sz="2400" dirty="0"/>
              <a:t>The 4Ps Promotion, Product, Place and Pricing were successfully implemented by both </a:t>
            </a:r>
            <a:r>
              <a:rPr lang="en-US" sz="2400" dirty="0" err="1"/>
              <a:t>Zomato</a:t>
            </a:r>
            <a:r>
              <a:rPr lang="en-US" sz="2400" dirty="0"/>
              <a:t> and </a:t>
            </a:r>
            <a:r>
              <a:rPr lang="en-US" sz="2400" dirty="0" err="1"/>
              <a:t>Swiggy</a:t>
            </a:r>
            <a:r>
              <a:rPr lang="en-US" sz="2400" dirty="0"/>
              <a:t>.</a:t>
            </a:r>
            <a:endParaRPr lang="en-IN" sz="2400" dirty="0"/>
          </a:p>
          <a:p>
            <a:pPr lvl="0">
              <a:lnSpc>
                <a:spcPct val="150000"/>
              </a:lnSpc>
            </a:pPr>
            <a:r>
              <a:rPr lang="en-US" sz="2400" dirty="0"/>
              <a:t>The Potential Markets for Both </a:t>
            </a:r>
            <a:r>
              <a:rPr lang="en-US" sz="2400" dirty="0" err="1"/>
              <a:t>Zomato</a:t>
            </a:r>
            <a:r>
              <a:rPr lang="en-US" sz="2400" dirty="0"/>
              <a:t> and </a:t>
            </a:r>
            <a:r>
              <a:rPr lang="en-US" sz="2400" dirty="0" err="1"/>
              <a:t>Swiggy</a:t>
            </a:r>
            <a:r>
              <a:rPr lang="en-US" sz="2400" dirty="0"/>
              <a:t> includes the Youth who has always been inclined to the Online delivery platform for its easy accessibility.</a:t>
            </a:r>
            <a:endParaRPr lang="en-IN" sz="2400" dirty="0"/>
          </a:p>
          <a:p>
            <a:pPr lvl="0">
              <a:lnSpc>
                <a:spcPct val="150000"/>
              </a:lnSpc>
            </a:pPr>
            <a:r>
              <a:rPr lang="en-US" sz="2400" dirty="0"/>
              <a:t>Both </a:t>
            </a:r>
            <a:r>
              <a:rPr lang="en-US" sz="2400" dirty="0" err="1"/>
              <a:t>Zomato</a:t>
            </a:r>
            <a:r>
              <a:rPr lang="en-US" sz="2400" dirty="0"/>
              <a:t> and </a:t>
            </a:r>
            <a:r>
              <a:rPr lang="en-US" sz="2400" dirty="0" err="1"/>
              <a:t>Swiggy</a:t>
            </a:r>
            <a:r>
              <a:rPr lang="en-US" sz="2400" dirty="0"/>
              <a:t> have been extremely successful in implementing their strategies and accomplishing their goals. </a:t>
            </a:r>
            <a:endParaRPr lang="en-IN" sz="2400" dirty="0"/>
          </a:p>
          <a:p>
            <a:pPr marL="0" indent="0">
              <a:buNone/>
            </a:pPr>
            <a:endParaRPr lang="en-US" sz="2000" dirty="0"/>
          </a:p>
          <a:p>
            <a:pPr>
              <a:lnSpc>
                <a:spcPct val="150000"/>
              </a:lnSpc>
              <a:spcBef>
                <a:spcPts val="1200"/>
              </a:spcBef>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Times New Roman" pitchFamily="18" charset="0"/>
                <a:cs typeface="Times New Roman" pitchFamily="18" charset="0"/>
              </a:rPr>
              <a:t>SUGGESTIONS</a:t>
            </a:r>
            <a:endParaRPr lang="en-US" b="1" dirty="0">
              <a:solidFill>
                <a:srgbClr val="C0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1752" y="1600200"/>
            <a:ext cx="8503920" cy="4648200"/>
          </a:xfrm>
        </p:spPr>
        <p:txBody>
          <a:bodyPr>
            <a:normAutofit fontScale="85000" lnSpcReduction="10000"/>
          </a:bodyPr>
          <a:lstStyle/>
          <a:p>
            <a:pPr lvl="0">
              <a:lnSpc>
                <a:spcPct val="150000"/>
              </a:lnSpc>
              <a:buFont typeface="Wingdings" pitchFamily="2" charset="2"/>
              <a:buChar char="q"/>
            </a:pPr>
            <a:r>
              <a:rPr lang="en-US" sz="2600" dirty="0"/>
              <a:t>More emphasis should be given to the advertisements and more seminars </a:t>
            </a:r>
            <a:r>
              <a:rPr lang="en-US" sz="2600" dirty="0" smtClean="0"/>
              <a:t>should be organized.</a:t>
            </a:r>
          </a:p>
          <a:p>
            <a:pPr lvl="0">
              <a:lnSpc>
                <a:spcPct val="150000"/>
              </a:lnSpc>
              <a:buFont typeface="Wingdings" pitchFamily="2" charset="2"/>
              <a:buChar char="q"/>
            </a:pPr>
            <a:r>
              <a:rPr lang="en-US" sz="2600" dirty="0" smtClean="0"/>
              <a:t>Digital Marketing should be implemented on a higher scale.</a:t>
            </a:r>
          </a:p>
          <a:p>
            <a:pPr>
              <a:lnSpc>
                <a:spcPct val="150000"/>
              </a:lnSpc>
              <a:buFont typeface="Wingdings" pitchFamily="2" charset="2"/>
              <a:buChar char="q"/>
            </a:pPr>
            <a:r>
              <a:rPr lang="en-US" sz="2600" dirty="0"/>
              <a:t>They should organize various types of promotional activities.</a:t>
            </a:r>
          </a:p>
          <a:p>
            <a:pPr>
              <a:lnSpc>
                <a:spcPct val="150000"/>
              </a:lnSpc>
              <a:buFont typeface="Wingdings" pitchFamily="2" charset="2"/>
              <a:buChar char="q"/>
            </a:pPr>
            <a:r>
              <a:rPr lang="en-US" sz="2600" dirty="0"/>
              <a:t>They should study what product their customer need today and will need tomorrow.</a:t>
            </a:r>
          </a:p>
          <a:p>
            <a:pPr>
              <a:lnSpc>
                <a:spcPct val="150000"/>
              </a:lnSpc>
              <a:buFont typeface="Wingdings" pitchFamily="2" charset="2"/>
              <a:buChar char="q"/>
            </a:pPr>
            <a:r>
              <a:rPr lang="en-US" sz="2600" dirty="0"/>
              <a:t>They should analyze what their competitors are doing to win their high value customer.</a:t>
            </a:r>
          </a:p>
          <a:p>
            <a:pPr lvl="0">
              <a:buFont typeface="Wingdings" pitchFamily="2" charset="2"/>
              <a:buChar char="q"/>
            </a:pPr>
            <a:endParaRPr lang="en-US" sz="2400" dirty="0"/>
          </a:p>
          <a:p>
            <a:pPr>
              <a:lnSpc>
                <a:spcPct val="150000"/>
              </a:lnSpc>
              <a:buFont typeface="Wingdings" pitchFamily="2" charset="2"/>
              <a:buChar char="q"/>
            </a:pP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sz="quarter" idx="1"/>
          </p:nvPr>
        </p:nvSpPr>
        <p:spPr/>
        <p:txBody>
          <a:bodyPr>
            <a:noAutofit/>
          </a:bodyPr>
          <a:lstStyle/>
          <a:p>
            <a:pPr>
              <a:lnSpc>
                <a:spcPct val="160000"/>
              </a:lnSpc>
            </a:pPr>
            <a:r>
              <a:rPr lang="en-GB" sz="2000" dirty="0"/>
              <a:t>Making and using a client acquisition strategy has a strong positive impact on profitability. This is because firms that employ a client acquisition strategy tend to focus on their customers and markets, integrate their marketing responses and work out in advance where their profits will come from.</a:t>
            </a:r>
            <a:endParaRPr lang="en-US" sz="2000" dirty="0"/>
          </a:p>
          <a:p>
            <a:pPr>
              <a:lnSpc>
                <a:spcPct val="160000"/>
              </a:lnSpc>
            </a:pPr>
            <a:r>
              <a:rPr lang="en-US" sz="2000" b="1" dirty="0"/>
              <a:t>Strategy without tactics is the slowest route to victory. Tactics without strategy is the noise before defeat</a:t>
            </a:r>
            <a:r>
              <a:rPr lang="en-US" sz="2000" b="1" dirty="0" smtClean="0"/>
              <a:t>.</a:t>
            </a:r>
            <a:endParaRPr lang="en-US" sz="2000" dirty="0"/>
          </a:p>
          <a:p>
            <a:pPr>
              <a:lnSpc>
                <a:spcPct val="160000"/>
              </a:lnSpc>
            </a:pPr>
            <a:r>
              <a:rPr lang="en-US" sz="2000" b="1" dirty="0"/>
              <a:t>  STABLE STRATEGY + FLEXIBLE </a:t>
            </a:r>
            <a:r>
              <a:rPr lang="en-US" sz="2000" b="1" dirty="0" smtClean="0"/>
              <a:t>TACTICS = VICTORY</a:t>
            </a:r>
            <a:endParaRPr lang="en-US" sz="2000" dirty="0"/>
          </a:p>
        </p:txBody>
      </p:sp>
    </p:spTree>
    <p:extLst>
      <p:ext uri="{BB962C8B-B14F-4D97-AF65-F5344CB8AC3E}">
        <p14:creationId xmlns:p14="http://schemas.microsoft.com/office/powerpoint/2010/main" val="32299284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s.jpg"/>
          <p:cNvPicPr>
            <a:picLocks noChangeAspect="1"/>
          </p:cNvPicPr>
          <p:nvPr/>
        </p:nvPicPr>
        <p:blipFill>
          <a:blip r:embed="rId2"/>
          <a:stretch>
            <a:fillRect/>
          </a:stretch>
        </p:blipFill>
        <p:spPr>
          <a:xfrm>
            <a:off x="990600" y="1066800"/>
            <a:ext cx="7010400" cy="44196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Identification</a:t>
            </a:r>
            <a:endParaRPr lang="en-IN" dirty="0"/>
          </a:p>
        </p:txBody>
      </p:sp>
      <p:sp>
        <p:nvSpPr>
          <p:cNvPr id="3" name="Content Placeholder 2"/>
          <p:cNvSpPr>
            <a:spLocks noGrp="1"/>
          </p:cNvSpPr>
          <p:nvPr>
            <p:ph sz="quarter" idx="1"/>
          </p:nvPr>
        </p:nvSpPr>
        <p:spPr/>
        <p:txBody>
          <a:bodyPr>
            <a:normAutofit/>
          </a:bodyPr>
          <a:lstStyle/>
          <a:p>
            <a:r>
              <a:rPr lang="en-US" sz="2800" dirty="0"/>
              <a:t>The purpose of this study will be to identify and evaluate the comparative Promotion Strategies used by </a:t>
            </a:r>
            <a:r>
              <a:rPr lang="en-US" sz="2800" dirty="0" err="1"/>
              <a:t>Zomato</a:t>
            </a:r>
            <a:r>
              <a:rPr lang="en-US" sz="2800" dirty="0"/>
              <a:t> and </a:t>
            </a:r>
            <a:r>
              <a:rPr lang="en-US" sz="2800" dirty="0" err="1"/>
              <a:t>Swiggy</a:t>
            </a:r>
            <a:r>
              <a:rPr lang="en-US" sz="2800" dirty="0"/>
              <a:t> in order to help them become more effective in attracting customers.</a:t>
            </a:r>
          </a:p>
          <a:p>
            <a:r>
              <a:rPr lang="en-US" sz="2800" dirty="0"/>
              <a:t>In other words, both the company will be able define its potential customers, their expectations, and more importantly, appropriate channels for transferring the value propositions to customers. </a:t>
            </a:r>
          </a:p>
          <a:p>
            <a:endParaRPr lang="en-IN" dirty="0" smtClean="0"/>
          </a:p>
          <a:p>
            <a:endParaRPr lang="en-IN" dirty="0"/>
          </a:p>
        </p:txBody>
      </p:sp>
    </p:spTree>
    <p:extLst>
      <p:ext uri="{BB962C8B-B14F-4D97-AF65-F5344CB8AC3E}">
        <p14:creationId xmlns:p14="http://schemas.microsoft.com/office/powerpoint/2010/main" val="36430709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b="1" dirty="0" smtClean="0">
                <a:solidFill>
                  <a:srgbClr val="C00000"/>
                </a:solidFill>
                <a:latin typeface="Times New Roman" pitchFamily="18" charset="0"/>
                <a:cs typeface="Times New Roman" pitchFamily="18" charset="0"/>
              </a:rPr>
              <a:t>INTRODUCTION</a:t>
            </a:r>
            <a:endParaRPr lang="en-US" sz="4000" b="1" dirty="0">
              <a:solidFill>
                <a:srgbClr val="C00000"/>
              </a:solidFill>
              <a:latin typeface="Times New Roman" pitchFamily="18" charset="0"/>
              <a:cs typeface="Times New Roman" pitchFamily="18" charset="0"/>
            </a:endParaRPr>
          </a:p>
        </p:txBody>
      </p:sp>
      <p:sp>
        <p:nvSpPr>
          <p:cNvPr id="7" name="Content Placeholder 6"/>
          <p:cNvSpPr>
            <a:spLocks noGrp="1"/>
          </p:cNvSpPr>
          <p:nvPr>
            <p:ph sz="quarter" idx="1"/>
          </p:nvPr>
        </p:nvSpPr>
        <p:spPr>
          <a:xfrm>
            <a:off x="228600" y="1524000"/>
            <a:ext cx="8503920" cy="4953000"/>
          </a:xfrm>
        </p:spPr>
        <p:txBody>
          <a:bodyPr>
            <a:normAutofit fontScale="70000" lnSpcReduction="20000"/>
          </a:bodyPr>
          <a:lstStyle/>
          <a:p>
            <a:pPr algn="just">
              <a:lnSpc>
                <a:spcPct val="170000"/>
              </a:lnSpc>
              <a:buFont typeface="Wingdings" pitchFamily="2" charset="2"/>
              <a:buChar char="Ø"/>
            </a:pPr>
            <a:r>
              <a:rPr lang="en-US" sz="2600" dirty="0"/>
              <a:t>Online food delivery platforms are expanding choice and convenience, allowing customers to order from a wide array of restaurants within a single tap of their mobile </a:t>
            </a:r>
            <a:r>
              <a:rPr lang="en-US" sz="2600" dirty="0" smtClean="0"/>
              <a:t>phones.</a:t>
            </a:r>
          </a:p>
          <a:p>
            <a:pPr algn="just">
              <a:lnSpc>
                <a:spcPct val="170000"/>
              </a:lnSpc>
              <a:buFont typeface="Wingdings" pitchFamily="2" charset="2"/>
              <a:buChar char="Ø"/>
            </a:pPr>
            <a:r>
              <a:rPr lang="en-US" sz="2600" dirty="0"/>
              <a:t>Developing a robust marketplace development strategy is important things of supporting businesses </a:t>
            </a:r>
            <a:r>
              <a:rPr lang="en-US" sz="2600" dirty="0" smtClean="0"/>
              <a:t>development.</a:t>
            </a:r>
          </a:p>
          <a:p>
            <a:pPr algn="just">
              <a:lnSpc>
                <a:spcPct val="170000"/>
              </a:lnSpc>
              <a:buFont typeface="Wingdings" pitchFamily="2" charset="2"/>
              <a:buChar char="Ø"/>
            </a:pPr>
            <a:r>
              <a:rPr lang="en-US" sz="2600" dirty="0"/>
              <a:t>Forming Strategies’ is one of the maximum essential components of any enterprise, massive or small, retail or multinational </a:t>
            </a:r>
            <a:r>
              <a:rPr lang="en-US" sz="2600" dirty="0" smtClean="0"/>
              <a:t>organizations.</a:t>
            </a:r>
          </a:p>
          <a:p>
            <a:pPr algn="just">
              <a:lnSpc>
                <a:spcPct val="170000"/>
              </a:lnSpc>
              <a:buFont typeface="Wingdings" pitchFamily="2" charset="2"/>
              <a:buChar char="Ø"/>
            </a:pPr>
            <a:r>
              <a:rPr lang="en-US" sz="2600" b="1" dirty="0"/>
              <a:t>Promotion strategy </a:t>
            </a:r>
            <a:r>
              <a:rPr lang="en-US" sz="2600" dirty="0"/>
              <a:t>is a method that could allow a corporation to pay attention its confined sources at the best opportunities to boom sales and acquire a sustainable aggressive benefit. A branding method must be targeted across the key concept that customer pride is the principle intention.</a:t>
            </a:r>
            <a:endParaRPr lang="en-US" sz="2600" dirty="0">
              <a:latin typeface="Times New Roman" pitchFamily="18" charset="0"/>
              <a:cs typeface="Times New Roman" pitchFamily="18" charset="0"/>
            </a:endParaRPr>
          </a:p>
          <a:p>
            <a:pPr marL="0" indent="0">
              <a:buNone/>
            </a:pPr>
            <a:endParaRPr lang="en-US" sz="1800" dirty="0" smtClean="0">
              <a:latin typeface="Arial" pitchFamily="34" charset="0"/>
              <a:cs typeface="Arial" pitchFamily="34" charset="0"/>
            </a:endParaRPr>
          </a:p>
          <a:p>
            <a:pPr>
              <a:buFont typeface="Arial" pitchFamily="34" charset="0"/>
              <a:buChar char="•"/>
            </a:pPr>
            <a:endParaRPr lang="en-US" sz="18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smtClean="0">
                <a:solidFill>
                  <a:srgbClr val="C00000"/>
                </a:solidFill>
                <a:latin typeface="Times New Roman" pitchFamily="18" charset="0"/>
                <a:cs typeface="Times New Roman" pitchFamily="18" charset="0"/>
              </a:rPr>
              <a:t>RESEARCH METHODOLOGY</a:t>
            </a:r>
            <a:endParaRPr lang="en-US" b="1" dirty="0">
              <a:solidFill>
                <a:srgbClr val="C00000"/>
              </a:solidFill>
              <a:latin typeface="Times New Roman" pitchFamily="18" charset="0"/>
              <a:cs typeface="Times New Roman" pitchFamily="18" charset="0"/>
            </a:endParaRPr>
          </a:p>
        </p:txBody>
      </p:sp>
      <p:sp>
        <p:nvSpPr>
          <p:cNvPr id="7" name="Content Placeholder 6"/>
          <p:cNvSpPr>
            <a:spLocks noGrp="1"/>
          </p:cNvSpPr>
          <p:nvPr>
            <p:ph sz="quarter" idx="1"/>
          </p:nvPr>
        </p:nvSpPr>
        <p:spPr>
          <a:xfrm>
            <a:off x="301752" y="1524000"/>
            <a:ext cx="8503920" cy="4575048"/>
          </a:xfrm>
        </p:spPr>
        <p:txBody>
          <a:bodyPr>
            <a:normAutofit lnSpcReduction="10000"/>
          </a:bodyPr>
          <a:lstStyle/>
          <a:p>
            <a:pPr>
              <a:lnSpc>
                <a:spcPct val="150000"/>
              </a:lnSpc>
              <a:spcBef>
                <a:spcPts val="2400"/>
              </a:spcBef>
              <a:buFont typeface="Arial" pitchFamily="34" charset="0"/>
              <a:buChar char="•"/>
            </a:pPr>
            <a:r>
              <a:rPr lang="en-IN" sz="2000" b="1" u="sng" dirty="0"/>
              <a:t>Type of Research Design: Descriptive Research </a:t>
            </a:r>
            <a:endParaRPr lang="en-US" sz="2000" dirty="0" smtClean="0">
              <a:latin typeface="Times New Roman" pitchFamily="18" charset="0"/>
              <a:cs typeface="Times New Roman" pitchFamily="18" charset="0"/>
            </a:endParaRPr>
          </a:p>
          <a:p>
            <a:pPr>
              <a:lnSpc>
                <a:spcPct val="150000"/>
              </a:lnSpc>
              <a:spcBef>
                <a:spcPts val="2400"/>
              </a:spcBef>
              <a:buFont typeface="Arial" pitchFamily="34" charset="0"/>
              <a:buChar char="•"/>
            </a:pPr>
            <a:r>
              <a:rPr lang="en-IN" sz="2000" b="1" u="sng" dirty="0"/>
              <a:t>Data collection method : Secondary Data</a:t>
            </a:r>
            <a:endParaRPr lang="en-IN" sz="2000" dirty="0"/>
          </a:p>
          <a:p>
            <a:pPr marL="0" indent="0">
              <a:lnSpc>
                <a:spcPct val="150000"/>
              </a:lnSpc>
              <a:spcBef>
                <a:spcPts val="2400"/>
              </a:spcBef>
              <a:buNone/>
            </a:pPr>
            <a:r>
              <a:rPr lang="en-US" sz="2000" dirty="0">
                <a:latin typeface="Times New Roman" pitchFamily="18" charset="0"/>
                <a:cs typeface="Times New Roman" pitchFamily="18" charset="0"/>
              </a:rPr>
              <a:t>The study is based on secondary data. The first step was to gather all the data in one place. After this all the relevant data was put together. The different blogs and new sites which make any mention of the merger and acquisitions has been </a:t>
            </a:r>
            <a:r>
              <a:rPr lang="en-US" sz="2000" dirty="0" smtClean="0">
                <a:latin typeface="Times New Roman" pitchFamily="18" charset="0"/>
                <a:cs typeface="Times New Roman" pitchFamily="18" charset="0"/>
              </a:rPr>
              <a:t>used. All </a:t>
            </a:r>
            <a:r>
              <a:rPr lang="en-US" sz="2000" dirty="0">
                <a:latin typeface="Times New Roman" pitchFamily="18" charset="0"/>
                <a:cs typeface="Times New Roman" pitchFamily="18" charset="0"/>
              </a:rPr>
              <a:t>the data collected was </a:t>
            </a:r>
            <a:r>
              <a:rPr lang="en-US" sz="2000" dirty="0" smtClean="0">
                <a:latin typeface="Times New Roman" pitchFamily="18" charset="0"/>
                <a:cs typeface="Times New Roman" pitchFamily="18" charset="0"/>
              </a:rPr>
              <a:t>organized </a:t>
            </a:r>
            <a:r>
              <a:rPr lang="en-US" sz="2000" dirty="0">
                <a:latin typeface="Times New Roman" pitchFamily="18" charset="0"/>
                <a:cs typeface="Times New Roman" pitchFamily="18" charset="0"/>
              </a:rPr>
              <a:t>into a systematic presentation deck</a:t>
            </a:r>
            <a:r>
              <a:rPr lang="en-US" sz="2000" dirty="0" smtClean="0">
                <a:latin typeface="Times New Roman" pitchFamily="18" charset="0"/>
                <a:cs typeface="Times New Roman" pitchFamily="18" charset="0"/>
              </a:rPr>
              <a:t>.</a:t>
            </a:r>
          </a:p>
          <a:p>
            <a:pPr>
              <a:lnSpc>
                <a:spcPct val="150000"/>
              </a:lnSpc>
              <a:spcBef>
                <a:spcPts val="2400"/>
              </a:spcBef>
              <a:buFont typeface="Wingdings" panose="05000000000000000000" pitchFamily="2" charset="2"/>
              <a:buChar char="q"/>
            </a:pPr>
            <a:r>
              <a:rPr lang="en-US" sz="2000" dirty="0" smtClean="0">
                <a:latin typeface="Times New Roman" pitchFamily="18" charset="0"/>
                <a:cs typeface="Times New Roman" pitchFamily="18" charset="0"/>
              </a:rPr>
              <a:t>Sources include </a:t>
            </a:r>
            <a:r>
              <a:rPr lang="fr-FR" sz="2000" dirty="0" err="1" smtClean="0">
                <a:latin typeface="Times New Roman" pitchFamily="18" charset="0"/>
                <a:cs typeface="Times New Roman" pitchFamily="18" charset="0"/>
              </a:rPr>
              <a:t>Websites</a:t>
            </a:r>
            <a:r>
              <a:rPr lang="fr-FR" sz="2000" dirty="0" smtClean="0">
                <a:latin typeface="Times New Roman" pitchFamily="18" charset="0"/>
                <a:cs typeface="Times New Roman" pitchFamily="18" charset="0"/>
              </a:rPr>
              <a:t>, Online </a:t>
            </a:r>
            <a:r>
              <a:rPr lang="fr-FR" sz="2000" dirty="0" err="1" smtClean="0">
                <a:latin typeface="Times New Roman" pitchFamily="18" charset="0"/>
                <a:cs typeface="Times New Roman" pitchFamily="18" charset="0"/>
              </a:rPr>
              <a:t>Journals</a:t>
            </a:r>
            <a:r>
              <a:rPr lang="fr-FR" sz="2000" dirty="0" smtClean="0">
                <a:latin typeface="Times New Roman" pitchFamily="18" charset="0"/>
                <a:cs typeface="Times New Roman" pitchFamily="18" charset="0"/>
              </a:rPr>
              <a:t>, News Articles, Magazines, </a:t>
            </a:r>
            <a:r>
              <a:rPr lang="fr-FR" sz="2000" dirty="0" err="1" smtClean="0">
                <a:latin typeface="Times New Roman" pitchFamily="18" charset="0"/>
                <a:cs typeface="Times New Roman" pitchFamily="18" charset="0"/>
              </a:rPr>
              <a:t>Research</a:t>
            </a:r>
            <a:r>
              <a:rPr lang="fr-FR" sz="2000" dirty="0" smtClean="0">
                <a:latin typeface="Times New Roman" pitchFamily="18" charset="0"/>
                <a:cs typeface="Times New Roman" pitchFamily="18" charset="0"/>
              </a:rPr>
              <a:t> </a:t>
            </a:r>
            <a:r>
              <a:rPr lang="fr-FR" sz="2000" dirty="0" err="1" smtClean="0">
                <a:latin typeface="Times New Roman" pitchFamily="18" charset="0"/>
                <a:cs typeface="Times New Roman" pitchFamily="18" charset="0"/>
              </a:rPr>
              <a:t>papers</a:t>
            </a:r>
            <a:r>
              <a:rPr lang="fr-FR" sz="2000" dirty="0" smtClean="0">
                <a:latin typeface="Times New Roman" pitchFamily="18" charset="0"/>
                <a:cs typeface="Times New Roman" pitchFamily="18" charset="0"/>
              </a:rPr>
              <a:t> </a:t>
            </a:r>
            <a:r>
              <a:rPr lang="fr-FR" sz="2000" dirty="0" err="1" smtClean="0">
                <a:latin typeface="Times New Roman" pitchFamily="18" charset="0"/>
                <a:cs typeface="Times New Roman" pitchFamily="18" charset="0"/>
              </a:rPr>
              <a:t>etc</a:t>
            </a:r>
            <a:endParaRPr lang="fr-FR" sz="2000" dirty="0">
              <a:latin typeface="Times New Roman" pitchFamily="18" charset="0"/>
              <a:cs typeface="Times New Roman" pitchFamily="18" charset="0"/>
            </a:endParaRPr>
          </a:p>
          <a:p>
            <a:pPr marL="0" indent="0">
              <a:spcBef>
                <a:spcPts val="2400"/>
              </a:spcBef>
              <a:buNone/>
            </a:pPr>
            <a:endParaRPr lang="en-US" sz="2400" dirty="0">
              <a:latin typeface="Times New Roman" pitchFamily="18" charset="0"/>
              <a:cs typeface="Times New Roman" pitchFamily="18" charset="0"/>
            </a:endParaRPr>
          </a:p>
          <a:p>
            <a:pPr>
              <a:spcBef>
                <a:spcPts val="2400"/>
              </a:spcBef>
              <a:buFont typeface="Arial" pitchFamily="34" charset="0"/>
              <a:buChar char="•"/>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C00000"/>
                </a:solidFill>
                <a:latin typeface="Times New Roman" pitchFamily="18" charset="0"/>
                <a:cs typeface="Times New Roman" pitchFamily="18" charset="0"/>
              </a:rPr>
              <a:t>OBJECTIVES OF STUDY</a:t>
            </a:r>
            <a:endParaRPr lang="en-US" b="1" dirty="0">
              <a:solidFill>
                <a:srgbClr val="C00000"/>
              </a:solidFill>
              <a:latin typeface="Times New Roman" pitchFamily="18" charset="0"/>
              <a:cs typeface="Times New Roman" pitchFamily="18" charset="0"/>
            </a:endParaRPr>
          </a:p>
        </p:txBody>
      </p:sp>
      <p:sp>
        <p:nvSpPr>
          <p:cNvPr id="5" name="Content Placeholder 4"/>
          <p:cNvSpPr>
            <a:spLocks noGrp="1"/>
          </p:cNvSpPr>
          <p:nvPr>
            <p:ph sz="quarter" idx="1"/>
          </p:nvPr>
        </p:nvSpPr>
        <p:spPr>
          <a:xfrm>
            <a:off x="332232" y="1600200"/>
            <a:ext cx="8503920" cy="4270248"/>
          </a:xfrm>
        </p:spPr>
        <p:txBody>
          <a:bodyPr>
            <a:noAutofit/>
          </a:bodyPr>
          <a:lstStyle/>
          <a:p>
            <a:pPr lvl="0">
              <a:lnSpc>
                <a:spcPct val="150000"/>
              </a:lnSpc>
            </a:pPr>
            <a:r>
              <a:rPr lang="en-US" sz="2400" dirty="0"/>
              <a:t>To know about the Strategies adopted by </a:t>
            </a:r>
            <a:r>
              <a:rPr lang="en-US" sz="2400" dirty="0" err="1"/>
              <a:t>Zomato</a:t>
            </a:r>
            <a:r>
              <a:rPr lang="en-US" sz="2400" dirty="0"/>
              <a:t> and </a:t>
            </a:r>
            <a:r>
              <a:rPr lang="en-US" sz="2400" dirty="0" err="1"/>
              <a:t>Swiggy</a:t>
            </a:r>
            <a:endParaRPr lang="en-IN" sz="2400" dirty="0"/>
          </a:p>
          <a:p>
            <a:pPr lvl="0">
              <a:lnSpc>
                <a:spcPct val="150000"/>
              </a:lnSpc>
            </a:pPr>
            <a:r>
              <a:rPr lang="en-US" sz="2400" dirty="0"/>
              <a:t>To understand the 4 Ps used by the </a:t>
            </a:r>
            <a:r>
              <a:rPr lang="en-US" sz="2400" dirty="0" err="1"/>
              <a:t>Zomato</a:t>
            </a:r>
            <a:r>
              <a:rPr lang="en-US" sz="2400" dirty="0"/>
              <a:t> &amp; </a:t>
            </a:r>
            <a:r>
              <a:rPr lang="en-US" sz="2400" dirty="0" err="1"/>
              <a:t>Swiggy</a:t>
            </a:r>
            <a:r>
              <a:rPr lang="en-US" sz="2400" dirty="0"/>
              <a:t> in business. </a:t>
            </a:r>
            <a:endParaRPr lang="en-IN" sz="2400" dirty="0"/>
          </a:p>
          <a:p>
            <a:pPr lvl="0">
              <a:lnSpc>
                <a:spcPct val="150000"/>
              </a:lnSpc>
            </a:pPr>
            <a:r>
              <a:rPr lang="en-US" sz="2400" dirty="0"/>
              <a:t>To find the potential market for food delivery services in India.</a:t>
            </a:r>
            <a:endParaRPr lang="en-IN" sz="2400" dirty="0"/>
          </a:p>
          <a:p>
            <a:pPr lvl="0">
              <a:lnSpc>
                <a:spcPct val="150000"/>
              </a:lnSpc>
            </a:pPr>
            <a:r>
              <a:rPr lang="en-US" sz="2400" dirty="0"/>
              <a:t>To learn about how successful are both the companies in implementing their strategy and accomplishing their goals.</a:t>
            </a:r>
            <a:endParaRPr lang="en-IN"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Times New Roman" pitchFamily="18" charset="0"/>
                <a:cs typeface="Times New Roman" pitchFamily="18" charset="0"/>
              </a:rPr>
              <a:t>LIMITATION OF STUDY</a:t>
            </a:r>
            <a:endParaRPr lang="en-US" b="1" dirty="0">
              <a:solidFill>
                <a:srgbClr val="C0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1752" y="1752600"/>
            <a:ext cx="8503920" cy="4346448"/>
          </a:xfrm>
        </p:spPr>
        <p:txBody>
          <a:bodyPr>
            <a:normAutofit fontScale="92500"/>
          </a:bodyPr>
          <a:lstStyle/>
          <a:p>
            <a:pPr lvl="0">
              <a:lnSpc>
                <a:spcPct val="150000"/>
              </a:lnSpc>
              <a:buFont typeface="Wingdings" pitchFamily="2" charset="2"/>
              <a:buChar char="v"/>
            </a:pPr>
            <a:r>
              <a:rPr lang="en-US" sz="2400" dirty="0"/>
              <a:t>The study was restricted to only those clients who were related to </a:t>
            </a:r>
            <a:r>
              <a:rPr lang="en-US" sz="2400" dirty="0" err="1"/>
              <a:t>Zomato</a:t>
            </a:r>
            <a:r>
              <a:rPr lang="en-US" sz="2400" dirty="0"/>
              <a:t> and </a:t>
            </a:r>
            <a:r>
              <a:rPr lang="en-US" sz="2400" dirty="0" err="1"/>
              <a:t>Swiggy</a:t>
            </a:r>
            <a:r>
              <a:rPr lang="en-US" sz="2400" dirty="0"/>
              <a:t>. </a:t>
            </a:r>
          </a:p>
          <a:p>
            <a:pPr lvl="0">
              <a:lnSpc>
                <a:spcPct val="150000"/>
              </a:lnSpc>
              <a:buFont typeface="Wingdings" pitchFamily="2" charset="2"/>
              <a:buChar char="v"/>
            </a:pPr>
            <a:r>
              <a:rPr lang="en-US" sz="2400" dirty="0"/>
              <a:t>The study was region specific.</a:t>
            </a:r>
          </a:p>
          <a:p>
            <a:pPr lvl="0">
              <a:lnSpc>
                <a:spcPct val="150000"/>
              </a:lnSpc>
              <a:buFont typeface="Wingdings" pitchFamily="2" charset="2"/>
              <a:buChar char="v"/>
            </a:pPr>
            <a:r>
              <a:rPr lang="en-US" sz="2400" dirty="0"/>
              <a:t>The sample size will be limited so the results obtained from the study may not be generalized for the whole population.</a:t>
            </a:r>
          </a:p>
          <a:p>
            <a:pPr lvl="0">
              <a:lnSpc>
                <a:spcPct val="150000"/>
              </a:lnSpc>
              <a:buFont typeface="Wingdings" pitchFamily="2" charset="2"/>
              <a:buChar char="v"/>
            </a:pPr>
            <a:r>
              <a:rPr lang="en-US" sz="2400" dirty="0"/>
              <a:t>The time period of the study will not sufficient to measure the consumers’ response effectively and reach to a more valid conclusion.</a:t>
            </a:r>
          </a:p>
          <a:p>
            <a:pPr lvl="0" algn="just">
              <a:lnSpc>
                <a:spcPct val="150000"/>
              </a:lnSpc>
              <a:buFont typeface="Wingdings" pitchFamily="2" charset="2"/>
              <a:buChar char="v"/>
            </a:pPr>
            <a:endParaRPr lang="en-US" sz="2400" b="1" dirty="0">
              <a:latin typeface="Times New Roman" pitchFamily="18" charset="0"/>
              <a:cs typeface="Times New Roman" pitchFamily="18" charset="0"/>
            </a:endParaRPr>
          </a:p>
          <a:p>
            <a:endParaRPr lang="en-US" sz="2400" b="1" dirty="0"/>
          </a:p>
          <a:p>
            <a:pPr marL="0" indent="0">
              <a:buNone/>
            </a:pPr>
            <a:endParaRPr lang="en-IN" sz="2400" dirty="0"/>
          </a:p>
          <a:p>
            <a:pPr>
              <a:lnSpc>
                <a:spcPct val="150000"/>
              </a:lnSpc>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DATA ANALYSIS</a:t>
            </a:r>
            <a:endParaRPr lang="en-IN" dirty="0">
              <a:solidFill>
                <a:srgbClr val="C00000"/>
              </a:solidFill>
            </a:endParaRPr>
          </a:p>
        </p:txBody>
      </p:sp>
      <p:sp>
        <p:nvSpPr>
          <p:cNvPr id="3" name="TextBox 2"/>
          <p:cNvSpPr txBox="1"/>
          <p:nvPr/>
        </p:nvSpPr>
        <p:spPr>
          <a:xfrm>
            <a:off x="301752" y="1371600"/>
            <a:ext cx="8534400" cy="2985433"/>
          </a:xfrm>
          <a:prstGeom prst="rect">
            <a:avLst/>
          </a:prstGeom>
          <a:noFill/>
        </p:spPr>
        <p:txBody>
          <a:bodyPr wrap="square" rtlCol="0">
            <a:spAutoFit/>
          </a:bodyPr>
          <a:lstStyle/>
          <a:p>
            <a:pPr marL="457200" indent="-457200">
              <a:buFont typeface="+mj-lt"/>
              <a:buAutoNum type="arabicPeriod"/>
            </a:pPr>
            <a:r>
              <a:rPr lang="en-US" sz="2400" b="1" dirty="0" smtClean="0">
                <a:latin typeface="Times New Roman" panose="02020603050405020304" pitchFamily="18" charset="0"/>
                <a:cs typeface="Times New Roman" panose="02020603050405020304" pitchFamily="18" charset="0"/>
              </a:rPr>
              <a:t>AGE</a:t>
            </a:r>
          </a:p>
          <a:p>
            <a:endParaRPr lang="en-US" sz="24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   </a:t>
            </a:r>
          </a:p>
          <a:p>
            <a:endParaRPr lang="en-US" sz="2000" b="1" dirty="0">
              <a:latin typeface="Times New Roman" panose="02020603050405020304" pitchFamily="18" charset="0"/>
              <a:cs typeface="Times New Roman" panose="02020603050405020304" pitchFamily="18" charset="0"/>
            </a:endParaRPr>
          </a:p>
          <a:p>
            <a:endParaRPr lang="en-US" sz="2000" b="1" dirty="0" smtClean="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smtClean="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59321056"/>
              </p:ext>
            </p:extLst>
          </p:nvPr>
        </p:nvGraphicFramePr>
        <p:xfrm>
          <a:off x="2198814" y="1600200"/>
          <a:ext cx="4740275" cy="1371600"/>
        </p:xfrm>
        <a:graphic>
          <a:graphicData uri="http://schemas.openxmlformats.org/drawingml/2006/table">
            <a:tbl>
              <a:tblPr firstRow="1" firstCol="1" bandRow="1"/>
              <a:tblGrid>
                <a:gridCol w="1139825"/>
                <a:gridCol w="1828800"/>
                <a:gridCol w="1771650"/>
              </a:tblGrid>
              <a:tr h="0">
                <a:tc>
                  <a:txBody>
                    <a:bodyPr/>
                    <a:lstStyle/>
                    <a:p>
                      <a:pPr marL="0" marR="0" algn="ctr">
                        <a:lnSpc>
                          <a:spcPct val="150000"/>
                        </a:lnSpc>
                        <a:spcBef>
                          <a:spcPts val="0"/>
                        </a:spcBef>
                        <a:spcAft>
                          <a:spcPts val="0"/>
                        </a:spcAft>
                      </a:pPr>
                      <a:r>
                        <a:rPr lang="en-US" sz="1200" b="1">
                          <a:solidFill>
                            <a:srgbClr val="0D0D0D"/>
                          </a:solidFill>
                          <a:effectLst/>
                          <a:latin typeface="Times New Roman"/>
                          <a:ea typeface="Calibri"/>
                          <a:cs typeface="Times New Roman"/>
                        </a:rPr>
                        <a:t>Age Group</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a:solidFill>
                            <a:srgbClr val="0D0D0D"/>
                          </a:solidFill>
                          <a:effectLst/>
                          <a:latin typeface="Times New Roman"/>
                          <a:ea typeface="Calibri"/>
                          <a:cs typeface="Times New Roman"/>
                        </a:rPr>
                        <a:t>Zomato</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a:solidFill>
                            <a:srgbClr val="0D0D0D"/>
                          </a:solidFill>
                          <a:effectLst/>
                          <a:latin typeface="Times New Roman"/>
                          <a:ea typeface="Calibri"/>
                          <a:cs typeface="Times New Roman"/>
                        </a:rPr>
                        <a:t>Swiggy</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50000"/>
                        </a:lnSpc>
                        <a:spcBef>
                          <a:spcPts val="0"/>
                        </a:spcBef>
                        <a:spcAft>
                          <a:spcPts val="0"/>
                        </a:spcAft>
                      </a:pPr>
                      <a:r>
                        <a:rPr lang="en-US" sz="1200">
                          <a:solidFill>
                            <a:srgbClr val="0D0D0D"/>
                          </a:solidFill>
                          <a:effectLst/>
                          <a:latin typeface="Times New Roman"/>
                          <a:ea typeface="Calibri"/>
                          <a:cs typeface="Times New Roman"/>
                        </a:rPr>
                        <a:t>18-25</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D0D0D"/>
                          </a:solidFill>
                          <a:effectLst/>
                          <a:latin typeface="Times New Roman"/>
                          <a:ea typeface="Calibri"/>
                          <a:cs typeface="Times New Roman"/>
                        </a:rPr>
                        <a:t>23</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D0D0D"/>
                          </a:solidFill>
                          <a:effectLst/>
                          <a:latin typeface="Times New Roman"/>
                          <a:ea typeface="Calibri"/>
                          <a:cs typeface="Times New Roman"/>
                        </a:rPr>
                        <a:t>29</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50000"/>
                        </a:lnSpc>
                        <a:spcBef>
                          <a:spcPts val="0"/>
                        </a:spcBef>
                        <a:spcAft>
                          <a:spcPts val="0"/>
                        </a:spcAft>
                      </a:pPr>
                      <a:r>
                        <a:rPr lang="en-US" sz="1200">
                          <a:solidFill>
                            <a:srgbClr val="0D0D0D"/>
                          </a:solidFill>
                          <a:effectLst/>
                          <a:latin typeface="Times New Roman"/>
                          <a:ea typeface="Calibri"/>
                          <a:cs typeface="Times New Roman"/>
                        </a:rPr>
                        <a:t>26-35</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D0D0D"/>
                          </a:solidFill>
                          <a:effectLst/>
                          <a:latin typeface="Times New Roman"/>
                          <a:ea typeface="Calibri"/>
                          <a:cs typeface="Times New Roman"/>
                        </a:rPr>
                        <a:t>38</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D0D0D"/>
                          </a:solidFill>
                          <a:effectLst/>
                          <a:latin typeface="Times New Roman"/>
                          <a:ea typeface="Calibri"/>
                          <a:cs typeface="Times New Roman"/>
                        </a:rPr>
                        <a:t>27</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50000"/>
                        </a:lnSpc>
                        <a:spcBef>
                          <a:spcPts val="0"/>
                        </a:spcBef>
                        <a:spcAft>
                          <a:spcPts val="0"/>
                        </a:spcAft>
                      </a:pPr>
                      <a:r>
                        <a:rPr lang="en-US" sz="1200">
                          <a:solidFill>
                            <a:srgbClr val="0D0D0D"/>
                          </a:solidFill>
                          <a:effectLst/>
                          <a:latin typeface="Times New Roman"/>
                          <a:ea typeface="Calibri"/>
                          <a:cs typeface="Times New Roman"/>
                        </a:rPr>
                        <a:t>36-45</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D0D0D"/>
                          </a:solidFill>
                          <a:effectLst/>
                          <a:latin typeface="Times New Roman"/>
                          <a:ea typeface="Calibri"/>
                          <a:cs typeface="Times New Roman"/>
                        </a:rPr>
                        <a:t>29</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D0D0D"/>
                          </a:solidFill>
                          <a:effectLst/>
                          <a:latin typeface="Times New Roman"/>
                          <a:ea typeface="Calibri"/>
                          <a:cs typeface="Times New Roman"/>
                        </a:rPr>
                        <a:t>33</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20">
                <a:tc>
                  <a:txBody>
                    <a:bodyPr/>
                    <a:lstStyle/>
                    <a:p>
                      <a:pPr marL="0" marR="0" algn="ctr">
                        <a:lnSpc>
                          <a:spcPct val="150000"/>
                        </a:lnSpc>
                        <a:spcBef>
                          <a:spcPts val="0"/>
                        </a:spcBef>
                        <a:spcAft>
                          <a:spcPts val="0"/>
                        </a:spcAft>
                      </a:pPr>
                      <a:r>
                        <a:rPr lang="en-US" sz="1200">
                          <a:solidFill>
                            <a:srgbClr val="0D0D0D"/>
                          </a:solidFill>
                          <a:effectLst/>
                          <a:latin typeface="Times New Roman"/>
                          <a:ea typeface="Calibri"/>
                          <a:cs typeface="Times New Roman"/>
                        </a:rPr>
                        <a:t>46 and above</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D0D0D"/>
                          </a:solidFill>
                          <a:effectLst/>
                          <a:latin typeface="Times New Roman"/>
                          <a:ea typeface="Calibri"/>
                          <a:cs typeface="Times New Roman"/>
                        </a:rPr>
                        <a:t>10</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solidFill>
                            <a:srgbClr val="0D0D0D"/>
                          </a:solidFill>
                          <a:effectLst/>
                          <a:latin typeface="Times New Roman"/>
                          <a:ea typeface="Calibri"/>
                          <a:cs typeface="Times New Roman"/>
                        </a:rPr>
                        <a:t>11</a:t>
                      </a:r>
                      <a:endParaRPr lang="en-U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Chart 5"/>
          <p:cNvGraphicFramePr/>
          <p:nvPr>
            <p:extLst>
              <p:ext uri="{D42A27DB-BD31-4B8C-83A1-F6EECF244321}">
                <p14:modId xmlns:p14="http://schemas.microsoft.com/office/powerpoint/2010/main" val="3930063876"/>
              </p:ext>
            </p:extLst>
          </p:nvPr>
        </p:nvGraphicFramePr>
        <p:xfrm>
          <a:off x="685800" y="3124200"/>
          <a:ext cx="4724400" cy="32004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5791200" y="3352800"/>
            <a:ext cx="2895600" cy="2677656"/>
          </a:xfrm>
          <a:prstGeom prst="rect">
            <a:avLst/>
          </a:prstGeom>
          <a:noFill/>
        </p:spPr>
        <p:txBody>
          <a:bodyPr wrap="square" rtlCol="0">
            <a:spAutoFit/>
          </a:bodyPr>
          <a:lstStyle/>
          <a:p>
            <a:pPr>
              <a:lnSpc>
                <a:spcPct val="150000"/>
              </a:lnSpc>
            </a:pPr>
            <a:r>
              <a:rPr lang="en-US" sz="2000" i="1" dirty="0"/>
              <a:t>From the above table it can be said that both </a:t>
            </a:r>
            <a:r>
              <a:rPr lang="en-US" sz="2000" i="1" dirty="0" err="1"/>
              <a:t>Zomato</a:t>
            </a:r>
            <a:r>
              <a:rPr lang="en-US" sz="2000" i="1" dirty="0"/>
              <a:t> and </a:t>
            </a:r>
            <a:r>
              <a:rPr lang="en-US" sz="2000" i="1" dirty="0" err="1"/>
              <a:t>Swiggy</a:t>
            </a:r>
            <a:r>
              <a:rPr lang="en-US" sz="2000" i="1" dirty="0"/>
              <a:t> have relatively young employees.</a:t>
            </a:r>
          </a:p>
          <a:p>
            <a:endParaRPr lang="en-US" dirty="0"/>
          </a:p>
        </p:txBody>
      </p:sp>
    </p:spTree>
    <p:extLst>
      <p:ext uri="{BB962C8B-B14F-4D97-AF65-F5344CB8AC3E}">
        <p14:creationId xmlns:p14="http://schemas.microsoft.com/office/powerpoint/2010/main" val="2437343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62000"/>
          </a:xfrm>
        </p:spPr>
        <p:txBody>
          <a:bodyPr>
            <a:normAutofit/>
          </a:bodyPr>
          <a:lstStyle/>
          <a:p>
            <a:pPr marL="514350" indent="-514350" algn="l">
              <a:buFont typeface="+mj-lt"/>
              <a:buAutoNum type="arabicPeriod" startAt="2"/>
            </a:pPr>
            <a:r>
              <a:rPr lang="en-US" sz="2700" b="1" u="sng" dirty="0" smtClean="0">
                <a:solidFill>
                  <a:schemeClr val="tx1"/>
                </a:solidFill>
                <a:latin typeface="Times New Roman" panose="02020603050405020304" pitchFamily="18" charset="0"/>
                <a:cs typeface="Times New Roman" panose="02020603050405020304" pitchFamily="18" charset="0"/>
              </a:rPr>
              <a:t>GENDER</a:t>
            </a:r>
            <a:endParaRPr lang="en-IN" sz="3100" dirty="0">
              <a:solidFill>
                <a:schemeClr val="tx1"/>
              </a:solidFill>
            </a:endParaRPr>
          </a:p>
        </p:txBody>
      </p:sp>
      <p:sp>
        <p:nvSpPr>
          <p:cNvPr id="4" name="TextBox 3"/>
          <p:cNvSpPr txBox="1"/>
          <p:nvPr/>
        </p:nvSpPr>
        <p:spPr>
          <a:xfrm>
            <a:off x="301752" y="1447800"/>
            <a:ext cx="8534400" cy="2585323"/>
          </a:xfrm>
          <a:prstGeom prst="rect">
            <a:avLst/>
          </a:prstGeom>
          <a:noFill/>
        </p:spPr>
        <p:txBody>
          <a:bodyPr wrap="square" rtlCol="0">
            <a:spAutoFit/>
          </a:bodyPr>
          <a:lstStyle/>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a:p>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1408725963"/>
              </p:ext>
            </p:extLst>
          </p:nvPr>
        </p:nvGraphicFramePr>
        <p:xfrm>
          <a:off x="1981200" y="1447800"/>
          <a:ext cx="4740275" cy="1097280"/>
        </p:xfrm>
        <a:graphic>
          <a:graphicData uri="http://schemas.openxmlformats.org/drawingml/2006/table">
            <a:tbl>
              <a:tblPr firstRow="1" firstCol="1" bandRow="1"/>
              <a:tblGrid>
                <a:gridCol w="1139825"/>
                <a:gridCol w="1828800"/>
                <a:gridCol w="1771650"/>
              </a:tblGrid>
              <a:tr h="0">
                <a:tc>
                  <a:txBody>
                    <a:bodyPr/>
                    <a:lstStyle/>
                    <a:p>
                      <a:pPr marL="0" marR="0" algn="ctr">
                        <a:lnSpc>
                          <a:spcPct val="150000"/>
                        </a:lnSpc>
                        <a:spcBef>
                          <a:spcPts val="0"/>
                        </a:spcBef>
                        <a:spcAft>
                          <a:spcPts val="0"/>
                        </a:spcAft>
                      </a:pPr>
                      <a:r>
                        <a:rPr lang="en-US" sz="1200" b="1" dirty="0">
                          <a:solidFill>
                            <a:srgbClr val="0D0D0D"/>
                          </a:solidFill>
                          <a:effectLst/>
                          <a:latin typeface="Times New Roman"/>
                          <a:ea typeface="Calibri"/>
                          <a:cs typeface="Times New Roman"/>
                        </a:rPr>
                        <a:t>Gender</a:t>
                      </a:r>
                      <a:endParaRPr lang="en-U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a:solidFill>
                            <a:srgbClr val="0D0D0D"/>
                          </a:solidFill>
                          <a:effectLst/>
                          <a:latin typeface="Times New Roman"/>
                          <a:ea typeface="Calibri"/>
                          <a:cs typeface="Times New Roman"/>
                        </a:rPr>
                        <a:t>Zomato</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a:solidFill>
                            <a:srgbClr val="0D0D0D"/>
                          </a:solidFill>
                          <a:effectLst/>
                          <a:latin typeface="Times New Roman"/>
                          <a:ea typeface="Calibri"/>
                          <a:cs typeface="Times New Roman"/>
                        </a:rPr>
                        <a:t>Swiggy</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50000"/>
                        </a:lnSpc>
                        <a:spcBef>
                          <a:spcPts val="0"/>
                        </a:spcBef>
                        <a:spcAft>
                          <a:spcPts val="0"/>
                        </a:spcAft>
                      </a:pPr>
                      <a:r>
                        <a:rPr lang="en-US" sz="1200">
                          <a:solidFill>
                            <a:srgbClr val="0D0D0D"/>
                          </a:solidFill>
                          <a:effectLst/>
                          <a:latin typeface="Times New Roman"/>
                          <a:ea typeface="Calibri"/>
                          <a:cs typeface="Times New Roman"/>
                        </a:rPr>
                        <a:t>Male</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D0D0D"/>
                          </a:solidFill>
                          <a:effectLst/>
                          <a:latin typeface="Times New Roman"/>
                          <a:ea typeface="Calibri"/>
                          <a:cs typeface="Times New Roman"/>
                        </a:rPr>
                        <a:t>63</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D0D0D"/>
                          </a:solidFill>
                          <a:effectLst/>
                          <a:latin typeface="Times New Roman"/>
                          <a:ea typeface="Calibri"/>
                          <a:cs typeface="Times New Roman"/>
                        </a:rPr>
                        <a:t>69</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50000"/>
                        </a:lnSpc>
                        <a:spcBef>
                          <a:spcPts val="0"/>
                        </a:spcBef>
                        <a:spcAft>
                          <a:spcPts val="0"/>
                        </a:spcAft>
                      </a:pPr>
                      <a:r>
                        <a:rPr lang="en-US" sz="1200">
                          <a:solidFill>
                            <a:srgbClr val="0D0D0D"/>
                          </a:solidFill>
                          <a:effectLst/>
                          <a:latin typeface="Times New Roman"/>
                          <a:ea typeface="Calibri"/>
                          <a:cs typeface="Times New Roman"/>
                        </a:rPr>
                        <a:t>Female</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D0D0D"/>
                          </a:solidFill>
                          <a:effectLst/>
                          <a:latin typeface="Times New Roman"/>
                          <a:ea typeface="Calibri"/>
                          <a:cs typeface="Times New Roman"/>
                        </a:rPr>
                        <a:t>37</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D0D0D"/>
                          </a:solidFill>
                          <a:effectLst/>
                          <a:latin typeface="Times New Roman"/>
                          <a:ea typeface="Calibri"/>
                          <a:cs typeface="Times New Roman"/>
                        </a:rPr>
                        <a:t>31</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50000"/>
                        </a:lnSpc>
                        <a:spcBef>
                          <a:spcPts val="0"/>
                        </a:spcBef>
                        <a:spcAft>
                          <a:spcPts val="0"/>
                        </a:spcAft>
                      </a:pPr>
                      <a:r>
                        <a:rPr lang="en-US" sz="1200">
                          <a:solidFill>
                            <a:srgbClr val="0D0D0D"/>
                          </a:solidFill>
                          <a:effectLst/>
                          <a:latin typeface="Times New Roman"/>
                          <a:ea typeface="Calibri"/>
                          <a:cs typeface="Times New Roman"/>
                        </a:rPr>
                        <a:t>Total</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solidFill>
                            <a:srgbClr val="0D0D0D"/>
                          </a:solidFill>
                          <a:effectLst/>
                          <a:latin typeface="Times New Roman"/>
                          <a:ea typeface="Calibri"/>
                          <a:cs typeface="Times New Roman"/>
                        </a:rPr>
                        <a:t>100</a:t>
                      </a:r>
                      <a:endParaRPr lang="en-U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solidFill>
                            <a:srgbClr val="0D0D0D"/>
                          </a:solidFill>
                          <a:effectLst/>
                          <a:latin typeface="Times New Roman"/>
                          <a:ea typeface="Calibri"/>
                          <a:cs typeface="Times New Roman"/>
                        </a:rPr>
                        <a:t>100</a:t>
                      </a:r>
                      <a:endParaRPr lang="en-U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Chart 5"/>
          <p:cNvGraphicFramePr/>
          <p:nvPr>
            <p:extLst>
              <p:ext uri="{D42A27DB-BD31-4B8C-83A1-F6EECF244321}">
                <p14:modId xmlns:p14="http://schemas.microsoft.com/office/powerpoint/2010/main" val="3797153078"/>
              </p:ext>
            </p:extLst>
          </p:nvPr>
        </p:nvGraphicFramePr>
        <p:xfrm>
          <a:off x="609600" y="2819400"/>
          <a:ext cx="5029200" cy="33528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6172200" y="3048000"/>
            <a:ext cx="2438400" cy="3000821"/>
          </a:xfrm>
          <a:prstGeom prst="rect">
            <a:avLst/>
          </a:prstGeom>
          <a:noFill/>
        </p:spPr>
        <p:txBody>
          <a:bodyPr wrap="square" rtlCol="0">
            <a:spAutoFit/>
          </a:bodyPr>
          <a:lstStyle/>
          <a:p>
            <a:pPr>
              <a:lnSpc>
                <a:spcPct val="150000"/>
              </a:lnSpc>
            </a:pPr>
            <a:r>
              <a:rPr lang="en-US" i="1" dirty="0"/>
              <a:t>From </a:t>
            </a:r>
            <a:r>
              <a:rPr lang="en-US" i="1" dirty="0" smtClean="0"/>
              <a:t>this </a:t>
            </a:r>
            <a:r>
              <a:rPr lang="en-US" i="1" dirty="0"/>
              <a:t>table it can be said that </a:t>
            </a:r>
            <a:r>
              <a:rPr lang="en-US" i="1" dirty="0" err="1"/>
              <a:t>Zomato</a:t>
            </a:r>
            <a:r>
              <a:rPr lang="en-US" i="1" dirty="0"/>
              <a:t> have relatively more no. of female employees as compared to </a:t>
            </a:r>
            <a:r>
              <a:rPr lang="en-US" i="1" dirty="0" err="1"/>
              <a:t>Swiggy</a:t>
            </a:r>
            <a:r>
              <a:rPr lang="en-US" i="1" dirty="0"/>
              <a:t>.</a:t>
            </a:r>
          </a:p>
          <a:p>
            <a:pPr>
              <a:lnSpc>
                <a:spcPct val="150000"/>
              </a:lnSpc>
            </a:pPr>
            <a:endParaRPr lang="en-US" i="1" dirty="0"/>
          </a:p>
        </p:txBody>
      </p:sp>
    </p:spTree>
    <p:extLst>
      <p:ext uri="{BB962C8B-B14F-4D97-AF65-F5344CB8AC3E}">
        <p14:creationId xmlns:p14="http://schemas.microsoft.com/office/powerpoint/2010/main" val="26554390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14400"/>
          </a:xfrm>
        </p:spPr>
        <p:txBody>
          <a:bodyPr>
            <a:noAutofit/>
          </a:bodyPr>
          <a:lstStyle/>
          <a:p>
            <a:pPr marL="514350" lvl="0" indent="-514350" algn="l">
              <a:buFont typeface="+mj-lt"/>
              <a:buAutoNum type="arabicPeriod" startAt="3"/>
            </a:pPr>
            <a:r>
              <a:rPr lang="en-US" sz="2800" b="1" dirty="0">
                <a:solidFill>
                  <a:schemeClr val="tx1"/>
                </a:solidFill>
              </a:rPr>
              <a:t>Does your company have a clear image and branding that pleases you</a:t>
            </a:r>
            <a:r>
              <a:rPr lang="en-US" sz="2800" b="1" dirty="0" smtClean="0">
                <a:solidFill>
                  <a:schemeClr val="tx1"/>
                </a:solidFill>
              </a:rPr>
              <a:t>?</a:t>
            </a:r>
            <a:endParaRPr lang="en-IN" sz="2400" dirty="0">
              <a:solidFill>
                <a:schemeClr val="tx1"/>
              </a:solidFill>
            </a:endParaRPr>
          </a:p>
        </p:txBody>
      </p:sp>
      <p:sp>
        <p:nvSpPr>
          <p:cNvPr id="7" name="TextBox 6"/>
          <p:cNvSpPr txBox="1"/>
          <p:nvPr/>
        </p:nvSpPr>
        <p:spPr>
          <a:xfrm>
            <a:off x="6172200" y="3048000"/>
            <a:ext cx="2438400" cy="3000821"/>
          </a:xfrm>
          <a:prstGeom prst="rect">
            <a:avLst/>
          </a:prstGeom>
          <a:noFill/>
        </p:spPr>
        <p:txBody>
          <a:bodyPr wrap="square" rtlCol="0">
            <a:spAutoFit/>
          </a:bodyPr>
          <a:lstStyle/>
          <a:p>
            <a:pPr>
              <a:lnSpc>
                <a:spcPct val="150000"/>
              </a:lnSpc>
            </a:pPr>
            <a:r>
              <a:rPr lang="en-US" i="1" dirty="0"/>
              <a:t>From the </a:t>
            </a:r>
            <a:r>
              <a:rPr lang="en-US" i="1" dirty="0" smtClean="0"/>
              <a:t>this </a:t>
            </a:r>
            <a:r>
              <a:rPr lang="en-US" i="1" dirty="0"/>
              <a:t>table it can be said that </a:t>
            </a:r>
            <a:r>
              <a:rPr lang="en-US" i="1" dirty="0" err="1"/>
              <a:t>Zomato</a:t>
            </a:r>
            <a:r>
              <a:rPr lang="en-US" i="1" dirty="0"/>
              <a:t> has a </a:t>
            </a:r>
            <a:r>
              <a:rPr lang="en-US" i="1" dirty="0" smtClean="0"/>
              <a:t>tad clearer </a:t>
            </a:r>
            <a:r>
              <a:rPr lang="en-US" i="1" dirty="0"/>
              <a:t>image and Branding that pleases their employees.</a:t>
            </a:r>
          </a:p>
          <a:p>
            <a:pPr>
              <a:lnSpc>
                <a:spcPct val="150000"/>
              </a:lnSpc>
            </a:pPr>
            <a:endParaRPr lang="en-US" i="1" dirty="0"/>
          </a:p>
        </p:txBody>
      </p:sp>
      <p:graphicFrame>
        <p:nvGraphicFramePr>
          <p:cNvPr id="8" name="Table 7"/>
          <p:cNvGraphicFramePr>
            <a:graphicFrameLocks noGrp="1"/>
          </p:cNvGraphicFramePr>
          <p:nvPr>
            <p:extLst>
              <p:ext uri="{D42A27DB-BD31-4B8C-83A1-F6EECF244321}">
                <p14:modId xmlns:p14="http://schemas.microsoft.com/office/powerpoint/2010/main" val="2724539776"/>
              </p:ext>
            </p:extLst>
          </p:nvPr>
        </p:nvGraphicFramePr>
        <p:xfrm>
          <a:off x="2133600" y="1524000"/>
          <a:ext cx="4740275" cy="1097280"/>
        </p:xfrm>
        <a:graphic>
          <a:graphicData uri="http://schemas.openxmlformats.org/drawingml/2006/table">
            <a:tbl>
              <a:tblPr firstRow="1" firstCol="1" bandRow="1"/>
              <a:tblGrid>
                <a:gridCol w="1539875"/>
                <a:gridCol w="1771650"/>
                <a:gridCol w="1428750"/>
              </a:tblGrid>
              <a:tr h="0">
                <a:tc>
                  <a:txBody>
                    <a:bodyPr/>
                    <a:lstStyle/>
                    <a:p>
                      <a:pPr marL="0" marR="0" algn="ctr">
                        <a:lnSpc>
                          <a:spcPct val="150000"/>
                        </a:lnSpc>
                        <a:spcBef>
                          <a:spcPts val="0"/>
                        </a:spcBef>
                        <a:spcAft>
                          <a:spcPts val="0"/>
                        </a:spcAft>
                      </a:pPr>
                      <a:r>
                        <a:rPr lang="en-US" sz="1200" b="1">
                          <a:solidFill>
                            <a:srgbClr val="0D0D0D"/>
                          </a:solidFill>
                          <a:effectLst/>
                          <a:latin typeface="Times New Roman"/>
                          <a:ea typeface="Calibri"/>
                          <a:cs typeface="Times New Roman"/>
                        </a:rPr>
                        <a:t>Image &amp; Branding</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a:solidFill>
                            <a:srgbClr val="0D0D0D"/>
                          </a:solidFill>
                          <a:effectLst/>
                          <a:latin typeface="Times New Roman"/>
                          <a:ea typeface="Calibri"/>
                          <a:cs typeface="Times New Roman"/>
                        </a:rPr>
                        <a:t>Zomato</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b="1">
                          <a:solidFill>
                            <a:srgbClr val="0D0D0D"/>
                          </a:solidFill>
                          <a:effectLst/>
                          <a:latin typeface="Times New Roman"/>
                          <a:ea typeface="Calibri"/>
                          <a:cs typeface="Times New Roman"/>
                        </a:rPr>
                        <a:t>Swiggy</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50000"/>
                        </a:lnSpc>
                        <a:spcBef>
                          <a:spcPts val="0"/>
                        </a:spcBef>
                        <a:spcAft>
                          <a:spcPts val="0"/>
                        </a:spcAft>
                      </a:pPr>
                      <a:r>
                        <a:rPr lang="en-US" sz="1200">
                          <a:solidFill>
                            <a:srgbClr val="0D0D0D"/>
                          </a:solidFill>
                          <a:effectLst/>
                          <a:latin typeface="Times New Roman"/>
                          <a:ea typeface="Calibri"/>
                          <a:cs typeface="Times New Roman"/>
                        </a:rPr>
                        <a:t>Yes</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D0D0D"/>
                          </a:solidFill>
                          <a:effectLst/>
                          <a:latin typeface="Times New Roman"/>
                          <a:ea typeface="Calibri"/>
                          <a:cs typeface="Times New Roman"/>
                        </a:rPr>
                        <a:t>88</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D0D0D"/>
                          </a:solidFill>
                          <a:effectLst/>
                          <a:latin typeface="Times New Roman"/>
                          <a:ea typeface="Calibri"/>
                          <a:cs typeface="Times New Roman"/>
                        </a:rPr>
                        <a:t>79</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50000"/>
                        </a:lnSpc>
                        <a:spcBef>
                          <a:spcPts val="0"/>
                        </a:spcBef>
                        <a:spcAft>
                          <a:spcPts val="0"/>
                        </a:spcAft>
                      </a:pPr>
                      <a:r>
                        <a:rPr lang="en-US" sz="1200">
                          <a:solidFill>
                            <a:srgbClr val="0D0D0D"/>
                          </a:solidFill>
                          <a:effectLst/>
                          <a:latin typeface="Times New Roman"/>
                          <a:ea typeface="Calibri"/>
                          <a:cs typeface="Times New Roman"/>
                        </a:rPr>
                        <a:t>No</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D0D0D"/>
                          </a:solidFill>
                          <a:effectLst/>
                          <a:latin typeface="Times New Roman"/>
                          <a:ea typeface="Calibri"/>
                          <a:cs typeface="Times New Roman"/>
                        </a:rPr>
                        <a:t>12</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D0D0D"/>
                          </a:solidFill>
                          <a:effectLst/>
                          <a:latin typeface="Times New Roman"/>
                          <a:ea typeface="Calibri"/>
                          <a:cs typeface="Times New Roman"/>
                        </a:rPr>
                        <a:t>21</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lnSpc>
                          <a:spcPct val="150000"/>
                        </a:lnSpc>
                        <a:spcBef>
                          <a:spcPts val="0"/>
                        </a:spcBef>
                        <a:spcAft>
                          <a:spcPts val="0"/>
                        </a:spcAft>
                      </a:pPr>
                      <a:r>
                        <a:rPr lang="en-US" sz="1200">
                          <a:solidFill>
                            <a:srgbClr val="0D0D0D"/>
                          </a:solidFill>
                          <a:effectLst/>
                          <a:latin typeface="Times New Roman"/>
                          <a:ea typeface="Calibri"/>
                          <a:cs typeface="Times New Roman"/>
                        </a:rPr>
                        <a:t>Total</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a:solidFill>
                            <a:srgbClr val="0D0D0D"/>
                          </a:solidFill>
                          <a:effectLst/>
                          <a:latin typeface="Times New Roman"/>
                          <a:ea typeface="Calibri"/>
                          <a:cs typeface="Times New Roman"/>
                        </a:rPr>
                        <a:t>100</a:t>
                      </a:r>
                      <a:endParaRPr lang="en-US"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200" dirty="0">
                          <a:solidFill>
                            <a:srgbClr val="0D0D0D"/>
                          </a:solidFill>
                          <a:effectLst/>
                          <a:latin typeface="Times New Roman"/>
                          <a:ea typeface="Calibri"/>
                          <a:cs typeface="Times New Roman"/>
                        </a:rPr>
                        <a:t>100</a:t>
                      </a:r>
                      <a:endParaRPr lang="en-U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9" name="Chart 8"/>
          <p:cNvGraphicFramePr/>
          <p:nvPr>
            <p:extLst>
              <p:ext uri="{D42A27DB-BD31-4B8C-83A1-F6EECF244321}">
                <p14:modId xmlns:p14="http://schemas.microsoft.com/office/powerpoint/2010/main" val="3247030771"/>
              </p:ext>
            </p:extLst>
          </p:nvPr>
        </p:nvGraphicFramePr>
        <p:xfrm>
          <a:off x="381000" y="2948210"/>
          <a:ext cx="5486400" cy="3200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090268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Ion Boardroom</Template>
  <TotalTime>646</TotalTime>
  <Words>898</Words>
  <Application>Microsoft Office PowerPoint</Application>
  <PresentationFormat>On-screen Show (4:3)</PresentationFormat>
  <Paragraphs>172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Georgia</vt:lpstr>
      <vt:lpstr>Times New Roman</vt:lpstr>
      <vt:lpstr>Wingdings</vt:lpstr>
      <vt:lpstr>Wingdings 2</vt:lpstr>
      <vt:lpstr>Civic</vt:lpstr>
      <vt:lpstr>PowerPoint Presentation</vt:lpstr>
      <vt:lpstr>Problem Identification</vt:lpstr>
      <vt:lpstr>INTRODUCTION</vt:lpstr>
      <vt:lpstr>RESEARCH METHODOLOGY</vt:lpstr>
      <vt:lpstr>OBJECTIVES OF STUDY</vt:lpstr>
      <vt:lpstr>LIMITATION OF STUDY</vt:lpstr>
      <vt:lpstr>DATA ANALYSIS</vt:lpstr>
      <vt:lpstr>GENDER</vt:lpstr>
      <vt:lpstr>Does your company have a clear image and branding that pleases you?</vt:lpstr>
      <vt:lpstr>Which social media source is most effective for Digital Marketing?</vt:lpstr>
      <vt:lpstr>Do you think the company has been successful in implementing the defined strategy.</vt:lpstr>
      <vt:lpstr>FINDINGS</vt:lpstr>
      <vt:lpstr>SUGGESTIONS</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RECRUITMENT PROCESS IN IIFL</dc:title>
  <dc:creator>sheetal-pc</dc:creator>
  <cp:lastModifiedBy>RAJDEEP CHAKRAVORTY</cp:lastModifiedBy>
  <cp:revision>75</cp:revision>
  <dcterms:created xsi:type="dcterms:W3CDTF">2019-08-26T04:27:06Z</dcterms:created>
  <dcterms:modified xsi:type="dcterms:W3CDTF">2021-04-07T06:18:48Z</dcterms:modified>
</cp:coreProperties>
</file>