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1" r:id="rId3"/>
    <p:sldId id="257" r:id="rId4"/>
    <p:sldId id="259" r:id="rId5"/>
    <p:sldId id="260" r:id="rId6"/>
    <p:sldId id="262" r:id="rId7"/>
    <p:sldId id="275" r:id="rId8"/>
    <p:sldId id="276" r:id="rId9"/>
    <p:sldId id="277" r:id="rId10"/>
    <p:sldId id="274" r:id="rId11"/>
    <p:sldId id="264" r:id="rId12"/>
    <p:sldId id="265" r:id="rId13"/>
    <p:sldId id="272"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DEEP CHAKRAVORTY" initials="RC" lastIdx="1" clrIdx="0">
    <p:extLst>
      <p:ext uri="{19B8F6BF-5375-455C-9EA6-DF929625EA0E}">
        <p15:presenceInfo xmlns:p15="http://schemas.microsoft.com/office/powerpoint/2012/main" userId="d81ad9592ee3a8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08T22:18:12.563" idx="1">
    <p:pos x="6611" y="2571"/>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D1C79C3-9E53-4D53-A378-E3438844A991}" type="datetimeFigureOut">
              <a:rPr lang="en-US" smtClean="0"/>
              <a:pPr/>
              <a:t>4/8/2021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115C01-AB3C-4DCF-A67D-910233A74272}"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C79C3-9E53-4D53-A378-E3438844A991}" type="datetimeFigureOut">
              <a:rPr lang="en-US" smtClean="0"/>
              <a:pPr/>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15C01-AB3C-4DCF-A67D-910233A7427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F115C01-AB3C-4DCF-A67D-910233A74272}"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C79C3-9E53-4D53-A378-E3438844A991}" type="datetimeFigureOut">
              <a:rPr lang="en-US" smtClean="0"/>
              <a:pPr/>
              <a:t>4/8/2021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D1C79C3-9E53-4D53-A378-E3438844A991}" type="datetimeFigureOut">
              <a:rPr lang="en-US" smtClean="0"/>
              <a:pPr/>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F115C01-AB3C-4DCF-A67D-910233A74272}"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D1C79C3-9E53-4D53-A378-E3438844A991}" type="datetimeFigureOut">
              <a:rPr lang="en-US" smtClean="0"/>
              <a:pPr/>
              <a:t>4/8/2021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115C01-AB3C-4DCF-A67D-910233A74272}"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D1C79C3-9E53-4D53-A378-E3438844A991}" type="datetimeFigureOut">
              <a:rPr lang="en-US" smtClean="0"/>
              <a:pPr/>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15C01-AB3C-4DCF-A67D-910233A74272}"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D1C79C3-9E53-4D53-A378-E3438844A991}" type="datetimeFigureOut">
              <a:rPr lang="en-US" smtClean="0"/>
              <a:pPr/>
              <a:t>4/8/2021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F115C01-AB3C-4DCF-A67D-910233A74272}"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1C79C3-9E53-4D53-A378-E3438844A991}" type="datetimeFigureOut">
              <a:rPr lang="en-US" smtClean="0"/>
              <a:pPr/>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F115C01-AB3C-4DCF-A67D-910233A742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D1C79C3-9E53-4D53-A378-E3438844A991}" type="datetimeFigureOut">
              <a:rPr lang="en-US" smtClean="0"/>
              <a:pPr/>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F115C01-AB3C-4DCF-A67D-910233A742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F115C01-AB3C-4DCF-A67D-910233A74272}"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D1C79C3-9E53-4D53-A378-E3438844A991}" type="datetimeFigureOut">
              <a:rPr lang="en-US" smtClean="0"/>
              <a:pPr/>
              <a:t>4/8/2021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F115C01-AB3C-4DCF-A67D-910233A74272}"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D1C79C3-9E53-4D53-A378-E3438844A991}" type="datetimeFigureOut">
              <a:rPr lang="en-US" smtClean="0"/>
              <a:pPr/>
              <a:t>4/8/2021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D1C79C3-9E53-4D53-A378-E3438844A991}" type="datetimeFigureOut">
              <a:rPr lang="en-US" smtClean="0"/>
              <a:pPr/>
              <a:t>4/8/2021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F115C01-AB3C-4DCF-A67D-910233A74272}"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7000"/>
          </a:schemeClr>
        </a:solidFill>
        <a:effectLst/>
      </p:bgPr>
    </p:bg>
    <p:spTree>
      <p:nvGrpSpPr>
        <p:cNvPr id="1" name=""/>
        <p:cNvGrpSpPr/>
        <p:nvPr/>
      </p:nvGrpSpPr>
      <p:grpSpPr>
        <a:xfrm>
          <a:off x="0" y="0"/>
          <a:ext cx="0" cy="0"/>
          <a:chOff x="0" y="0"/>
          <a:chExt cx="0" cy="0"/>
        </a:xfrm>
      </p:grpSpPr>
      <p:pic>
        <p:nvPicPr>
          <p:cNvPr id="7" name="Picture 6" descr="rgcms_new_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800" y="258184"/>
            <a:ext cx="914400" cy="656216"/>
          </a:xfrm>
          <a:prstGeom prst="rect">
            <a:avLst/>
          </a:prstGeom>
          <a:noFill/>
        </p:spPr>
      </p:pic>
      <p:sp>
        <p:nvSpPr>
          <p:cNvPr id="11265" name="Rectangle 1"/>
          <p:cNvSpPr>
            <a:spLocks noChangeArrowheads="1"/>
          </p:cNvSpPr>
          <p:nvPr/>
        </p:nvSpPr>
        <p:spPr bwMode="auto">
          <a:xfrm>
            <a:off x="-1219200" y="0"/>
            <a:ext cx="45719" cy="4924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p:nvPr/>
        </p:nvSpPr>
        <p:spPr>
          <a:xfrm>
            <a:off x="457200" y="914400"/>
            <a:ext cx="8305800" cy="7478970"/>
          </a:xfrm>
          <a:prstGeom prst="rect">
            <a:avLst/>
          </a:prstGeom>
        </p:spPr>
        <p:txBody>
          <a:bodyPr wrap="square">
            <a:spAutoFit/>
          </a:bodyPr>
          <a:lstStyle/>
          <a:p>
            <a:pPr lvl="0" algn="ctr" fontAlgn="base">
              <a:lnSpc>
                <a:spcPct val="150000"/>
              </a:lnSpc>
              <a:spcBef>
                <a:spcPct val="0"/>
              </a:spcBef>
              <a:spcAft>
                <a:spcPct val="0"/>
              </a:spcAft>
            </a:pPr>
            <a:r>
              <a:rPr lang="en-US" sz="2200" b="1" dirty="0" smtClean="0">
                <a:solidFill>
                  <a:srgbClr val="000000"/>
                </a:solidFill>
                <a:latin typeface="Times New Roman" pitchFamily="18" charset="0"/>
                <a:ea typeface="Times New Roman" pitchFamily="18" charset="0"/>
                <a:cs typeface="Times New Roman" pitchFamily="18" charset="0"/>
              </a:rPr>
              <a:t>RAJEEV GANDHI COLLEGE OF MANAGEMENT STUDIES</a:t>
            </a:r>
          </a:p>
          <a:p>
            <a:pPr lvl="0" algn="ctr" fontAlgn="base">
              <a:lnSpc>
                <a:spcPct val="150000"/>
              </a:lnSpc>
              <a:spcBef>
                <a:spcPct val="0"/>
              </a:spcBef>
              <a:spcAft>
                <a:spcPct val="0"/>
              </a:spcAft>
            </a:pPr>
            <a:endParaRPr lang="en-US" b="1" dirty="0" smtClean="0">
              <a:solidFill>
                <a:srgbClr val="000000"/>
              </a:solidFill>
              <a:latin typeface="Times New Roman" pitchFamily="18" charset="0"/>
              <a:ea typeface="Times New Roman" pitchFamily="18" charset="0"/>
              <a:cs typeface="Times New Roman" pitchFamily="18" charset="0"/>
            </a:endParaRPr>
          </a:p>
          <a:p>
            <a:pPr algn="ctr" fontAlgn="base">
              <a:lnSpc>
                <a:spcPct val="150000"/>
              </a:lnSpc>
              <a:spcBef>
                <a:spcPct val="0"/>
              </a:spcBef>
              <a:spcAft>
                <a:spcPct val="0"/>
              </a:spcAft>
            </a:pPr>
            <a:r>
              <a:rPr lang="en-US" b="1" dirty="0" smtClean="0">
                <a:latin typeface="Times New Roman" pitchFamily="18" charset="0"/>
                <a:cs typeface="Times New Roman" pitchFamily="18" charset="0"/>
              </a:rPr>
              <a:t>“</a:t>
            </a:r>
            <a:r>
              <a:rPr lang="en-US" sz="2000" b="1" dirty="0"/>
              <a:t>STUDY ON EFFECTS OF NATURAL DISASTERS ON SOCIETY</a:t>
            </a:r>
            <a:r>
              <a:rPr lang="en-US" b="1"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pPr algn="ctr" fontAlgn="base">
              <a:lnSpc>
                <a:spcPct val="150000"/>
              </a:lnSpc>
              <a:spcBef>
                <a:spcPct val="0"/>
              </a:spcBef>
              <a:spcAft>
                <a:spcPct val="0"/>
              </a:spcAft>
            </a:pPr>
            <a:endParaRPr lang="en-US" b="1" dirty="0" smtClean="0">
              <a:latin typeface="Times New Roman" pitchFamily="18" charset="0"/>
              <a:cs typeface="Times New Roman" pitchFamily="18" charset="0"/>
            </a:endParaRPr>
          </a:p>
          <a:p>
            <a:pPr algn="ctr">
              <a:lnSpc>
                <a:spcPct val="150000"/>
              </a:lnSpc>
            </a:pPr>
            <a:r>
              <a:rPr lang="en-US" sz="1600" b="1" i="1" dirty="0" smtClean="0">
                <a:latin typeface="Times New Roman" pitchFamily="18" charset="0"/>
                <a:cs typeface="Times New Roman" pitchFamily="18" charset="0"/>
              </a:rPr>
              <a:t>A PROJECT SUBMITTED IN THE PARTIAL FULFILLMENT OF </a:t>
            </a:r>
          </a:p>
          <a:p>
            <a:pPr algn="ctr">
              <a:lnSpc>
                <a:spcPct val="150000"/>
              </a:lnSpc>
            </a:pPr>
            <a:r>
              <a:rPr lang="en-US" sz="1600" b="1" i="1" dirty="0" smtClean="0">
                <a:latin typeface="Times New Roman" pitchFamily="18" charset="0"/>
                <a:cs typeface="Times New Roman" pitchFamily="18" charset="0"/>
              </a:rPr>
              <a:t>THE REQUIREMENT FOR THE AWARD OF </a:t>
            </a:r>
          </a:p>
          <a:p>
            <a:pPr algn="ctr">
              <a:lnSpc>
                <a:spcPct val="150000"/>
              </a:lnSpc>
            </a:pPr>
            <a:r>
              <a:rPr lang="en-US" sz="1600" b="1" i="1" dirty="0" smtClean="0">
                <a:latin typeface="Times New Roman" pitchFamily="18" charset="0"/>
                <a:cs typeface="Times New Roman" pitchFamily="18" charset="0"/>
              </a:rPr>
              <a:t>THE DEGREE OF MASTER IN MANAGEMENT STUDIES (MMS)</a:t>
            </a:r>
          </a:p>
          <a:p>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SUBMITTED BY:</a:t>
            </a: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 RAJDEEP CHAKRAVORTY</a:t>
            </a:r>
          </a:p>
          <a:p>
            <a:pPr algn="ctr"/>
            <a:r>
              <a:rPr lang="en-US" b="1" dirty="0" smtClean="0">
                <a:latin typeface="Times New Roman" pitchFamily="18" charset="0"/>
                <a:cs typeface="Times New Roman" pitchFamily="18" charset="0"/>
              </a:rPr>
              <a:t>Roll No- 77</a:t>
            </a:r>
          </a:p>
          <a:p>
            <a:pPr algn="ctr"/>
            <a:endParaRPr lang="en-US" b="1"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MMS – SEM 4</a:t>
            </a: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 Batch : 2019-2021</a:t>
            </a: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 </a:t>
            </a:r>
          </a:p>
          <a:p>
            <a:pPr algn="ct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ctr">
              <a:lnSpc>
                <a:spcPct val="150000"/>
              </a:lnSpc>
            </a:pPr>
            <a:endParaRPr lang="en-US" b="1" dirty="0" smtClean="0">
              <a:latin typeface="Times New Roman" pitchFamily="18" charset="0"/>
              <a:cs typeface="Times New Roman" pitchFamily="18" charset="0"/>
            </a:endParaRPr>
          </a:p>
          <a:p>
            <a:pPr algn="ctr" fontAlgn="base">
              <a:lnSpc>
                <a:spcPct val="150000"/>
              </a:lnSpc>
              <a:spcBef>
                <a:spcPct val="0"/>
              </a:spcBef>
              <a:spcAft>
                <a:spcPct val="0"/>
              </a:spcAft>
            </a:pPr>
            <a:endParaRPr lang="en-US" b="1" dirty="0" smtClean="0">
              <a:latin typeface="Times New Roman" pitchFamily="18" charset="0"/>
              <a:cs typeface="Times New Roman" pitchFamily="18" charset="0"/>
            </a:endParaRPr>
          </a:p>
          <a:p>
            <a:pPr lvl="0" algn="ctr" fontAlgn="base">
              <a:lnSpc>
                <a:spcPct val="150000"/>
              </a:lnSpc>
              <a:spcBef>
                <a:spcPct val="0"/>
              </a:spcBef>
              <a:spcAft>
                <a:spcPct val="0"/>
              </a:spcAft>
            </a:pPr>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DATA ANALYSIS</a:t>
            </a:r>
            <a:endParaRPr lang="en-IN" dirty="0">
              <a:solidFill>
                <a:srgbClr val="C00000"/>
              </a:solidFill>
            </a:endParaRPr>
          </a:p>
        </p:txBody>
      </p:sp>
      <p:sp>
        <p:nvSpPr>
          <p:cNvPr id="3" name="TextBox 2"/>
          <p:cNvSpPr txBox="1"/>
          <p:nvPr/>
        </p:nvSpPr>
        <p:spPr>
          <a:xfrm>
            <a:off x="301752" y="1418117"/>
            <a:ext cx="8534400" cy="2985433"/>
          </a:xfrm>
          <a:prstGeom prst="rect">
            <a:avLst/>
          </a:prstGeom>
          <a:noFill/>
        </p:spPr>
        <p:txBody>
          <a:bodyPr wrap="square" rtlCol="0">
            <a:spAutoFit/>
          </a:bodyPr>
          <a:lstStyle/>
          <a:p>
            <a:endParaRPr lang="en-US" sz="2400" b="1" dirty="0" smtClean="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   </a:t>
            </a: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455676" y="1418117"/>
            <a:ext cx="8226552" cy="4191853"/>
          </a:xfrm>
          <a:prstGeom prst="rect">
            <a:avLst/>
          </a:prstGeom>
        </p:spPr>
        <p:txBody>
          <a:bodyPr wrap="square">
            <a:spAutoFit/>
          </a:bodyPr>
          <a:lstStyle/>
          <a:p>
            <a:pPr algn="just">
              <a:lnSpc>
                <a:spcPct val="150000"/>
              </a:lnSpc>
            </a:pPr>
            <a:r>
              <a:rPr lang="en-US" sz="2000" b="1" dirty="0" smtClean="0">
                <a:latin typeface="Times New Roman" panose="02020603050405020304" pitchFamily="18" charset="0"/>
                <a:ea typeface="Calibri" panose="020F0502020204030204" pitchFamily="34" charset="0"/>
              </a:rPr>
              <a:t>INTERPRETATION</a:t>
            </a:r>
          </a:p>
          <a:p>
            <a:pPr algn="just">
              <a:lnSpc>
                <a:spcPct val="150000"/>
              </a:lnSpc>
            </a:pPr>
            <a:r>
              <a:rPr lang="en-US" sz="2000" dirty="0" smtClean="0">
                <a:latin typeface="Times New Roman" panose="02020603050405020304" pitchFamily="18" charset="0"/>
                <a:ea typeface="Calibri" panose="020F0502020204030204" pitchFamily="34" charset="0"/>
              </a:rPr>
              <a:t>Most </a:t>
            </a:r>
            <a:r>
              <a:rPr lang="en-US" sz="2000" dirty="0">
                <a:latin typeface="Times New Roman" panose="02020603050405020304" pitchFamily="18" charset="0"/>
                <a:ea typeface="Calibri" panose="020F0502020204030204" pitchFamily="34" charset="0"/>
              </a:rPr>
              <a:t>families received no flood warning. In some cases, by the time warning was issued, floodwaters had already risen and people could not move to higher ground in time and protect important assets and documents. Those who could not move to a safer place waited on top floors or roofs for rescue and relief material. Airdropped relief packages often became scattered and people could not access and use them. In some areas, relief material and rescue boats reached houses located along the roads, but those living in the interior parts of affected neighborhoods remained without assistance. </a:t>
            </a:r>
            <a:endParaRPr lang="en-IN" sz="2000" dirty="0"/>
          </a:p>
        </p:txBody>
      </p:sp>
    </p:spTree>
    <p:extLst>
      <p:ext uri="{BB962C8B-B14F-4D97-AF65-F5344CB8AC3E}">
        <p14:creationId xmlns:p14="http://schemas.microsoft.com/office/powerpoint/2010/main" val="2437343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FINDINGS</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447800"/>
            <a:ext cx="8503920" cy="4800600"/>
          </a:xfrm>
        </p:spPr>
        <p:txBody>
          <a:bodyPr>
            <a:normAutofit fontScale="92500"/>
          </a:bodyPr>
          <a:lstStyle/>
          <a:p>
            <a:pPr lvl="0" algn="just"/>
            <a:r>
              <a:rPr lang="en-US" sz="2400" dirty="0" smtClean="0"/>
              <a:t>A </a:t>
            </a:r>
            <a:r>
              <a:rPr lang="en-US" sz="2400" dirty="0"/>
              <a:t>natural disaster can cause loss of life or damage property, and typically leaves some economic damage in its wake, the severity of which depends on the affected population's resilience and on the infrastructure available.</a:t>
            </a:r>
            <a:endParaRPr lang="en-IN" sz="2400" dirty="0"/>
          </a:p>
          <a:p>
            <a:pPr lvl="0" algn="just"/>
            <a:r>
              <a:rPr lang="en-US" sz="2400" b="1" dirty="0"/>
              <a:t>Earthquakes, cyclones, volcanic eruptions and floods</a:t>
            </a:r>
            <a:r>
              <a:rPr lang="en-US" sz="2400" dirty="0"/>
              <a:t> are some of the hazards we live with. But we can lessen the impacts of these hazards on our lives and livelihoods by following Disaster Risk Reduction (DRR) strategies. These strategies help societies prepare and respond to hazards, and therefore reduce the associated risks to vulnerabilities.</a:t>
            </a:r>
            <a:endParaRPr lang="en-IN" sz="2400" dirty="0"/>
          </a:p>
          <a:p>
            <a:pPr lvl="0" algn="just"/>
            <a:r>
              <a:rPr lang="en-US" sz="2400" dirty="0"/>
              <a:t>The disaster preparedness is the main weapon against the disaster may it be before, during and after a disaster and this can be enhanced by forming effective mitigation strategies. </a:t>
            </a:r>
            <a:endParaRPr lang="en-IN" sz="2400" dirty="0"/>
          </a:p>
          <a:p>
            <a:pPr marL="0" indent="0">
              <a:buNone/>
            </a:pPr>
            <a:endParaRPr lang="en-US" sz="2000" dirty="0"/>
          </a:p>
          <a:p>
            <a:pPr>
              <a:lnSpc>
                <a:spcPct val="150000"/>
              </a:lnSpc>
              <a:spcBef>
                <a:spcPts val="1200"/>
              </a:spcBef>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SUGGESTIONS</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600200"/>
            <a:ext cx="8503920" cy="4953000"/>
          </a:xfrm>
        </p:spPr>
        <p:txBody>
          <a:bodyPr>
            <a:normAutofit fontScale="77500" lnSpcReduction="20000"/>
          </a:bodyPr>
          <a:lstStyle/>
          <a:p>
            <a:pPr lvl="0" algn="just">
              <a:lnSpc>
                <a:spcPct val="170000"/>
              </a:lnSpc>
            </a:pPr>
            <a:r>
              <a:rPr lang="en-US" sz="2600" dirty="0"/>
              <a:t>Disaster management organizations should take advantage of opportunities for adoption of existing technology or adjustment of policies and procedures that would allow significant short-term enhancement of disaster management</a:t>
            </a:r>
            <a:r>
              <a:rPr lang="en-US" sz="2600" b="1" dirty="0"/>
              <a:t>.</a:t>
            </a:r>
            <a:endParaRPr lang="en-IN" sz="2600" dirty="0"/>
          </a:p>
          <a:p>
            <a:pPr lvl="0" algn="just" fontAlgn="base">
              <a:lnSpc>
                <a:spcPct val="170000"/>
              </a:lnSpc>
            </a:pPr>
            <a:r>
              <a:rPr lang="en-IN" sz="2600" dirty="0"/>
              <a:t>The federal government should do more to prepare for the projected frequency of severe disasters, such as improving interagency coordination and providing more realistic budgeting for </a:t>
            </a:r>
            <a:r>
              <a:rPr lang="en-IN" sz="2600" dirty="0" smtClean="0"/>
              <a:t>disasters</a:t>
            </a:r>
            <a:r>
              <a:rPr lang="en-IN" sz="2300" dirty="0" smtClean="0"/>
              <a:t>.</a:t>
            </a:r>
          </a:p>
          <a:p>
            <a:pPr lvl="0" algn="just" fontAlgn="base">
              <a:lnSpc>
                <a:spcPct val="170000"/>
              </a:lnSpc>
            </a:pPr>
            <a:r>
              <a:rPr lang="en-US" sz="2600" dirty="0" smtClean="0"/>
              <a:t>More </a:t>
            </a:r>
            <a:r>
              <a:rPr lang="en-US" sz="2600" dirty="0"/>
              <a:t>awareness should be spread out in both the rural and urban areas. The people should be imparted the knowledge of the dos and don’ts, the precautionary measures and the mitigation strategies.</a:t>
            </a:r>
            <a:endParaRPr lang="en-IN" sz="2600" dirty="0"/>
          </a:p>
          <a:p>
            <a:pPr lvl="0" algn="just">
              <a:lnSpc>
                <a:spcPct val="150000"/>
              </a:lnSpc>
              <a:buFont typeface="Wingdings" pitchFamily="2" charset="2"/>
              <a:buChar char="q"/>
            </a:pPr>
            <a:endParaRPr lang="en-US" sz="2300" dirty="0"/>
          </a:p>
          <a:p>
            <a:pPr>
              <a:lnSpc>
                <a:spcPct val="150000"/>
              </a:lnSpc>
              <a:buFont typeface="Wingdings" pitchFamily="2" charset="2"/>
              <a:buChar char="q"/>
            </a:pPr>
            <a:endParaRPr lang="en-US" sz="23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
          </p:nvPr>
        </p:nvSpPr>
        <p:spPr/>
        <p:txBody>
          <a:bodyPr>
            <a:noAutofit/>
          </a:bodyPr>
          <a:lstStyle/>
          <a:p>
            <a:pPr>
              <a:lnSpc>
                <a:spcPct val="150000"/>
              </a:lnSpc>
            </a:pPr>
            <a:r>
              <a:rPr lang="en-US" sz="2200" dirty="0"/>
              <a:t>Floods account for more than half of climate-related disasters in India and cause damages of $54.63 billion during 1990–2017. Global warming and climate change are expected to increase the frequency and intensity of these disasters. </a:t>
            </a:r>
            <a:endParaRPr lang="en-US" sz="2200" dirty="0" smtClean="0"/>
          </a:p>
          <a:p>
            <a:pPr>
              <a:lnSpc>
                <a:spcPct val="150000"/>
              </a:lnSpc>
            </a:pPr>
            <a:r>
              <a:rPr lang="en-US" sz="2200" dirty="0" smtClean="0"/>
              <a:t>Mean </a:t>
            </a:r>
            <a:r>
              <a:rPr lang="en-US" sz="2200" dirty="0"/>
              <a:t>annual rainfall and extreme single-day rainfall events are also projected to increase in frequency and intensity. The scale of the impacts of these extreme events on people and ecological systems depends on vulnerability and exposure. </a:t>
            </a:r>
            <a:endParaRPr lang="en-US" sz="2200" dirty="0"/>
          </a:p>
        </p:txBody>
      </p:sp>
    </p:spTree>
    <p:extLst>
      <p:ext uri="{BB962C8B-B14F-4D97-AF65-F5344CB8AC3E}">
        <p14:creationId xmlns:p14="http://schemas.microsoft.com/office/powerpoint/2010/main" val="3229928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jpg"/>
          <p:cNvPicPr>
            <a:picLocks noChangeAspect="1"/>
          </p:cNvPicPr>
          <p:nvPr/>
        </p:nvPicPr>
        <p:blipFill>
          <a:blip r:embed="rId2"/>
          <a:stretch>
            <a:fillRect/>
          </a:stretch>
        </p:blipFill>
        <p:spPr>
          <a:xfrm>
            <a:off x="990600" y="1066800"/>
            <a:ext cx="7010400" cy="4419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Identification</a:t>
            </a:r>
            <a:endParaRPr lang="en-IN" dirty="0"/>
          </a:p>
        </p:txBody>
      </p:sp>
      <p:sp>
        <p:nvSpPr>
          <p:cNvPr id="3" name="Content Placeholder 2"/>
          <p:cNvSpPr>
            <a:spLocks noGrp="1"/>
          </p:cNvSpPr>
          <p:nvPr>
            <p:ph sz="quarter" idx="1"/>
          </p:nvPr>
        </p:nvSpPr>
        <p:spPr>
          <a:xfrm>
            <a:off x="301752" y="1527048"/>
            <a:ext cx="8503920" cy="4721352"/>
          </a:xfrm>
        </p:spPr>
        <p:txBody>
          <a:bodyPr>
            <a:noAutofit/>
          </a:bodyPr>
          <a:lstStyle/>
          <a:p>
            <a:pPr>
              <a:lnSpc>
                <a:spcPct val="150000"/>
              </a:lnSpc>
            </a:pPr>
            <a:r>
              <a:rPr lang="en-US" sz="2100" dirty="0"/>
              <a:t>The focus of this report is on characterizing impacts of natural disasters such as extreme precipitation events and floods on households and businesses in the selected locations. To understand flood impacts, it is necessary to understand the nature of the hazard—in this case extreme rainfall—and assess factors that expose people and assets to floods and contribute to their vulnerability. </a:t>
            </a:r>
            <a:endParaRPr lang="en-US" sz="2100" dirty="0" smtClean="0"/>
          </a:p>
          <a:p>
            <a:pPr>
              <a:lnSpc>
                <a:spcPct val="150000"/>
              </a:lnSpc>
            </a:pPr>
            <a:r>
              <a:rPr lang="en-US" sz="2100" dirty="0" smtClean="0"/>
              <a:t>After </a:t>
            </a:r>
            <a:r>
              <a:rPr lang="en-US" sz="2100" dirty="0"/>
              <a:t>evaluating the nature of the flood risk in the three locations, this report focuses on the impacts on households, retail businesses, and SMEs using field-level and secondary data</a:t>
            </a:r>
            <a:r>
              <a:rPr lang="en-US" sz="2100" dirty="0" smtClean="0"/>
              <a:t>.</a:t>
            </a:r>
            <a:endParaRPr lang="en-IN" sz="2100" dirty="0"/>
          </a:p>
        </p:txBody>
      </p:sp>
    </p:spTree>
    <p:extLst>
      <p:ext uri="{BB962C8B-B14F-4D97-AF65-F5344CB8AC3E}">
        <p14:creationId xmlns:p14="http://schemas.microsoft.com/office/powerpoint/2010/main" val="3643070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dirty="0" smtClean="0">
                <a:solidFill>
                  <a:srgbClr val="C00000"/>
                </a:solidFill>
                <a:latin typeface="Times New Roman" pitchFamily="18" charset="0"/>
                <a:cs typeface="Times New Roman" pitchFamily="18" charset="0"/>
              </a:rPr>
              <a:t>INTRODUCTION</a:t>
            </a:r>
            <a:endParaRPr lang="en-US" sz="4000" b="1" dirty="0">
              <a:solidFill>
                <a:srgbClr val="C00000"/>
              </a:solidFill>
              <a:latin typeface="Times New Roman" pitchFamily="18" charset="0"/>
              <a:cs typeface="Times New Roman" pitchFamily="18" charset="0"/>
            </a:endParaRPr>
          </a:p>
        </p:txBody>
      </p:sp>
      <p:sp>
        <p:nvSpPr>
          <p:cNvPr id="7" name="Content Placeholder 6"/>
          <p:cNvSpPr>
            <a:spLocks noGrp="1"/>
          </p:cNvSpPr>
          <p:nvPr>
            <p:ph sz="quarter" idx="1"/>
          </p:nvPr>
        </p:nvSpPr>
        <p:spPr>
          <a:xfrm>
            <a:off x="228600" y="1524000"/>
            <a:ext cx="8503920" cy="4953000"/>
          </a:xfrm>
        </p:spPr>
        <p:txBody>
          <a:bodyPr>
            <a:normAutofit lnSpcReduction="10000"/>
          </a:bodyPr>
          <a:lstStyle/>
          <a:p>
            <a:pPr>
              <a:lnSpc>
                <a:spcPct val="150000"/>
              </a:lnSpc>
            </a:pPr>
            <a:r>
              <a:rPr lang="en-IN" sz="2000" dirty="0"/>
              <a:t>Disasters can be mainly categorised as – natural and man-made. Mother Nature has always been at the giving end. However, she can be equally devastating, highly destructive, and unforgiving at the same time. </a:t>
            </a:r>
            <a:r>
              <a:rPr lang="en-US" sz="2000" dirty="0"/>
              <a:t>A natural disaster is a </a:t>
            </a:r>
            <a:r>
              <a:rPr lang="en-US" sz="2000" b="1" dirty="0"/>
              <a:t>major adverse event resulting from natural processes of the </a:t>
            </a:r>
            <a:r>
              <a:rPr lang="en-US" sz="2000" b="1" dirty="0" smtClean="0"/>
              <a:t>Earth</a:t>
            </a:r>
          </a:p>
          <a:p>
            <a:pPr>
              <a:lnSpc>
                <a:spcPct val="150000"/>
              </a:lnSpc>
            </a:pPr>
            <a:r>
              <a:rPr lang="en-IN" sz="2000" b="1" dirty="0" smtClean="0"/>
              <a:t>TYPES </a:t>
            </a:r>
            <a:r>
              <a:rPr lang="en-IN" sz="2000" b="1" dirty="0"/>
              <a:t>OF NATURAL DISASTERS</a:t>
            </a:r>
            <a:endParaRPr lang="en-IN" sz="2000" dirty="0"/>
          </a:p>
          <a:p>
            <a:pPr lvl="0">
              <a:lnSpc>
                <a:spcPct val="150000"/>
              </a:lnSpc>
            </a:pPr>
            <a:r>
              <a:rPr lang="en-IN" sz="2000" dirty="0"/>
              <a:t>Flood</a:t>
            </a:r>
          </a:p>
          <a:p>
            <a:pPr lvl="0">
              <a:lnSpc>
                <a:spcPct val="150000"/>
              </a:lnSpc>
            </a:pPr>
            <a:r>
              <a:rPr lang="en-IN" sz="2000" dirty="0"/>
              <a:t>Hurricanes</a:t>
            </a:r>
          </a:p>
          <a:p>
            <a:pPr lvl="0">
              <a:lnSpc>
                <a:spcPct val="150000"/>
              </a:lnSpc>
            </a:pPr>
            <a:r>
              <a:rPr lang="en-IN" sz="2000" dirty="0"/>
              <a:t>Earthquake</a:t>
            </a:r>
          </a:p>
          <a:p>
            <a:pPr lvl="0">
              <a:lnSpc>
                <a:spcPct val="150000"/>
              </a:lnSpc>
            </a:pPr>
            <a:r>
              <a:rPr lang="en-IN" sz="2000" dirty="0"/>
              <a:t>Volcanic Eruption</a:t>
            </a:r>
          </a:p>
          <a:p>
            <a:pPr>
              <a:lnSpc>
                <a:spcPct val="150000"/>
              </a:lnSpc>
            </a:pPr>
            <a:endParaRPr lang="en-IN" sz="1800" dirty="0"/>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dirty="0" smtClean="0"/>
          </a:p>
        </p:txBody>
      </p:sp>
      <p:sp>
        <p:nvSpPr>
          <p:cNvPr id="3" name="Rectangle 2"/>
          <p:cNvSpPr/>
          <p:nvPr/>
        </p:nvSpPr>
        <p:spPr>
          <a:xfrm>
            <a:off x="3962400" y="3733800"/>
            <a:ext cx="4419600" cy="2286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3611880" y="4217075"/>
            <a:ext cx="4191000" cy="2246769"/>
          </a:xfrm>
          <a:prstGeom prst="rect">
            <a:avLst/>
          </a:prstGeom>
          <a:noFill/>
        </p:spPr>
        <p:txBody>
          <a:bodyPr wrap="square" rtlCol="0">
            <a:spAutoFit/>
          </a:bodyPr>
          <a:lstStyle/>
          <a:p>
            <a:pPr marL="342900" lvl="0" indent="-342900">
              <a:lnSpc>
                <a:spcPct val="150000"/>
              </a:lnSpc>
              <a:buClr>
                <a:schemeClr val="accent1"/>
              </a:buClr>
              <a:buSzPct val="101000"/>
              <a:buFont typeface="Arial" panose="020B0604020202020204" pitchFamily="34" charset="0"/>
              <a:buChar char="•"/>
            </a:pPr>
            <a:r>
              <a:rPr lang="en-IN" sz="2000" dirty="0"/>
              <a:t>Landslide</a:t>
            </a:r>
          </a:p>
          <a:p>
            <a:pPr marL="342900" lvl="0" indent="-342900">
              <a:lnSpc>
                <a:spcPct val="150000"/>
              </a:lnSpc>
              <a:buClr>
                <a:schemeClr val="accent1"/>
              </a:buClr>
              <a:buSzPct val="101000"/>
              <a:buFont typeface="Arial" panose="020B0604020202020204" pitchFamily="34" charset="0"/>
              <a:buChar char="•"/>
            </a:pPr>
            <a:r>
              <a:rPr lang="en-IN" sz="2000" dirty="0"/>
              <a:t>Tsunami</a:t>
            </a:r>
          </a:p>
          <a:p>
            <a:pPr marL="342900" lvl="0" indent="-342900">
              <a:lnSpc>
                <a:spcPct val="150000"/>
              </a:lnSpc>
              <a:buClr>
                <a:schemeClr val="accent1"/>
              </a:buClr>
              <a:buSzPct val="101000"/>
              <a:buFont typeface="Arial" panose="020B0604020202020204" pitchFamily="34" charset="0"/>
              <a:buChar char="•"/>
            </a:pPr>
            <a:r>
              <a:rPr lang="en-IN" sz="2000" dirty="0"/>
              <a:t>Drought</a:t>
            </a:r>
          </a:p>
          <a:p>
            <a:pPr marL="342900" lvl="0" indent="-342900">
              <a:lnSpc>
                <a:spcPct val="150000"/>
              </a:lnSpc>
              <a:buClr>
                <a:schemeClr val="accent1"/>
              </a:buClr>
              <a:buSzPct val="101000"/>
              <a:buFont typeface="Arial" panose="020B0604020202020204" pitchFamily="34" charset="0"/>
              <a:buChar char="•"/>
            </a:pPr>
            <a:r>
              <a:rPr lang="en-IN" sz="2000" dirty="0"/>
              <a:t>Avalanches</a:t>
            </a:r>
          </a:p>
          <a:p>
            <a:pPr marL="342900" indent="-342900">
              <a:buSzPct val="101000"/>
              <a:buFont typeface="Arial" panose="020B0604020202020204" pitchFamily="34" charset="0"/>
              <a:buChar char="•"/>
            </a:pPr>
            <a:endParaRPr lang="en-IN"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RESEARCH METHODOLOGY</a:t>
            </a:r>
            <a:endParaRPr lang="en-US" b="1" dirty="0">
              <a:solidFill>
                <a:srgbClr val="C00000"/>
              </a:solidFill>
              <a:latin typeface="Times New Roman" pitchFamily="18" charset="0"/>
              <a:cs typeface="Times New Roman" pitchFamily="18" charset="0"/>
            </a:endParaRPr>
          </a:p>
        </p:txBody>
      </p:sp>
      <p:sp>
        <p:nvSpPr>
          <p:cNvPr id="7" name="Content Placeholder 6"/>
          <p:cNvSpPr>
            <a:spLocks noGrp="1"/>
          </p:cNvSpPr>
          <p:nvPr>
            <p:ph sz="quarter" idx="1"/>
          </p:nvPr>
        </p:nvSpPr>
        <p:spPr>
          <a:xfrm>
            <a:off x="301752" y="1524000"/>
            <a:ext cx="8503920" cy="4575048"/>
          </a:xfrm>
        </p:spPr>
        <p:txBody>
          <a:bodyPr>
            <a:normAutofit lnSpcReduction="10000"/>
          </a:bodyPr>
          <a:lstStyle/>
          <a:p>
            <a:pPr>
              <a:lnSpc>
                <a:spcPct val="150000"/>
              </a:lnSpc>
              <a:spcBef>
                <a:spcPts val="2400"/>
              </a:spcBef>
              <a:buFont typeface="Arial" pitchFamily="34" charset="0"/>
              <a:buChar char="•"/>
            </a:pPr>
            <a:r>
              <a:rPr lang="en-IN" sz="2000" b="1" u="sng" dirty="0"/>
              <a:t>Type of Research Design: Descriptive Research </a:t>
            </a:r>
            <a:endParaRPr lang="en-US" sz="2000" dirty="0" smtClean="0">
              <a:latin typeface="Times New Roman" pitchFamily="18" charset="0"/>
              <a:cs typeface="Times New Roman" pitchFamily="18" charset="0"/>
            </a:endParaRPr>
          </a:p>
          <a:p>
            <a:pPr>
              <a:lnSpc>
                <a:spcPct val="150000"/>
              </a:lnSpc>
              <a:spcBef>
                <a:spcPts val="2400"/>
              </a:spcBef>
              <a:buFont typeface="Arial" pitchFamily="34" charset="0"/>
              <a:buChar char="•"/>
            </a:pPr>
            <a:r>
              <a:rPr lang="en-IN" sz="2000" b="1" u="sng" dirty="0"/>
              <a:t>Data collection method : Secondary Data</a:t>
            </a:r>
            <a:endParaRPr lang="en-IN" sz="2000" dirty="0"/>
          </a:p>
          <a:p>
            <a:pPr marL="0" indent="0">
              <a:lnSpc>
                <a:spcPct val="150000"/>
              </a:lnSpc>
              <a:spcBef>
                <a:spcPts val="2400"/>
              </a:spcBef>
              <a:buNone/>
            </a:pPr>
            <a:r>
              <a:rPr lang="en-US" sz="2000" dirty="0">
                <a:latin typeface="Times New Roman" pitchFamily="18" charset="0"/>
                <a:cs typeface="Times New Roman" pitchFamily="18" charset="0"/>
              </a:rPr>
              <a:t>The study is based on secondary data. The first step was to gather all the data in one place. After this all the relevant data was put together. The different blogs and new sites which make any mention of the merger and acquisitions has been </a:t>
            </a:r>
            <a:r>
              <a:rPr lang="en-US" sz="2000" dirty="0" smtClean="0">
                <a:latin typeface="Times New Roman" pitchFamily="18" charset="0"/>
                <a:cs typeface="Times New Roman" pitchFamily="18" charset="0"/>
              </a:rPr>
              <a:t>used. All </a:t>
            </a:r>
            <a:r>
              <a:rPr lang="en-US" sz="2000" dirty="0">
                <a:latin typeface="Times New Roman" pitchFamily="18" charset="0"/>
                <a:cs typeface="Times New Roman" pitchFamily="18" charset="0"/>
              </a:rPr>
              <a:t>the data collected was </a:t>
            </a:r>
            <a:r>
              <a:rPr lang="en-US" sz="2000" dirty="0" smtClean="0">
                <a:latin typeface="Times New Roman" pitchFamily="18" charset="0"/>
                <a:cs typeface="Times New Roman" pitchFamily="18" charset="0"/>
              </a:rPr>
              <a:t>organized </a:t>
            </a:r>
            <a:r>
              <a:rPr lang="en-US" sz="2000" dirty="0">
                <a:latin typeface="Times New Roman" pitchFamily="18" charset="0"/>
                <a:cs typeface="Times New Roman" pitchFamily="18" charset="0"/>
              </a:rPr>
              <a:t>into a systematic presentation deck</a:t>
            </a:r>
            <a:r>
              <a:rPr lang="en-US" sz="2000" dirty="0" smtClean="0">
                <a:latin typeface="Times New Roman" pitchFamily="18" charset="0"/>
                <a:cs typeface="Times New Roman" pitchFamily="18" charset="0"/>
              </a:rPr>
              <a:t>.</a:t>
            </a:r>
          </a:p>
          <a:p>
            <a:pPr>
              <a:lnSpc>
                <a:spcPct val="150000"/>
              </a:lnSpc>
              <a:spcBef>
                <a:spcPts val="2400"/>
              </a:spcBef>
              <a:buFont typeface="Wingdings" panose="05000000000000000000" pitchFamily="2" charset="2"/>
              <a:buChar char="q"/>
            </a:pPr>
            <a:r>
              <a:rPr lang="en-US" sz="2000" dirty="0" smtClean="0">
                <a:latin typeface="Times New Roman" pitchFamily="18" charset="0"/>
                <a:cs typeface="Times New Roman" pitchFamily="18" charset="0"/>
              </a:rPr>
              <a:t>Sources include </a:t>
            </a:r>
            <a:r>
              <a:rPr lang="fr-FR" sz="2000" dirty="0" err="1" smtClean="0">
                <a:latin typeface="Times New Roman" pitchFamily="18" charset="0"/>
                <a:cs typeface="Times New Roman" pitchFamily="18" charset="0"/>
              </a:rPr>
              <a:t>Websites</a:t>
            </a:r>
            <a:r>
              <a:rPr lang="fr-FR" sz="2000" dirty="0" smtClean="0">
                <a:latin typeface="Times New Roman" pitchFamily="18" charset="0"/>
                <a:cs typeface="Times New Roman" pitchFamily="18" charset="0"/>
              </a:rPr>
              <a:t>, Online </a:t>
            </a:r>
            <a:r>
              <a:rPr lang="fr-FR" sz="2000" dirty="0" err="1" smtClean="0">
                <a:latin typeface="Times New Roman" pitchFamily="18" charset="0"/>
                <a:cs typeface="Times New Roman" pitchFamily="18" charset="0"/>
              </a:rPr>
              <a:t>Journals</a:t>
            </a:r>
            <a:r>
              <a:rPr lang="fr-FR" sz="2000" dirty="0" smtClean="0">
                <a:latin typeface="Times New Roman" pitchFamily="18" charset="0"/>
                <a:cs typeface="Times New Roman" pitchFamily="18" charset="0"/>
              </a:rPr>
              <a:t>, News Articles, Magazines, </a:t>
            </a:r>
            <a:r>
              <a:rPr lang="fr-FR" sz="2000" dirty="0" err="1" smtClean="0">
                <a:latin typeface="Times New Roman" pitchFamily="18" charset="0"/>
                <a:cs typeface="Times New Roman" pitchFamily="18" charset="0"/>
              </a:rPr>
              <a:t>Research</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papers</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etc</a:t>
            </a:r>
            <a:endParaRPr lang="fr-FR" sz="2000" dirty="0">
              <a:latin typeface="Times New Roman" pitchFamily="18" charset="0"/>
              <a:cs typeface="Times New Roman" pitchFamily="18" charset="0"/>
            </a:endParaRPr>
          </a:p>
          <a:p>
            <a:pPr marL="0" indent="0">
              <a:spcBef>
                <a:spcPts val="2400"/>
              </a:spcBef>
              <a:buNone/>
            </a:pPr>
            <a:endParaRPr lang="en-US" sz="2400" dirty="0">
              <a:latin typeface="Times New Roman" pitchFamily="18" charset="0"/>
              <a:cs typeface="Times New Roman" pitchFamily="18" charset="0"/>
            </a:endParaRPr>
          </a:p>
          <a:p>
            <a:pPr>
              <a:spcBef>
                <a:spcPts val="2400"/>
              </a:spcBef>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OBJECTIVES OF STUDY</a:t>
            </a:r>
            <a:endParaRPr lang="en-US" b="1" dirty="0">
              <a:solidFill>
                <a:srgbClr val="C00000"/>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332232" y="1524000"/>
            <a:ext cx="8503920" cy="4800600"/>
          </a:xfrm>
        </p:spPr>
        <p:txBody>
          <a:bodyPr>
            <a:noAutofit/>
          </a:bodyPr>
          <a:lstStyle/>
          <a:p>
            <a:pPr marL="0" indent="0">
              <a:lnSpc>
                <a:spcPct val="150000"/>
              </a:lnSpc>
              <a:buNone/>
            </a:pPr>
            <a:r>
              <a:rPr lang="en-US" sz="2400" dirty="0"/>
              <a:t>Following are the objectives of the study:</a:t>
            </a:r>
            <a:endParaRPr lang="en-IN" sz="2400" dirty="0"/>
          </a:p>
          <a:p>
            <a:pPr lvl="0">
              <a:lnSpc>
                <a:spcPct val="150000"/>
              </a:lnSpc>
            </a:pPr>
            <a:r>
              <a:rPr lang="en-US" sz="2400" dirty="0"/>
              <a:t>To study the different types of Natural disasters.</a:t>
            </a:r>
            <a:endParaRPr lang="en-IN" sz="2400" dirty="0"/>
          </a:p>
          <a:p>
            <a:pPr lvl="0">
              <a:lnSpc>
                <a:spcPct val="150000"/>
              </a:lnSpc>
            </a:pPr>
            <a:r>
              <a:rPr lang="en-US" sz="2400" dirty="0"/>
              <a:t>To understand the nature of the disasters and its effects on society</a:t>
            </a:r>
            <a:endParaRPr lang="en-IN" sz="2400" dirty="0"/>
          </a:p>
          <a:p>
            <a:pPr lvl="0">
              <a:lnSpc>
                <a:spcPct val="150000"/>
              </a:lnSpc>
            </a:pPr>
            <a:r>
              <a:rPr lang="en-US" sz="2400" dirty="0"/>
              <a:t>To improve the understanding of disaster risk, hazards and vulnerabilities.</a:t>
            </a:r>
            <a:endParaRPr lang="en-IN" sz="2400" dirty="0"/>
          </a:p>
          <a:p>
            <a:pPr lvl="0">
              <a:lnSpc>
                <a:spcPct val="150000"/>
              </a:lnSpc>
            </a:pPr>
            <a:r>
              <a:rPr lang="en-US" sz="2400" dirty="0"/>
              <a:t>To enhance disaster preparedness for effective response, and form mitigation strategies.</a:t>
            </a:r>
            <a:endParaRPr lang="en-IN" sz="2400" dirty="0"/>
          </a:p>
          <a:p>
            <a:pPr lvl="0">
              <a:lnSpc>
                <a:spcPct val="150000"/>
              </a:lnSpc>
            </a:pP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LIMITATION OF STUDY</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524000"/>
            <a:ext cx="8503920" cy="4800600"/>
          </a:xfrm>
        </p:spPr>
        <p:txBody>
          <a:bodyPr>
            <a:normAutofit fontScale="92500" lnSpcReduction="10000"/>
          </a:bodyPr>
          <a:lstStyle/>
          <a:p>
            <a:pPr marL="0" indent="0">
              <a:lnSpc>
                <a:spcPct val="150000"/>
              </a:lnSpc>
              <a:buNone/>
            </a:pPr>
            <a:r>
              <a:rPr lang="en-US" sz="2400" dirty="0" smtClean="0"/>
              <a:t>In </a:t>
            </a:r>
            <a:r>
              <a:rPr lang="en-US" sz="2400" dirty="0"/>
              <a:t>the course of the study, some challenges were encountered that limited the research in one way or another and some of them are as follows so that the findings of the study are understood in proper perspective. </a:t>
            </a:r>
            <a:endParaRPr lang="en-IN" sz="2400" dirty="0"/>
          </a:p>
          <a:p>
            <a:pPr>
              <a:lnSpc>
                <a:spcPct val="150000"/>
              </a:lnSpc>
            </a:pPr>
            <a:r>
              <a:rPr lang="en-US" sz="2400" dirty="0"/>
              <a:t>The limitations to the study are as follows:</a:t>
            </a:r>
            <a:endParaRPr lang="en-IN" sz="2400" dirty="0"/>
          </a:p>
          <a:p>
            <a:pPr lvl="0">
              <a:lnSpc>
                <a:spcPct val="150000"/>
              </a:lnSpc>
            </a:pPr>
            <a:r>
              <a:rPr lang="en-US" sz="2400" dirty="0"/>
              <a:t>The first and foremost important limitation was time constraint.</a:t>
            </a:r>
            <a:endParaRPr lang="en-IN" sz="2400" dirty="0"/>
          </a:p>
          <a:p>
            <a:pPr lvl="0">
              <a:lnSpc>
                <a:spcPct val="150000"/>
              </a:lnSpc>
            </a:pPr>
            <a:r>
              <a:rPr lang="en-US" sz="2400" dirty="0"/>
              <a:t>The subject of this project is quite vast and deep so it is very difficult to cover every aspect of the topic.</a:t>
            </a:r>
            <a:endParaRPr lang="en-IN" sz="2400" dirty="0"/>
          </a:p>
          <a:p>
            <a:pPr lvl="0">
              <a:lnSpc>
                <a:spcPct val="150000"/>
              </a:lnSpc>
            </a:pPr>
            <a:r>
              <a:rPr lang="en-US" sz="2400" dirty="0"/>
              <a:t>The study was region specific.</a:t>
            </a:r>
            <a:endParaRPr lang="en-IN" sz="2400" dirty="0"/>
          </a:p>
          <a:p>
            <a:pPr lvl="0" algn="just">
              <a:lnSpc>
                <a:spcPct val="150000"/>
              </a:lnSpc>
              <a:buFont typeface="Wingdings" pitchFamily="2" charset="2"/>
              <a:buChar char="v"/>
            </a:pPr>
            <a:endParaRPr lang="en-US" sz="2400" b="1" dirty="0">
              <a:latin typeface="Times New Roman" pitchFamily="18" charset="0"/>
              <a:cs typeface="Times New Roman" pitchFamily="18" charset="0"/>
            </a:endParaRPr>
          </a:p>
          <a:p>
            <a:endParaRPr lang="en-US" sz="2400" b="1" dirty="0"/>
          </a:p>
          <a:p>
            <a:pPr marL="0" indent="0">
              <a:buNone/>
            </a:pPr>
            <a:endParaRPr lang="en-IN" sz="2400" dirty="0"/>
          </a:p>
          <a:p>
            <a:pPr>
              <a:lnSpc>
                <a:spcPct val="150000"/>
              </a:lnSpc>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DATA ANALYSIS</a:t>
            </a:r>
            <a:endParaRPr lang="en-IN" dirty="0">
              <a:solidFill>
                <a:srgbClr val="C00000"/>
              </a:solidFill>
            </a:endParaRPr>
          </a:p>
        </p:txBody>
      </p:sp>
      <p:sp>
        <p:nvSpPr>
          <p:cNvPr id="3" name="TextBox 2"/>
          <p:cNvSpPr txBox="1"/>
          <p:nvPr/>
        </p:nvSpPr>
        <p:spPr>
          <a:xfrm>
            <a:off x="301752" y="1418117"/>
            <a:ext cx="85344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Profile of Surveyed Wards in Mumbai </a:t>
            </a:r>
            <a:endParaRPr lang="en-IN" sz="20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75697710"/>
              </p:ext>
            </p:extLst>
          </p:nvPr>
        </p:nvGraphicFramePr>
        <p:xfrm>
          <a:off x="1219200" y="2590800"/>
          <a:ext cx="6671310" cy="2672080"/>
        </p:xfrm>
        <a:graphic>
          <a:graphicData uri="http://schemas.openxmlformats.org/drawingml/2006/table">
            <a:tbl>
              <a:tblPr firstRow="1" firstCol="1" bandRow="1"/>
              <a:tblGrid>
                <a:gridCol w="1273810"/>
                <a:gridCol w="699135"/>
                <a:gridCol w="965200"/>
                <a:gridCol w="929005"/>
                <a:gridCol w="713105"/>
                <a:gridCol w="718185"/>
                <a:gridCol w="568960"/>
                <a:gridCol w="803910"/>
              </a:tblGrid>
              <a:tr h="609600">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   Ward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Area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(km</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2</a:t>
                      </a: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Residential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Area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(km</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2</a:t>
                      </a: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 Residential  Density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 Total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HHs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 Slum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HHs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 of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Slum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HHs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 Number of  HHs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Surveyed</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780">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F North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12.01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4.03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131,411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132,259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61,680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46.6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177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1145">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F South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9.65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2.34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154,380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90,243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19,040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21.1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103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240">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H East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12.89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2.83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199,280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140,861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48,201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34.2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176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240">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K East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24.00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6.85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120,200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205,971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80,760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39.2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241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240">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L Ward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15.56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5.45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165,573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225,556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98,080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43.5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231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145">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P North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46.72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10.27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91,645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235,342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100,900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42.9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800"/>
                        </a:spcAft>
                        <a:tabLst>
                          <a:tab pos="2152650" algn="l"/>
                        </a:tabLs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240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62017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DATA ANALYSIS</a:t>
            </a:r>
            <a:endParaRPr lang="en-IN" dirty="0">
              <a:solidFill>
                <a:srgbClr val="C00000"/>
              </a:solidFill>
            </a:endParaRPr>
          </a:p>
        </p:txBody>
      </p:sp>
      <p:sp>
        <p:nvSpPr>
          <p:cNvPr id="3" name="TextBox 2"/>
          <p:cNvSpPr txBox="1"/>
          <p:nvPr/>
        </p:nvSpPr>
        <p:spPr>
          <a:xfrm>
            <a:off x="301752" y="1418117"/>
            <a:ext cx="8534400" cy="2985433"/>
          </a:xfrm>
          <a:prstGeom prst="rect">
            <a:avLst/>
          </a:prstGeom>
          <a:noFill/>
        </p:spPr>
        <p:txBody>
          <a:bodyPr wrap="square" rtlCol="0">
            <a:spAutoFit/>
          </a:bodyPr>
          <a:lstStyle/>
          <a:p>
            <a:endParaRPr lang="en-US" sz="2400" b="1" dirty="0" smtClean="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   </a:t>
            </a: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120" name="Picture 119"/>
          <p:cNvPicPr/>
          <p:nvPr/>
        </p:nvPicPr>
        <p:blipFill>
          <a:blip r:embed="rId2" cstate="print">
            <a:extLst>
              <a:ext uri="{28A0092B-C50C-407E-A947-70E740481C1C}">
                <a14:useLocalDpi xmlns:a14="http://schemas.microsoft.com/office/drawing/2010/main" val="0"/>
              </a:ext>
            </a:extLst>
          </a:blip>
          <a:stretch>
            <a:fillRect/>
          </a:stretch>
        </p:blipFill>
        <p:spPr>
          <a:xfrm>
            <a:off x="457200" y="1600200"/>
            <a:ext cx="5410200" cy="3740150"/>
          </a:xfrm>
          <a:prstGeom prst="rect">
            <a:avLst/>
          </a:prstGeom>
        </p:spPr>
      </p:pic>
      <p:sp>
        <p:nvSpPr>
          <p:cNvPr id="4" name="TextBox 3"/>
          <p:cNvSpPr txBox="1"/>
          <p:nvPr/>
        </p:nvSpPr>
        <p:spPr>
          <a:xfrm>
            <a:off x="6248400" y="1592239"/>
            <a:ext cx="2511552" cy="3970318"/>
          </a:xfrm>
          <a:prstGeom prst="rect">
            <a:avLst/>
          </a:prstGeom>
          <a:noFill/>
        </p:spPr>
        <p:txBody>
          <a:bodyPr wrap="square" rtlCol="0">
            <a:spAutoFit/>
          </a:bodyPr>
          <a:lstStyle/>
          <a:p>
            <a:r>
              <a:rPr lang="en-US" dirty="0"/>
              <a:t>Most (87%) of these households owned the houses they lived in and had invested their earnings and life savings to build their asset base. During the extreme floods of 2005, the average flood depth was 5 feet, and in some areas, it reached a depth of 8 </a:t>
            </a:r>
            <a:r>
              <a:rPr lang="en-US" dirty="0" smtClean="0"/>
              <a:t>feet thus destroying their houses</a:t>
            </a:r>
            <a:endParaRPr lang="en-IN" dirty="0"/>
          </a:p>
        </p:txBody>
      </p:sp>
    </p:spTree>
    <p:extLst>
      <p:ext uri="{BB962C8B-B14F-4D97-AF65-F5344CB8AC3E}">
        <p14:creationId xmlns:p14="http://schemas.microsoft.com/office/powerpoint/2010/main" val="878198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DATA ANALYSIS</a:t>
            </a:r>
            <a:endParaRPr lang="en-IN" dirty="0">
              <a:solidFill>
                <a:srgbClr val="C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747370501"/>
              </p:ext>
            </p:extLst>
          </p:nvPr>
        </p:nvGraphicFramePr>
        <p:xfrm>
          <a:off x="301752" y="2438400"/>
          <a:ext cx="8534400" cy="3495040"/>
        </p:xfrm>
        <a:graphic>
          <a:graphicData uri="http://schemas.openxmlformats.org/drawingml/2006/table">
            <a:tbl>
              <a:tblPr firstRow="1" firstCol="1" bandRow="1"/>
              <a:tblGrid>
                <a:gridCol w="1219200"/>
                <a:gridCol w="1219200"/>
                <a:gridCol w="1219200"/>
                <a:gridCol w="1219200"/>
                <a:gridCol w="1219200"/>
                <a:gridCol w="1219200"/>
                <a:gridCol w="1219200"/>
              </a:tblGrid>
              <a:tr h="539115">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Socioeconomic  Category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House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Repair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HH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Appliances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HH Assets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Vehicles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Total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Damage Cost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Share of Average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Monthly Income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65">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Below poverty line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15,000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6,700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6,500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37,000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1,480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870">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Poor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22,000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7,000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9,000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48,000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480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2235">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Low-income group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30,000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14,000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57,000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253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290">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Medium-income group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45,000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17,000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13,000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2,500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69,000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184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Higher-medium income group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40,000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19,000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8,500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5,000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a:effectLst/>
                          <a:latin typeface="Times New Roman" panose="02020603050405020304" pitchFamily="18" charset="0"/>
                          <a:ea typeface="Calibri" panose="020F0502020204030204" pitchFamily="34" charset="0"/>
                          <a:cs typeface="Times New Roman" panose="02020603050405020304" pitchFamily="18" charset="0"/>
                        </a:rPr>
                        <a:t>69,000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800"/>
                        </a:spcAft>
                        <a:tabLst>
                          <a:tab pos="2152650" algn="l"/>
                        </a:tabLs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115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301752" y="1524000"/>
            <a:ext cx="6172200" cy="369332"/>
          </a:xfrm>
          <a:prstGeom prst="rect">
            <a:avLst/>
          </a:prstGeom>
        </p:spPr>
        <p:txBody>
          <a:bodyPr wrap="square">
            <a:spAutoFit/>
          </a:bodyPr>
          <a:lstStyle/>
          <a:p>
            <a:r>
              <a:rPr lang="en-US" b="1" dirty="0"/>
              <a:t>Estimated Repair or Replacement Cost of Damage </a:t>
            </a:r>
            <a:endParaRPr lang="en-IN" b="1" dirty="0"/>
          </a:p>
        </p:txBody>
      </p:sp>
    </p:spTree>
    <p:extLst>
      <p:ext uri="{BB962C8B-B14F-4D97-AF65-F5344CB8AC3E}">
        <p14:creationId xmlns:p14="http://schemas.microsoft.com/office/powerpoint/2010/main" val="18391292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821</TotalTime>
  <Words>869</Words>
  <Application>Microsoft Office PowerPoint</Application>
  <PresentationFormat>On-screen Show (4:3)</PresentationFormat>
  <Paragraphs>210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Georgia</vt:lpstr>
      <vt:lpstr>Times New Roman</vt:lpstr>
      <vt:lpstr>Wingdings</vt:lpstr>
      <vt:lpstr>Wingdings 2</vt:lpstr>
      <vt:lpstr>Civic</vt:lpstr>
      <vt:lpstr>PowerPoint Presentation</vt:lpstr>
      <vt:lpstr>Problem Identification</vt:lpstr>
      <vt:lpstr>INTRODUCTION</vt:lpstr>
      <vt:lpstr>RESEARCH METHODOLOGY</vt:lpstr>
      <vt:lpstr>OBJECTIVES OF STUDY</vt:lpstr>
      <vt:lpstr>LIMITATION OF STUDY</vt:lpstr>
      <vt:lpstr>DATA ANALYSIS</vt:lpstr>
      <vt:lpstr>DATA ANALYSIS</vt:lpstr>
      <vt:lpstr>DATA ANALYSIS</vt:lpstr>
      <vt:lpstr>DATA ANALYSIS</vt:lpstr>
      <vt:lpstr>FINDINGS</vt:lpstr>
      <vt:lpstr>SUGGESTIONS</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 PROCESS IN IIFL</dc:title>
  <dc:creator>sheetal-pc</dc:creator>
  <cp:lastModifiedBy>RAJDEEP CHAKRAVORTY</cp:lastModifiedBy>
  <cp:revision>85</cp:revision>
  <dcterms:created xsi:type="dcterms:W3CDTF">2019-08-26T04:27:06Z</dcterms:created>
  <dcterms:modified xsi:type="dcterms:W3CDTF">2021-04-08T19:19:51Z</dcterms:modified>
</cp:coreProperties>
</file>