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71" r:id="rId3"/>
    <p:sldId id="257" r:id="rId4"/>
    <p:sldId id="259" r:id="rId5"/>
    <p:sldId id="260" r:id="rId6"/>
    <p:sldId id="262" r:id="rId7"/>
    <p:sldId id="274" r:id="rId8"/>
    <p:sldId id="277" r:id="rId9"/>
    <p:sldId id="275" r:id="rId10"/>
    <p:sldId id="278" r:id="rId11"/>
    <p:sldId id="280" r:id="rId12"/>
    <p:sldId id="281" r:id="rId13"/>
    <p:sldId id="282" r:id="rId14"/>
    <p:sldId id="283" r:id="rId15"/>
    <p:sldId id="284" r:id="rId16"/>
    <p:sldId id="285" r:id="rId17"/>
    <p:sldId id="264" r:id="rId18"/>
    <p:sldId id="290" r:id="rId19"/>
    <p:sldId id="289" r:id="rId20"/>
    <p:sldId id="26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4.xlsx"/><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284550184308224"/>
          <c:y val="0.10652064554466882"/>
          <c:w val="0.82284065336111512"/>
          <c:h val="0.73497449317352515"/>
        </c:manualLayout>
      </c:layout>
      <c:barChart>
        <c:barDir val="col"/>
        <c:grouping val="clustered"/>
        <c:varyColors val="0"/>
        <c:ser>
          <c:idx val="0"/>
          <c:order val="0"/>
          <c:tx>
            <c:strRef>
              <c:f>Sheet1!$B$1</c:f>
              <c:strCache>
                <c:ptCount val="1"/>
                <c:pt idx="0">
                  <c:v>Series 1</c:v>
                </c:pt>
              </c:strCache>
            </c:strRef>
          </c:tx>
          <c:invertIfNegative val="0"/>
          <c:dLbls>
            <c:spPr>
              <a:noFill/>
              <a:ln>
                <a:noFill/>
              </a:ln>
              <a:effectLst/>
            </c:spPr>
            <c:txPr>
              <a:bodyPr/>
              <a:lstStyle/>
              <a:p>
                <a:pPr>
                  <a:defRPr lang="en-US"/>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0"/>
              </c:ext>
            </c:extLst>
          </c:dLbls>
          <c:cat>
            <c:strRef>
              <c:f>Sheet1!$A$2:$A$6</c:f>
              <c:strCache>
                <c:ptCount val="5"/>
                <c:pt idx="0">
                  <c:v>2015-2016</c:v>
                </c:pt>
                <c:pt idx="1">
                  <c:v>2016-2017</c:v>
                </c:pt>
                <c:pt idx="2">
                  <c:v>2017-2018</c:v>
                </c:pt>
                <c:pt idx="3">
                  <c:v>2018-2019</c:v>
                </c:pt>
                <c:pt idx="4">
                  <c:v>2019-2020</c:v>
                </c:pt>
              </c:strCache>
            </c:strRef>
          </c:cat>
          <c:val>
            <c:numRef>
              <c:f>Sheet1!$B$2:$B$6</c:f>
              <c:numCache>
                <c:formatCode>0%</c:formatCode>
                <c:ptCount val="5"/>
                <c:pt idx="0">
                  <c:v>0.43430000000000052</c:v>
                </c:pt>
                <c:pt idx="1">
                  <c:v>0.33520000000000039</c:v>
                </c:pt>
                <c:pt idx="2">
                  <c:v>0.25</c:v>
                </c:pt>
                <c:pt idx="3">
                  <c:v>0.55520000000000003</c:v>
                </c:pt>
                <c:pt idx="4">
                  <c:v>0.60729999999999995</c:v>
                </c:pt>
              </c:numCache>
            </c:numRef>
          </c:val>
          <c:extLst xmlns:c16r2="http://schemas.microsoft.com/office/drawing/2015/06/chart">
            <c:ext xmlns:c16="http://schemas.microsoft.com/office/drawing/2014/chart" uri="{C3380CC4-5D6E-409C-BE32-E72D297353CC}">
              <c16:uniqueId val="{00000000-65E3-4C05-B79A-0F1FDD148A17}"/>
            </c:ext>
          </c:extLst>
        </c:ser>
        <c:dLbls>
          <c:showLegendKey val="0"/>
          <c:showVal val="0"/>
          <c:showCatName val="0"/>
          <c:showSerName val="0"/>
          <c:showPercent val="0"/>
          <c:showBubbleSize val="0"/>
        </c:dLbls>
        <c:gapWidth val="150"/>
        <c:axId val="-935311648"/>
        <c:axId val="-935309472"/>
      </c:barChart>
      <c:catAx>
        <c:axId val="-935311648"/>
        <c:scaling>
          <c:orientation val="minMax"/>
        </c:scaling>
        <c:delete val="0"/>
        <c:axPos val="b"/>
        <c:numFmt formatCode="General" sourceLinked="0"/>
        <c:majorTickMark val="out"/>
        <c:minorTickMark val="none"/>
        <c:tickLblPos val="nextTo"/>
        <c:txPr>
          <a:bodyPr/>
          <a:lstStyle/>
          <a:p>
            <a:pPr>
              <a:defRPr lang="en-US"/>
            </a:pPr>
            <a:endParaRPr lang="en-US"/>
          </a:p>
        </c:txPr>
        <c:crossAx val="-935309472"/>
        <c:crosses val="autoZero"/>
        <c:auto val="1"/>
        <c:lblAlgn val="ctr"/>
        <c:lblOffset val="100"/>
        <c:noMultiLvlLbl val="0"/>
      </c:catAx>
      <c:valAx>
        <c:axId val="-935309472"/>
        <c:scaling>
          <c:orientation val="minMax"/>
        </c:scaling>
        <c:delete val="0"/>
        <c:axPos val="l"/>
        <c:majorGridlines/>
        <c:numFmt formatCode="0%" sourceLinked="1"/>
        <c:majorTickMark val="out"/>
        <c:minorTickMark val="none"/>
        <c:tickLblPos val="nextTo"/>
        <c:txPr>
          <a:bodyPr/>
          <a:lstStyle/>
          <a:p>
            <a:pPr>
              <a:defRPr lang="en-US"/>
            </a:pPr>
            <a:endParaRPr lang="en-US"/>
          </a:p>
        </c:txPr>
        <c:crossAx val="-935311648"/>
        <c:crosses val="autoZero"/>
        <c:crossBetween val="between"/>
      </c:valAx>
    </c:plotArea>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625034597947984"/>
          <c:y val="0.11582770600276907"/>
          <c:w val="0.82284065336111512"/>
          <c:h val="0.73497449317352515"/>
        </c:manualLayout>
      </c:layout>
      <c:barChart>
        <c:barDir val="col"/>
        <c:grouping val="clustered"/>
        <c:varyColors val="0"/>
        <c:ser>
          <c:idx val="0"/>
          <c:order val="0"/>
          <c:tx>
            <c:strRef>
              <c:f>Sheet1!$B$1</c:f>
              <c:strCache>
                <c:ptCount val="1"/>
                <c:pt idx="0">
                  <c:v>Series 1</c:v>
                </c:pt>
              </c:strCache>
            </c:strRef>
          </c:tx>
          <c:invertIfNegative val="0"/>
          <c:dPt>
            <c:idx val="0"/>
            <c:invertIfNegative val="0"/>
            <c:bubble3D val="0"/>
            <c:spPr>
              <a:solidFill>
                <a:srgbClr val="FF0000"/>
              </a:solidFill>
            </c:spPr>
            <c:extLst xmlns:c16r2="http://schemas.microsoft.com/office/drawing/2015/06/chart">
              <c:ext xmlns:c16="http://schemas.microsoft.com/office/drawing/2014/chart" uri="{C3380CC4-5D6E-409C-BE32-E72D297353CC}">
                <c16:uniqueId val="{00000000-FD02-4EB6-A143-C6F7364CB6A1}"/>
              </c:ext>
            </c:extLst>
          </c:dPt>
          <c:dPt>
            <c:idx val="1"/>
            <c:invertIfNegative val="0"/>
            <c:bubble3D val="0"/>
            <c:spPr>
              <a:solidFill>
                <a:srgbClr val="FF0000"/>
              </a:solidFill>
            </c:spPr>
            <c:extLst xmlns:c16r2="http://schemas.microsoft.com/office/drawing/2015/06/chart">
              <c:ext xmlns:c16="http://schemas.microsoft.com/office/drawing/2014/chart" uri="{C3380CC4-5D6E-409C-BE32-E72D297353CC}">
                <c16:uniqueId val="{00000001-FD02-4EB6-A143-C6F7364CB6A1}"/>
              </c:ext>
            </c:extLst>
          </c:dPt>
          <c:dPt>
            <c:idx val="2"/>
            <c:invertIfNegative val="0"/>
            <c:bubble3D val="0"/>
            <c:spPr>
              <a:solidFill>
                <a:srgbClr val="FF0000"/>
              </a:solidFill>
            </c:spPr>
            <c:extLst xmlns:c16r2="http://schemas.microsoft.com/office/drawing/2015/06/chart">
              <c:ext xmlns:c16="http://schemas.microsoft.com/office/drawing/2014/chart" uri="{C3380CC4-5D6E-409C-BE32-E72D297353CC}">
                <c16:uniqueId val="{00000002-FD02-4EB6-A143-C6F7364CB6A1}"/>
              </c:ext>
            </c:extLst>
          </c:dPt>
          <c:dPt>
            <c:idx val="3"/>
            <c:invertIfNegative val="0"/>
            <c:bubble3D val="0"/>
            <c:spPr>
              <a:solidFill>
                <a:srgbClr val="FF0000"/>
              </a:solidFill>
            </c:spPr>
            <c:extLst xmlns:c16r2="http://schemas.microsoft.com/office/drawing/2015/06/chart">
              <c:ext xmlns:c16="http://schemas.microsoft.com/office/drawing/2014/chart" uri="{C3380CC4-5D6E-409C-BE32-E72D297353CC}">
                <c16:uniqueId val="{00000003-FD02-4EB6-A143-C6F7364CB6A1}"/>
              </c:ext>
            </c:extLst>
          </c:dPt>
          <c:dPt>
            <c:idx val="4"/>
            <c:invertIfNegative val="0"/>
            <c:bubble3D val="0"/>
            <c:spPr>
              <a:solidFill>
                <a:srgbClr val="FF0000"/>
              </a:solidFill>
            </c:spPr>
            <c:extLst xmlns:c16r2="http://schemas.microsoft.com/office/drawing/2015/06/chart">
              <c:ext xmlns:c16="http://schemas.microsoft.com/office/drawing/2014/chart" uri="{C3380CC4-5D6E-409C-BE32-E72D297353CC}">
                <c16:uniqueId val="{00000004-FD02-4EB6-A143-C6F7364CB6A1}"/>
              </c:ext>
            </c:extLst>
          </c:dPt>
          <c:dLbls>
            <c:spPr>
              <a:noFill/>
              <a:ln>
                <a:noFill/>
              </a:ln>
              <a:effectLst/>
            </c:spPr>
            <c:txPr>
              <a:bodyPr/>
              <a:lstStyle/>
              <a:p>
                <a:pPr>
                  <a:defRPr lang="en-US"/>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2015-2016</c:v>
                </c:pt>
                <c:pt idx="1">
                  <c:v>2016-2017</c:v>
                </c:pt>
                <c:pt idx="2">
                  <c:v>2017-2018</c:v>
                </c:pt>
                <c:pt idx="3">
                  <c:v>2018-2019</c:v>
                </c:pt>
                <c:pt idx="4">
                  <c:v>2019-2020</c:v>
                </c:pt>
              </c:strCache>
            </c:strRef>
          </c:cat>
          <c:val>
            <c:numRef>
              <c:f>Sheet1!$B$2:$B$6</c:f>
              <c:numCache>
                <c:formatCode>0%</c:formatCode>
                <c:ptCount val="5"/>
                <c:pt idx="0">
                  <c:v>0.53949999999999998</c:v>
                </c:pt>
                <c:pt idx="1">
                  <c:v>0.64359999999999995</c:v>
                </c:pt>
                <c:pt idx="2">
                  <c:v>0.71910000000000063</c:v>
                </c:pt>
                <c:pt idx="3">
                  <c:v>0.42700000000000032</c:v>
                </c:pt>
                <c:pt idx="4">
                  <c:v>0.35830000000000045</c:v>
                </c:pt>
              </c:numCache>
            </c:numRef>
          </c:val>
          <c:extLst xmlns:c16r2="http://schemas.microsoft.com/office/drawing/2015/06/chart">
            <c:ext xmlns:c16="http://schemas.microsoft.com/office/drawing/2014/chart" uri="{C3380CC4-5D6E-409C-BE32-E72D297353CC}">
              <c16:uniqueId val="{00000005-FD02-4EB6-A143-C6F7364CB6A1}"/>
            </c:ext>
          </c:extLst>
        </c:ser>
        <c:dLbls>
          <c:showLegendKey val="0"/>
          <c:showVal val="0"/>
          <c:showCatName val="0"/>
          <c:showSerName val="0"/>
          <c:showPercent val="0"/>
          <c:showBubbleSize val="0"/>
        </c:dLbls>
        <c:gapWidth val="150"/>
        <c:axId val="-935300768"/>
        <c:axId val="-1128912304"/>
      </c:barChart>
      <c:catAx>
        <c:axId val="-935300768"/>
        <c:scaling>
          <c:orientation val="minMax"/>
        </c:scaling>
        <c:delete val="0"/>
        <c:axPos val="b"/>
        <c:numFmt formatCode="General" sourceLinked="1"/>
        <c:majorTickMark val="out"/>
        <c:minorTickMark val="none"/>
        <c:tickLblPos val="nextTo"/>
        <c:txPr>
          <a:bodyPr/>
          <a:lstStyle/>
          <a:p>
            <a:pPr>
              <a:defRPr lang="en-US"/>
            </a:pPr>
            <a:endParaRPr lang="en-US"/>
          </a:p>
        </c:txPr>
        <c:crossAx val="-1128912304"/>
        <c:crosses val="autoZero"/>
        <c:auto val="1"/>
        <c:lblAlgn val="ctr"/>
        <c:lblOffset val="100"/>
        <c:noMultiLvlLbl val="0"/>
      </c:catAx>
      <c:valAx>
        <c:axId val="-1128912304"/>
        <c:scaling>
          <c:orientation val="minMax"/>
        </c:scaling>
        <c:delete val="0"/>
        <c:axPos val="l"/>
        <c:majorGridlines/>
        <c:numFmt formatCode="0%" sourceLinked="1"/>
        <c:majorTickMark val="out"/>
        <c:minorTickMark val="none"/>
        <c:tickLblPos val="nextTo"/>
        <c:txPr>
          <a:bodyPr/>
          <a:lstStyle/>
          <a:p>
            <a:pPr>
              <a:defRPr lang="en-US"/>
            </a:pPr>
            <a:endParaRPr lang="en-US"/>
          </a:p>
        </c:txPr>
        <c:crossAx val="-935300768"/>
        <c:crosses val="autoZero"/>
        <c:crossBetween val="between"/>
      </c:valAx>
    </c:plotArea>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10988308279647"/>
          <c:y val="0.10321466226978036"/>
          <c:w val="0.82284065336111512"/>
          <c:h val="0.73497449317352515"/>
        </c:manualLayout>
      </c:layout>
      <c:barChart>
        <c:barDir val="col"/>
        <c:grouping val="clustered"/>
        <c:varyColors val="0"/>
        <c:ser>
          <c:idx val="0"/>
          <c:order val="0"/>
          <c:tx>
            <c:strRef>
              <c:f>Sheet1!$B$1</c:f>
              <c:strCache>
                <c:ptCount val="1"/>
                <c:pt idx="0">
                  <c:v>Series 1</c:v>
                </c:pt>
              </c:strCache>
            </c:strRef>
          </c:tx>
          <c:spPr>
            <a:solidFill>
              <a:srgbClr val="00B0F0"/>
            </a:solidFill>
          </c:spPr>
          <c:invertIfNegative val="0"/>
          <c:dLbls>
            <c:spPr>
              <a:noFill/>
              <a:ln>
                <a:noFill/>
              </a:ln>
              <a:effectLst/>
            </c:spPr>
            <c:txPr>
              <a:bodyPr/>
              <a:lstStyle/>
              <a:p>
                <a:pPr>
                  <a:defRPr lang="en-US"/>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2015-2016</c:v>
                </c:pt>
                <c:pt idx="1">
                  <c:v>2016-2017</c:v>
                </c:pt>
                <c:pt idx="2">
                  <c:v>2017-2018</c:v>
                </c:pt>
                <c:pt idx="3">
                  <c:v>2018-2019</c:v>
                </c:pt>
                <c:pt idx="4">
                  <c:v>2019-2020</c:v>
                </c:pt>
              </c:strCache>
            </c:strRef>
          </c:cat>
          <c:val>
            <c:numRef>
              <c:f>Sheet1!$B$2:$B$6</c:f>
              <c:numCache>
                <c:formatCode>0%</c:formatCode>
                <c:ptCount val="5"/>
                <c:pt idx="0">
                  <c:v>2.6100000000000002E-2</c:v>
                </c:pt>
                <c:pt idx="1">
                  <c:v>2.1000000000000012E-2</c:v>
                </c:pt>
                <c:pt idx="2">
                  <c:v>2.2700000000000001E-2</c:v>
                </c:pt>
                <c:pt idx="3">
                  <c:v>2.07E-2</c:v>
                </c:pt>
                <c:pt idx="4">
                  <c:v>3.4200000000000001E-2</c:v>
                </c:pt>
              </c:numCache>
            </c:numRef>
          </c:val>
          <c:extLst xmlns:c16r2="http://schemas.microsoft.com/office/drawing/2015/06/chart">
            <c:ext xmlns:c16="http://schemas.microsoft.com/office/drawing/2014/chart" uri="{C3380CC4-5D6E-409C-BE32-E72D297353CC}">
              <c16:uniqueId val="{00000000-F5B8-4080-A6C8-34C211E633FF}"/>
            </c:ext>
          </c:extLst>
        </c:ser>
        <c:dLbls>
          <c:showLegendKey val="0"/>
          <c:showVal val="0"/>
          <c:showCatName val="0"/>
          <c:showSerName val="0"/>
          <c:showPercent val="0"/>
          <c:showBubbleSize val="0"/>
        </c:dLbls>
        <c:gapWidth val="150"/>
        <c:axId val="-893327344"/>
        <c:axId val="-893320816"/>
      </c:barChart>
      <c:catAx>
        <c:axId val="-893327344"/>
        <c:scaling>
          <c:orientation val="minMax"/>
        </c:scaling>
        <c:delete val="0"/>
        <c:axPos val="b"/>
        <c:numFmt formatCode="General" sourceLinked="0"/>
        <c:majorTickMark val="out"/>
        <c:minorTickMark val="none"/>
        <c:tickLblPos val="nextTo"/>
        <c:txPr>
          <a:bodyPr/>
          <a:lstStyle/>
          <a:p>
            <a:pPr>
              <a:defRPr lang="en-US"/>
            </a:pPr>
            <a:endParaRPr lang="en-US"/>
          </a:p>
        </c:txPr>
        <c:crossAx val="-893320816"/>
        <c:crosses val="autoZero"/>
        <c:auto val="1"/>
        <c:lblAlgn val="ctr"/>
        <c:lblOffset val="100"/>
        <c:noMultiLvlLbl val="0"/>
      </c:catAx>
      <c:valAx>
        <c:axId val="-893320816"/>
        <c:scaling>
          <c:orientation val="minMax"/>
        </c:scaling>
        <c:delete val="0"/>
        <c:axPos val="l"/>
        <c:majorGridlines/>
        <c:numFmt formatCode="0%" sourceLinked="1"/>
        <c:majorTickMark val="out"/>
        <c:minorTickMark val="none"/>
        <c:tickLblPos val="nextTo"/>
        <c:txPr>
          <a:bodyPr/>
          <a:lstStyle/>
          <a:p>
            <a:pPr>
              <a:defRPr lang="en-US"/>
            </a:pPr>
            <a:endParaRPr lang="en-US"/>
          </a:p>
        </c:txPr>
        <c:crossAx val="-893327344"/>
        <c:crosses val="autoZero"/>
        <c:crossBetween val="between"/>
      </c:valAx>
    </c:plotArea>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415108593800546"/>
          <c:y val="0.11105802224776785"/>
          <c:w val="0.82284065336111611"/>
          <c:h val="0.73497449317352614"/>
        </c:manualLayout>
      </c:layout>
      <c:barChart>
        <c:barDir val="col"/>
        <c:grouping val="clustered"/>
        <c:varyColors val="0"/>
        <c:ser>
          <c:idx val="0"/>
          <c:order val="0"/>
          <c:tx>
            <c:strRef>
              <c:f>Sheet1!$B$1</c:f>
              <c:strCache>
                <c:ptCount val="1"/>
                <c:pt idx="0">
                  <c:v>Series 1</c:v>
                </c:pt>
              </c:strCache>
            </c:strRef>
          </c:tx>
          <c:spPr>
            <a:solidFill>
              <a:srgbClr val="00B050"/>
            </a:solidFill>
          </c:spPr>
          <c:invertIfNegative val="0"/>
          <c:dLbls>
            <c:spPr>
              <a:noFill/>
              <a:ln>
                <a:noFill/>
              </a:ln>
              <a:effectLst/>
            </c:spPr>
            <c:txPr>
              <a:bodyPr/>
              <a:lstStyle/>
              <a:p>
                <a:pPr>
                  <a:defRPr lang="en-US"/>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2015-2016</c:v>
                </c:pt>
                <c:pt idx="1">
                  <c:v>2016-2017</c:v>
                </c:pt>
                <c:pt idx="2">
                  <c:v>2017-2018</c:v>
                </c:pt>
                <c:pt idx="3">
                  <c:v>2018-2019</c:v>
                </c:pt>
                <c:pt idx="4">
                  <c:v>2018-2019</c:v>
                </c:pt>
              </c:strCache>
            </c:strRef>
          </c:cat>
          <c:val>
            <c:numRef>
              <c:f>Sheet1!$B$2:$B$6</c:f>
              <c:numCache>
                <c:formatCode>0%</c:formatCode>
                <c:ptCount val="5"/>
                <c:pt idx="0">
                  <c:v>1.0800000000000014E-2</c:v>
                </c:pt>
                <c:pt idx="1">
                  <c:v>1.6000000000000021E-2</c:v>
                </c:pt>
                <c:pt idx="2">
                  <c:v>4.5200000000000004E-2</c:v>
                </c:pt>
                <c:pt idx="3">
                  <c:v>4.2600000000000013E-2</c:v>
                </c:pt>
                <c:pt idx="4">
                  <c:v>4.9100000000000033E-2</c:v>
                </c:pt>
              </c:numCache>
            </c:numRef>
          </c:val>
          <c:extLst xmlns:c16r2="http://schemas.microsoft.com/office/drawing/2015/06/chart">
            <c:ext xmlns:c16="http://schemas.microsoft.com/office/drawing/2014/chart" uri="{C3380CC4-5D6E-409C-BE32-E72D297353CC}">
              <c16:uniqueId val="{00000000-2B6C-46C6-933D-E31857656C4E}"/>
            </c:ext>
          </c:extLst>
        </c:ser>
        <c:dLbls>
          <c:showLegendKey val="0"/>
          <c:showVal val="0"/>
          <c:showCatName val="0"/>
          <c:showSerName val="0"/>
          <c:showPercent val="0"/>
          <c:showBubbleSize val="0"/>
        </c:dLbls>
        <c:gapWidth val="150"/>
        <c:axId val="-893324624"/>
        <c:axId val="-893322992"/>
      </c:barChart>
      <c:catAx>
        <c:axId val="-893324624"/>
        <c:scaling>
          <c:orientation val="minMax"/>
        </c:scaling>
        <c:delete val="0"/>
        <c:axPos val="b"/>
        <c:numFmt formatCode="General" sourceLinked="0"/>
        <c:majorTickMark val="out"/>
        <c:minorTickMark val="none"/>
        <c:tickLblPos val="nextTo"/>
        <c:txPr>
          <a:bodyPr/>
          <a:lstStyle/>
          <a:p>
            <a:pPr>
              <a:defRPr lang="en-US"/>
            </a:pPr>
            <a:endParaRPr lang="en-US"/>
          </a:p>
        </c:txPr>
        <c:crossAx val="-893322992"/>
        <c:crosses val="autoZero"/>
        <c:auto val="1"/>
        <c:lblAlgn val="ctr"/>
        <c:lblOffset val="100"/>
        <c:noMultiLvlLbl val="0"/>
      </c:catAx>
      <c:valAx>
        <c:axId val="-893322992"/>
        <c:scaling>
          <c:orientation val="minMax"/>
        </c:scaling>
        <c:delete val="0"/>
        <c:axPos val="l"/>
        <c:majorGridlines/>
        <c:numFmt formatCode="0%" sourceLinked="1"/>
        <c:majorTickMark val="out"/>
        <c:minorTickMark val="none"/>
        <c:tickLblPos val="nextTo"/>
        <c:txPr>
          <a:bodyPr/>
          <a:lstStyle/>
          <a:p>
            <a:pPr>
              <a:defRPr lang="en-US"/>
            </a:pPr>
            <a:endParaRPr lang="en-US"/>
          </a:p>
        </c:txPr>
        <c:crossAx val="-893324624"/>
        <c:crosses val="autoZero"/>
        <c:crossBetween val="between"/>
      </c:valAx>
    </c:plotArea>
    <c:plotVisOnly val="1"/>
    <c:dispBlanksAs val="gap"/>
    <c:showDLblsOverMax val="0"/>
  </c:chart>
  <c:externalData r:id="rId2">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10988308279647"/>
          <c:y val="0.1070133327351175"/>
          <c:w val="0.82284065336111556"/>
          <c:h val="0.7349744931735257"/>
        </c:manualLayout>
      </c:layout>
      <c:barChart>
        <c:barDir val="col"/>
        <c:grouping val="clustered"/>
        <c:varyColors val="0"/>
        <c:ser>
          <c:idx val="0"/>
          <c:order val="0"/>
          <c:tx>
            <c:strRef>
              <c:f>Sheet1!$B$1</c:f>
              <c:strCache>
                <c:ptCount val="1"/>
                <c:pt idx="0">
                  <c:v>Series 1</c:v>
                </c:pt>
              </c:strCache>
            </c:strRef>
          </c:tx>
          <c:spPr>
            <a:solidFill>
              <a:srgbClr val="FFFF00"/>
            </a:solidFill>
          </c:spPr>
          <c:invertIfNegative val="0"/>
          <c:dPt>
            <c:idx val="0"/>
            <c:invertIfNegative val="0"/>
            <c:bubble3D val="0"/>
            <c:spPr>
              <a:solidFill>
                <a:srgbClr val="C00000"/>
              </a:solidFill>
            </c:spPr>
            <c:extLst xmlns:c16r2="http://schemas.microsoft.com/office/drawing/2015/06/chart">
              <c:ext xmlns:c16="http://schemas.microsoft.com/office/drawing/2014/chart" uri="{C3380CC4-5D6E-409C-BE32-E72D297353CC}">
                <c16:uniqueId val="{00000000-4699-4D37-8F7E-F3CC0391C3BB}"/>
              </c:ext>
            </c:extLst>
          </c:dPt>
          <c:dPt>
            <c:idx val="1"/>
            <c:invertIfNegative val="0"/>
            <c:bubble3D val="0"/>
            <c:spPr>
              <a:solidFill>
                <a:srgbClr val="C00000"/>
              </a:solidFill>
            </c:spPr>
            <c:extLst xmlns:c16r2="http://schemas.microsoft.com/office/drawing/2015/06/chart">
              <c:ext xmlns:c16="http://schemas.microsoft.com/office/drawing/2014/chart" uri="{C3380CC4-5D6E-409C-BE32-E72D297353CC}">
                <c16:uniqueId val="{00000001-4699-4D37-8F7E-F3CC0391C3BB}"/>
              </c:ext>
            </c:extLst>
          </c:dPt>
          <c:dPt>
            <c:idx val="2"/>
            <c:invertIfNegative val="0"/>
            <c:bubble3D val="0"/>
            <c:spPr>
              <a:solidFill>
                <a:srgbClr val="C00000"/>
              </a:solidFill>
            </c:spPr>
            <c:extLst xmlns:c16r2="http://schemas.microsoft.com/office/drawing/2015/06/chart">
              <c:ext xmlns:c16="http://schemas.microsoft.com/office/drawing/2014/chart" uri="{C3380CC4-5D6E-409C-BE32-E72D297353CC}">
                <c16:uniqueId val="{00000002-4699-4D37-8F7E-F3CC0391C3BB}"/>
              </c:ext>
            </c:extLst>
          </c:dPt>
          <c:dPt>
            <c:idx val="3"/>
            <c:invertIfNegative val="0"/>
            <c:bubble3D val="0"/>
            <c:spPr>
              <a:solidFill>
                <a:srgbClr val="C00000"/>
              </a:solidFill>
            </c:spPr>
            <c:extLst xmlns:c16r2="http://schemas.microsoft.com/office/drawing/2015/06/chart">
              <c:ext xmlns:c16="http://schemas.microsoft.com/office/drawing/2014/chart" uri="{C3380CC4-5D6E-409C-BE32-E72D297353CC}">
                <c16:uniqueId val="{00000003-4699-4D37-8F7E-F3CC0391C3BB}"/>
              </c:ext>
            </c:extLst>
          </c:dPt>
          <c:dPt>
            <c:idx val="4"/>
            <c:invertIfNegative val="0"/>
            <c:bubble3D val="0"/>
            <c:spPr>
              <a:solidFill>
                <a:srgbClr val="C00000"/>
              </a:solidFill>
            </c:spPr>
            <c:extLst xmlns:c16r2="http://schemas.microsoft.com/office/drawing/2015/06/chart">
              <c:ext xmlns:c16="http://schemas.microsoft.com/office/drawing/2014/chart" uri="{C3380CC4-5D6E-409C-BE32-E72D297353CC}">
                <c16:uniqueId val="{00000004-4699-4D37-8F7E-F3CC0391C3BB}"/>
              </c:ext>
            </c:extLst>
          </c:dPt>
          <c:dLbls>
            <c:spPr>
              <a:noFill/>
              <a:ln>
                <a:noFill/>
              </a:ln>
              <a:effectLst/>
            </c:spPr>
            <c:txPr>
              <a:bodyPr/>
              <a:lstStyle/>
              <a:p>
                <a:pPr>
                  <a:defRPr lang="en-US"/>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Sheet1!$A$2:$A$6</c:f>
              <c:strCache>
                <c:ptCount val="5"/>
                <c:pt idx="0">
                  <c:v>2015-2016</c:v>
                </c:pt>
                <c:pt idx="1">
                  <c:v>2016-2017</c:v>
                </c:pt>
                <c:pt idx="2">
                  <c:v>2017-2018</c:v>
                </c:pt>
                <c:pt idx="3">
                  <c:v>2018-2019</c:v>
                </c:pt>
                <c:pt idx="4">
                  <c:v>2019-2020</c:v>
                </c:pt>
              </c:strCache>
            </c:strRef>
          </c:cat>
          <c:val>
            <c:numRef>
              <c:f>Sheet1!$B$2:$B$6</c:f>
              <c:numCache>
                <c:formatCode>0%</c:formatCode>
                <c:ptCount val="5"/>
                <c:pt idx="0">
                  <c:v>7.4400000000000091E-2</c:v>
                </c:pt>
                <c:pt idx="1">
                  <c:v>5.4900000000000032E-2</c:v>
                </c:pt>
                <c:pt idx="2">
                  <c:v>4.7000000000000014E-2</c:v>
                </c:pt>
                <c:pt idx="3">
                  <c:v>4.3099999999999999E-2</c:v>
                </c:pt>
                <c:pt idx="4">
                  <c:v>4.9100000000000033E-2</c:v>
                </c:pt>
              </c:numCache>
            </c:numRef>
          </c:val>
          <c:extLst xmlns:c16r2="http://schemas.microsoft.com/office/drawing/2015/06/chart">
            <c:ext xmlns:c16="http://schemas.microsoft.com/office/drawing/2014/chart" uri="{C3380CC4-5D6E-409C-BE32-E72D297353CC}">
              <c16:uniqueId val="{00000005-4699-4D37-8F7E-F3CC0391C3BB}"/>
            </c:ext>
          </c:extLst>
        </c:ser>
        <c:dLbls>
          <c:showLegendKey val="0"/>
          <c:showVal val="0"/>
          <c:showCatName val="0"/>
          <c:showSerName val="0"/>
          <c:showPercent val="0"/>
          <c:showBubbleSize val="0"/>
        </c:dLbls>
        <c:gapWidth val="150"/>
        <c:axId val="-893320272"/>
        <c:axId val="-893326800"/>
      </c:barChart>
      <c:catAx>
        <c:axId val="-893320272"/>
        <c:scaling>
          <c:orientation val="minMax"/>
        </c:scaling>
        <c:delete val="0"/>
        <c:axPos val="b"/>
        <c:numFmt formatCode="General" sourceLinked="0"/>
        <c:majorTickMark val="out"/>
        <c:minorTickMark val="none"/>
        <c:tickLblPos val="nextTo"/>
        <c:txPr>
          <a:bodyPr/>
          <a:lstStyle/>
          <a:p>
            <a:pPr>
              <a:defRPr lang="en-US"/>
            </a:pPr>
            <a:endParaRPr lang="en-US"/>
          </a:p>
        </c:txPr>
        <c:crossAx val="-893326800"/>
        <c:crosses val="autoZero"/>
        <c:auto val="1"/>
        <c:lblAlgn val="ctr"/>
        <c:lblOffset val="100"/>
        <c:noMultiLvlLbl val="0"/>
      </c:catAx>
      <c:valAx>
        <c:axId val="-893326800"/>
        <c:scaling>
          <c:orientation val="minMax"/>
        </c:scaling>
        <c:delete val="0"/>
        <c:axPos val="l"/>
        <c:majorGridlines/>
        <c:numFmt formatCode="0%" sourceLinked="1"/>
        <c:majorTickMark val="out"/>
        <c:minorTickMark val="none"/>
        <c:tickLblPos val="nextTo"/>
        <c:txPr>
          <a:bodyPr/>
          <a:lstStyle/>
          <a:p>
            <a:pPr>
              <a:defRPr lang="en-US"/>
            </a:pPr>
            <a:endParaRPr lang="en-US"/>
          </a:p>
        </c:txPr>
        <c:crossAx val="-893320272"/>
        <c:crosses val="autoZero"/>
        <c:crossBetween val="between"/>
      </c:valAx>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ED1C79C3-9E53-4D53-A378-E3438844A991}" type="datetimeFigureOut">
              <a:rPr lang="en-US" smtClean="0"/>
              <a:pPr/>
              <a:t>4/7/2021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115C01-AB3C-4DCF-A67D-910233A7427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4F115C01-AB3C-4DCF-A67D-910233A74272}"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ED1C79C3-9E53-4D53-A378-E3438844A991}" type="datetimeFigureOut">
              <a:rPr lang="en-US" smtClean="0"/>
              <a:pPr/>
              <a:t>4/7/2021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4F115C01-AB3C-4DCF-A67D-910233A74272}"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ED1C79C3-9E53-4D53-A378-E3438844A991}" type="datetimeFigureOut">
              <a:rPr lang="en-US" smtClean="0"/>
              <a:pPr/>
              <a:t>4/7/2021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ED1C79C3-9E53-4D53-A378-E3438844A991}" type="datetimeFigureOut">
              <a:rPr lang="en-US" smtClean="0"/>
              <a:pPr/>
              <a:t>4/7/2021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115C01-AB3C-4DCF-A67D-910233A74272}"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ED1C79C3-9E53-4D53-A378-E3438844A991}" type="datetimeFigureOut">
              <a:rPr lang="en-US" smtClean="0"/>
              <a:pPr/>
              <a:t>4/7/2021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4F115C01-AB3C-4DCF-A67D-910233A74272}"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1C79C3-9E53-4D53-A378-E3438844A991}" type="datetimeFigureOut">
              <a:rPr lang="en-US" smtClean="0"/>
              <a:pPr/>
              <a:t>4/7/2021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4F115C01-AB3C-4DCF-A67D-910233A7427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ED1C79C3-9E53-4D53-A378-E3438844A991}" type="datetimeFigureOut">
              <a:rPr lang="en-US" smtClean="0"/>
              <a:pPr/>
              <a:t>4/7/2021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4F115C01-AB3C-4DCF-A67D-910233A7427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4F115C01-AB3C-4DCF-A67D-910233A74272}"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ED1C79C3-9E53-4D53-A378-E3438844A991}" type="datetimeFigureOut">
              <a:rPr lang="en-US" smtClean="0"/>
              <a:pPr/>
              <a:t>4/7/2021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4F115C01-AB3C-4DCF-A67D-910233A74272}"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ED1C79C3-9E53-4D53-A378-E3438844A991}" type="datetimeFigureOut">
              <a:rPr lang="en-US" smtClean="0"/>
              <a:pPr/>
              <a:t>4/7/2021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ED1C79C3-9E53-4D53-A378-E3438844A991}" type="datetimeFigureOut">
              <a:rPr lang="en-US" smtClean="0"/>
              <a:pPr/>
              <a:t>4/7/2021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4F115C01-AB3C-4DCF-A67D-910233A74272}"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7000"/>
          </a:schemeClr>
        </a:solidFill>
        <a:effectLst/>
      </p:bgPr>
    </p:bg>
    <p:spTree>
      <p:nvGrpSpPr>
        <p:cNvPr id="1" name=""/>
        <p:cNvGrpSpPr/>
        <p:nvPr/>
      </p:nvGrpSpPr>
      <p:grpSpPr>
        <a:xfrm>
          <a:off x="0" y="0"/>
          <a:ext cx="0" cy="0"/>
          <a:chOff x="0" y="0"/>
          <a:chExt cx="0" cy="0"/>
        </a:xfrm>
      </p:grpSpPr>
      <p:pic>
        <p:nvPicPr>
          <p:cNvPr id="7" name="Picture 6" descr="rgcms_new_logo"/>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4800" y="258184"/>
            <a:ext cx="914400" cy="656216"/>
          </a:xfrm>
          <a:prstGeom prst="rect">
            <a:avLst/>
          </a:prstGeom>
          <a:noFill/>
        </p:spPr>
      </p:pic>
      <p:sp>
        <p:nvSpPr>
          <p:cNvPr id="11265" name="Rectangle 1"/>
          <p:cNvSpPr>
            <a:spLocks noChangeArrowheads="1"/>
          </p:cNvSpPr>
          <p:nvPr/>
        </p:nvSpPr>
        <p:spPr bwMode="auto">
          <a:xfrm>
            <a:off x="-1219200" y="0"/>
            <a:ext cx="45719"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9" name="Rectangle 8"/>
          <p:cNvSpPr/>
          <p:nvPr/>
        </p:nvSpPr>
        <p:spPr>
          <a:xfrm>
            <a:off x="457200" y="914400"/>
            <a:ext cx="8305800" cy="7571303"/>
          </a:xfrm>
          <a:prstGeom prst="rect">
            <a:avLst/>
          </a:prstGeom>
        </p:spPr>
        <p:txBody>
          <a:bodyPr wrap="square">
            <a:spAutoFit/>
          </a:bodyPr>
          <a:lstStyle/>
          <a:p>
            <a:pPr lvl="0" algn="ctr" fontAlgn="base">
              <a:lnSpc>
                <a:spcPct val="150000"/>
              </a:lnSpc>
              <a:spcBef>
                <a:spcPct val="0"/>
              </a:spcBef>
              <a:spcAft>
                <a:spcPct val="0"/>
              </a:spcAft>
            </a:pPr>
            <a:r>
              <a:rPr lang="en-US" sz="2200" b="1" dirty="0" smtClean="0">
                <a:solidFill>
                  <a:srgbClr val="000000"/>
                </a:solidFill>
                <a:latin typeface="Times New Roman" pitchFamily="18" charset="0"/>
                <a:ea typeface="Times New Roman" pitchFamily="18" charset="0"/>
                <a:cs typeface="Times New Roman" pitchFamily="18" charset="0"/>
              </a:rPr>
              <a:t>RAJEEV GANDHI COLLEGE OF MANAGEMENT STUDIES</a:t>
            </a:r>
          </a:p>
          <a:p>
            <a:pPr lvl="0" algn="ctr" fontAlgn="base">
              <a:lnSpc>
                <a:spcPct val="150000"/>
              </a:lnSpc>
              <a:spcBef>
                <a:spcPct val="0"/>
              </a:spcBef>
              <a:spcAft>
                <a:spcPct val="0"/>
              </a:spcAft>
            </a:pPr>
            <a:endParaRPr lang="en-US" b="1" dirty="0" smtClean="0">
              <a:solidFill>
                <a:srgbClr val="000000"/>
              </a:solidFill>
              <a:latin typeface="Times New Roman" pitchFamily="18" charset="0"/>
              <a:ea typeface="Times New Roman" pitchFamily="18" charset="0"/>
              <a:cs typeface="Times New Roman" pitchFamily="18" charset="0"/>
            </a:endParaRPr>
          </a:p>
          <a:p>
            <a:pPr algn="ctr" fontAlgn="base">
              <a:lnSpc>
                <a:spcPct val="150000"/>
              </a:lnSpc>
              <a:spcBef>
                <a:spcPct val="0"/>
              </a:spcBef>
              <a:spcAft>
                <a:spcPct val="0"/>
              </a:spcAft>
            </a:pPr>
            <a:r>
              <a:rPr lang="en-US" b="1" dirty="0" smtClean="0">
                <a:latin typeface="Times New Roman" pitchFamily="18" charset="0"/>
                <a:cs typeface="Times New Roman" pitchFamily="18" charset="0"/>
              </a:rPr>
              <a:t>“</a:t>
            </a:r>
            <a:r>
              <a:rPr lang="en-US" b="1" dirty="0"/>
              <a:t>STUDY ON </a:t>
            </a:r>
            <a:r>
              <a:rPr lang="en-US" b="1" dirty="0" smtClean="0"/>
              <a:t>GROWTH </a:t>
            </a:r>
            <a:r>
              <a:rPr lang="en-US" b="1" dirty="0"/>
              <a:t>OF NON PERPORMING ASSESTS (NPA) IN INDIAN BANKS</a:t>
            </a:r>
            <a:r>
              <a:rPr lang="en-US" b="1" dirty="0" smtClean="0">
                <a:latin typeface="Times New Roman" pitchFamily="18" charset="0"/>
                <a:cs typeface="Times New Roman" pitchFamily="18" charset="0"/>
              </a:rPr>
              <a:t>”</a:t>
            </a:r>
          </a:p>
          <a:p>
            <a:pPr algn="ctr" fontAlgn="base">
              <a:lnSpc>
                <a:spcPct val="150000"/>
              </a:lnSpc>
              <a:spcBef>
                <a:spcPct val="0"/>
              </a:spcBef>
              <a:spcAft>
                <a:spcPct val="0"/>
              </a:spcAft>
            </a:pPr>
            <a:endParaRPr lang="en-US" b="1" dirty="0" smtClean="0">
              <a:latin typeface="Times New Roman" pitchFamily="18" charset="0"/>
              <a:cs typeface="Times New Roman" pitchFamily="18" charset="0"/>
            </a:endParaRPr>
          </a:p>
          <a:p>
            <a:pPr algn="ctr">
              <a:lnSpc>
                <a:spcPct val="150000"/>
              </a:lnSpc>
            </a:pPr>
            <a:r>
              <a:rPr lang="en-US" sz="1600" b="1" i="1" dirty="0" smtClean="0">
                <a:latin typeface="Times New Roman" pitchFamily="18" charset="0"/>
                <a:cs typeface="Times New Roman" pitchFamily="18" charset="0"/>
              </a:rPr>
              <a:t>A PROJECT SUBMITTED IN THE PARTIAL FULFILLMENT OF </a:t>
            </a:r>
          </a:p>
          <a:p>
            <a:pPr algn="ctr">
              <a:lnSpc>
                <a:spcPct val="150000"/>
              </a:lnSpc>
            </a:pPr>
            <a:r>
              <a:rPr lang="en-US" sz="1600" b="1" i="1" dirty="0" smtClean="0">
                <a:latin typeface="Times New Roman" pitchFamily="18" charset="0"/>
                <a:cs typeface="Times New Roman" pitchFamily="18" charset="0"/>
              </a:rPr>
              <a:t>THE REQUIREMENT FOR THE AWARD OF </a:t>
            </a:r>
          </a:p>
          <a:p>
            <a:pPr algn="ctr">
              <a:lnSpc>
                <a:spcPct val="150000"/>
              </a:lnSpc>
            </a:pPr>
            <a:r>
              <a:rPr lang="en-US" sz="1600" b="1" i="1" dirty="0" smtClean="0">
                <a:latin typeface="Times New Roman" pitchFamily="18" charset="0"/>
                <a:cs typeface="Times New Roman" pitchFamily="18" charset="0"/>
              </a:rPr>
              <a:t>THE DEGREE OF MASTER IN MANAGEMENT STUDIES (MMS)</a:t>
            </a:r>
          </a:p>
          <a:p>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SUBMITTED BY:</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RAJDEEP CHAKRAVORTY</a:t>
            </a:r>
          </a:p>
          <a:p>
            <a:pPr algn="ctr"/>
            <a:r>
              <a:rPr lang="en-US" b="1" dirty="0" smtClean="0">
                <a:latin typeface="Times New Roman" pitchFamily="18" charset="0"/>
                <a:cs typeface="Times New Roman" pitchFamily="18" charset="0"/>
              </a:rPr>
              <a:t>Roll No- 77</a:t>
            </a:r>
          </a:p>
          <a:p>
            <a:pPr algn="ctr"/>
            <a:endParaRPr lang="en-US" b="1"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MMS – </a:t>
            </a:r>
            <a:r>
              <a:rPr lang="en-US" b="1" smtClean="0">
                <a:latin typeface="Times New Roman" pitchFamily="18" charset="0"/>
                <a:cs typeface="Times New Roman" pitchFamily="18" charset="0"/>
              </a:rPr>
              <a:t>SEM </a:t>
            </a:r>
            <a:r>
              <a:rPr lang="en-US" b="1">
                <a:latin typeface="Times New Roman" pitchFamily="18" charset="0"/>
                <a:cs typeface="Times New Roman" pitchFamily="18" charset="0"/>
              </a:rPr>
              <a:t>4</a:t>
            </a: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Batch : 2019-2021</a:t>
            </a:r>
            <a:endParaRPr lang="en-US" dirty="0" smtClean="0">
              <a:latin typeface="Times New Roman" pitchFamily="18" charset="0"/>
              <a:cs typeface="Times New Roman" pitchFamily="18" charset="0"/>
            </a:endParaRPr>
          </a:p>
          <a:p>
            <a:pPr algn="ctr"/>
            <a:r>
              <a:rPr lang="en-US" dirty="0" smtClean="0">
                <a:latin typeface="Times New Roman" pitchFamily="18" charset="0"/>
                <a:cs typeface="Times New Roman" pitchFamily="18" charset="0"/>
              </a:rPr>
              <a:t> </a:t>
            </a:r>
          </a:p>
          <a:p>
            <a:pPr algn="ctr"/>
            <a:endParaRPr lang="en-US" dirty="0" smtClean="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ctr">
              <a:lnSpc>
                <a:spcPct val="150000"/>
              </a:lnSpc>
            </a:pPr>
            <a:endParaRPr lang="en-US" b="1" dirty="0" smtClean="0">
              <a:latin typeface="Times New Roman" pitchFamily="18" charset="0"/>
              <a:cs typeface="Times New Roman" pitchFamily="18" charset="0"/>
            </a:endParaRPr>
          </a:p>
          <a:p>
            <a:pPr algn="ctr" fontAlgn="base">
              <a:lnSpc>
                <a:spcPct val="150000"/>
              </a:lnSpc>
              <a:spcBef>
                <a:spcPct val="0"/>
              </a:spcBef>
              <a:spcAft>
                <a:spcPct val="0"/>
              </a:spcAft>
            </a:pPr>
            <a:endParaRPr lang="en-US" b="1" dirty="0" smtClean="0">
              <a:latin typeface="Times New Roman" pitchFamily="18" charset="0"/>
              <a:cs typeface="Times New Roman" pitchFamily="18" charset="0"/>
            </a:endParaRPr>
          </a:p>
          <a:p>
            <a:pPr lvl="0" algn="ctr" fontAlgn="base">
              <a:lnSpc>
                <a:spcPct val="150000"/>
              </a:lnSpc>
              <a:spcBef>
                <a:spcPct val="0"/>
              </a:spcBef>
              <a:spcAft>
                <a:spcPct val="0"/>
              </a:spcAft>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p:nvPr>
            <p:extLst>
              <p:ext uri="{D42A27DB-BD31-4B8C-83A1-F6EECF244321}">
                <p14:modId xmlns:p14="http://schemas.microsoft.com/office/powerpoint/2010/main" val="319859679"/>
              </p:ext>
            </p:extLst>
          </p:nvPr>
        </p:nvGraphicFramePr>
        <p:xfrm>
          <a:off x="945573" y="533400"/>
          <a:ext cx="7010400"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450273" y="4165937"/>
            <a:ext cx="8001000" cy="2308324"/>
          </a:xfrm>
          <a:prstGeom prst="rect">
            <a:avLst/>
          </a:prstGeom>
        </p:spPr>
        <p:txBody>
          <a:bodyPr wrap="square">
            <a:spAutoFit/>
          </a:bodyPr>
          <a:lstStyle/>
          <a:p>
            <a:endParaRPr lang="en-US" dirty="0" smtClean="0"/>
          </a:p>
          <a:p>
            <a:pPr algn="just"/>
            <a:r>
              <a:rPr lang="en-US" dirty="0" smtClean="0"/>
              <a:t>The </a:t>
            </a:r>
            <a:r>
              <a:rPr lang="en-US" dirty="0"/>
              <a:t>above graph shows that doubtful assets are increasing noticeably from 2015-16, 2016-17 and 2017-18 with 53.95%, 64.36%, and 71.91% respectively. And bank took   appropriate measures to reduce doubtful assets; as a result, we can also see assets are decreased to 42.70% in 2018-19 and 35.83% in 2019-2020.</a:t>
            </a:r>
          </a:p>
          <a:p>
            <a:r>
              <a:rPr lang="en-US" dirty="0"/>
              <a:t> </a:t>
            </a:r>
          </a:p>
          <a:p>
            <a:endParaRPr lang="en-US" dirty="0"/>
          </a:p>
        </p:txBody>
      </p:sp>
    </p:spTree>
    <p:extLst>
      <p:ext uri="{BB962C8B-B14F-4D97-AF65-F5344CB8AC3E}">
        <p14:creationId xmlns:p14="http://schemas.microsoft.com/office/powerpoint/2010/main" val="3384902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a:bodyPr>
          <a:lstStyle/>
          <a:p>
            <a:pPr marL="514350" indent="-514350" algn="l">
              <a:buFont typeface="+mj-lt"/>
              <a:buAutoNum type="arabicPeriod" startAt="3"/>
            </a:pPr>
            <a:r>
              <a:rPr lang="en-US" sz="3200" b="1" u="sng" dirty="0">
                <a:solidFill>
                  <a:schemeClr val="tx1"/>
                </a:solidFill>
              </a:rPr>
              <a:t>LOSS ASSETS</a:t>
            </a:r>
            <a:endParaRPr lang="en-IN" sz="3200" dirty="0">
              <a:solidFill>
                <a:schemeClr val="tx1"/>
              </a:solidFill>
            </a:endParaRPr>
          </a:p>
        </p:txBody>
      </p:sp>
      <mc:AlternateContent xmlns:mc="http://schemas.openxmlformats.org/markup-compatibility/2006" xmlns:a14="http://schemas.microsoft.com/office/drawing/2010/main">
        <mc:Choice Requires="a14">
          <p:sp>
            <p:nvSpPr>
              <p:cNvPr id="4" name="TextBox 3"/>
              <p:cNvSpPr txBox="1"/>
              <p:nvPr/>
            </p:nvSpPr>
            <p:spPr>
              <a:xfrm>
                <a:off x="301752" y="1447800"/>
                <a:ext cx="8534400" cy="4050596"/>
              </a:xfrm>
              <a:prstGeom prst="rect">
                <a:avLst/>
              </a:prstGeom>
              <a:noFill/>
            </p:spPr>
            <p:txBody>
              <a:bodyPr wrap="square" rtlCol="0">
                <a:spAutoFit/>
              </a:bodyPr>
              <a:lstStyle/>
              <a:p>
                <a:r>
                  <a:rPr lang="en-US" sz="2000" dirty="0" smtClean="0"/>
                  <a:t>The </a:t>
                </a:r>
                <a:r>
                  <a:rPr lang="en-US" sz="2000" dirty="0"/>
                  <a:t>following table shows the percentage change in </a:t>
                </a:r>
                <a:r>
                  <a:rPr lang="en-US" sz="2000" dirty="0" smtClean="0"/>
                  <a:t>loss </a:t>
                </a:r>
                <a:r>
                  <a:rPr lang="en-US" sz="2000" dirty="0"/>
                  <a:t>assets to gross NPA.</a:t>
                </a:r>
              </a:p>
              <a:p>
                <a:r>
                  <a:rPr lang="en-US" sz="2000" b="1" dirty="0"/>
                  <a:t>            </a:t>
                </a:r>
              </a:p>
              <a:p>
                <a:r>
                  <a:rPr lang="en-US" sz="2000" b="1" dirty="0" smtClean="0"/>
                  <a:t>                    Loss </a:t>
                </a:r>
                <a:r>
                  <a:rPr lang="en-US" sz="2000" b="1" dirty="0"/>
                  <a:t>assets (%) =  </a:t>
                </a:r>
                <a14:m>
                  <m:oMath xmlns:m="http://schemas.openxmlformats.org/officeDocument/2006/math">
                    <m:f>
                      <m:fPr>
                        <m:ctrlPr>
                          <a:rPr lang="en-US" sz="2000" b="1" i="1">
                            <a:latin typeface="Cambria Math" panose="02040503050406030204" pitchFamily="18" charset="0"/>
                          </a:rPr>
                        </m:ctrlPr>
                      </m:fPr>
                      <m:num>
                        <m:r>
                          <a:rPr lang="en-US" sz="2000" b="1">
                            <a:latin typeface="Cambria Math"/>
                          </a:rPr>
                          <m:t> </m:t>
                        </m:r>
                        <m:r>
                          <a:rPr lang="en-US" sz="2000" b="1" i="0" smtClean="0">
                            <a:latin typeface="Cambria Math"/>
                          </a:rPr>
                          <m:t>𝐋𝐨𝐬𝐬</m:t>
                        </m:r>
                        <m:r>
                          <a:rPr lang="en-US" sz="2000" b="1">
                            <a:latin typeface="Cambria Math"/>
                          </a:rPr>
                          <m:t> </m:t>
                        </m:r>
                        <m:r>
                          <a:rPr lang="en-US" sz="2000" b="1" i="1">
                            <a:latin typeface="Cambria Math"/>
                          </a:rPr>
                          <m:t>𝐀𝐬𝐬𝐞𝐭𝐬</m:t>
                        </m:r>
                      </m:num>
                      <m:den>
                        <m:r>
                          <a:rPr lang="en-US" sz="2000" b="1" i="1">
                            <a:latin typeface="Cambria Math"/>
                          </a:rPr>
                          <m:t>𝐆𝐫𝐨𝐬𝐬</m:t>
                        </m:r>
                        <m:r>
                          <a:rPr lang="en-US" sz="2000" b="1">
                            <a:latin typeface="Cambria Math"/>
                          </a:rPr>
                          <m:t> </m:t>
                        </m:r>
                        <m:r>
                          <a:rPr lang="en-US" sz="2000" b="1" i="1">
                            <a:latin typeface="Cambria Math"/>
                          </a:rPr>
                          <m:t>𝐍𝐏𝐀</m:t>
                        </m:r>
                      </m:den>
                    </m:f>
                    <m:r>
                      <a:rPr lang="en-US" sz="2000" b="1" i="1">
                        <a:latin typeface="Cambria Math"/>
                      </a:rPr>
                      <m:t> ×</m:t>
                    </m:r>
                    <m:r>
                      <a:rPr lang="en-US" sz="2000" b="1" i="1">
                        <a:latin typeface="Cambria Math"/>
                      </a:rPr>
                      <m:t>𝟏𝟎𝟎</m:t>
                    </m:r>
                  </m:oMath>
                </a14:m>
                <a:endParaRPr lang="en-US" sz="2000" dirty="0"/>
              </a:p>
              <a:p>
                <a:endParaRPr lang="en-US" sz="2000" dirty="0"/>
              </a:p>
              <a:p>
                <a:endParaRPr lang="en-US" sz="2000" dirty="0" smtClean="0"/>
              </a:p>
              <a:p>
                <a:endParaRPr lang="en-US" sz="2000" dirty="0"/>
              </a:p>
              <a:p>
                <a:endParaRPr lang="en-US" dirty="0" smtClean="0"/>
              </a:p>
              <a:p>
                <a:endParaRPr lang="en-US" dirty="0"/>
              </a:p>
              <a:p>
                <a:endParaRPr lang="en-US" dirty="0" smtClean="0"/>
              </a:p>
              <a:p>
                <a:endParaRPr lang="en-US" dirty="0"/>
              </a:p>
              <a:p>
                <a:endParaRPr lang="en-US" dirty="0"/>
              </a:p>
              <a:p>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301752" y="1447800"/>
                <a:ext cx="8534400" cy="4050596"/>
              </a:xfrm>
              <a:prstGeom prst="rect">
                <a:avLst/>
              </a:prstGeom>
              <a:blipFill rotWithShape="1">
                <a:blip r:embed="rId2"/>
                <a:stretch>
                  <a:fillRect l="-786" t="-904" b="-1205"/>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3279298929"/>
              </p:ext>
            </p:extLst>
          </p:nvPr>
        </p:nvGraphicFramePr>
        <p:xfrm>
          <a:off x="1447800" y="3200401"/>
          <a:ext cx="6324600" cy="2514598"/>
        </p:xfrm>
        <a:graphic>
          <a:graphicData uri="http://schemas.openxmlformats.org/drawingml/2006/table">
            <a:tbl>
              <a:tblPr firstRow="1" firstCol="1" lastRow="1" lastCol="1" bandRow="1" bandCol="1"/>
              <a:tblGrid>
                <a:gridCol w="1260397"/>
                <a:gridCol w="1243813"/>
                <a:gridCol w="1253613"/>
                <a:gridCol w="1312411"/>
                <a:gridCol w="1254366"/>
              </a:tblGrid>
              <a:tr h="718458">
                <a:tc>
                  <a:txBody>
                    <a:bodyPr/>
                    <a:lstStyle/>
                    <a:p>
                      <a:pPr marL="190500" marR="182245">
                        <a:lnSpc>
                          <a:spcPct val="150000"/>
                        </a:lnSpc>
                        <a:spcBef>
                          <a:spcPts val="20"/>
                        </a:spcBef>
                        <a:spcAft>
                          <a:spcPts val="0"/>
                        </a:spcAft>
                      </a:pPr>
                      <a:r>
                        <a:rPr lang="en-US" sz="1200" b="1">
                          <a:effectLst/>
                          <a:latin typeface="Times New Roman"/>
                          <a:ea typeface="Bookman Old Style"/>
                          <a:cs typeface="Bookman Old Style"/>
                        </a:rPr>
                        <a:t>SR.NO</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50495">
                        <a:lnSpc>
                          <a:spcPct val="150000"/>
                        </a:lnSpc>
                        <a:spcBef>
                          <a:spcPts val="20"/>
                        </a:spcBef>
                        <a:spcAft>
                          <a:spcPts val="0"/>
                        </a:spcAft>
                      </a:pPr>
                      <a:r>
                        <a:rPr lang="en-US" sz="1200" b="1">
                          <a:effectLst/>
                          <a:latin typeface="Times New Roman"/>
                          <a:ea typeface="Bookman Old Style"/>
                          <a:cs typeface="Bookman Old Style"/>
                        </a:rPr>
                        <a:t>Year</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19710" marR="204470" indent="51435">
                        <a:lnSpc>
                          <a:spcPct val="150000"/>
                        </a:lnSpc>
                        <a:spcBef>
                          <a:spcPts val="20"/>
                        </a:spcBef>
                        <a:spcAft>
                          <a:spcPts val="0"/>
                        </a:spcAft>
                      </a:pPr>
                      <a:r>
                        <a:rPr lang="en-US" sz="1200" b="1">
                          <a:effectLst/>
                          <a:latin typeface="Times New Roman"/>
                          <a:ea typeface="Bookman Old Style"/>
                          <a:cs typeface="Bookman Old Style"/>
                        </a:rPr>
                        <a:t>Loss Assets</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1280" marR="69850">
                        <a:lnSpc>
                          <a:spcPct val="150000"/>
                        </a:lnSpc>
                        <a:spcBef>
                          <a:spcPts val="20"/>
                        </a:spcBef>
                        <a:spcAft>
                          <a:spcPts val="0"/>
                        </a:spcAft>
                      </a:pPr>
                      <a:r>
                        <a:rPr lang="en-US" sz="1200" b="1">
                          <a:effectLst/>
                          <a:latin typeface="Times New Roman"/>
                          <a:ea typeface="Bookman Old Style"/>
                          <a:cs typeface="Bookman Old Style"/>
                        </a:rPr>
                        <a:t>Gross NPA</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9220" marR="95885" indent="-4445">
                        <a:lnSpc>
                          <a:spcPct val="150000"/>
                        </a:lnSpc>
                        <a:spcBef>
                          <a:spcPts val="20"/>
                        </a:spcBef>
                        <a:spcAft>
                          <a:spcPts val="0"/>
                        </a:spcAft>
                      </a:pPr>
                      <a:r>
                        <a:rPr lang="en-US" sz="1200" b="1">
                          <a:effectLst/>
                          <a:latin typeface="Times New Roman"/>
                          <a:ea typeface="Bookman Old Style"/>
                          <a:cs typeface="Bookman Old Style"/>
                        </a:rPr>
                        <a:t>Loss Assets (In %)</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228">
                <a:tc>
                  <a:txBody>
                    <a:bodyPr/>
                    <a:lstStyle/>
                    <a:p>
                      <a:pPr marL="9525" marR="0" algn="ctr">
                        <a:lnSpc>
                          <a:spcPct val="150000"/>
                        </a:lnSpc>
                        <a:spcBef>
                          <a:spcPts val="0"/>
                        </a:spcBef>
                        <a:spcAft>
                          <a:spcPts val="0"/>
                        </a:spcAft>
                      </a:pPr>
                      <a:r>
                        <a:rPr lang="en-US" sz="1200">
                          <a:effectLst/>
                          <a:latin typeface="Times New Roman"/>
                          <a:ea typeface="Bookman Old Style"/>
                          <a:cs typeface="Bookman Old Style"/>
                        </a:rPr>
                        <a:t>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51130">
                        <a:lnSpc>
                          <a:spcPct val="150000"/>
                        </a:lnSpc>
                        <a:spcBef>
                          <a:spcPts val="0"/>
                        </a:spcBef>
                        <a:spcAft>
                          <a:spcPts val="0"/>
                        </a:spcAft>
                      </a:pPr>
                      <a:r>
                        <a:rPr lang="en-US" sz="1200">
                          <a:effectLst/>
                          <a:latin typeface="Times New Roman"/>
                          <a:ea typeface="Bookman Old Style"/>
                          <a:cs typeface="Bookman Old Style"/>
                        </a:rPr>
                        <a:t>2015-16</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3670" marR="139700">
                        <a:lnSpc>
                          <a:spcPct val="150000"/>
                        </a:lnSpc>
                        <a:spcBef>
                          <a:spcPts val="0"/>
                        </a:spcBef>
                        <a:spcAft>
                          <a:spcPts val="0"/>
                        </a:spcAft>
                      </a:pPr>
                      <a:r>
                        <a:rPr lang="en-US" sz="1200">
                          <a:effectLst/>
                          <a:latin typeface="Times New Roman"/>
                          <a:ea typeface="Bookman Old Style"/>
                          <a:cs typeface="Bookman Old Style"/>
                        </a:rPr>
                        <a:t>546.77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1280" marR="69850">
                        <a:lnSpc>
                          <a:spcPct val="150000"/>
                        </a:lnSpc>
                        <a:spcBef>
                          <a:spcPts val="0"/>
                        </a:spcBef>
                        <a:spcAft>
                          <a:spcPts val="0"/>
                        </a:spcAft>
                      </a:pPr>
                      <a:r>
                        <a:rPr lang="en-US" sz="1200">
                          <a:effectLst/>
                          <a:latin typeface="Times New Roman"/>
                          <a:ea typeface="Bookman Old Style"/>
                          <a:cs typeface="Bookman Old Style"/>
                        </a:rPr>
                        <a:t>20895.3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4480" marR="0">
                        <a:lnSpc>
                          <a:spcPct val="150000"/>
                        </a:lnSpc>
                        <a:spcBef>
                          <a:spcPts val="0"/>
                        </a:spcBef>
                        <a:spcAft>
                          <a:spcPts val="0"/>
                        </a:spcAft>
                      </a:pPr>
                      <a:r>
                        <a:rPr lang="en-US" sz="1200">
                          <a:effectLst/>
                          <a:latin typeface="Times New Roman"/>
                          <a:ea typeface="Bookman Old Style"/>
                          <a:cs typeface="Bookman Old Style"/>
                        </a:rPr>
                        <a:t>2.61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228">
                <a:tc>
                  <a:txBody>
                    <a:bodyPr/>
                    <a:lstStyle/>
                    <a:p>
                      <a:pPr marL="9525" marR="0" algn="ctr">
                        <a:lnSpc>
                          <a:spcPct val="150000"/>
                        </a:lnSpc>
                        <a:spcBef>
                          <a:spcPts val="0"/>
                        </a:spcBef>
                        <a:spcAft>
                          <a:spcPts val="0"/>
                        </a:spcAft>
                      </a:pPr>
                      <a:r>
                        <a:rPr lang="en-US" sz="1200">
                          <a:effectLst/>
                          <a:latin typeface="Times New Roman"/>
                          <a:ea typeface="Bookman Old Style"/>
                          <a:cs typeface="Bookman Old Style"/>
                        </a:rPr>
                        <a:t>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51130">
                        <a:lnSpc>
                          <a:spcPct val="150000"/>
                        </a:lnSpc>
                        <a:spcBef>
                          <a:spcPts val="0"/>
                        </a:spcBef>
                        <a:spcAft>
                          <a:spcPts val="0"/>
                        </a:spcAft>
                      </a:pPr>
                      <a:r>
                        <a:rPr lang="en-US" sz="1200">
                          <a:effectLst/>
                          <a:latin typeface="Times New Roman"/>
                          <a:ea typeface="Bookman Old Style"/>
                          <a:cs typeface="Bookman Old Style"/>
                        </a:rPr>
                        <a:t>2016-17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3670" marR="139700">
                        <a:lnSpc>
                          <a:spcPct val="150000"/>
                        </a:lnSpc>
                        <a:spcBef>
                          <a:spcPts val="0"/>
                        </a:spcBef>
                        <a:spcAft>
                          <a:spcPts val="0"/>
                        </a:spcAft>
                      </a:pPr>
                      <a:r>
                        <a:rPr lang="en-US" sz="1200">
                          <a:effectLst/>
                          <a:latin typeface="Times New Roman"/>
                          <a:ea typeface="Bookman Old Style"/>
                          <a:cs typeface="Bookman Old Style"/>
                        </a:rPr>
                        <a:t>404.82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8105" marR="69850">
                        <a:lnSpc>
                          <a:spcPct val="150000"/>
                        </a:lnSpc>
                        <a:spcBef>
                          <a:spcPts val="0"/>
                        </a:spcBef>
                        <a:spcAft>
                          <a:spcPts val="0"/>
                        </a:spcAft>
                      </a:pPr>
                      <a:r>
                        <a:rPr lang="en-US" sz="1200">
                          <a:effectLst/>
                          <a:latin typeface="Times New Roman"/>
                          <a:ea typeface="Bookman Old Style"/>
                          <a:cs typeface="Bookman Old Style"/>
                        </a:rPr>
                        <a:t>19202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9405" marR="0">
                        <a:lnSpc>
                          <a:spcPct val="150000"/>
                        </a:lnSpc>
                        <a:spcBef>
                          <a:spcPts val="0"/>
                        </a:spcBef>
                        <a:spcAft>
                          <a:spcPts val="0"/>
                        </a:spcAft>
                      </a:pPr>
                      <a:r>
                        <a:rPr lang="en-US" sz="1200">
                          <a:effectLst/>
                          <a:latin typeface="Times New Roman"/>
                          <a:ea typeface="Bookman Old Style"/>
                          <a:cs typeface="Bookman Old Style"/>
                        </a:rPr>
                        <a:t>2.1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228">
                <a:tc>
                  <a:txBody>
                    <a:bodyPr/>
                    <a:lstStyle/>
                    <a:p>
                      <a:pPr marL="9525" marR="0" algn="ctr">
                        <a:lnSpc>
                          <a:spcPct val="150000"/>
                        </a:lnSpc>
                        <a:spcBef>
                          <a:spcPts val="0"/>
                        </a:spcBef>
                        <a:spcAft>
                          <a:spcPts val="0"/>
                        </a:spcAft>
                      </a:pPr>
                      <a:r>
                        <a:rPr lang="en-US" sz="1200">
                          <a:effectLst/>
                          <a:latin typeface="Times New Roman"/>
                          <a:ea typeface="Bookman Old Style"/>
                          <a:cs typeface="Bookman Old Style"/>
                        </a:rPr>
                        <a:t>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51130">
                        <a:lnSpc>
                          <a:spcPct val="150000"/>
                        </a:lnSpc>
                        <a:spcBef>
                          <a:spcPts val="0"/>
                        </a:spcBef>
                        <a:spcAft>
                          <a:spcPts val="0"/>
                        </a:spcAft>
                      </a:pPr>
                      <a:r>
                        <a:rPr lang="en-US" sz="1200">
                          <a:effectLst/>
                          <a:latin typeface="Times New Roman"/>
                          <a:ea typeface="Bookman Old Style"/>
                          <a:cs typeface="Bookman Old Style"/>
                        </a:rPr>
                        <a:t>2017-18</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3670" marR="139700">
                        <a:lnSpc>
                          <a:spcPct val="150000"/>
                        </a:lnSpc>
                        <a:spcBef>
                          <a:spcPts val="0"/>
                        </a:spcBef>
                        <a:spcAft>
                          <a:spcPts val="0"/>
                        </a:spcAft>
                      </a:pPr>
                      <a:r>
                        <a:rPr lang="en-US" sz="1200">
                          <a:effectLst/>
                          <a:latin typeface="Times New Roman"/>
                          <a:ea typeface="Bookman Old Style"/>
                          <a:cs typeface="Bookman Old Style"/>
                        </a:rPr>
                        <a:t>336.52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1280" marR="69850">
                        <a:lnSpc>
                          <a:spcPct val="150000"/>
                        </a:lnSpc>
                        <a:spcBef>
                          <a:spcPts val="0"/>
                        </a:spcBef>
                        <a:spcAft>
                          <a:spcPts val="0"/>
                        </a:spcAft>
                      </a:pPr>
                      <a:r>
                        <a:rPr lang="en-US" sz="1200">
                          <a:effectLst/>
                          <a:latin typeface="Times New Roman"/>
                          <a:ea typeface="Bookman Old Style"/>
                          <a:cs typeface="Bookman Old Style"/>
                        </a:rPr>
                        <a:t>14808.1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4480" marR="0">
                        <a:lnSpc>
                          <a:spcPct val="150000"/>
                        </a:lnSpc>
                        <a:spcBef>
                          <a:spcPts val="0"/>
                        </a:spcBef>
                        <a:spcAft>
                          <a:spcPts val="0"/>
                        </a:spcAft>
                      </a:pPr>
                      <a:r>
                        <a:rPr lang="en-US" sz="1200">
                          <a:effectLst/>
                          <a:latin typeface="Times New Roman"/>
                          <a:ea typeface="Bookman Old Style"/>
                          <a:cs typeface="Bookman Old Style"/>
                        </a:rPr>
                        <a:t>2.27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228">
                <a:tc>
                  <a:txBody>
                    <a:bodyPr/>
                    <a:lstStyle/>
                    <a:p>
                      <a:pPr marL="9525" marR="0" algn="ctr">
                        <a:lnSpc>
                          <a:spcPct val="150000"/>
                        </a:lnSpc>
                        <a:spcBef>
                          <a:spcPts val="0"/>
                        </a:spcBef>
                        <a:spcAft>
                          <a:spcPts val="0"/>
                        </a:spcAft>
                      </a:pPr>
                      <a:r>
                        <a:rPr lang="en-US" sz="1200">
                          <a:effectLst/>
                          <a:latin typeface="Times New Roman"/>
                          <a:ea typeface="Bookman Old Style"/>
                          <a:cs typeface="Bookman Old Style"/>
                        </a:rPr>
                        <a:t>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51130">
                        <a:lnSpc>
                          <a:spcPct val="150000"/>
                        </a:lnSpc>
                        <a:spcBef>
                          <a:spcPts val="0"/>
                        </a:spcBef>
                        <a:spcAft>
                          <a:spcPts val="0"/>
                        </a:spcAft>
                      </a:pPr>
                      <a:r>
                        <a:rPr lang="en-US" sz="1200">
                          <a:effectLst/>
                          <a:latin typeface="Times New Roman"/>
                          <a:ea typeface="Bookman Old Style"/>
                          <a:cs typeface="Bookman Old Style"/>
                        </a:rPr>
                        <a:t>2018-19</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3670" marR="139700">
                        <a:lnSpc>
                          <a:spcPct val="150000"/>
                        </a:lnSpc>
                        <a:spcBef>
                          <a:spcPts val="0"/>
                        </a:spcBef>
                        <a:spcAft>
                          <a:spcPts val="0"/>
                        </a:spcAft>
                      </a:pPr>
                      <a:r>
                        <a:rPr lang="en-US" sz="1200">
                          <a:effectLst/>
                          <a:latin typeface="Times New Roman"/>
                          <a:ea typeface="Bookman Old Style"/>
                          <a:cs typeface="Bookman Old Style"/>
                        </a:rPr>
                        <a:t>363.47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1280" marR="69850">
                        <a:lnSpc>
                          <a:spcPct val="150000"/>
                        </a:lnSpc>
                        <a:spcBef>
                          <a:spcPts val="0"/>
                        </a:spcBef>
                        <a:spcAft>
                          <a:spcPts val="0"/>
                        </a:spcAft>
                      </a:pPr>
                      <a:r>
                        <a:rPr lang="en-US" sz="1200">
                          <a:effectLst/>
                          <a:latin typeface="Times New Roman"/>
                          <a:ea typeface="Bookman Old Style"/>
                          <a:cs typeface="Bookman Old Style"/>
                        </a:rPr>
                        <a:t>17512.4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4480" marR="0">
                        <a:lnSpc>
                          <a:spcPct val="150000"/>
                        </a:lnSpc>
                        <a:spcBef>
                          <a:spcPts val="0"/>
                        </a:spcBef>
                        <a:spcAft>
                          <a:spcPts val="0"/>
                        </a:spcAft>
                      </a:pPr>
                      <a:r>
                        <a:rPr lang="en-US" sz="1200">
                          <a:effectLst/>
                          <a:latin typeface="Times New Roman"/>
                          <a:ea typeface="Bookman Old Style"/>
                          <a:cs typeface="Bookman Old Style"/>
                        </a:rPr>
                        <a:t>2.07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228">
                <a:tc>
                  <a:txBody>
                    <a:bodyPr/>
                    <a:lstStyle/>
                    <a:p>
                      <a:pPr marL="9525" marR="0" algn="ctr">
                        <a:lnSpc>
                          <a:spcPct val="150000"/>
                        </a:lnSpc>
                        <a:spcBef>
                          <a:spcPts val="0"/>
                        </a:spcBef>
                        <a:spcAft>
                          <a:spcPts val="0"/>
                        </a:spcAft>
                      </a:pPr>
                      <a:r>
                        <a:rPr lang="en-US" sz="1200">
                          <a:effectLst/>
                          <a:latin typeface="Times New Roman"/>
                          <a:ea typeface="Bookman Old Style"/>
                          <a:cs typeface="Bookman Old Style"/>
                        </a:rPr>
                        <a:t>5</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51130">
                        <a:lnSpc>
                          <a:spcPct val="150000"/>
                        </a:lnSpc>
                        <a:spcBef>
                          <a:spcPts val="0"/>
                        </a:spcBef>
                        <a:spcAft>
                          <a:spcPts val="0"/>
                        </a:spcAft>
                      </a:pPr>
                      <a:r>
                        <a:rPr lang="en-US" sz="1200">
                          <a:effectLst/>
                          <a:latin typeface="Times New Roman"/>
                          <a:ea typeface="Bookman Old Style"/>
                          <a:cs typeface="Bookman Old Style"/>
                        </a:rPr>
                        <a:t>2019-2020</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3670" marR="139700">
                        <a:lnSpc>
                          <a:spcPct val="150000"/>
                        </a:lnSpc>
                        <a:spcBef>
                          <a:spcPts val="0"/>
                        </a:spcBef>
                        <a:spcAft>
                          <a:spcPts val="0"/>
                        </a:spcAft>
                      </a:pPr>
                      <a:r>
                        <a:rPr lang="en-US" sz="1200">
                          <a:effectLst/>
                          <a:latin typeface="Times New Roman"/>
                          <a:ea typeface="Bookman Old Style"/>
                          <a:cs typeface="Bookman Old Style"/>
                        </a:rPr>
                        <a:t>904.88</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1280" marR="69850">
                        <a:lnSpc>
                          <a:spcPct val="150000"/>
                        </a:lnSpc>
                        <a:spcBef>
                          <a:spcPts val="0"/>
                        </a:spcBef>
                        <a:spcAft>
                          <a:spcPts val="0"/>
                        </a:spcAft>
                      </a:pPr>
                      <a:r>
                        <a:rPr lang="en-US" sz="1200">
                          <a:effectLst/>
                          <a:latin typeface="Times New Roman"/>
                          <a:ea typeface="Bookman Old Style"/>
                          <a:cs typeface="Bookman Old Style"/>
                        </a:rPr>
                        <a:t>26437.3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4480" marR="0">
                        <a:lnSpc>
                          <a:spcPct val="150000"/>
                        </a:lnSpc>
                        <a:spcBef>
                          <a:spcPts val="0"/>
                        </a:spcBef>
                        <a:spcAft>
                          <a:spcPts val="0"/>
                        </a:spcAft>
                      </a:pPr>
                      <a:r>
                        <a:rPr lang="en-US" sz="1200" dirty="0">
                          <a:effectLst/>
                          <a:latin typeface="Times New Roman"/>
                          <a:ea typeface="Bookman Old Style"/>
                          <a:cs typeface="Bookman Old Style"/>
                        </a:rPr>
                        <a:t>3.42</a:t>
                      </a:r>
                      <a:endParaRPr lang="en-US" sz="1100" dirty="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28377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0271" y="3810000"/>
            <a:ext cx="8312727" cy="2862322"/>
          </a:xfrm>
          <a:prstGeom prst="rect">
            <a:avLst/>
          </a:prstGeom>
        </p:spPr>
        <p:txBody>
          <a:bodyPr wrap="square">
            <a:spAutoFit/>
          </a:bodyPr>
          <a:lstStyle/>
          <a:p>
            <a:endParaRPr lang="en-US" dirty="0" smtClean="0"/>
          </a:p>
          <a:p>
            <a:pPr algn="just"/>
            <a:r>
              <a:rPr lang="en-US" dirty="0"/>
              <a:t>The above graph reveals the loss assets to Indian </a:t>
            </a:r>
            <a:r>
              <a:rPr lang="en-US" dirty="0" smtClean="0"/>
              <a:t>Bank. </a:t>
            </a:r>
            <a:r>
              <a:rPr lang="en-US" dirty="0"/>
              <a:t>In 2015-16 the loss assets of </a:t>
            </a:r>
            <a:r>
              <a:rPr lang="en-US" dirty="0" smtClean="0"/>
              <a:t>Indian </a:t>
            </a:r>
            <a:r>
              <a:rPr lang="en-US" dirty="0"/>
              <a:t>bank was 2.61%. In 2016-17 it decreased to 2.10% and in 2017-18 it increased marginally to 2.27% because bank fails to take proper decisions at right time. In order reduce the loss of assets the bank have taken appropriate decision i.e., bank adopted SARFAESI act  to reduce the loss in assets as a result it is reduced to 2.07% in 2018-19 But the decisions taken by Bank did not serve </a:t>
            </a:r>
            <a:r>
              <a:rPr lang="en-US" dirty="0" smtClean="0"/>
              <a:t>well and hence it increased </a:t>
            </a:r>
            <a:r>
              <a:rPr lang="en-US" dirty="0"/>
              <a:t>to 3.42% the purpose in 2019-2020 that doubtful</a:t>
            </a:r>
          </a:p>
          <a:p>
            <a:r>
              <a:rPr lang="en-US" dirty="0"/>
              <a:t> </a:t>
            </a:r>
          </a:p>
          <a:p>
            <a:endParaRPr lang="en-US" dirty="0"/>
          </a:p>
        </p:txBody>
      </p:sp>
      <p:graphicFrame>
        <p:nvGraphicFramePr>
          <p:cNvPr id="4" name="Chart 3"/>
          <p:cNvGraphicFramePr/>
          <p:nvPr>
            <p:extLst>
              <p:ext uri="{D42A27DB-BD31-4B8C-83A1-F6EECF244321}">
                <p14:modId xmlns:p14="http://schemas.microsoft.com/office/powerpoint/2010/main" val="3322045738"/>
              </p:ext>
            </p:extLst>
          </p:nvPr>
        </p:nvGraphicFramePr>
        <p:xfrm>
          <a:off x="1447800" y="457200"/>
          <a:ext cx="6019800"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21216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a:bodyPr>
          <a:lstStyle/>
          <a:p>
            <a:pPr marL="514350" indent="-514350" algn="l">
              <a:buFont typeface="+mj-lt"/>
              <a:buAutoNum type="arabicPeriod" startAt="4"/>
            </a:pPr>
            <a:r>
              <a:rPr lang="en-US" sz="3200" b="1" u="sng" dirty="0">
                <a:solidFill>
                  <a:schemeClr val="tx1"/>
                </a:solidFill>
              </a:rPr>
              <a:t>NET NPA PROVISION RATIO </a:t>
            </a:r>
            <a:endParaRPr lang="en-IN" sz="3200" dirty="0">
              <a:solidFill>
                <a:schemeClr val="tx1"/>
              </a:solidFill>
            </a:endParaRPr>
          </a:p>
        </p:txBody>
      </p:sp>
      <mc:AlternateContent xmlns:mc="http://schemas.openxmlformats.org/markup-compatibility/2006" xmlns:a14="http://schemas.microsoft.com/office/drawing/2010/main">
        <mc:Choice Requires="a14">
          <p:sp>
            <p:nvSpPr>
              <p:cNvPr id="4" name="TextBox 3"/>
              <p:cNvSpPr txBox="1"/>
              <p:nvPr/>
            </p:nvSpPr>
            <p:spPr>
              <a:xfrm>
                <a:off x="301752" y="1447800"/>
                <a:ext cx="8534400" cy="4506426"/>
              </a:xfrm>
              <a:prstGeom prst="rect">
                <a:avLst/>
              </a:prstGeom>
              <a:noFill/>
            </p:spPr>
            <p:txBody>
              <a:bodyPr wrap="square" rtlCol="0">
                <a:spAutoFit/>
              </a:bodyPr>
              <a:lstStyle/>
              <a:p>
                <a:pPr>
                  <a:lnSpc>
                    <a:spcPct val="150000"/>
                  </a:lnSpc>
                </a:pPr>
                <a:r>
                  <a:rPr lang="en-US" sz="2000" dirty="0" smtClean="0"/>
                  <a:t>The </a:t>
                </a:r>
                <a:r>
                  <a:rPr lang="en-US" sz="2000" dirty="0"/>
                  <a:t>table shows the percentage change in Net NPA to Net advances at the Indian Bank</a:t>
                </a:r>
                <a:endParaRPr lang="en-US" sz="2000" dirty="0">
                  <a:solidFill>
                    <a:prstClr val="black"/>
                  </a:solidFill>
                </a:endParaRPr>
              </a:p>
              <a:p>
                <a:pPr>
                  <a:lnSpc>
                    <a:spcPct val="150000"/>
                  </a:lnSpc>
                </a:pPr>
                <a:r>
                  <a:rPr lang="en-US" sz="2000" b="1" dirty="0">
                    <a:solidFill>
                      <a:prstClr val="black"/>
                    </a:solidFill>
                  </a:rPr>
                  <a:t>            </a:t>
                </a:r>
              </a:p>
              <a:p>
                <a:r>
                  <a:rPr lang="en-US" sz="2000" b="1" dirty="0" smtClean="0"/>
                  <a:t>                      Net </a:t>
                </a:r>
                <a:r>
                  <a:rPr lang="en-US" sz="2000" b="1" dirty="0"/>
                  <a:t>NPA (%) =  </a:t>
                </a:r>
                <a14:m>
                  <m:oMath xmlns:m="http://schemas.openxmlformats.org/officeDocument/2006/math">
                    <m:f>
                      <m:fPr>
                        <m:ctrlPr>
                          <a:rPr lang="en-US" sz="2000" b="1" i="1">
                            <a:latin typeface="Cambria Math" panose="02040503050406030204" pitchFamily="18" charset="0"/>
                          </a:rPr>
                        </m:ctrlPr>
                      </m:fPr>
                      <m:num>
                        <m:r>
                          <a:rPr lang="en-US" sz="2000" b="1">
                            <a:latin typeface="Cambria Math"/>
                          </a:rPr>
                          <m:t> </m:t>
                        </m:r>
                        <m:r>
                          <a:rPr lang="en-US" sz="2000" b="1" i="1">
                            <a:latin typeface="Cambria Math"/>
                          </a:rPr>
                          <m:t>𝐍𝐞𝐭</m:t>
                        </m:r>
                        <m:r>
                          <a:rPr lang="en-US" sz="2000" b="1">
                            <a:latin typeface="Cambria Math"/>
                          </a:rPr>
                          <m:t> </m:t>
                        </m:r>
                        <m:r>
                          <a:rPr lang="en-US" sz="2000" b="1" i="1">
                            <a:latin typeface="Cambria Math"/>
                          </a:rPr>
                          <m:t>𝐍𝐏𝐀</m:t>
                        </m:r>
                      </m:num>
                      <m:den>
                        <m:r>
                          <a:rPr lang="en-US" sz="2000" b="1" i="1">
                            <a:latin typeface="Cambria Math"/>
                          </a:rPr>
                          <m:t>𝐍𝐞𝐭</m:t>
                        </m:r>
                        <m:r>
                          <a:rPr lang="en-US" sz="2000" b="1">
                            <a:latin typeface="Cambria Math"/>
                          </a:rPr>
                          <m:t> </m:t>
                        </m:r>
                        <m:r>
                          <a:rPr lang="en-US" sz="2000" b="1" i="1">
                            <a:latin typeface="Cambria Math"/>
                          </a:rPr>
                          <m:t>𝐀𝐝𝐯𝐚𝐧𝐜𝐞𝐬</m:t>
                        </m:r>
                      </m:den>
                    </m:f>
                    <m:r>
                      <a:rPr lang="en-US" sz="2000" b="1" i="1">
                        <a:latin typeface="Cambria Math"/>
                      </a:rPr>
                      <m:t> ×</m:t>
                    </m:r>
                    <m:r>
                      <a:rPr lang="en-US" sz="2000" b="1" i="1">
                        <a:latin typeface="Cambria Math"/>
                      </a:rPr>
                      <m:t>𝟏𝟎𝟎</m:t>
                    </m:r>
                  </m:oMath>
                </a14:m>
                <a:endParaRPr lang="en-US" sz="2000" dirty="0"/>
              </a:p>
              <a:p>
                <a:endParaRPr lang="en-US" sz="2000" dirty="0">
                  <a:solidFill>
                    <a:prstClr val="black"/>
                  </a:solidFill>
                </a:endParaRPr>
              </a:p>
              <a:p>
                <a:endParaRPr lang="en-US" sz="2000" dirty="0" smtClean="0">
                  <a:solidFill>
                    <a:prstClr val="black"/>
                  </a:solidFill>
                </a:endParaRPr>
              </a:p>
              <a:p>
                <a:endParaRPr lang="en-US" sz="2000"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a:solidFill>
                    <a:prstClr val="black"/>
                  </a:solidFill>
                </a:endParaRPr>
              </a:p>
              <a:p>
                <a:endParaRPr lang="en-IN"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01752" y="1447800"/>
                <a:ext cx="8534400" cy="4506426"/>
              </a:xfrm>
              <a:prstGeom prst="rect">
                <a:avLst/>
              </a:prstGeom>
              <a:blipFill rotWithShape="1">
                <a:blip r:embed="rId2"/>
                <a:stretch>
                  <a:fillRect l="-786" r="-71" b="-1083"/>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920513620"/>
              </p:ext>
            </p:extLst>
          </p:nvPr>
        </p:nvGraphicFramePr>
        <p:xfrm>
          <a:off x="1600200" y="3612809"/>
          <a:ext cx="5562600" cy="2362199"/>
        </p:xfrm>
        <a:graphic>
          <a:graphicData uri="http://schemas.openxmlformats.org/drawingml/2006/table">
            <a:tbl>
              <a:tblPr firstRow="1" firstCol="1" lastRow="1" lastCol="1" bandRow="1" bandCol="1"/>
              <a:tblGrid>
                <a:gridCol w="995774"/>
                <a:gridCol w="1086873"/>
                <a:gridCol w="1061645"/>
                <a:gridCol w="1280981"/>
                <a:gridCol w="1137327"/>
              </a:tblGrid>
              <a:tr h="736729">
                <a:tc>
                  <a:txBody>
                    <a:bodyPr/>
                    <a:lstStyle/>
                    <a:p>
                      <a:pPr marL="215900" marR="205740">
                        <a:lnSpc>
                          <a:spcPct val="150000"/>
                        </a:lnSpc>
                        <a:spcBef>
                          <a:spcPts val="20"/>
                        </a:spcBef>
                        <a:spcAft>
                          <a:spcPts val="0"/>
                        </a:spcAft>
                      </a:pPr>
                      <a:r>
                        <a:rPr lang="en-US" sz="1200" b="1">
                          <a:solidFill>
                            <a:srgbClr val="000000"/>
                          </a:solidFill>
                          <a:effectLst/>
                          <a:latin typeface="Times New Roman"/>
                          <a:ea typeface="Bookman Old Style"/>
                          <a:cs typeface="Bookman Old Style"/>
                        </a:rPr>
                        <a:t>SL.NO</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6525" marR="124460">
                        <a:lnSpc>
                          <a:spcPct val="150000"/>
                        </a:lnSpc>
                        <a:spcBef>
                          <a:spcPts val="20"/>
                        </a:spcBef>
                        <a:spcAft>
                          <a:spcPts val="0"/>
                        </a:spcAft>
                      </a:pPr>
                      <a:r>
                        <a:rPr lang="en-US" sz="1200" b="1">
                          <a:solidFill>
                            <a:srgbClr val="000000"/>
                          </a:solidFill>
                          <a:effectLst/>
                          <a:latin typeface="Times New Roman"/>
                          <a:ea typeface="Bookman Old Style"/>
                          <a:cs typeface="Bookman Old Style"/>
                        </a:rPr>
                        <a:t>Year</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6680">
                        <a:lnSpc>
                          <a:spcPct val="150000"/>
                        </a:lnSpc>
                        <a:spcBef>
                          <a:spcPts val="20"/>
                        </a:spcBef>
                        <a:spcAft>
                          <a:spcPts val="0"/>
                        </a:spcAft>
                      </a:pPr>
                      <a:r>
                        <a:rPr lang="en-US" sz="1200" b="1">
                          <a:solidFill>
                            <a:srgbClr val="000000"/>
                          </a:solidFill>
                          <a:effectLst/>
                          <a:latin typeface="Times New Roman"/>
                          <a:ea typeface="Bookman Old Style"/>
                          <a:cs typeface="Bookman Old Style"/>
                        </a:rPr>
                        <a:t>Net NPA</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marR="74295">
                        <a:lnSpc>
                          <a:spcPct val="150000"/>
                        </a:lnSpc>
                        <a:spcBef>
                          <a:spcPts val="20"/>
                        </a:spcBef>
                        <a:spcAft>
                          <a:spcPts val="0"/>
                        </a:spcAft>
                      </a:pPr>
                      <a:r>
                        <a:rPr lang="en-US" sz="1200" b="1">
                          <a:solidFill>
                            <a:srgbClr val="000000"/>
                          </a:solidFill>
                          <a:effectLst/>
                          <a:latin typeface="Times New Roman"/>
                          <a:ea typeface="Bookman Old Style"/>
                          <a:cs typeface="Bookman Old Style"/>
                        </a:rPr>
                        <a:t>Net Advances</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700" marR="127000">
                        <a:lnSpc>
                          <a:spcPct val="150000"/>
                        </a:lnSpc>
                        <a:spcBef>
                          <a:spcPts val="20"/>
                        </a:spcBef>
                        <a:spcAft>
                          <a:spcPts val="0"/>
                        </a:spcAft>
                      </a:pPr>
                      <a:r>
                        <a:rPr lang="en-US" sz="1200" b="1">
                          <a:solidFill>
                            <a:srgbClr val="000000"/>
                          </a:solidFill>
                          <a:effectLst/>
                          <a:latin typeface="Times New Roman"/>
                          <a:ea typeface="Bookman Old Style"/>
                          <a:cs typeface="Bookman Old Style"/>
                        </a:rPr>
                        <a:t>Net NPA </a:t>
                      </a:r>
                      <a:endParaRPr lang="en-US" sz="1100">
                        <a:effectLst/>
                        <a:latin typeface="Bookman Old Style"/>
                        <a:ea typeface="Bookman Old Style"/>
                        <a:cs typeface="Bookman Old Style"/>
                      </a:endParaRPr>
                    </a:p>
                    <a:p>
                      <a:pPr marL="139700" marR="127000">
                        <a:lnSpc>
                          <a:spcPct val="150000"/>
                        </a:lnSpc>
                        <a:spcBef>
                          <a:spcPts val="20"/>
                        </a:spcBef>
                        <a:spcAft>
                          <a:spcPts val="0"/>
                        </a:spcAft>
                      </a:pPr>
                      <a:r>
                        <a:rPr lang="en-US" sz="1200" b="1">
                          <a:solidFill>
                            <a:srgbClr val="000000"/>
                          </a:solidFill>
                          <a:effectLst/>
                          <a:latin typeface="Times New Roman"/>
                          <a:ea typeface="Bookman Old Style"/>
                          <a:cs typeface="Bookman Old Style"/>
                        </a:rPr>
                        <a:t>  (In %)</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094">
                <a:tc>
                  <a:txBody>
                    <a:bodyPr/>
                    <a:lstStyle/>
                    <a:p>
                      <a:pPr marL="11430" marR="0" algn="ctr">
                        <a:lnSpc>
                          <a:spcPct val="150000"/>
                        </a:lnSpc>
                        <a:spcBef>
                          <a:spcPts val="0"/>
                        </a:spcBef>
                        <a:spcAft>
                          <a:spcPts val="0"/>
                        </a:spcAft>
                      </a:pPr>
                      <a:r>
                        <a:rPr lang="en-US" sz="1200">
                          <a:solidFill>
                            <a:srgbClr val="000000"/>
                          </a:solidFill>
                          <a:effectLst/>
                          <a:latin typeface="Times New Roman"/>
                          <a:ea typeface="Bookman Old Style"/>
                          <a:cs typeface="Bookman Old Style"/>
                        </a:rPr>
                        <a:t>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 marR="124460">
                        <a:lnSpc>
                          <a:spcPct val="150000"/>
                        </a:lnSpc>
                        <a:spcBef>
                          <a:spcPts val="0"/>
                        </a:spcBef>
                        <a:spcAft>
                          <a:spcPts val="0"/>
                        </a:spcAft>
                      </a:pPr>
                      <a:r>
                        <a:rPr lang="en-US" sz="1200">
                          <a:solidFill>
                            <a:srgbClr val="000000"/>
                          </a:solidFill>
                          <a:effectLst/>
                          <a:latin typeface="Times New Roman"/>
                          <a:ea typeface="Bookman Old Style"/>
                          <a:cs typeface="Bookman Old Style"/>
                        </a:rPr>
                        <a:t>2015-16</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4775">
                        <a:lnSpc>
                          <a:spcPct val="150000"/>
                        </a:lnSpc>
                        <a:spcBef>
                          <a:spcPts val="0"/>
                        </a:spcBef>
                        <a:spcAft>
                          <a:spcPts val="0"/>
                        </a:spcAft>
                      </a:pPr>
                      <a:r>
                        <a:rPr lang="en-US" sz="1200">
                          <a:solidFill>
                            <a:srgbClr val="000000"/>
                          </a:solidFill>
                          <a:effectLst/>
                          <a:latin typeface="Times New Roman"/>
                          <a:ea typeface="Bookman Old Style"/>
                          <a:cs typeface="Bookman Old Style"/>
                        </a:rPr>
                        <a:t>2615.3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4295">
                        <a:lnSpc>
                          <a:spcPct val="150000"/>
                        </a:lnSpc>
                        <a:spcBef>
                          <a:spcPts val="0"/>
                        </a:spcBef>
                        <a:spcAft>
                          <a:spcPts val="0"/>
                        </a:spcAft>
                      </a:pPr>
                      <a:r>
                        <a:rPr lang="en-US" sz="1200">
                          <a:solidFill>
                            <a:srgbClr val="000000"/>
                          </a:solidFill>
                          <a:effectLst/>
                          <a:latin typeface="Times New Roman"/>
                          <a:ea typeface="Bookman Old Style"/>
                          <a:cs typeface="Bookman Old Style"/>
                        </a:rPr>
                        <a:t>240484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6540" algn="ctr">
                        <a:lnSpc>
                          <a:spcPct val="150000"/>
                        </a:lnSpc>
                        <a:spcBef>
                          <a:spcPts val="0"/>
                        </a:spcBef>
                        <a:spcAft>
                          <a:spcPts val="0"/>
                        </a:spcAft>
                      </a:pPr>
                      <a:r>
                        <a:rPr lang="en-US" sz="1200">
                          <a:solidFill>
                            <a:srgbClr val="000000"/>
                          </a:solidFill>
                          <a:effectLst/>
                          <a:latin typeface="Times New Roman"/>
                          <a:ea typeface="Bookman Old Style"/>
                          <a:cs typeface="Bookman Old Style"/>
                        </a:rPr>
                        <a:t>1.08</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094">
                <a:tc>
                  <a:txBody>
                    <a:bodyPr/>
                    <a:lstStyle/>
                    <a:p>
                      <a:pPr marL="11430" marR="0" algn="ctr">
                        <a:lnSpc>
                          <a:spcPct val="150000"/>
                        </a:lnSpc>
                        <a:spcBef>
                          <a:spcPts val="0"/>
                        </a:spcBef>
                        <a:spcAft>
                          <a:spcPts val="0"/>
                        </a:spcAft>
                      </a:pPr>
                      <a:r>
                        <a:rPr lang="en-US" sz="1200">
                          <a:solidFill>
                            <a:srgbClr val="000000"/>
                          </a:solidFill>
                          <a:effectLst/>
                          <a:latin typeface="Times New Roman"/>
                          <a:ea typeface="Bookman Old Style"/>
                          <a:cs typeface="Bookman Old Style"/>
                        </a:rPr>
                        <a:t>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 marR="124460">
                        <a:lnSpc>
                          <a:spcPct val="150000"/>
                        </a:lnSpc>
                        <a:spcBef>
                          <a:spcPts val="0"/>
                        </a:spcBef>
                        <a:spcAft>
                          <a:spcPts val="0"/>
                        </a:spcAft>
                      </a:pPr>
                      <a:r>
                        <a:rPr lang="en-US" sz="1200">
                          <a:solidFill>
                            <a:srgbClr val="000000"/>
                          </a:solidFill>
                          <a:effectLst/>
                          <a:latin typeface="Times New Roman"/>
                          <a:ea typeface="Bookman Old Style"/>
                          <a:cs typeface="Bookman Old Style"/>
                        </a:rPr>
                        <a:t>2016-17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3505">
                        <a:lnSpc>
                          <a:spcPct val="150000"/>
                        </a:lnSpc>
                        <a:spcBef>
                          <a:spcPts val="0"/>
                        </a:spcBef>
                        <a:spcAft>
                          <a:spcPts val="0"/>
                        </a:spcAft>
                      </a:pPr>
                      <a:r>
                        <a:rPr lang="en-US" sz="1200">
                          <a:solidFill>
                            <a:srgbClr val="000000"/>
                          </a:solidFill>
                          <a:effectLst/>
                          <a:latin typeface="Times New Roman"/>
                          <a:ea typeface="Bookman Old Style"/>
                          <a:cs typeface="Bookman Old Style"/>
                        </a:rPr>
                        <a:t>3501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4295">
                        <a:lnSpc>
                          <a:spcPct val="150000"/>
                        </a:lnSpc>
                        <a:spcBef>
                          <a:spcPts val="0"/>
                        </a:spcBef>
                        <a:spcAft>
                          <a:spcPts val="0"/>
                        </a:spcAft>
                      </a:pPr>
                      <a:r>
                        <a:rPr lang="en-US" sz="1200">
                          <a:solidFill>
                            <a:srgbClr val="000000"/>
                          </a:solidFill>
                          <a:effectLst/>
                          <a:latin typeface="Times New Roman"/>
                          <a:ea typeface="Bookman Old Style"/>
                          <a:cs typeface="Bookman Old Style"/>
                        </a:rPr>
                        <a:t>218245</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6540" algn="ctr">
                        <a:lnSpc>
                          <a:spcPct val="150000"/>
                        </a:lnSpc>
                        <a:spcBef>
                          <a:spcPts val="0"/>
                        </a:spcBef>
                        <a:spcAft>
                          <a:spcPts val="0"/>
                        </a:spcAft>
                      </a:pPr>
                      <a:r>
                        <a:rPr lang="en-US" sz="1200">
                          <a:solidFill>
                            <a:srgbClr val="000000"/>
                          </a:solidFill>
                          <a:effectLst/>
                          <a:latin typeface="Times New Roman"/>
                          <a:ea typeface="Bookman Old Style"/>
                          <a:cs typeface="Bookman Old Style"/>
                        </a:rPr>
                        <a:t>1.60</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094">
                <a:tc>
                  <a:txBody>
                    <a:bodyPr/>
                    <a:lstStyle/>
                    <a:p>
                      <a:pPr marL="11430" marR="0" algn="ctr">
                        <a:lnSpc>
                          <a:spcPct val="150000"/>
                        </a:lnSpc>
                        <a:spcBef>
                          <a:spcPts val="0"/>
                        </a:spcBef>
                        <a:spcAft>
                          <a:spcPts val="0"/>
                        </a:spcAft>
                      </a:pPr>
                      <a:r>
                        <a:rPr lang="en-US" sz="1200">
                          <a:solidFill>
                            <a:srgbClr val="000000"/>
                          </a:solidFill>
                          <a:effectLst/>
                          <a:latin typeface="Times New Roman"/>
                          <a:ea typeface="Bookman Old Style"/>
                          <a:cs typeface="Bookman Old Style"/>
                        </a:rPr>
                        <a:t>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 marR="124460">
                        <a:lnSpc>
                          <a:spcPct val="150000"/>
                        </a:lnSpc>
                        <a:spcBef>
                          <a:spcPts val="0"/>
                        </a:spcBef>
                        <a:spcAft>
                          <a:spcPts val="0"/>
                        </a:spcAft>
                      </a:pPr>
                      <a:r>
                        <a:rPr lang="en-US" sz="1200">
                          <a:solidFill>
                            <a:srgbClr val="000000"/>
                          </a:solidFill>
                          <a:effectLst/>
                          <a:latin typeface="Times New Roman"/>
                          <a:ea typeface="Bookman Old Style"/>
                          <a:cs typeface="Bookman Old Style"/>
                        </a:rPr>
                        <a:t>2017-18</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4775">
                        <a:lnSpc>
                          <a:spcPct val="150000"/>
                        </a:lnSpc>
                        <a:spcBef>
                          <a:spcPts val="0"/>
                        </a:spcBef>
                        <a:spcAft>
                          <a:spcPts val="0"/>
                        </a:spcAft>
                      </a:pPr>
                      <a:r>
                        <a:rPr lang="en-US" sz="1200">
                          <a:solidFill>
                            <a:srgbClr val="000000"/>
                          </a:solidFill>
                          <a:effectLst/>
                          <a:latin typeface="Times New Roman"/>
                          <a:ea typeface="Bookman Old Style"/>
                          <a:cs typeface="Bookman Old Style"/>
                        </a:rPr>
                        <a:t>13708.1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4295">
                        <a:lnSpc>
                          <a:spcPct val="150000"/>
                        </a:lnSpc>
                        <a:spcBef>
                          <a:spcPts val="0"/>
                        </a:spcBef>
                        <a:spcAft>
                          <a:spcPts val="0"/>
                        </a:spcAft>
                      </a:pPr>
                      <a:r>
                        <a:rPr lang="en-US" sz="1200">
                          <a:solidFill>
                            <a:srgbClr val="000000"/>
                          </a:solidFill>
                          <a:effectLst/>
                          <a:latin typeface="Times New Roman"/>
                          <a:ea typeface="Bookman Old Style"/>
                          <a:cs typeface="Bookman Old Style"/>
                        </a:rPr>
                        <a:t>302728</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93370" algn="ctr">
                        <a:lnSpc>
                          <a:spcPct val="150000"/>
                        </a:lnSpc>
                        <a:spcBef>
                          <a:spcPts val="0"/>
                        </a:spcBef>
                        <a:spcAft>
                          <a:spcPts val="0"/>
                        </a:spcAft>
                      </a:pPr>
                      <a:r>
                        <a:rPr lang="en-US" sz="1200">
                          <a:solidFill>
                            <a:srgbClr val="000000"/>
                          </a:solidFill>
                          <a:effectLst/>
                          <a:latin typeface="Times New Roman"/>
                          <a:ea typeface="Bookman Old Style"/>
                          <a:cs typeface="Bookman Old Style"/>
                        </a:rPr>
                        <a:t> 4.52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094">
                <a:tc>
                  <a:txBody>
                    <a:bodyPr/>
                    <a:lstStyle/>
                    <a:p>
                      <a:pPr marL="11430" marR="0" algn="ctr">
                        <a:lnSpc>
                          <a:spcPct val="150000"/>
                        </a:lnSpc>
                        <a:spcBef>
                          <a:spcPts val="0"/>
                        </a:spcBef>
                        <a:spcAft>
                          <a:spcPts val="0"/>
                        </a:spcAft>
                      </a:pPr>
                      <a:r>
                        <a:rPr lang="en-US" sz="1200">
                          <a:solidFill>
                            <a:srgbClr val="000000"/>
                          </a:solidFill>
                          <a:effectLst/>
                          <a:latin typeface="Times New Roman"/>
                          <a:ea typeface="Bookman Old Style"/>
                          <a:cs typeface="Bookman Old Style"/>
                        </a:rPr>
                        <a:t>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 marR="124460">
                        <a:lnSpc>
                          <a:spcPct val="150000"/>
                        </a:lnSpc>
                        <a:spcBef>
                          <a:spcPts val="0"/>
                        </a:spcBef>
                        <a:spcAft>
                          <a:spcPts val="0"/>
                        </a:spcAft>
                      </a:pPr>
                      <a:r>
                        <a:rPr lang="en-US" sz="1200">
                          <a:solidFill>
                            <a:srgbClr val="000000"/>
                          </a:solidFill>
                          <a:effectLst/>
                          <a:latin typeface="Times New Roman"/>
                          <a:ea typeface="Bookman Old Style"/>
                          <a:cs typeface="Bookman Old Style"/>
                        </a:rPr>
                        <a:t>2018-19</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4775">
                        <a:lnSpc>
                          <a:spcPct val="150000"/>
                        </a:lnSpc>
                        <a:spcBef>
                          <a:spcPts val="0"/>
                        </a:spcBef>
                        <a:spcAft>
                          <a:spcPts val="0"/>
                        </a:spcAft>
                      </a:pPr>
                      <a:r>
                        <a:rPr lang="en-US" sz="1200">
                          <a:solidFill>
                            <a:srgbClr val="000000"/>
                          </a:solidFill>
                          <a:effectLst/>
                          <a:latin typeface="Times New Roman"/>
                          <a:ea typeface="Bookman Old Style"/>
                          <a:cs typeface="Bookman Old Style"/>
                        </a:rPr>
                        <a:t>16412.4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4295">
                        <a:lnSpc>
                          <a:spcPct val="150000"/>
                        </a:lnSpc>
                        <a:spcBef>
                          <a:spcPts val="0"/>
                        </a:spcBef>
                        <a:spcAft>
                          <a:spcPts val="0"/>
                        </a:spcAft>
                      </a:pPr>
                      <a:r>
                        <a:rPr lang="en-US" sz="1200">
                          <a:solidFill>
                            <a:srgbClr val="000000"/>
                          </a:solidFill>
                          <a:effectLst/>
                          <a:latin typeface="Times New Roman"/>
                          <a:ea typeface="Bookman Old Style"/>
                          <a:cs typeface="Bookman Old Style"/>
                        </a:rPr>
                        <a:t>385184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6540" algn="ctr">
                        <a:lnSpc>
                          <a:spcPct val="150000"/>
                        </a:lnSpc>
                        <a:spcBef>
                          <a:spcPts val="0"/>
                        </a:spcBef>
                        <a:spcAft>
                          <a:spcPts val="0"/>
                        </a:spcAft>
                      </a:pPr>
                      <a:r>
                        <a:rPr lang="en-US" sz="1200">
                          <a:solidFill>
                            <a:srgbClr val="000000"/>
                          </a:solidFill>
                          <a:effectLst/>
                          <a:latin typeface="Times New Roman"/>
                          <a:ea typeface="Bookman Old Style"/>
                          <a:cs typeface="Bookman Old Style"/>
                        </a:rPr>
                        <a:t>4.26</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5094">
                <a:tc>
                  <a:txBody>
                    <a:bodyPr/>
                    <a:lstStyle/>
                    <a:p>
                      <a:pPr marL="11430" marR="0" algn="ctr">
                        <a:lnSpc>
                          <a:spcPct val="150000"/>
                        </a:lnSpc>
                        <a:spcBef>
                          <a:spcPts val="0"/>
                        </a:spcBef>
                        <a:spcAft>
                          <a:spcPts val="0"/>
                        </a:spcAft>
                      </a:pPr>
                      <a:r>
                        <a:rPr lang="en-US" sz="1200">
                          <a:solidFill>
                            <a:srgbClr val="000000"/>
                          </a:solidFill>
                          <a:effectLst/>
                          <a:latin typeface="Times New Roman"/>
                          <a:ea typeface="Bookman Old Style"/>
                          <a:cs typeface="Bookman Old Style"/>
                        </a:rPr>
                        <a:t>5</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 marR="124460">
                        <a:lnSpc>
                          <a:spcPct val="150000"/>
                        </a:lnSpc>
                        <a:spcBef>
                          <a:spcPts val="0"/>
                        </a:spcBef>
                        <a:spcAft>
                          <a:spcPts val="0"/>
                        </a:spcAft>
                      </a:pPr>
                      <a:r>
                        <a:rPr lang="en-US" sz="1200">
                          <a:solidFill>
                            <a:srgbClr val="000000"/>
                          </a:solidFill>
                          <a:effectLst/>
                          <a:latin typeface="Times New Roman"/>
                          <a:ea typeface="Bookman Old Style"/>
                          <a:cs typeface="Bookman Old Style"/>
                        </a:rPr>
                        <a:t>2019-2020</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4775">
                        <a:lnSpc>
                          <a:spcPct val="150000"/>
                        </a:lnSpc>
                        <a:spcBef>
                          <a:spcPts val="0"/>
                        </a:spcBef>
                        <a:spcAft>
                          <a:spcPts val="0"/>
                        </a:spcAft>
                      </a:pPr>
                      <a:r>
                        <a:rPr lang="en-US" sz="1200">
                          <a:solidFill>
                            <a:srgbClr val="000000"/>
                          </a:solidFill>
                          <a:effectLst/>
                          <a:latin typeface="Times New Roman"/>
                          <a:ea typeface="Bookman Old Style"/>
                          <a:cs typeface="Bookman Old Style"/>
                        </a:rPr>
                        <a:t>25487.3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4295">
                        <a:lnSpc>
                          <a:spcPct val="150000"/>
                        </a:lnSpc>
                        <a:spcBef>
                          <a:spcPts val="0"/>
                        </a:spcBef>
                        <a:spcAft>
                          <a:spcPts val="0"/>
                        </a:spcAft>
                      </a:pPr>
                      <a:r>
                        <a:rPr lang="en-US" sz="1200">
                          <a:solidFill>
                            <a:srgbClr val="000000"/>
                          </a:solidFill>
                          <a:effectLst/>
                          <a:latin typeface="Times New Roman"/>
                          <a:ea typeface="Bookman Old Style"/>
                          <a:cs typeface="Bookman Old Style"/>
                        </a:rPr>
                        <a:t>518131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6540" algn="ctr">
                        <a:lnSpc>
                          <a:spcPct val="150000"/>
                        </a:lnSpc>
                        <a:spcBef>
                          <a:spcPts val="0"/>
                        </a:spcBef>
                        <a:spcAft>
                          <a:spcPts val="0"/>
                        </a:spcAft>
                      </a:pPr>
                      <a:r>
                        <a:rPr lang="en-US" sz="1200" dirty="0">
                          <a:solidFill>
                            <a:srgbClr val="000000"/>
                          </a:solidFill>
                          <a:effectLst/>
                          <a:latin typeface="Times New Roman"/>
                          <a:ea typeface="Bookman Old Style"/>
                          <a:cs typeface="Bookman Old Style"/>
                        </a:rPr>
                        <a:t>4.91</a:t>
                      </a:r>
                      <a:endParaRPr lang="en-US" sz="1100" dirty="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357313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0271" y="3810000"/>
            <a:ext cx="8312727" cy="2308324"/>
          </a:xfrm>
          <a:prstGeom prst="rect">
            <a:avLst/>
          </a:prstGeom>
        </p:spPr>
        <p:txBody>
          <a:bodyPr wrap="square">
            <a:spAutoFit/>
          </a:bodyPr>
          <a:lstStyle/>
          <a:p>
            <a:endParaRPr lang="en-US" dirty="0" smtClean="0"/>
          </a:p>
          <a:p>
            <a:r>
              <a:rPr lang="en-US" dirty="0"/>
              <a:t>The above graph reveals the Net NPA Provisions in Net advances from 2015-16 to 2019-2020. The Net NPA gradually reduced because of good credit appraisal policy. In 2015-16 the Net NPA was 1.08% over its net advances. In 2016-17 it reduced to 1.60%, in 2017-18 it further reduced to 4.52% and in 2018-19 it got further reduced to 4.26% but in 2019-2020 it increased marginally to 4.90% over its Net advances.</a:t>
            </a:r>
          </a:p>
          <a:p>
            <a:endParaRPr lang="en-US" dirty="0"/>
          </a:p>
        </p:txBody>
      </p:sp>
      <p:graphicFrame>
        <p:nvGraphicFramePr>
          <p:cNvPr id="5" name="Chart 4"/>
          <p:cNvGraphicFramePr/>
          <p:nvPr>
            <p:extLst>
              <p:ext uri="{D42A27DB-BD31-4B8C-83A1-F6EECF244321}">
                <p14:modId xmlns:p14="http://schemas.microsoft.com/office/powerpoint/2010/main" val="2412132779"/>
              </p:ext>
            </p:extLst>
          </p:nvPr>
        </p:nvGraphicFramePr>
        <p:xfrm>
          <a:off x="1371600" y="304800"/>
          <a:ext cx="55626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3060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Autofit/>
          </a:bodyPr>
          <a:lstStyle/>
          <a:p>
            <a:pPr marL="457200" indent="-457200" algn="l">
              <a:buFont typeface="+mj-lt"/>
              <a:buAutoNum type="arabicPeriod" startAt="5"/>
            </a:pPr>
            <a:r>
              <a:rPr lang="en-US" sz="2400" b="1" u="sng" dirty="0">
                <a:solidFill>
                  <a:schemeClr val="tx1"/>
                </a:solidFill>
              </a:rPr>
              <a:t>RATIO OF GROSS NPA TO TOTAL ADVANCES</a:t>
            </a:r>
            <a:endParaRPr lang="en-US" sz="2400" dirty="0">
              <a:solidFill>
                <a:schemeClr val="tx1"/>
              </a:solidFill>
            </a:endParaRPr>
          </a:p>
        </p:txBody>
      </p:sp>
      <mc:AlternateContent xmlns:mc="http://schemas.openxmlformats.org/markup-compatibility/2006" xmlns:a14="http://schemas.microsoft.com/office/drawing/2010/main">
        <mc:Choice Requires="a14">
          <p:sp>
            <p:nvSpPr>
              <p:cNvPr id="4" name="TextBox 3"/>
              <p:cNvSpPr txBox="1"/>
              <p:nvPr/>
            </p:nvSpPr>
            <p:spPr>
              <a:xfrm>
                <a:off x="301752" y="1447800"/>
                <a:ext cx="8534400" cy="4507260"/>
              </a:xfrm>
              <a:prstGeom prst="rect">
                <a:avLst/>
              </a:prstGeom>
              <a:noFill/>
            </p:spPr>
            <p:txBody>
              <a:bodyPr wrap="square" rtlCol="0">
                <a:spAutoFit/>
              </a:bodyPr>
              <a:lstStyle/>
              <a:p>
                <a:pPr>
                  <a:lnSpc>
                    <a:spcPct val="150000"/>
                  </a:lnSpc>
                </a:pPr>
                <a:r>
                  <a:rPr lang="en-US" sz="2000" dirty="0"/>
                  <a:t>The table shows the percentage change in Gross NPA to total advances at the Indian Bank</a:t>
                </a:r>
              </a:p>
              <a:p>
                <a:pPr>
                  <a:lnSpc>
                    <a:spcPct val="150000"/>
                  </a:lnSpc>
                </a:pPr>
                <a:r>
                  <a:rPr lang="en-US" sz="2000" b="1" dirty="0" smtClean="0">
                    <a:solidFill>
                      <a:prstClr val="black"/>
                    </a:solidFill>
                  </a:rPr>
                  <a:t>            </a:t>
                </a:r>
                <a:endParaRPr lang="en-US" sz="2000" b="1" dirty="0">
                  <a:solidFill>
                    <a:prstClr val="black"/>
                  </a:solidFill>
                </a:endParaRPr>
              </a:p>
              <a:p>
                <a:r>
                  <a:rPr lang="en-US" sz="2000" b="1" dirty="0" smtClean="0"/>
                  <a:t>                      </a:t>
                </a:r>
                <a:r>
                  <a:rPr lang="en-US" sz="2000" b="1" dirty="0"/>
                  <a:t>Gross NPA (%) =  </a:t>
                </a:r>
                <a14:m>
                  <m:oMath xmlns:m="http://schemas.openxmlformats.org/officeDocument/2006/math">
                    <m:f>
                      <m:fPr>
                        <m:ctrlPr>
                          <a:rPr lang="en-US" sz="2000" b="1" i="1">
                            <a:latin typeface="Cambria Math" panose="02040503050406030204" pitchFamily="18" charset="0"/>
                          </a:rPr>
                        </m:ctrlPr>
                      </m:fPr>
                      <m:num>
                        <m:r>
                          <a:rPr lang="en-US" sz="2000" b="1">
                            <a:latin typeface="Cambria Math"/>
                          </a:rPr>
                          <m:t> </m:t>
                        </m:r>
                        <m:r>
                          <a:rPr lang="en-US" sz="2000" b="1" i="1">
                            <a:latin typeface="Cambria Math"/>
                          </a:rPr>
                          <m:t>𝐆𝐫𝐨𝐬𝐬</m:t>
                        </m:r>
                        <m:r>
                          <a:rPr lang="en-US" sz="2000" b="1">
                            <a:latin typeface="Cambria Math"/>
                          </a:rPr>
                          <m:t> </m:t>
                        </m:r>
                        <m:r>
                          <a:rPr lang="en-US" sz="2000" b="1" i="1">
                            <a:latin typeface="Cambria Math"/>
                          </a:rPr>
                          <m:t>𝐍𝐏𝐀</m:t>
                        </m:r>
                      </m:num>
                      <m:den>
                        <m:r>
                          <a:rPr lang="en-US" sz="2000" b="1" i="1">
                            <a:latin typeface="Cambria Math"/>
                          </a:rPr>
                          <m:t>𝐓𝐨𝐭𝐚𝐥</m:t>
                        </m:r>
                        <m:r>
                          <a:rPr lang="en-US" sz="2000" b="1">
                            <a:latin typeface="Cambria Math"/>
                          </a:rPr>
                          <m:t> </m:t>
                        </m:r>
                        <m:r>
                          <a:rPr lang="en-US" sz="2000" b="1" i="1">
                            <a:latin typeface="Cambria Math"/>
                          </a:rPr>
                          <m:t>𝐀𝐝𝐯𝐚𝐧𝐜𝐞𝐬</m:t>
                        </m:r>
                      </m:den>
                    </m:f>
                    <m:r>
                      <a:rPr lang="en-US" sz="2000" b="1" i="1">
                        <a:latin typeface="Cambria Math"/>
                      </a:rPr>
                      <m:t> ×</m:t>
                    </m:r>
                    <m:r>
                      <a:rPr lang="en-US" sz="2000" b="1" i="1">
                        <a:latin typeface="Cambria Math"/>
                      </a:rPr>
                      <m:t>𝟏𝟎𝟎</m:t>
                    </m:r>
                  </m:oMath>
                </a14:m>
                <a:endParaRPr lang="en-US" sz="2000" dirty="0"/>
              </a:p>
              <a:p>
                <a:endParaRPr lang="en-US" sz="2000" dirty="0">
                  <a:solidFill>
                    <a:prstClr val="black"/>
                  </a:solidFill>
                </a:endParaRPr>
              </a:p>
              <a:p>
                <a:endParaRPr lang="en-US" sz="2000" dirty="0" smtClean="0">
                  <a:solidFill>
                    <a:prstClr val="black"/>
                  </a:solidFill>
                </a:endParaRPr>
              </a:p>
              <a:p>
                <a:endParaRPr lang="en-US" sz="2000" dirty="0">
                  <a:solidFill>
                    <a:prstClr val="black"/>
                  </a:solidFill>
                </a:endParaRPr>
              </a:p>
              <a:p>
                <a:endParaRPr lang="en-US" dirty="0" smtClean="0">
                  <a:solidFill>
                    <a:prstClr val="black"/>
                  </a:solidFill>
                </a:endParaRPr>
              </a:p>
              <a:p>
                <a:endParaRPr lang="en-US" dirty="0">
                  <a:solidFill>
                    <a:prstClr val="black"/>
                  </a:solidFill>
                </a:endParaRPr>
              </a:p>
              <a:p>
                <a:endParaRPr lang="en-US" dirty="0" smtClean="0">
                  <a:solidFill>
                    <a:prstClr val="black"/>
                  </a:solidFill>
                </a:endParaRPr>
              </a:p>
              <a:p>
                <a:endParaRPr lang="en-US" dirty="0">
                  <a:solidFill>
                    <a:prstClr val="black"/>
                  </a:solidFill>
                </a:endParaRPr>
              </a:p>
              <a:p>
                <a:endParaRPr lang="en-US" dirty="0">
                  <a:solidFill>
                    <a:prstClr val="black"/>
                  </a:solidFill>
                </a:endParaRPr>
              </a:p>
              <a:p>
                <a:endParaRPr lang="en-IN" dirty="0">
                  <a:solidFill>
                    <a:prstClr val="black"/>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01752" y="1447800"/>
                <a:ext cx="8534400" cy="4507260"/>
              </a:xfrm>
              <a:prstGeom prst="rect">
                <a:avLst/>
              </a:prstGeom>
              <a:blipFill rotWithShape="1">
                <a:blip r:embed="rId2"/>
                <a:stretch>
                  <a:fillRect l="-786" b="-1218"/>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4000292010"/>
              </p:ext>
            </p:extLst>
          </p:nvPr>
        </p:nvGraphicFramePr>
        <p:xfrm>
          <a:off x="1600200" y="3701430"/>
          <a:ext cx="5562600" cy="2394570"/>
        </p:xfrm>
        <a:graphic>
          <a:graphicData uri="http://schemas.openxmlformats.org/drawingml/2006/table">
            <a:tbl>
              <a:tblPr firstRow="1" firstCol="1" lastRow="1" lastCol="1" bandRow="1" bandCol="1"/>
              <a:tblGrid>
                <a:gridCol w="989541"/>
                <a:gridCol w="1080069"/>
                <a:gridCol w="1055000"/>
                <a:gridCol w="1154581"/>
                <a:gridCol w="1283409"/>
              </a:tblGrid>
              <a:tr h="746825">
                <a:tc>
                  <a:txBody>
                    <a:bodyPr/>
                    <a:lstStyle/>
                    <a:p>
                      <a:pPr marL="215900" marR="205740">
                        <a:lnSpc>
                          <a:spcPct val="150000"/>
                        </a:lnSpc>
                        <a:spcBef>
                          <a:spcPts val="20"/>
                        </a:spcBef>
                        <a:spcAft>
                          <a:spcPts val="0"/>
                        </a:spcAft>
                      </a:pPr>
                      <a:r>
                        <a:rPr lang="en-US" sz="1200" b="1">
                          <a:effectLst/>
                          <a:latin typeface="Times New Roman"/>
                          <a:ea typeface="Bookman Old Style"/>
                          <a:cs typeface="Bookman Old Style"/>
                        </a:rPr>
                        <a:t>SR.NO</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6525" marR="124460">
                        <a:lnSpc>
                          <a:spcPct val="150000"/>
                        </a:lnSpc>
                        <a:spcBef>
                          <a:spcPts val="20"/>
                        </a:spcBef>
                        <a:spcAft>
                          <a:spcPts val="0"/>
                        </a:spcAft>
                      </a:pPr>
                      <a:r>
                        <a:rPr lang="en-US" sz="1200" b="1">
                          <a:effectLst/>
                          <a:latin typeface="Times New Roman"/>
                          <a:ea typeface="Bookman Old Style"/>
                          <a:cs typeface="Bookman Old Style"/>
                        </a:rPr>
                        <a:t>Year</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6680">
                        <a:lnSpc>
                          <a:spcPct val="150000"/>
                        </a:lnSpc>
                        <a:spcBef>
                          <a:spcPts val="20"/>
                        </a:spcBef>
                        <a:spcAft>
                          <a:spcPts val="0"/>
                        </a:spcAft>
                      </a:pPr>
                      <a:r>
                        <a:rPr lang="en-US" sz="1200" b="1">
                          <a:effectLst/>
                          <a:latin typeface="Times New Roman"/>
                          <a:ea typeface="Bookman Old Style"/>
                          <a:cs typeface="Bookman Old Style"/>
                        </a:rPr>
                        <a:t>Gross NPA</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6360" marR="74295">
                        <a:lnSpc>
                          <a:spcPct val="150000"/>
                        </a:lnSpc>
                        <a:spcBef>
                          <a:spcPts val="20"/>
                        </a:spcBef>
                        <a:spcAft>
                          <a:spcPts val="0"/>
                        </a:spcAft>
                      </a:pPr>
                      <a:r>
                        <a:rPr lang="en-US" sz="1200" b="1">
                          <a:effectLst/>
                          <a:latin typeface="Times New Roman"/>
                          <a:ea typeface="Bookman Old Style"/>
                          <a:cs typeface="Bookman Old Style"/>
                        </a:rPr>
                        <a:t>Total Advances</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700" marR="127000">
                        <a:lnSpc>
                          <a:spcPct val="150000"/>
                        </a:lnSpc>
                        <a:spcBef>
                          <a:spcPts val="20"/>
                        </a:spcBef>
                        <a:spcAft>
                          <a:spcPts val="0"/>
                        </a:spcAft>
                      </a:pPr>
                      <a:r>
                        <a:rPr lang="en-US" sz="1200" b="1">
                          <a:effectLst/>
                          <a:latin typeface="Times New Roman"/>
                          <a:ea typeface="Bookman Old Style"/>
                          <a:cs typeface="Bookman Old Style"/>
                        </a:rPr>
                        <a:t>Gross NPA </a:t>
                      </a:r>
                      <a:endParaRPr lang="en-US" sz="1100">
                        <a:effectLst/>
                        <a:latin typeface="Bookman Old Style"/>
                        <a:ea typeface="Bookman Old Style"/>
                        <a:cs typeface="Bookman Old Style"/>
                      </a:endParaRPr>
                    </a:p>
                    <a:p>
                      <a:pPr marL="139700" marR="127000">
                        <a:lnSpc>
                          <a:spcPct val="150000"/>
                        </a:lnSpc>
                        <a:spcBef>
                          <a:spcPts val="20"/>
                        </a:spcBef>
                        <a:spcAft>
                          <a:spcPts val="0"/>
                        </a:spcAft>
                      </a:pPr>
                      <a:r>
                        <a:rPr lang="en-US" sz="1200" b="1">
                          <a:effectLst/>
                          <a:latin typeface="Times New Roman"/>
                          <a:ea typeface="Bookman Old Style"/>
                          <a:cs typeface="Bookman Old Style"/>
                        </a:rPr>
                        <a:t>  (In %)</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549">
                <a:tc>
                  <a:txBody>
                    <a:bodyPr/>
                    <a:lstStyle/>
                    <a:p>
                      <a:pPr marL="11430" marR="0">
                        <a:lnSpc>
                          <a:spcPct val="150000"/>
                        </a:lnSpc>
                        <a:spcBef>
                          <a:spcPts val="0"/>
                        </a:spcBef>
                        <a:spcAft>
                          <a:spcPts val="0"/>
                        </a:spcAft>
                      </a:pPr>
                      <a:r>
                        <a:rPr lang="en-US" sz="1200">
                          <a:effectLst/>
                          <a:latin typeface="Times New Roman"/>
                          <a:ea typeface="Bookman Old Style"/>
                          <a:cs typeface="Bookman Old Style"/>
                        </a:rPr>
                        <a:t>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 marR="124460">
                        <a:lnSpc>
                          <a:spcPct val="150000"/>
                        </a:lnSpc>
                        <a:spcBef>
                          <a:spcPts val="0"/>
                        </a:spcBef>
                        <a:spcAft>
                          <a:spcPts val="0"/>
                        </a:spcAft>
                      </a:pPr>
                      <a:r>
                        <a:rPr lang="en-US" sz="1200">
                          <a:effectLst/>
                          <a:latin typeface="Times New Roman"/>
                          <a:ea typeface="Bookman Old Style"/>
                          <a:cs typeface="Bookman Old Style"/>
                        </a:rPr>
                        <a:t>2015-16</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4775">
                        <a:lnSpc>
                          <a:spcPct val="150000"/>
                        </a:lnSpc>
                        <a:spcBef>
                          <a:spcPts val="0"/>
                        </a:spcBef>
                        <a:spcAft>
                          <a:spcPts val="0"/>
                        </a:spcAft>
                      </a:pPr>
                      <a:r>
                        <a:rPr lang="en-US" sz="1200">
                          <a:effectLst/>
                          <a:latin typeface="Times New Roman"/>
                          <a:ea typeface="Bookman Old Style"/>
                          <a:cs typeface="Bookman Old Style"/>
                        </a:rPr>
                        <a:t>20895.3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4295">
                        <a:lnSpc>
                          <a:spcPct val="150000"/>
                        </a:lnSpc>
                        <a:spcBef>
                          <a:spcPts val="0"/>
                        </a:spcBef>
                        <a:spcAft>
                          <a:spcPts val="0"/>
                        </a:spcAft>
                      </a:pPr>
                      <a:r>
                        <a:rPr lang="en-US" sz="1200">
                          <a:effectLst/>
                          <a:latin typeface="Times New Roman"/>
                          <a:ea typeface="Bookman Old Style"/>
                          <a:cs typeface="Bookman Old Style"/>
                        </a:rPr>
                        <a:t>280484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6540" algn="ctr">
                        <a:lnSpc>
                          <a:spcPct val="150000"/>
                        </a:lnSpc>
                        <a:spcBef>
                          <a:spcPts val="0"/>
                        </a:spcBef>
                        <a:spcAft>
                          <a:spcPts val="0"/>
                        </a:spcAft>
                      </a:pPr>
                      <a:r>
                        <a:rPr lang="en-US" sz="1200">
                          <a:effectLst/>
                          <a:latin typeface="Times New Roman"/>
                          <a:ea typeface="Bookman Old Style"/>
                          <a:cs typeface="Bookman Old Style"/>
                        </a:rPr>
                        <a:t>7.44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549">
                <a:tc>
                  <a:txBody>
                    <a:bodyPr/>
                    <a:lstStyle/>
                    <a:p>
                      <a:pPr marL="11430" marR="0">
                        <a:lnSpc>
                          <a:spcPct val="150000"/>
                        </a:lnSpc>
                        <a:spcBef>
                          <a:spcPts val="0"/>
                        </a:spcBef>
                        <a:spcAft>
                          <a:spcPts val="0"/>
                        </a:spcAft>
                      </a:pPr>
                      <a:r>
                        <a:rPr lang="en-US" sz="1200">
                          <a:effectLst/>
                          <a:latin typeface="Times New Roman"/>
                          <a:ea typeface="Bookman Old Style"/>
                          <a:cs typeface="Bookman Old Style"/>
                        </a:rPr>
                        <a:t>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 marR="124460">
                        <a:lnSpc>
                          <a:spcPct val="150000"/>
                        </a:lnSpc>
                        <a:spcBef>
                          <a:spcPts val="0"/>
                        </a:spcBef>
                        <a:spcAft>
                          <a:spcPts val="0"/>
                        </a:spcAft>
                      </a:pPr>
                      <a:r>
                        <a:rPr lang="en-US" sz="1200">
                          <a:effectLst/>
                          <a:latin typeface="Times New Roman"/>
                          <a:ea typeface="Bookman Old Style"/>
                          <a:cs typeface="Bookman Old Style"/>
                        </a:rPr>
                        <a:t>2016-17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3505">
                        <a:lnSpc>
                          <a:spcPct val="150000"/>
                        </a:lnSpc>
                        <a:spcBef>
                          <a:spcPts val="0"/>
                        </a:spcBef>
                        <a:spcAft>
                          <a:spcPts val="0"/>
                        </a:spcAft>
                      </a:pPr>
                      <a:r>
                        <a:rPr lang="en-US" sz="1200">
                          <a:effectLst/>
                          <a:latin typeface="Times New Roman"/>
                          <a:ea typeface="Bookman Old Style"/>
                          <a:cs typeface="Bookman Old Style"/>
                        </a:rPr>
                        <a:t>19202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4295">
                        <a:lnSpc>
                          <a:spcPct val="150000"/>
                        </a:lnSpc>
                        <a:spcBef>
                          <a:spcPts val="0"/>
                        </a:spcBef>
                        <a:spcAft>
                          <a:spcPts val="0"/>
                        </a:spcAft>
                      </a:pPr>
                      <a:r>
                        <a:rPr lang="en-US" sz="1200">
                          <a:effectLst/>
                          <a:latin typeface="Times New Roman"/>
                          <a:ea typeface="Bookman Old Style"/>
                          <a:cs typeface="Bookman Old Style"/>
                        </a:rPr>
                        <a:t>349255</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6540" algn="ctr">
                        <a:lnSpc>
                          <a:spcPct val="150000"/>
                        </a:lnSpc>
                        <a:spcBef>
                          <a:spcPts val="0"/>
                        </a:spcBef>
                        <a:spcAft>
                          <a:spcPts val="0"/>
                        </a:spcAft>
                      </a:pPr>
                      <a:r>
                        <a:rPr lang="en-US" sz="1200">
                          <a:effectLst/>
                          <a:latin typeface="Times New Roman"/>
                          <a:ea typeface="Bookman Old Style"/>
                          <a:cs typeface="Bookman Old Style"/>
                        </a:rPr>
                        <a:t>5.49</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549">
                <a:tc>
                  <a:txBody>
                    <a:bodyPr/>
                    <a:lstStyle/>
                    <a:p>
                      <a:pPr marL="11430" marR="0">
                        <a:lnSpc>
                          <a:spcPct val="150000"/>
                        </a:lnSpc>
                        <a:spcBef>
                          <a:spcPts val="0"/>
                        </a:spcBef>
                        <a:spcAft>
                          <a:spcPts val="0"/>
                        </a:spcAft>
                      </a:pPr>
                      <a:r>
                        <a:rPr lang="en-US" sz="1200">
                          <a:effectLst/>
                          <a:latin typeface="Times New Roman"/>
                          <a:ea typeface="Bookman Old Style"/>
                          <a:cs typeface="Bookman Old Style"/>
                        </a:rPr>
                        <a:t>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 marR="124460">
                        <a:lnSpc>
                          <a:spcPct val="150000"/>
                        </a:lnSpc>
                        <a:spcBef>
                          <a:spcPts val="0"/>
                        </a:spcBef>
                        <a:spcAft>
                          <a:spcPts val="0"/>
                        </a:spcAft>
                      </a:pPr>
                      <a:r>
                        <a:rPr lang="en-US" sz="1200">
                          <a:effectLst/>
                          <a:latin typeface="Times New Roman"/>
                          <a:ea typeface="Bookman Old Style"/>
                          <a:cs typeface="Bookman Old Style"/>
                        </a:rPr>
                        <a:t>2017-18</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4775">
                        <a:lnSpc>
                          <a:spcPct val="150000"/>
                        </a:lnSpc>
                        <a:spcBef>
                          <a:spcPts val="0"/>
                        </a:spcBef>
                        <a:spcAft>
                          <a:spcPts val="0"/>
                        </a:spcAft>
                      </a:pPr>
                      <a:r>
                        <a:rPr lang="en-US" sz="1200">
                          <a:effectLst/>
                          <a:latin typeface="Times New Roman"/>
                          <a:ea typeface="Bookman Old Style"/>
                          <a:cs typeface="Bookman Old Style"/>
                        </a:rPr>
                        <a:t>14808.1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4295">
                        <a:lnSpc>
                          <a:spcPct val="150000"/>
                        </a:lnSpc>
                        <a:spcBef>
                          <a:spcPts val="0"/>
                        </a:spcBef>
                        <a:spcAft>
                          <a:spcPts val="0"/>
                        </a:spcAft>
                      </a:pPr>
                      <a:r>
                        <a:rPr lang="en-US" sz="1200">
                          <a:effectLst/>
                          <a:latin typeface="Times New Roman"/>
                          <a:ea typeface="Bookman Old Style"/>
                          <a:cs typeface="Bookman Old Style"/>
                        </a:rPr>
                        <a:t>314628</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93370" algn="ctr">
                        <a:lnSpc>
                          <a:spcPct val="150000"/>
                        </a:lnSpc>
                        <a:spcBef>
                          <a:spcPts val="0"/>
                        </a:spcBef>
                        <a:spcAft>
                          <a:spcPts val="0"/>
                        </a:spcAft>
                      </a:pPr>
                      <a:r>
                        <a:rPr lang="en-US" sz="1200">
                          <a:effectLst/>
                          <a:latin typeface="Times New Roman"/>
                          <a:ea typeface="Bookman Old Style"/>
                          <a:cs typeface="Bookman Old Style"/>
                        </a:rPr>
                        <a:t>4.7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549">
                <a:tc>
                  <a:txBody>
                    <a:bodyPr/>
                    <a:lstStyle/>
                    <a:p>
                      <a:pPr marL="11430" marR="0">
                        <a:lnSpc>
                          <a:spcPct val="150000"/>
                        </a:lnSpc>
                        <a:spcBef>
                          <a:spcPts val="0"/>
                        </a:spcBef>
                        <a:spcAft>
                          <a:spcPts val="0"/>
                        </a:spcAft>
                      </a:pPr>
                      <a:r>
                        <a:rPr lang="en-US" sz="1200">
                          <a:effectLst/>
                          <a:latin typeface="Times New Roman"/>
                          <a:ea typeface="Bookman Old Style"/>
                          <a:cs typeface="Bookman Old Style"/>
                        </a:rPr>
                        <a:t>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 marR="124460">
                        <a:lnSpc>
                          <a:spcPct val="150000"/>
                        </a:lnSpc>
                        <a:spcBef>
                          <a:spcPts val="0"/>
                        </a:spcBef>
                        <a:spcAft>
                          <a:spcPts val="0"/>
                        </a:spcAft>
                      </a:pPr>
                      <a:r>
                        <a:rPr lang="en-US" sz="1200">
                          <a:effectLst/>
                          <a:latin typeface="Times New Roman"/>
                          <a:ea typeface="Bookman Old Style"/>
                          <a:cs typeface="Bookman Old Style"/>
                        </a:rPr>
                        <a:t>2018-19</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4775">
                        <a:lnSpc>
                          <a:spcPct val="150000"/>
                        </a:lnSpc>
                        <a:spcBef>
                          <a:spcPts val="0"/>
                        </a:spcBef>
                        <a:spcAft>
                          <a:spcPts val="0"/>
                        </a:spcAft>
                      </a:pPr>
                      <a:r>
                        <a:rPr lang="en-US" sz="1200">
                          <a:effectLst/>
                          <a:latin typeface="Times New Roman"/>
                          <a:ea typeface="Bookman Old Style"/>
                          <a:cs typeface="Bookman Old Style"/>
                        </a:rPr>
                        <a:t>17512.4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4295">
                        <a:lnSpc>
                          <a:spcPct val="150000"/>
                        </a:lnSpc>
                        <a:spcBef>
                          <a:spcPts val="0"/>
                        </a:spcBef>
                        <a:spcAft>
                          <a:spcPts val="0"/>
                        </a:spcAft>
                      </a:pPr>
                      <a:r>
                        <a:rPr lang="en-US" sz="1200">
                          <a:effectLst/>
                          <a:latin typeface="Times New Roman"/>
                          <a:ea typeface="Bookman Old Style"/>
                          <a:cs typeface="Bookman Old Style"/>
                        </a:rPr>
                        <a:t>406284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6540" algn="ctr">
                        <a:lnSpc>
                          <a:spcPct val="150000"/>
                        </a:lnSpc>
                        <a:spcBef>
                          <a:spcPts val="0"/>
                        </a:spcBef>
                        <a:spcAft>
                          <a:spcPts val="0"/>
                        </a:spcAft>
                      </a:pPr>
                      <a:r>
                        <a:rPr lang="en-US" sz="1200">
                          <a:effectLst/>
                          <a:latin typeface="Times New Roman"/>
                          <a:ea typeface="Bookman Old Style"/>
                          <a:cs typeface="Bookman Old Style"/>
                        </a:rPr>
                        <a:t>4.31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29549">
                <a:tc>
                  <a:txBody>
                    <a:bodyPr/>
                    <a:lstStyle/>
                    <a:p>
                      <a:pPr marL="11430" marR="0">
                        <a:lnSpc>
                          <a:spcPct val="150000"/>
                        </a:lnSpc>
                        <a:spcBef>
                          <a:spcPts val="0"/>
                        </a:spcBef>
                        <a:spcAft>
                          <a:spcPts val="0"/>
                        </a:spcAft>
                      </a:pPr>
                      <a:r>
                        <a:rPr lang="en-US" sz="1200">
                          <a:effectLst/>
                          <a:latin typeface="Times New Roman"/>
                          <a:ea typeface="Bookman Old Style"/>
                          <a:cs typeface="Bookman Old Style"/>
                        </a:rPr>
                        <a:t>5</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7160" marR="124460">
                        <a:lnSpc>
                          <a:spcPct val="150000"/>
                        </a:lnSpc>
                        <a:spcBef>
                          <a:spcPts val="0"/>
                        </a:spcBef>
                        <a:spcAft>
                          <a:spcPts val="0"/>
                        </a:spcAft>
                      </a:pPr>
                      <a:r>
                        <a:rPr lang="en-US" sz="1200">
                          <a:effectLst/>
                          <a:latin typeface="Times New Roman"/>
                          <a:ea typeface="Bookman Old Style"/>
                          <a:cs typeface="Bookman Old Style"/>
                        </a:rPr>
                        <a:t>2019-2020</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16840" marR="104775">
                        <a:lnSpc>
                          <a:spcPct val="150000"/>
                        </a:lnSpc>
                        <a:spcBef>
                          <a:spcPts val="0"/>
                        </a:spcBef>
                        <a:spcAft>
                          <a:spcPts val="0"/>
                        </a:spcAft>
                      </a:pPr>
                      <a:r>
                        <a:rPr lang="en-US" sz="1200">
                          <a:effectLst/>
                          <a:latin typeface="Times New Roman"/>
                          <a:ea typeface="Bookman Old Style"/>
                          <a:cs typeface="Bookman Old Style"/>
                        </a:rPr>
                        <a:t>26437.3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5090" marR="74295">
                        <a:lnSpc>
                          <a:spcPct val="150000"/>
                        </a:lnSpc>
                        <a:spcBef>
                          <a:spcPts val="0"/>
                        </a:spcBef>
                        <a:spcAft>
                          <a:spcPts val="0"/>
                        </a:spcAft>
                      </a:pPr>
                      <a:r>
                        <a:rPr lang="en-US" sz="1200">
                          <a:effectLst/>
                          <a:latin typeface="Times New Roman"/>
                          <a:ea typeface="Bookman Old Style"/>
                          <a:cs typeface="Bookman Old Style"/>
                        </a:rPr>
                        <a:t>538151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256540" algn="ctr">
                        <a:lnSpc>
                          <a:spcPct val="150000"/>
                        </a:lnSpc>
                        <a:spcBef>
                          <a:spcPts val="0"/>
                        </a:spcBef>
                        <a:spcAft>
                          <a:spcPts val="0"/>
                        </a:spcAft>
                      </a:pPr>
                      <a:r>
                        <a:rPr lang="en-US" sz="1200" dirty="0">
                          <a:effectLst/>
                          <a:latin typeface="Times New Roman"/>
                          <a:ea typeface="Bookman Old Style"/>
                          <a:cs typeface="Bookman Old Style"/>
                        </a:rPr>
                        <a:t>4.91</a:t>
                      </a:r>
                      <a:endParaRPr lang="en-US" sz="1100" dirty="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81837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0271" y="3810000"/>
            <a:ext cx="8312727" cy="2308324"/>
          </a:xfrm>
          <a:prstGeom prst="rect">
            <a:avLst/>
          </a:prstGeom>
        </p:spPr>
        <p:txBody>
          <a:bodyPr wrap="square">
            <a:spAutoFit/>
          </a:bodyPr>
          <a:lstStyle/>
          <a:p>
            <a:endParaRPr lang="en-US" dirty="0" smtClean="0"/>
          </a:p>
          <a:p>
            <a:r>
              <a:rPr lang="en-US" dirty="0"/>
              <a:t>The above graph reveals the total gross NPA in total advances from 2015-16 to 2019-2020. The total gross NPA gradually reduced because of good credit appraisal policy. In 2015-16 the gross NPA was 7.44% over its total advances. In 2016-17 it reduced to 5.49%, in 2017-18 it further reduced to 4.70% and in 2018-19 it got further reduced to 4.31% but in 2019-2020 it increased marginally to 4.91% over its total advances.</a:t>
            </a:r>
          </a:p>
          <a:p>
            <a:endParaRPr lang="en-US" dirty="0"/>
          </a:p>
        </p:txBody>
      </p:sp>
      <p:graphicFrame>
        <p:nvGraphicFramePr>
          <p:cNvPr id="4" name="Chart 3"/>
          <p:cNvGraphicFramePr/>
          <p:nvPr>
            <p:extLst>
              <p:ext uri="{D42A27DB-BD31-4B8C-83A1-F6EECF244321}">
                <p14:modId xmlns:p14="http://schemas.microsoft.com/office/powerpoint/2010/main" val="1686880557"/>
              </p:ext>
            </p:extLst>
          </p:nvPr>
        </p:nvGraphicFramePr>
        <p:xfrm>
          <a:off x="990600" y="228600"/>
          <a:ext cx="6400800" cy="3733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456523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FINDINGS</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447800"/>
            <a:ext cx="8503920" cy="4800600"/>
          </a:xfrm>
        </p:spPr>
        <p:txBody>
          <a:bodyPr>
            <a:normAutofit/>
          </a:bodyPr>
          <a:lstStyle/>
          <a:p>
            <a:pPr lvl="0">
              <a:lnSpc>
                <a:spcPct val="150000"/>
              </a:lnSpc>
              <a:spcBef>
                <a:spcPts val="1200"/>
              </a:spcBef>
            </a:pPr>
            <a:r>
              <a:rPr lang="en-US" sz="2000" dirty="0"/>
              <a:t>Nonperforming asset means an asset or account of borrower, which has been classified by bank or financial institution as sub –standard, doubtful or loss asset, in accordance with the direction or guidelines relating to assets classification issued by RBI</a:t>
            </a:r>
            <a:r>
              <a:rPr lang="en-US" sz="2000" dirty="0" smtClean="0"/>
              <a:t>. </a:t>
            </a:r>
          </a:p>
          <a:p>
            <a:pPr>
              <a:lnSpc>
                <a:spcPct val="150000"/>
              </a:lnSpc>
              <a:spcBef>
                <a:spcPts val="1200"/>
              </a:spcBef>
            </a:pPr>
            <a:r>
              <a:rPr lang="en-US" sz="2000" dirty="0"/>
              <a:t>The NPA can be recovered through the </a:t>
            </a:r>
            <a:r>
              <a:rPr lang="en-US" sz="2000" dirty="0" smtClean="0"/>
              <a:t>Securitization </a:t>
            </a:r>
            <a:r>
              <a:rPr lang="en-US" sz="2000" dirty="0"/>
              <a:t>and Reconstruction of Financial Assets and Enforcement of Securities Interest </a:t>
            </a:r>
            <a:r>
              <a:rPr lang="en-US" sz="2000" b="1" dirty="0"/>
              <a:t>Act</a:t>
            </a:r>
            <a:r>
              <a:rPr lang="en-US" sz="2000" dirty="0"/>
              <a:t>, 2002 (also known as the </a:t>
            </a:r>
            <a:r>
              <a:rPr lang="en-US" sz="2000" b="1" dirty="0"/>
              <a:t>SARFAESI Act</a:t>
            </a:r>
            <a:r>
              <a:rPr lang="en-US" sz="2000" dirty="0"/>
              <a:t>) which is an Indian law. It allows banks and other financial institution to auction residential or commercial properties (of Defaulter) to recover loans.</a:t>
            </a:r>
            <a:endParaRPr lang="en-IN" sz="2000" dirty="0"/>
          </a:p>
          <a:p>
            <a:pPr lvl="0">
              <a:lnSpc>
                <a:spcPct val="150000"/>
              </a:lnSpc>
              <a:spcBef>
                <a:spcPts val="1200"/>
              </a:spcBef>
            </a:pPr>
            <a:endParaRPr lang="en-IN" sz="2000" dirty="0" smtClean="0"/>
          </a:p>
          <a:p>
            <a:pPr>
              <a:lnSpc>
                <a:spcPct val="150000"/>
              </a:lnSpc>
              <a:spcBef>
                <a:spcPts val="1200"/>
              </a:spcBef>
              <a:buNone/>
            </a:pPr>
            <a:endParaRPr lang="en-US" sz="2000" dirty="0" smtClean="0">
              <a:latin typeface="Times New Roman" pitchFamily="18" charset="0"/>
              <a:cs typeface="Times New Roman" pitchFamily="18" charset="0"/>
            </a:endParaRPr>
          </a:p>
          <a:p>
            <a:pPr>
              <a:lnSpc>
                <a:spcPct val="150000"/>
              </a:lnSpc>
              <a:spcBef>
                <a:spcPts val="1200"/>
              </a:spcBef>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FINDINGS</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447800"/>
            <a:ext cx="8503920" cy="4800600"/>
          </a:xfrm>
        </p:spPr>
        <p:txBody>
          <a:bodyPr>
            <a:normAutofit fontScale="92500" lnSpcReduction="10000"/>
          </a:bodyPr>
          <a:lstStyle/>
          <a:p>
            <a:pPr lvl="0">
              <a:lnSpc>
                <a:spcPct val="150000"/>
              </a:lnSpc>
            </a:pPr>
            <a:r>
              <a:rPr lang="en-US" sz="2000" dirty="0"/>
              <a:t>The Study reveals the loss assets to Indian Bank In 2015-16 the loss assets of apex bank was 2.61%.  In 2016-17 it decreased to 2.10% and in 2017-18 it increased marginally to 2.27% because bank fails to take proper decisions at right time. In order reduce the loss of assets the bank have taken appropriate decision i.e., bank adopted SARFAESI act  to reduce the loss in assets as a result it is reduced to 2.07% in 2018-19 But the decisions taken by Bank did not serve increased to 3.42% the purpose in 2019-2020 that doubtful</a:t>
            </a:r>
          </a:p>
          <a:p>
            <a:pPr lvl="0">
              <a:lnSpc>
                <a:spcPct val="150000"/>
              </a:lnSpc>
            </a:pPr>
            <a:r>
              <a:rPr lang="en-US" sz="2000" dirty="0"/>
              <a:t>The Study reveals the Net NPA provisions of Indian Bank. Net NPA reduced step by step from 7.44% in 2015-16 to 4.31% in 2018-19 progressively, but slightly increased to 4.91% in 2019-2020</a:t>
            </a:r>
          </a:p>
          <a:p>
            <a:pPr>
              <a:lnSpc>
                <a:spcPct val="150000"/>
              </a:lnSpc>
              <a:spcBef>
                <a:spcPts val="1200"/>
              </a:spcBef>
              <a:buNone/>
            </a:pPr>
            <a:endParaRPr lang="en-US" sz="2000" dirty="0" smtClean="0">
              <a:latin typeface="Times New Roman" pitchFamily="18" charset="0"/>
              <a:cs typeface="Times New Roman" pitchFamily="18" charset="0"/>
            </a:endParaRPr>
          </a:p>
          <a:p>
            <a:pPr>
              <a:lnSpc>
                <a:spcPct val="150000"/>
              </a:lnSpc>
              <a:spcBef>
                <a:spcPts val="1200"/>
              </a:spcBef>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843908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SUGGESTIONS</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600200"/>
            <a:ext cx="8503920" cy="4648200"/>
          </a:xfrm>
        </p:spPr>
        <p:txBody>
          <a:bodyPr>
            <a:normAutofit lnSpcReduction="10000"/>
          </a:bodyPr>
          <a:lstStyle/>
          <a:p>
            <a:pPr lvl="0">
              <a:lnSpc>
                <a:spcPct val="150000"/>
              </a:lnSpc>
            </a:pPr>
            <a:r>
              <a:rPr lang="en-US" sz="2000" dirty="0"/>
              <a:t>Effective and regular follow-up of the end use of the funds sanctioned is required to ascertain any embezzlement or diversion of funds. This process can be undertaken every quarter so that any account converting to NPA can be properly accounted for.</a:t>
            </a:r>
          </a:p>
          <a:p>
            <a:pPr lvl="0">
              <a:lnSpc>
                <a:spcPct val="150000"/>
              </a:lnSpc>
            </a:pPr>
            <a:r>
              <a:rPr lang="en-US" sz="2000" dirty="0"/>
              <a:t>Combining traditional wisdom with modern statistical tools like Value-at-risk analysis and Markov Chain Analysis should be employed to assess the borrowers. This is to be supplemented by information sharing among the bankers about the credit history of the borrower. In case of new borrowers, especially corporate borrowers, proper analysis of the cash flow statement of last five years is to be done carefully.</a:t>
            </a:r>
          </a:p>
          <a:p>
            <a:pPr>
              <a:lnSpc>
                <a:spcPct val="150000"/>
              </a:lnSpc>
              <a:buNone/>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234514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Identification</a:t>
            </a:r>
            <a:endParaRPr lang="en-IN" dirty="0"/>
          </a:p>
        </p:txBody>
      </p:sp>
      <p:sp>
        <p:nvSpPr>
          <p:cNvPr id="3" name="Content Placeholder 2"/>
          <p:cNvSpPr>
            <a:spLocks noGrp="1"/>
          </p:cNvSpPr>
          <p:nvPr>
            <p:ph sz="quarter" idx="1"/>
          </p:nvPr>
        </p:nvSpPr>
        <p:spPr/>
        <p:txBody>
          <a:bodyPr>
            <a:normAutofit fontScale="92500" lnSpcReduction="10000"/>
          </a:bodyPr>
          <a:lstStyle/>
          <a:p>
            <a:r>
              <a:rPr lang="en-US" sz="2800" dirty="0"/>
              <a:t>The main aim behind making this report is to know how public sector banks are operating their business and how NPAs play its role to the operations of the public sector banks. The report NPAs are classified according to the sector, industry, and state wise. The present study also focuses on the existing system in India to solve the problem of NPAs and comparative analysis to understand which bank is playing what role with concerned to NPAs. Thus, the study will help the decision makers to understand the financial performance and growth of public sector banks as compared to the NPAs</a:t>
            </a:r>
          </a:p>
          <a:p>
            <a:endParaRPr lang="en-IN" dirty="0" smtClean="0"/>
          </a:p>
          <a:p>
            <a:endParaRPr lang="en-IN" dirty="0"/>
          </a:p>
        </p:txBody>
      </p:sp>
    </p:spTree>
    <p:extLst>
      <p:ext uri="{BB962C8B-B14F-4D97-AF65-F5344CB8AC3E}">
        <p14:creationId xmlns:p14="http://schemas.microsoft.com/office/powerpoint/2010/main" val="36430709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mages.jpg"/>
          <p:cNvPicPr>
            <a:picLocks noChangeAspect="1"/>
          </p:cNvPicPr>
          <p:nvPr/>
        </p:nvPicPr>
        <p:blipFill>
          <a:blip r:embed="rId2"/>
          <a:stretch>
            <a:fillRect/>
          </a:stretch>
        </p:blipFill>
        <p:spPr>
          <a:xfrm>
            <a:off x="990600" y="1066800"/>
            <a:ext cx="7010400" cy="44196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4000" b="1" dirty="0" smtClean="0">
                <a:solidFill>
                  <a:srgbClr val="C00000"/>
                </a:solidFill>
                <a:latin typeface="Times New Roman" pitchFamily="18" charset="0"/>
                <a:cs typeface="Times New Roman" pitchFamily="18" charset="0"/>
              </a:rPr>
              <a:t>INTRODUCTION</a:t>
            </a:r>
            <a:endParaRPr lang="en-US" sz="4000" b="1" dirty="0">
              <a:solidFill>
                <a:srgbClr val="C00000"/>
              </a:solidFill>
              <a:latin typeface="Times New Roman" pitchFamily="18" charset="0"/>
              <a:cs typeface="Times New Roman" pitchFamily="18" charset="0"/>
            </a:endParaRPr>
          </a:p>
        </p:txBody>
      </p:sp>
      <p:sp>
        <p:nvSpPr>
          <p:cNvPr id="7" name="Content Placeholder 6"/>
          <p:cNvSpPr>
            <a:spLocks noGrp="1"/>
          </p:cNvSpPr>
          <p:nvPr>
            <p:ph sz="quarter" idx="1"/>
          </p:nvPr>
        </p:nvSpPr>
        <p:spPr>
          <a:xfrm>
            <a:off x="228600" y="1524000"/>
            <a:ext cx="8503920" cy="4953000"/>
          </a:xfrm>
        </p:spPr>
        <p:txBody>
          <a:bodyPr>
            <a:normAutofit fontScale="92500" lnSpcReduction="10000"/>
          </a:bodyPr>
          <a:lstStyle/>
          <a:p>
            <a:pPr algn="just">
              <a:buFont typeface="Wingdings" pitchFamily="2" charset="2"/>
              <a:buChar char="Ø"/>
            </a:pPr>
            <a:r>
              <a:rPr lang="en-US" sz="2400" dirty="0" smtClean="0"/>
              <a:t>Non performing asset(NPA) </a:t>
            </a:r>
            <a:r>
              <a:rPr lang="en-US" sz="2400" dirty="0"/>
              <a:t>means an asset or account of borrower, which has been classified by bank or financial institution as sub –standard, </a:t>
            </a:r>
            <a:r>
              <a:rPr lang="en-US" sz="2400" dirty="0" smtClean="0"/>
              <a:t>doubtful </a:t>
            </a:r>
            <a:r>
              <a:rPr lang="en-US" sz="2400" dirty="0"/>
              <a:t>or loss asset, in accordance with the direction or guidelines relating to assets classification issued by </a:t>
            </a:r>
            <a:r>
              <a:rPr lang="en-US" sz="2400" dirty="0" smtClean="0"/>
              <a:t>RBI.</a:t>
            </a:r>
          </a:p>
          <a:p>
            <a:pPr algn="just">
              <a:buFont typeface="Wingdings" pitchFamily="2" charset="2"/>
              <a:buChar char="Ø"/>
            </a:pPr>
            <a:r>
              <a:rPr lang="en-US" sz="2400" b="1" dirty="0"/>
              <a:t>Sub-standard Assets</a:t>
            </a:r>
            <a:r>
              <a:rPr lang="en-US" sz="2400" b="1" dirty="0" smtClean="0"/>
              <a:t>: </a:t>
            </a:r>
            <a:r>
              <a:rPr lang="en-US" sz="2400" dirty="0"/>
              <a:t>With effect from 31 March 2005, a substandard asset would be one, which has remained NPA for a period less than or equal to 12 months</a:t>
            </a:r>
            <a:r>
              <a:rPr lang="en-US" sz="2400" dirty="0" smtClean="0"/>
              <a:t>.</a:t>
            </a:r>
          </a:p>
          <a:p>
            <a:pPr algn="just">
              <a:buFont typeface="Wingdings" pitchFamily="2" charset="2"/>
              <a:buChar char="Ø"/>
            </a:pPr>
            <a:r>
              <a:rPr lang="en-US" sz="2400" b="1" dirty="0"/>
              <a:t>Doubtful Assets</a:t>
            </a:r>
            <a:r>
              <a:rPr lang="en-US" sz="2400" b="1" dirty="0" smtClean="0"/>
              <a:t>: </a:t>
            </a:r>
            <a:r>
              <a:rPr lang="en-US" sz="2400" dirty="0"/>
              <a:t>With effect from March 31, 2005, an asset would be classified as doubtful if it remained in the sub-standard category for 12 months.</a:t>
            </a:r>
          </a:p>
          <a:p>
            <a:pPr algn="just">
              <a:buFont typeface="Wingdings" pitchFamily="2" charset="2"/>
              <a:buChar char="Ø"/>
            </a:pPr>
            <a:r>
              <a:rPr lang="en-US" sz="2400" b="1" dirty="0"/>
              <a:t>Loss </a:t>
            </a:r>
            <a:r>
              <a:rPr lang="en-US" sz="2400" b="1" dirty="0" smtClean="0"/>
              <a:t>Assets: </a:t>
            </a:r>
            <a:r>
              <a:rPr lang="en-US" sz="2400" dirty="0" smtClean="0"/>
              <a:t>A </a:t>
            </a:r>
            <a:r>
              <a:rPr lang="en-US" sz="2400" dirty="0"/>
              <a:t>loss asset is one which considered uncollectible and of such little value that its continuance as a bankable asset is not warranted- although there may be some salvage or recovery value.</a:t>
            </a:r>
            <a:endParaRPr lang="en-US" sz="2400" dirty="0" smtClean="0">
              <a:latin typeface="Times New Roman" pitchFamily="18" charset="0"/>
              <a:cs typeface="Times New Roman" pitchFamily="18" charset="0"/>
            </a:endParaRPr>
          </a:p>
          <a:p>
            <a:pPr algn="just">
              <a:buFont typeface="Wingdings" pitchFamily="2" charset="2"/>
              <a:buChar char="Ø"/>
            </a:pPr>
            <a:endParaRPr lang="en-US" sz="2000" dirty="0" smtClean="0">
              <a:latin typeface="Times New Roman" pitchFamily="18" charset="0"/>
              <a:cs typeface="Times New Roman" pitchFamily="18" charset="0"/>
            </a:endParaRPr>
          </a:p>
          <a:p>
            <a:pPr marL="0" indent="0">
              <a:buNone/>
            </a:pPr>
            <a:endParaRPr lang="en-US" sz="1800" dirty="0" smtClean="0">
              <a:latin typeface="Arial" pitchFamily="34" charset="0"/>
              <a:cs typeface="Arial" pitchFamily="34" charset="0"/>
            </a:endParaRPr>
          </a:p>
          <a:p>
            <a:pPr>
              <a:buFont typeface="Arial" pitchFamily="34" charset="0"/>
              <a:buChar char="•"/>
            </a:pPr>
            <a:endParaRPr lang="en-US" sz="18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sz="1600" dirty="0" smtClean="0">
              <a:latin typeface="Arial" pitchFamily="34" charset="0"/>
              <a:cs typeface="Arial" pitchFamily="34" charset="0"/>
            </a:endParaRPr>
          </a:p>
          <a:p>
            <a:pPr>
              <a:buFont typeface="Arial" pitchFamily="34" charset="0"/>
              <a:buChar char="•"/>
            </a:pP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RESEARCH METHODOLOGY</a:t>
            </a:r>
            <a:endParaRPr lang="en-US" b="1" dirty="0">
              <a:solidFill>
                <a:srgbClr val="C00000"/>
              </a:solidFill>
              <a:latin typeface="Times New Roman" pitchFamily="18" charset="0"/>
              <a:cs typeface="Times New Roman" pitchFamily="18" charset="0"/>
            </a:endParaRPr>
          </a:p>
        </p:txBody>
      </p:sp>
      <p:sp>
        <p:nvSpPr>
          <p:cNvPr id="7" name="Content Placeholder 6"/>
          <p:cNvSpPr>
            <a:spLocks noGrp="1"/>
          </p:cNvSpPr>
          <p:nvPr>
            <p:ph sz="quarter" idx="1"/>
          </p:nvPr>
        </p:nvSpPr>
        <p:spPr>
          <a:xfrm>
            <a:off x="301752" y="1524000"/>
            <a:ext cx="8503920" cy="4575048"/>
          </a:xfrm>
        </p:spPr>
        <p:txBody>
          <a:bodyPr>
            <a:normAutofit lnSpcReduction="10000"/>
          </a:bodyPr>
          <a:lstStyle/>
          <a:p>
            <a:pPr>
              <a:lnSpc>
                <a:spcPct val="150000"/>
              </a:lnSpc>
              <a:spcBef>
                <a:spcPts val="2400"/>
              </a:spcBef>
              <a:buFont typeface="Arial" pitchFamily="34" charset="0"/>
              <a:buChar char="•"/>
            </a:pPr>
            <a:r>
              <a:rPr lang="en-IN" sz="2000" b="1" u="sng" dirty="0"/>
              <a:t>Type of Research Design: Descriptive Research </a:t>
            </a:r>
            <a:endParaRPr lang="en-US" sz="2000" dirty="0" smtClean="0">
              <a:latin typeface="Times New Roman" pitchFamily="18" charset="0"/>
              <a:cs typeface="Times New Roman" pitchFamily="18" charset="0"/>
            </a:endParaRPr>
          </a:p>
          <a:p>
            <a:pPr>
              <a:lnSpc>
                <a:spcPct val="150000"/>
              </a:lnSpc>
              <a:spcBef>
                <a:spcPts val="2400"/>
              </a:spcBef>
              <a:buFont typeface="Arial" pitchFamily="34" charset="0"/>
              <a:buChar char="•"/>
            </a:pPr>
            <a:r>
              <a:rPr lang="en-IN" sz="2000" b="1" u="sng" dirty="0"/>
              <a:t>Data collection method : Secondary Data</a:t>
            </a:r>
            <a:endParaRPr lang="en-IN" sz="2000" dirty="0"/>
          </a:p>
          <a:p>
            <a:pPr marL="0" indent="0">
              <a:lnSpc>
                <a:spcPct val="150000"/>
              </a:lnSpc>
              <a:spcBef>
                <a:spcPts val="2400"/>
              </a:spcBef>
              <a:buNone/>
            </a:pPr>
            <a:r>
              <a:rPr lang="en-US" sz="2000" dirty="0">
                <a:latin typeface="Times New Roman" pitchFamily="18" charset="0"/>
                <a:cs typeface="Times New Roman" pitchFamily="18" charset="0"/>
              </a:rPr>
              <a:t>The study is based on secondary data. The first step was to gather all the data in one place. After this all the relevant data was put together. The different blogs and new sites which make any mention of the merger and acquisitions has been </a:t>
            </a:r>
            <a:r>
              <a:rPr lang="en-US" sz="2000" dirty="0" smtClean="0">
                <a:latin typeface="Times New Roman" pitchFamily="18" charset="0"/>
                <a:cs typeface="Times New Roman" pitchFamily="18" charset="0"/>
              </a:rPr>
              <a:t>used. All </a:t>
            </a:r>
            <a:r>
              <a:rPr lang="en-US" sz="2000" dirty="0">
                <a:latin typeface="Times New Roman" pitchFamily="18" charset="0"/>
                <a:cs typeface="Times New Roman" pitchFamily="18" charset="0"/>
              </a:rPr>
              <a:t>the data collected was </a:t>
            </a:r>
            <a:r>
              <a:rPr lang="en-US" sz="2000" dirty="0" smtClean="0">
                <a:latin typeface="Times New Roman" pitchFamily="18" charset="0"/>
                <a:cs typeface="Times New Roman" pitchFamily="18" charset="0"/>
              </a:rPr>
              <a:t>organized </a:t>
            </a:r>
            <a:r>
              <a:rPr lang="en-US" sz="2000" dirty="0">
                <a:latin typeface="Times New Roman" pitchFamily="18" charset="0"/>
                <a:cs typeface="Times New Roman" pitchFamily="18" charset="0"/>
              </a:rPr>
              <a:t>into a systematic presentation deck</a:t>
            </a:r>
            <a:r>
              <a:rPr lang="en-US" sz="2000" dirty="0" smtClean="0">
                <a:latin typeface="Times New Roman" pitchFamily="18" charset="0"/>
                <a:cs typeface="Times New Roman" pitchFamily="18" charset="0"/>
              </a:rPr>
              <a:t>.</a:t>
            </a:r>
          </a:p>
          <a:p>
            <a:pPr>
              <a:lnSpc>
                <a:spcPct val="150000"/>
              </a:lnSpc>
              <a:spcBef>
                <a:spcPts val="2400"/>
              </a:spcBef>
              <a:buFont typeface="Wingdings" panose="05000000000000000000" pitchFamily="2" charset="2"/>
              <a:buChar char="q"/>
            </a:pPr>
            <a:r>
              <a:rPr lang="en-US" sz="2000" dirty="0" smtClean="0">
                <a:latin typeface="Times New Roman" pitchFamily="18" charset="0"/>
                <a:cs typeface="Times New Roman" pitchFamily="18" charset="0"/>
              </a:rPr>
              <a:t>Sources include </a:t>
            </a:r>
            <a:r>
              <a:rPr lang="fr-FR" sz="2000" dirty="0" err="1" smtClean="0">
                <a:latin typeface="Times New Roman" pitchFamily="18" charset="0"/>
                <a:cs typeface="Times New Roman" pitchFamily="18" charset="0"/>
              </a:rPr>
              <a:t>Websites</a:t>
            </a:r>
            <a:r>
              <a:rPr lang="fr-FR" sz="2000" dirty="0" smtClean="0">
                <a:latin typeface="Times New Roman" pitchFamily="18" charset="0"/>
                <a:cs typeface="Times New Roman" pitchFamily="18" charset="0"/>
              </a:rPr>
              <a:t>, Online </a:t>
            </a:r>
            <a:r>
              <a:rPr lang="fr-FR" sz="2000" dirty="0" err="1" smtClean="0">
                <a:latin typeface="Times New Roman" pitchFamily="18" charset="0"/>
                <a:cs typeface="Times New Roman" pitchFamily="18" charset="0"/>
              </a:rPr>
              <a:t>Journals</a:t>
            </a:r>
            <a:r>
              <a:rPr lang="fr-FR" sz="2000" dirty="0" smtClean="0">
                <a:latin typeface="Times New Roman" pitchFamily="18" charset="0"/>
                <a:cs typeface="Times New Roman" pitchFamily="18" charset="0"/>
              </a:rPr>
              <a:t>, News Articles, Magazines, </a:t>
            </a:r>
            <a:r>
              <a:rPr lang="fr-FR" sz="2000" dirty="0" err="1" smtClean="0">
                <a:latin typeface="Times New Roman" pitchFamily="18" charset="0"/>
                <a:cs typeface="Times New Roman" pitchFamily="18" charset="0"/>
              </a:rPr>
              <a:t>Research</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papers</a:t>
            </a:r>
            <a:r>
              <a:rPr lang="fr-FR" sz="2000" dirty="0" smtClean="0">
                <a:latin typeface="Times New Roman" pitchFamily="18" charset="0"/>
                <a:cs typeface="Times New Roman" pitchFamily="18" charset="0"/>
              </a:rPr>
              <a:t> </a:t>
            </a:r>
            <a:r>
              <a:rPr lang="fr-FR" sz="2000" dirty="0" err="1" smtClean="0">
                <a:latin typeface="Times New Roman" pitchFamily="18" charset="0"/>
                <a:cs typeface="Times New Roman" pitchFamily="18" charset="0"/>
              </a:rPr>
              <a:t>etc</a:t>
            </a:r>
            <a:endParaRPr lang="fr-FR" sz="2000" dirty="0">
              <a:latin typeface="Times New Roman" pitchFamily="18" charset="0"/>
              <a:cs typeface="Times New Roman" pitchFamily="18" charset="0"/>
            </a:endParaRPr>
          </a:p>
          <a:p>
            <a:pPr marL="0" indent="0">
              <a:spcBef>
                <a:spcPts val="2400"/>
              </a:spcBef>
              <a:buNone/>
            </a:pPr>
            <a:endParaRPr lang="en-US" sz="2400" dirty="0">
              <a:latin typeface="Times New Roman" pitchFamily="18" charset="0"/>
              <a:cs typeface="Times New Roman" pitchFamily="18" charset="0"/>
            </a:endParaRPr>
          </a:p>
          <a:p>
            <a:pPr>
              <a:spcBef>
                <a:spcPts val="2400"/>
              </a:spcBef>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OBJECTIVES OF STUDY</a:t>
            </a:r>
            <a:endParaRPr lang="en-US" b="1" dirty="0">
              <a:solidFill>
                <a:srgbClr val="C00000"/>
              </a:solidFill>
              <a:latin typeface="Times New Roman" pitchFamily="18" charset="0"/>
              <a:cs typeface="Times New Roman" pitchFamily="18" charset="0"/>
            </a:endParaRPr>
          </a:p>
        </p:txBody>
      </p:sp>
      <p:sp>
        <p:nvSpPr>
          <p:cNvPr id="5" name="Content Placeholder 4"/>
          <p:cNvSpPr>
            <a:spLocks noGrp="1"/>
          </p:cNvSpPr>
          <p:nvPr>
            <p:ph sz="quarter" idx="1"/>
          </p:nvPr>
        </p:nvSpPr>
        <p:spPr>
          <a:xfrm>
            <a:off x="301752" y="1524000"/>
            <a:ext cx="8503920" cy="4800600"/>
          </a:xfrm>
        </p:spPr>
        <p:txBody>
          <a:bodyPr>
            <a:noAutofit/>
          </a:bodyPr>
          <a:lstStyle/>
          <a:p>
            <a:pPr marL="0" indent="0">
              <a:lnSpc>
                <a:spcPct val="150000"/>
              </a:lnSpc>
              <a:buNone/>
            </a:pPr>
            <a:r>
              <a:rPr lang="en-US" sz="2400" dirty="0"/>
              <a:t>Following are the objectives of the study:</a:t>
            </a:r>
          </a:p>
          <a:p>
            <a:pPr lvl="0">
              <a:lnSpc>
                <a:spcPct val="150000"/>
              </a:lnSpc>
            </a:pPr>
            <a:r>
              <a:rPr lang="en-US" sz="2400" dirty="0"/>
              <a:t>To study and understand the concept of NPA</a:t>
            </a:r>
            <a:endParaRPr lang="en-IN" sz="2400" dirty="0"/>
          </a:p>
          <a:p>
            <a:pPr lvl="0">
              <a:lnSpc>
                <a:spcPct val="150000"/>
              </a:lnSpc>
            </a:pPr>
            <a:r>
              <a:rPr lang="en-US" sz="2400" dirty="0"/>
              <a:t>To analyze the bank’s policy to recover the level of NPA</a:t>
            </a:r>
            <a:endParaRPr lang="en-IN" sz="2400" dirty="0"/>
          </a:p>
          <a:p>
            <a:pPr lvl="0">
              <a:lnSpc>
                <a:spcPct val="150000"/>
              </a:lnSpc>
            </a:pPr>
            <a:r>
              <a:rPr lang="en-US" sz="2400" dirty="0"/>
              <a:t>To understand how corrective measures taken by bank for NPA</a:t>
            </a:r>
            <a:endParaRPr lang="en-IN" sz="2400" dirty="0"/>
          </a:p>
          <a:p>
            <a:pPr lvl="0">
              <a:lnSpc>
                <a:spcPct val="150000"/>
              </a:lnSpc>
            </a:pPr>
            <a:r>
              <a:rPr lang="en-US" sz="2400" dirty="0"/>
              <a:t>To understand the credit appraisal policy and NPA recovery policy of bank</a:t>
            </a:r>
            <a:endParaRPr lang="en-IN" sz="2400" dirty="0"/>
          </a:p>
          <a:p>
            <a:pPr marL="0" indent="0">
              <a:lnSpc>
                <a:spcPct val="150000"/>
              </a:lnSpc>
              <a:buNone/>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latin typeface="Times New Roman" pitchFamily="18" charset="0"/>
                <a:cs typeface="Times New Roman" pitchFamily="18" charset="0"/>
              </a:rPr>
              <a:t>LIMITATION OF STUDY</a:t>
            </a:r>
            <a:endParaRPr lang="en-US" b="1" dirty="0">
              <a:solidFill>
                <a:srgbClr val="C00000"/>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301752" y="1752600"/>
            <a:ext cx="8503920" cy="4346448"/>
          </a:xfrm>
        </p:spPr>
        <p:txBody>
          <a:bodyPr>
            <a:normAutofit/>
          </a:bodyPr>
          <a:lstStyle/>
          <a:p>
            <a:pPr lvl="0">
              <a:spcBef>
                <a:spcPts val="1800"/>
              </a:spcBef>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The first and foremost important limitation was time constraint.</a:t>
            </a:r>
          </a:p>
          <a:p>
            <a:pPr lvl="0">
              <a:spcBef>
                <a:spcPts val="1800"/>
              </a:spcBef>
              <a:buFont typeface="Wingdings" panose="05000000000000000000" pitchFamily="2" charset="2"/>
              <a:buChar char="v"/>
            </a:pPr>
            <a:r>
              <a:rPr lang="en-IN" sz="2800" dirty="0">
                <a:latin typeface="Times New Roman" panose="02020603050405020304" pitchFamily="18" charset="0"/>
                <a:cs typeface="Times New Roman" panose="02020603050405020304" pitchFamily="18" charset="0"/>
              </a:rPr>
              <a:t>The subject of this project is quite vast and deep so it is very difficult to cover every aspect of the topic.</a:t>
            </a:r>
          </a:p>
          <a:p>
            <a:pPr lvl="0" algn="just">
              <a:spcBef>
                <a:spcPts val="1800"/>
              </a:spcBef>
              <a:buFont typeface="Wingdings" panose="05000000000000000000" pitchFamily="2" charset="2"/>
              <a:buChar char="v"/>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data is </a:t>
            </a:r>
            <a:r>
              <a:rPr lang="en-US" sz="2800" dirty="0" smtClean="0">
                <a:latin typeface="Times New Roman" pitchFamily="18" charset="0"/>
                <a:cs typeface="Times New Roman" pitchFamily="18" charset="0"/>
              </a:rPr>
              <a:t>only restricted </a:t>
            </a:r>
            <a:r>
              <a:rPr lang="en-US" sz="2800" dirty="0">
                <a:latin typeface="Times New Roman" pitchFamily="18" charset="0"/>
                <a:cs typeface="Times New Roman" pitchFamily="18" charset="0"/>
              </a:rPr>
              <a:t>to the secondary data</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lvl="0" algn="just">
              <a:spcBef>
                <a:spcPts val="1800"/>
              </a:spcBef>
              <a:buFont typeface="Wingdings" panose="05000000000000000000" pitchFamily="2" charset="2"/>
              <a:buChar char="v"/>
            </a:pPr>
            <a:r>
              <a:rPr lang="en-US" sz="2800" dirty="0" smtClean="0">
                <a:latin typeface="Times New Roman" pitchFamily="18" charset="0"/>
                <a:cs typeface="Times New Roman" pitchFamily="18" charset="0"/>
              </a:rPr>
              <a:t>The </a:t>
            </a:r>
            <a:r>
              <a:rPr lang="en-US" sz="2800" dirty="0">
                <a:latin typeface="Times New Roman" pitchFamily="18" charset="0"/>
                <a:cs typeface="Times New Roman" pitchFamily="18" charset="0"/>
              </a:rPr>
              <a:t>data collected is from the limited resources </a:t>
            </a:r>
            <a:r>
              <a:rPr lang="en-US" sz="2800" dirty="0" smtClean="0">
                <a:latin typeface="Times New Roman" pitchFamily="18" charset="0"/>
                <a:cs typeface="Times New Roman" pitchFamily="18" charset="0"/>
              </a:rPr>
              <a:t>available in the World Wide Web.</a:t>
            </a:r>
            <a:endParaRPr lang="en-US" sz="2800" dirty="0">
              <a:latin typeface="Times New Roman" pitchFamily="18" charset="0"/>
              <a:cs typeface="Times New Roman" pitchFamily="18" charset="0"/>
            </a:endParaRPr>
          </a:p>
          <a:p>
            <a:pPr lvl="0" algn="just">
              <a:buFont typeface="Wingdings" pitchFamily="2" charset="2"/>
              <a:buChar char="Ø"/>
            </a:pPr>
            <a:endParaRPr lang="en-US" sz="2400" b="1" dirty="0">
              <a:latin typeface="Times New Roman" pitchFamily="18" charset="0"/>
              <a:cs typeface="Times New Roman" pitchFamily="18" charset="0"/>
            </a:endParaRPr>
          </a:p>
          <a:p>
            <a:endParaRPr lang="en-US" sz="2400" b="1" dirty="0"/>
          </a:p>
          <a:p>
            <a:pPr marL="0" indent="0">
              <a:buNone/>
            </a:pPr>
            <a:endParaRPr lang="en-IN" sz="2400" dirty="0"/>
          </a:p>
          <a:p>
            <a:pPr>
              <a:lnSpc>
                <a:spcPct val="150000"/>
              </a:lnSpc>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DATA </a:t>
            </a:r>
            <a:r>
              <a:rPr lang="en-US" dirty="0" smtClean="0">
                <a:solidFill>
                  <a:srgbClr val="C00000"/>
                </a:solidFill>
              </a:rPr>
              <a:t>ANALYSIS AND INTERPRETATION</a:t>
            </a:r>
            <a:endParaRPr lang="en-IN" dirty="0">
              <a:solidFill>
                <a:srgbClr val="C00000"/>
              </a:solidFill>
            </a:endParaRPr>
          </a:p>
        </p:txBody>
      </p:sp>
      <mc:AlternateContent xmlns:mc="http://schemas.openxmlformats.org/markup-compatibility/2006" xmlns:a14="http://schemas.microsoft.com/office/drawing/2010/main">
        <mc:Choice Requires="a14">
          <p:sp>
            <p:nvSpPr>
              <p:cNvPr id="3" name="TextBox 2"/>
              <p:cNvSpPr txBox="1"/>
              <p:nvPr/>
            </p:nvSpPr>
            <p:spPr>
              <a:xfrm>
                <a:off x="301752" y="1371600"/>
                <a:ext cx="8534400" cy="3943772"/>
              </a:xfrm>
              <a:prstGeom prst="rect">
                <a:avLst/>
              </a:prstGeom>
              <a:noFill/>
            </p:spPr>
            <p:txBody>
              <a:bodyPr wrap="square" rtlCol="0">
                <a:spAutoFit/>
              </a:bodyPr>
              <a:lstStyle/>
              <a:p>
                <a:pPr marL="342900" lvl="1" indent="-342900">
                  <a:buFont typeface="+mj-lt"/>
                  <a:buAutoNum type="arabicPeriod"/>
                </a:pPr>
                <a:r>
                  <a:rPr lang="en-US" sz="2400" b="1" u="sng" dirty="0"/>
                  <a:t>SUB-STANDARD ASSETS</a:t>
                </a:r>
                <a:endParaRPr lang="en-US" sz="2000" dirty="0"/>
              </a:p>
              <a:p>
                <a:r>
                  <a:rPr lang="en-US" sz="2400" b="1" dirty="0"/>
                  <a:t> </a:t>
                </a:r>
                <a:endParaRPr lang="en-US" sz="2400" dirty="0"/>
              </a:p>
              <a:p>
                <a:r>
                  <a:rPr lang="en-US" dirty="0"/>
                  <a:t>The following table shows the percentage change in sub-standard assets to Gross NPA at Indian Bank.</a:t>
                </a:r>
                <a:endParaRPr lang="en-US" sz="1600" dirty="0"/>
              </a:p>
              <a:p>
                <a:r>
                  <a:rPr lang="en-US" sz="1600" b="1" dirty="0"/>
                  <a:t>Sub-standard assets (%) </a:t>
                </a:r>
                <a:r>
                  <a:rPr lang="en-US" b="1" dirty="0"/>
                  <a:t>=  </a:t>
                </a:r>
                <a14:m>
                  <m:oMath xmlns:m="http://schemas.openxmlformats.org/officeDocument/2006/math">
                    <m:f>
                      <m:fPr>
                        <m:ctrlPr>
                          <a:rPr lang="en-US" b="1" i="1">
                            <a:latin typeface="Cambria Math" panose="02040503050406030204" pitchFamily="18" charset="0"/>
                          </a:rPr>
                        </m:ctrlPr>
                      </m:fPr>
                      <m:num>
                        <m:r>
                          <a:rPr lang="en-US" b="1">
                            <a:latin typeface="Cambria Math"/>
                          </a:rPr>
                          <m:t> </m:t>
                        </m:r>
                        <m:r>
                          <a:rPr lang="en-US" b="1" i="1">
                            <a:latin typeface="Cambria Math"/>
                          </a:rPr>
                          <m:t>𝐒𝐮𝐛𝐬𝐭𝐚𝐧𝐝𝐚𝐫𝐝</m:t>
                        </m:r>
                        <m:r>
                          <a:rPr lang="en-US" b="1">
                            <a:latin typeface="Cambria Math"/>
                          </a:rPr>
                          <m:t> </m:t>
                        </m:r>
                        <m:r>
                          <a:rPr lang="en-US" b="1" i="1">
                            <a:latin typeface="Cambria Math"/>
                          </a:rPr>
                          <m:t>𝐀𝐬𝐬𝐞𝐭𝐬</m:t>
                        </m:r>
                      </m:num>
                      <m:den>
                        <m:r>
                          <a:rPr lang="en-US" b="1" i="1">
                            <a:latin typeface="Cambria Math"/>
                          </a:rPr>
                          <m:t>𝐆𝐫𝐨𝐬𝐬</m:t>
                        </m:r>
                        <m:r>
                          <a:rPr lang="en-US" b="1">
                            <a:latin typeface="Cambria Math"/>
                          </a:rPr>
                          <m:t> </m:t>
                        </m:r>
                        <m:r>
                          <a:rPr lang="en-US" b="1" i="1">
                            <a:latin typeface="Cambria Math"/>
                          </a:rPr>
                          <m:t>𝐍𝐏𝐀</m:t>
                        </m:r>
                      </m:den>
                    </m:f>
                    <m:r>
                      <a:rPr lang="en-US" b="1" i="1">
                        <a:latin typeface="Cambria Math"/>
                      </a:rPr>
                      <m:t> ×</m:t>
                    </m:r>
                    <m:r>
                      <a:rPr lang="en-US" b="1" i="1">
                        <a:latin typeface="Cambria Math"/>
                      </a:rPr>
                      <m:t>𝟏𝟎𝟎</m:t>
                    </m:r>
                  </m:oMath>
                </a14:m>
                <a:r>
                  <a:rPr lang="en-US" sz="1600" b="1" dirty="0"/>
                  <a:t>	</a:t>
                </a:r>
                <a:endParaRPr lang="en-US" sz="1400" dirty="0"/>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2000" b="1" dirty="0" smtClean="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01752" y="1371600"/>
                <a:ext cx="8534400" cy="3943772"/>
              </a:xfrm>
              <a:prstGeom prst="rect">
                <a:avLst/>
              </a:prstGeom>
              <a:blipFill rotWithShape="1">
                <a:blip r:embed="rId2"/>
                <a:stretch>
                  <a:fillRect l="-1143" t="-1236" b="-1855"/>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254386222"/>
              </p:ext>
            </p:extLst>
          </p:nvPr>
        </p:nvGraphicFramePr>
        <p:xfrm>
          <a:off x="1521808" y="3505200"/>
          <a:ext cx="6094287" cy="2219115"/>
        </p:xfrm>
        <a:graphic>
          <a:graphicData uri="http://schemas.openxmlformats.org/drawingml/2006/table">
            <a:tbl>
              <a:tblPr firstRow="1" firstCol="1" lastRow="1" lastCol="1" bandRow="1" bandCol="1"/>
              <a:tblGrid>
                <a:gridCol w="664052"/>
                <a:gridCol w="1149373"/>
                <a:gridCol w="1630677"/>
                <a:gridCol w="1214975"/>
                <a:gridCol w="1435210"/>
              </a:tblGrid>
              <a:tr h="613934">
                <a:tc>
                  <a:txBody>
                    <a:bodyPr/>
                    <a:lstStyle/>
                    <a:p>
                      <a:pPr marL="72390" marR="67945">
                        <a:lnSpc>
                          <a:spcPct val="150000"/>
                        </a:lnSpc>
                        <a:spcBef>
                          <a:spcPts val="15"/>
                        </a:spcBef>
                        <a:spcAft>
                          <a:spcPts val="0"/>
                        </a:spcAft>
                      </a:pPr>
                      <a:r>
                        <a:rPr lang="en-US" sz="1200" b="1">
                          <a:effectLst/>
                          <a:latin typeface="Times New Roman"/>
                          <a:ea typeface="Bookman Old Style"/>
                          <a:cs typeface="Bookman Old Style"/>
                        </a:rPr>
                        <a:t>SR.No</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8430" marR="136525">
                        <a:lnSpc>
                          <a:spcPct val="150000"/>
                        </a:lnSpc>
                        <a:spcBef>
                          <a:spcPts val="15"/>
                        </a:spcBef>
                        <a:spcAft>
                          <a:spcPts val="0"/>
                        </a:spcAft>
                      </a:pPr>
                      <a:r>
                        <a:rPr lang="en-US" sz="1200" b="1">
                          <a:effectLst/>
                          <a:latin typeface="Times New Roman"/>
                          <a:ea typeface="Bookman Old Style"/>
                          <a:cs typeface="Bookman Old Style"/>
                        </a:rPr>
                        <a:t>Year</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88315" marR="0" indent="-238125">
                        <a:lnSpc>
                          <a:spcPct val="150000"/>
                        </a:lnSpc>
                        <a:spcBef>
                          <a:spcPts val="15"/>
                        </a:spcBef>
                        <a:spcAft>
                          <a:spcPts val="0"/>
                        </a:spcAft>
                      </a:pPr>
                      <a:r>
                        <a:rPr lang="en-US" sz="1200" b="1">
                          <a:effectLst/>
                          <a:latin typeface="Times New Roman"/>
                          <a:ea typeface="Bookman Old Style"/>
                          <a:cs typeface="Bookman Old Style"/>
                        </a:rPr>
                        <a:t>Sub-Standard Assets</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7480" marR="153035">
                        <a:lnSpc>
                          <a:spcPct val="150000"/>
                        </a:lnSpc>
                        <a:spcBef>
                          <a:spcPts val="15"/>
                        </a:spcBef>
                        <a:spcAft>
                          <a:spcPts val="0"/>
                        </a:spcAft>
                      </a:pPr>
                      <a:r>
                        <a:rPr lang="en-US" sz="1200" b="1">
                          <a:effectLst/>
                          <a:latin typeface="Times New Roman"/>
                          <a:ea typeface="Bookman Old Style"/>
                          <a:cs typeface="Bookman Old Style"/>
                        </a:rPr>
                        <a:t>Gross NPA</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82880" marR="0" indent="-15240">
                        <a:lnSpc>
                          <a:spcPct val="150000"/>
                        </a:lnSpc>
                        <a:spcBef>
                          <a:spcPts val="15"/>
                        </a:spcBef>
                        <a:spcAft>
                          <a:spcPts val="0"/>
                        </a:spcAft>
                      </a:pPr>
                      <a:r>
                        <a:rPr lang="en-US" sz="1200" b="1">
                          <a:effectLst/>
                          <a:latin typeface="Times New Roman"/>
                          <a:ea typeface="Bookman Old Style"/>
                          <a:cs typeface="Bookman Old Style"/>
                        </a:rPr>
                        <a:t>Sub-Standard Assets (In %)</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67">
                <a:tc>
                  <a:txBody>
                    <a:bodyPr/>
                    <a:lstStyle/>
                    <a:p>
                      <a:pPr marL="2540" marR="0" algn="ctr">
                        <a:lnSpc>
                          <a:spcPct val="150000"/>
                        </a:lnSpc>
                        <a:spcBef>
                          <a:spcPts val="0"/>
                        </a:spcBef>
                        <a:spcAft>
                          <a:spcPts val="0"/>
                        </a:spcAft>
                      </a:pPr>
                      <a:r>
                        <a:rPr lang="en-US" sz="1200">
                          <a:effectLst/>
                          <a:latin typeface="Times New Roman"/>
                          <a:ea typeface="Bookman Old Style"/>
                          <a:cs typeface="Bookman Old Style"/>
                        </a:rPr>
                        <a:t>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065" marR="136525">
                        <a:lnSpc>
                          <a:spcPct val="150000"/>
                        </a:lnSpc>
                        <a:spcBef>
                          <a:spcPts val="0"/>
                        </a:spcBef>
                        <a:spcAft>
                          <a:spcPts val="0"/>
                        </a:spcAft>
                      </a:pPr>
                      <a:r>
                        <a:rPr lang="en-US" sz="1200">
                          <a:effectLst/>
                          <a:latin typeface="Times New Roman"/>
                          <a:ea typeface="Bookman Old Style"/>
                          <a:cs typeface="Bookman Old Style"/>
                        </a:rPr>
                        <a:t>2015-2016</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0690" marR="434340">
                        <a:lnSpc>
                          <a:spcPct val="150000"/>
                        </a:lnSpc>
                        <a:spcBef>
                          <a:spcPts val="0"/>
                        </a:spcBef>
                        <a:spcAft>
                          <a:spcPts val="0"/>
                        </a:spcAft>
                      </a:pPr>
                      <a:r>
                        <a:rPr lang="en-US" sz="1200">
                          <a:effectLst/>
                          <a:latin typeface="Times New Roman"/>
                          <a:ea typeface="Bookman Old Style"/>
                          <a:cs typeface="Bookman Old Style"/>
                        </a:rPr>
                        <a:t>9074.82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7480" marR="152400">
                        <a:lnSpc>
                          <a:spcPct val="150000"/>
                        </a:lnSpc>
                        <a:spcBef>
                          <a:spcPts val="0"/>
                        </a:spcBef>
                        <a:spcAft>
                          <a:spcPts val="0"/>
                        </a:spcAft>
                      </a:pPr>
                      <a:r>
                        <a:rPr lang="en-US" sz="1200">
                          <a:effectLst/>
                          <a:latin typeface="Times New Roman"/>
                          <a:ea typeface="Bookman Old Style"/>
                          <a:cs typeface="Bookman Old Style"/>
                        </a:rPr>
                        <a:t>20895.3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7990" marR="424180">
                        <a:lnSpc>
                          <a:spcPct val="150000"/>
                        </a:lnSpc>
                        <a:spcBef>
                          <a:spcPts val="0"/>
                        </a:spcBef>
                        <a:spcAft>
                          <a:spcPts val="0"/>
                        </a:spcAft>
                      </a:pPr>
                      <a:r>
                        <a:rPr lang="en-US" sz="1200">
                          <a:effectLst/>
                          <a:latin typeface="Times New Roman"/>
                          <a:ea typeface="Bookman Old Style"/>
                          <a:cs typeface="Bookman Old Style"/>
                        </a:rPr>
                        <a:t>43.43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67">
                <a:tc>
                  <a:txBody>
                    <a:bodyPr/>
                    <a:lstStyle/>
                    <a:p>
                      <a:pPr marL="2540" marR="0" algn="ctr">
                        <a:lnSpc>
                          <a:spcPct val="150000"/>
                        </a:lnSpc>
                        <a:spcBef>
                          <a:spcPts val="0"/>
                        </a:spcBef>
                        <a:spcAft>
                          <a:spcPts val="0"/>
                        </a:spcAft>
                      </a:pPr>
                      <a:r>
                        <a:rPr lang="en-US" sz="1200">
                          <a:effectLst/>
                          <a:latin typeface="Times New Roman"/>
                          <a:ea typeface="Bookman Old Style"/>
                          <a:cs typeface="Bookman Old Style"/>
                        </a:rPr>
                        <a:t>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065" marR="136525">
                        <a:lnSpc>
                          <a:spcPct val="150000"/>
                        </a:lnSpc>
                        <a:spcBef>
                          <a:spcPts val="0"/>
                        </a:spcBef>
                        <a:spcAft>
                          <a:spcPts val="0"/>
                        </a:spcAft>
                      </a:pPr>
                      <a:r>
                        <a:rPr lang="en-US" sz="1200">
                          <a:effectLst/>
                          <a:latin typeface="Times New Roman"/>
                          <a:ea typeface="Bookman Old Style"/>
                          <a:cs typeface="Bookman Old Style"/>
                        </a:rPr>
                        <a:t>2016-2017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0690" marR="434340">
                        <a:lnSpc>
                          <a:spcPct val="150000"/>
                        </a:lnSpc>
                        <a:spcBef>
                          <a:spcPts val="0"/>
                        </a:spcBef>
                        <a:spcAft>
                          <a:spcPts val="0"/>
                        </a:spcAft>
                      </a:pPr>
                      <a:r>
                        <a:rPr lang="en-US" sz="1200">
                          <a:effectLst/>
                          <a:latin typeface="Times New Roman"/>
                          <a:ea typeface="Bookman Old Style"/>
                          <a:cs typeface="Bookman Old Style"/>
                        </a:rPr>
                        <a:t>6438.28</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6845" marR="153035">
                        <a:lnSpc>
                          <a:spcPct val="150000"/>
                        </a:lnSpc>
                        <a:spcBef>
                          <a:spcPts val="0"/>
                        </a:spcBef>
                        <a:spcAft>
                          <a:spcPts val="0"/>
                        </a:spcAft>
                      </a:pPr>
                      <a:r>
                        <a:rPr lang="en-US" sz="1200">
                          <a:effectLst/>
                          <a:latin typeface="Times New Roman"/>
                          <a:ea typeface="Bookman Old Style"/>
                          <a:cs typeface="Bookman Old Style"/>
                        </a:rPr>
                        <a:t>19202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7990" marR="424180">
                        <a:lnSpc>
                          <a:spcPct val="150000"/>
                        </a:lnSpc>
                        <a:spcBef>
                          <a:spcPts val="0"/>
                        </a:spcBef>
                        <a:spcAft>
                          <a:spcPts val="0"/>
                        </a:spcAft>
                      </a:pPr>
                      <a:r>
                        <a:rPr lang="en-US" sz="1200">
                          <a:effectLst/>
                          <a:latin typeface="Times New Roman"/>
                          <a:ea typeface="Bookman Old Style"/>
                          <a:cs typeface="Bookman Old Style"/>
                        </a:rPr>
                        <a:t>33.52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67">
                <a:tc>
                  <a:txBody>
                    <a:bodyPr/>
                    <a:lstStyle/>
                    <a:p>
                      <a:pPr marL="2540" marR="0" algn="ctr">
                        <a:lnSpc>
                          <a:spcPct val="150000"/>
                        </a:lnSpc>
                        <a:spcBef>
                          <a:spcPts val="0"/>
                        </a:spcBef>
                        <a:spcAft>
                          <a:spcPts val="0"/>
                        </a:spcAft>
                      </a:pPr>
                      <a:r>
                        <a:rPr lang="en-US" sz="1200">
                          <a:effectLst/>
                          <a:latin typeface="Times New Roman"/>
                          <a:ea typeface="Bookman Old Style"/>
                          <a:cs typeface="Bookman Old Style"/>
                        </a:rPr>
                        <a:t>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065" marR="136525">
                        <a:lnSpc>
                          <a:spcPct val="150000"/>
                        </a:lnSpc>
                        <a:spcBef>
                          <a:spcPts val="0"/>
                        </a:spcBef>
                        <a:spcAft>
                          <a:spcPts val="0"/>
                        </a:spcAft>
                      </a:pPr>
                      <a:r>
                        <a:rPr lang="en-US" sz="1200">
                          <a:effectLst/>
                          <a:latin typeface="Times New Roman"/>
                          <a:ea typeface="Bookman Old Style"/>
                          <a:cs typeface="Bookman Old Style"/>
                        </a:rPr>
                        <a:t>2017-2018</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0690" marR="434340">
                        <a:lnSpc>
                          <a:spcPct val="150000"/>
                        </a:lnSpc>
                        <a:spcBef>
                          <a:spcPts val="0"/>
                        </a:spcBef>
                        <a:spcAft>
                          <a:spcPts val="0"/>
                        </a:spcAft>
                      </a:pPr>
                      <a:r>
                        <a:rPr lang="en-US" sz="1200">
                          <a:effectLst/>
                          <a:latin typeface="Times New Roman"/>
                          <a:ea typeface="Bookman Old Style"/>
                          <a:cs typeface="Bookman Old Style"/>
                        </a:rPr>
                        <a:t>3823.42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7480" marR="152400">
                        <a:lnSpc>
                          <a:spcPct val="150000"/>
                        </a:lnSpc>
                        <a:spcBef>
                          <a:spcPts val="0"/>
                        </a:spcBef>
                        <a:spcAft>
                          <a:spcPts val="0"/>
                        </a:spcAft>
                      </a:pPr>
                      <a:r>
                        <a:rPr lang="en-US" sz="1200">
                          <a:effectLst/>
                          <a:latin typeface="Times New Roman"/>
                          <a:ea typeface="Bookman Old Style"/>
                          <a:cs typeface="Bookman Old Style"/>
                        </a:rPr>
                        <a:t>14808.1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7990" marR="424180">
                        <a:lnSpc>
                          <a:spcPct val="150000"/>
                        </a:lnSpc>
                        <a:spcBef>
                          <a:spcPts val="0"/>
                        </a:spcBef>
                        <a:spcAft>
                          <a:spcPts val="0"/>
                        </a:spcAft>
                      </a:pPr>
                      <a:r>
                        <a:rPr lang="en-US" sz="1200">
                          <a:effectLst/>
                          <a:latin typeface="Times New Roman"/>
                          <a:ea typeface="Bookman Old Style"/>
                          <a:cs typeface="Bookman Old Style"/>
                        </a:rPr>
                        <a:t>25.81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6967">
                <a:tc>
                  <a:txBody>
                    <a:bodyPr/>
                    <a:lstStyle/>
                    <a:p>
                      <a:pPr marL="2540" marR="0" algn="ctr">
                        <a:lnSpc>
                          <a:spcPct val="150000"/>
                        </a:lnSpc>
                        <a:spcBef>
                          <a:spcPts val="0"/>
                        </a:spcBef>
                        <a:spcAft>
                          <a:spcPts val="0"/>
                        </a:spcAft>
                      </a:pPr>
                      <a:r>
                        <a:rPr lang="en-US" sz="1200">
                          <a:effectLst/>
                          <a:latin typeface="Times New Roman"/>
                          <a:ea typeface="Bookman Old Style"/>
                          <a:cs typeface="Bookman Old Style"/>
                        </a:rPr>
                        <a:t>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065" marR="136525">
                        <a:lnSpc>
                          <a:spcPct val="150000"/>
                        </a:lnSpc>
                        <a:spcBef>
                          <a:spcPts val="0"/>
                        </a:spcBef>
                        <a:spcAft>
                          <a:spcPts val="0"/>
                        </a:spcAft>
                      </a:pPr>
                      <a:r>
                        <a:rPr lang="en-US" sz="1200">
                          <a:effectLst/>
                          <a:latin typeface="Times New Roman"/>
                          <a:ea typeface="Bookman Old Style"/>
                          <a:cs typeface="Bookman Old Style"/>
                        </a:rPr>
                        <a:t>2018-2019</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0690" marR="434340">
                        <a:lnSpc>
                          <a:spcPct val="150000"/>
                        </a:lnSpc>
                        <a:spcBef>
                          <a:spcPts val="0"/>
                        </a:spcBef>
                        <a:spcAft>
                          <a:spcPts val="0"/>
                        </a:spcAft>
                      </a:pPr>
                      <a:r>
                        <a:rPr lang="en-US" sz="1200">
                          <a:effectLst/>
                          <a:latin typeface="Times New Roman"/>
                          <a:ea typeface="Bookman Old Style"/>
                          <a:cs typeface="Bookman Old Style"/>
                        </a:rPr>
                        <a:t>9670.49</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7480" marR="152400">
                        <a:lnSpc>
                          <a:spcPct val="150000"/>
                        </a:lnSpc>
                        <a:spcBef>
                          <a:spcPts val="0"/>
                        </a:spcBef>
                        <a:spcAft>
                          <a:spcPts val="0"/>
                        </a:spcAft>
                      </a:pPr>
                      <a:r>
                        <a:rPr lang="en-US" sz="1200">
                          <a:effectLst/>
                          <a:latin typeface="Times New Roman"/>
                          <a:ea typeface="Bookman Old Style"/>
                          <a:cs typeface="Bookman Old Style"/>
                        </a:rPr>
                        <a:t>17512.4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7990" marR="424180">
                        <a:lnSpc>
                          <a:spcPct val="150000"/>
                        </a:lnSpc>
                        <a:spcBef>
                          <a:spcPts val="0"/>
                        </a:spcBef>
                        <a:spcAft>
                          <a:spcPts val="0"/>
                        </a:spcAft>
                      </a:pPr>
                      <a:r>
                        <a:rPr lang="en-US" sz="1200">
                          <a:effectLst/>
                          <a:latin typeface="Times New Roman"/>
                          <a:ea typeface="Bookman Old Style"/>
                          <a:cs typeface="Bookman Old Style"/>
                        </a:rPr>
                        <a:t>55.22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7313">
                <a:tc>
                  <a:txBody>
                    <a:bodyPr/>
                    <a:lstStyle/>
                    <a:p>
                      <a:pPr marL="2540" marR="0" algn="ctr">
                        <a:lnSpc>
                          <a:spcPct val="150000"/>
                        </a:lnSpc>
                        <a:spcBef>
                          <a:spcPts val="0"/>
                        </a:spcBef>
                        <a:spcAft>
                          <a:spcPts val="0"/>
                        </a:spcAft>
                      </a:pPr>
                      <a:r>
                        <a:rPr lang="en-US" sz="1200">
                          <a:effectLst/>
                          <a:latin typeface="Times New Roman"/>
                          <a:ea typeface="Bookman Old Style"/>
                          <a:cs typeface="Bookman Old Style"/>
                        </a:rPr>
                        <a:t>5</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9065" marR="136525">
                        <a:lnSpc>
                          <a:spcPct val="150000"/>
                        </a:lnSpc>
                        <a:spcBef>
                          <a:spcPts val="0"/>
                        </a:spcBef>
                        <a:spcAft>
                          <a:spcPts val="0"/>
                        </a:spcAft>
                      </a:pPr>
                      <a:r>
                        <a:rPr lang="en-US" sz="1200">
                          <a:effectLst/>
                          <a:latin typeface="Times New Roman"/>
                          <a:ea typeface="Bookman Old Style"/>
                          <a:cs typeface="Bookman Old Style"/>
                        </a:rPr>
                        <a:t>2019-2020</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0690" marR="434340">
                        <a:lnSpc>
                          <a:spcPct val="150000"/>
                        </a:lnSpc>
                        <a:spcBef>
                          <a:spcPts val="0"/>
                        </a:spcBef>
                        <a:spcAft>
                          <a:spcPts val="0"/>
                        </a:spcAft>
                      </a:pPr>
                      <a:r>
                        <a:rPr lang="en-US" sz="1200">
                          <a:effectLst/>
                          <a:latin typeface="Times New Roman"/>
                          <a:ea typeface="Bookman Old Style"/>
                          <a:cs typeface="Bookman Old Style"/>
                        </a:rPr>
                        <a:t>16057.5</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57480" marR="152400">
                        <a:lnSpc>
                          <a:spcPct val="150000"/>
                        </a:lnSpc>
                        <a:spcBef>
                          <a:spcPts val="0"/>
                        </a:spcBef>
                        <a:spcAft>
                          <a:spcPts val="0"/>
                        </a:spcAft>
                      </a:pPr>
                      <a:r>
                        <a:rPr lang="en-US" sz="1200">
                          <a:effectLst/>
                          <a:latin typeface="Times New Roman"/>
                          <a:ea typeface="Bookman Old Style"/>
                          <a:cs typeface="Bookman Old Style"/>
                        </a:rPr>
                        <a:t>26437.3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7990" marR="424180">
                        <a:lnSpc>
                          <a:spcPct val="150000"/>
                        </a:lnSpc>
                        <a:spcBef>
                          <a:spcPts val="0"/>
                        </a:spcBef>
                        <a:spcAft>
                          <a:spcPts val="0"/>
                        </a:spcAft>
                      </a:pPr>
                      <a:r>
                        <a:rPr lang="en-US" sz="1200" dirty="0">
                          <a:effectLst/>
                          <a:latin typeface="Times New Roman"/>
                          <a:ea typeface="Bookman Old Style"/>
                          <a:cs typeface="Bookman Old Style"/>
                        </a:rPr>
                        <a:t>60.73</a:t>
                      </a:r>
                      <a:endParaRPr lang="en-US" sz="1100" dirty="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4373438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0273" y="4165937"/>
            <a:ext cx="8001000" cy="2031325"/>
          </a:xfrm>
          <a:prstGeom prst="rect">
            <a:avLst/>
          </a:prstGeom>
        </p:spPr>
        <p:txBody>
          <a:bodyPr wrap="square">
            <a:spAutoFit/>
          </a:bodyPr>
          <a:lstStyle/>
          <a:p>
            <a:pPr algn="just"/>
            <a:r>
              <a:rPr lang="en-US" dirty="0"/>
              <a:t>The above graph reveals the sub-standard assets in percentage wise. We can observe that, in 2015-16 substandard assets was 43.43%, progressively it was decreased in 2016-17 with percentage of 33.52, with good recovery policy of Indian Bank, 2017-18 sub- standard assets condensed to 25.81%. But bank unable to continue the recovery policy in efficient manner with result of that we can view that substandard assets increased to 55.52% and 60.73% in 2018-19 and 2019-2020 respectively.</a:t>
            </a:r>
          </a:p>
        </p:txBody>
      </p:sp>
      <p:graphicFrame>
        <p:nvGraphicFramePr>
          <p:cNvPr id="10" name="Chart 9"/>
          <p:cNvGraphicFramePr/>
          <p:nvPr>
            <p:extLst>
              <p:ext uri="{D42A27DB-BD31-4B8C-83A1-F6EECF244321}">
                <p14:modId xmlns:p14="http://schemas.microsoft.com/office/powerpoint/2010/main" val="1407202399"/>
              </p:ext>
            </p:extLst>
          </p:nvPr>
        </p:nvGraphicFramePr>
        <p:xfrm>
          <a:off x="838200" y="609600"/>
          <a:ext cx="7162800"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48550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normAutofit/>
          </a:bodyPr>
          <a:lstStyle/>
          <a:p>
            <a:pPr marL="514350" indent="-514350" algn="l">
              <a:buFont typeface="+mj-lt"/>
              <a:buAutoNum type="arabicPeriod" startAt="2"/>
            </a:pPr>
            <a:r>
              <a:rPr lang="en-US" sz="3200" b="1" u="sng" dirty="0" smtClean="0">
                <a:solidFill>
                  <a:schemeClr val="tx1"/>
                </a:solidFill>
              </a:rPr>
              <a:t>DOUBTFUL ASSETS</a:t>
            </a:r>
            <a:endParaRPr lang="en-IN" sz="3200" dirty="0">
              <a:solidFill>
                <a:schemeClr val="tx1"/>
              </a:solidFill>
            </a:endParaRPr>
          </a:p>
        </p:txBody>
      </p:sp>
      <mc:AlternateContent xmlns:mc="http://schemas.openxmlformats.org/markup-compatibility/2006" xmlns:a14="http://schemas.microsoft.com/office/drawing/2010/main">
        <mc:Choice Requires="a14">
          <p:sp>
            <p:nvSpPr>
              <p:cNvPr id="4" name="TextBox 3"/>
              <p:cNvSpPr txBox="1"/>
              <p:nvPr/>
            </p:nvSpPr>
            <p:spPr>
              <a:xfrm>
                <a:off x="301752" y="1447800"/>
                <a:ext cx="8534400" cy="4050596"/>
              </a:xfrm>
              <a:prstGeom prst="rect">
                <a:avLst/>
              </a:prstGeom>
              <a:noFill/>
            </p:spPr>
            <p:txBody>
              <a:bodyPr wrap="square" rtlCol="0">
                <a:spAutoFit/>
              </a:bodyPr>
              <a:lstStyle/>
              <a:p>
                <a:r>
                  <a:rPr lang="en-US" sz="2000" dirty="0" smtClean="0"/>
                  <a:t>The </a:t>
                </a:r>
                <a:r>
                  <a:rPr lang="en-US" sz="2000" dirty="0"/>
                  <a:t>following table shows the percentage change in doubtful assets to gross NPA.</a:t>
                </a:r>
              </a:p>
              <a:p>
                <a:r>
                  <a:rPr lang="en-US" sz="2000" b="1" dirty="0"/>
                  <a:t>            </a:t>
                </a:r>
              </a:p>
              <a:p>
                <a:r>
                  <a:rPr lang="en-US" sz="2000" b="1" dirty="0" smtClean="0"/>
                  <a:t>             </a:t>
                </a:r>
                <a:r>
                  <a:rPr lang="en-US" sz="2000" b="1" dirty="0"/>
                  <a:t>Doubtful assets (%) =  </a:t>
                </a:r>
                <a14:m>
                  <m:oMath xmlns:m="http://schemas.openxmlformats.org/officeDocument/2006/math">
                    <m:f>
                      <m:fPr>
                        <m:ctrlPr>
                          <a:rPr lang="en-US" sz="2000" b="1" i="1">
                            <a:latin typeface="Cambria Math" panose="02040503050406030204" pitchFamily="18" charset="0"/>
                          </a:rPr>
                        </m:ctrlPr>
                      </m:fPr>
                      <m:num>
                        <m:r>
                          <a:rPr lang="en-US" sz="2000" b="1">
                            <a:latin typeface="Cambria Math"/>
                          </a:rPr>
                          <m:t> </m:t>
                        </m:r>
                        <m:r>
                          <a:rPr lang="en-US" sz="2000" b="1" i="1">
                            <a:latin typeface="Cambria Math"/>
                          </a:rPr>
                          <m:t>𝐃𝐨𝐮𝐛𝐭𝐟𝐮𝐥</m:t>
                        </m:r>
                        <m:r>
                          <a:rPr lang="en-US" sz="2000" b="1">
                            <a:latin typeface="Cambria Math"/>
                          </a:rPr>
                          <m:t> </m:t>
                        </m:r>
                        <m:r>
                          <a:rPr lang="en-US" sz="2000" b="1" i="1">
                            <a:latin typeface="Cambria Math"/>
                          </a:rPr>
                          <m:t>𝐀𝐬𝐬𝐞𝐭𝐬</m:t>
                        </m:r>
                      </m:num>
                      <m:den>
                        <m:r>
                          <a:rPr lang="en-US" sz="2000" b="1" i="1">
                            <a:latin typeface="Cambria Math"/>
                          </a:rPr>
                          <m:t>𝐆𝐫𝐨𝐬𝐬</m:t>
                        </m:r>
                        <m:r>
                          <a:rPr lang="en-US" sz="2000" b="1">
                            <a:latin typeface="Cambria Math"/>
                          </a:rPr>
                          <m:t> </m:t>
                        </m:r>
                        <m:r>
                          <a:rPr lang="en-US" sz="2000" b="1" i="1">
                            <a:latin typeface="Cambria Math"/>
                          </a:rPr>
                          <m:t>𝐍𝐏𝐀</m:t>
                        </m:r>
                      </m:den>
                    </m:f>
                    <m:r>
                      <a:rPr lang="en-US" sz="2000" b="1" i="1">
                        <a:latin typeface="Cambria Math"/>
                      </a:rPr>
                      <m:t> ×</m:t>
                    </m:r>
                    <m:r>
                      <a:rPr lang="en-US" sz="2000" b="1" i="1">
                        <a:latin typeface="Cambria Math"/>
                      </a:rPr>
                      <m:t>𝟏𝟎𝟎</m:t>
                    </m:r>
                  </m:oMath>
                </a14:m>
                <a:endParaRPr lang="en-US" sz="2000" dirty="0"/>
              </a:p>
              <a:p>
                <a:endParaRPr lang="en-US" sz="2000" dirty="0"/>
              </a:p>
              <a:p>
                <a:endParaRPr lang="en-US" sz="2000" dirty="0" smtClean="0"/>
              </a:p>
              <a:p>
                <a:endParaRPr lang="en-US" sz="2000" dirty="0"/>
              </a:p>
              <a:p>
                <a:endParaRPr lang="en-US" dirty="0" smtClean="0"/>
              </a:p>
              <a:p>
                <a:endParaRPr lang="en-US" dirty="0"/>
              </a:p>
              <a:p>
                <a:endParaRPr lang="en-US" dirty="0" smtClean="0"/>
              </a:p>
              <a:p>
                <a:endParaRPr lang="en-US" dirty="0"/>
              </a:p>
              <a:p>
                <a:endParaRPr lang="en-US" dirty="0"/>
              </a:p>
              <a:p>
                <a:endParaRPr lang="en-IN" dirty="0"/>
              </a:p>
            </p:txBody>
          </p:sp>
        </mc:Choice>
        <mc:Fallback xmlns="">
          <p:sp>
            <p:nvSpPr>
              <p:cNvPr id="4" name="TextBox 3"/>
              <p:cNvSpPr txBox="1">
                <a:spLocks noRot="1" noChangeAspect="1" noMove="1" noResize="1" noEditPoints="1" noAdjustHandles="1" noChangeArrowheads="1" noChangeShapeType="1" noTextEdit="1"/>
              </p:cNvSpPr>
              <p:nvPr/>
            </p:nvSpPr>
            <p:spPr>
              <a:xfrm>
                <a:off x="301752" y="1447800"/>
                <a:ext cx="8534400" cy="4050596"/>
              </a:xfrm>
              <a:prstGeom prst="rect">
                <a:avLst/>
              </a:prstGeom>
              <a:blipFill rotWithShape="1">
                <a:blip r:embed="rId2"/>
                <a:stretch>
                  <a:fillRect l="-786" t="-904" b="-1355"/>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3019855326"/>
              </p:ext>
            </p:extLst>
          </p:nvPr>
        </p:nvGraphicFramePr>
        <p:xfrm>
          <a:off x="1676400" y="3429000"/>
          <a:ext cx="5867400" cy="2329923"/>
        </p:xfrm>
        <a:graphic>
          <a:graphicData uri="http://schemas.openxmlformats.org/drawingml/2006/table">
            <a:tbl>
              <a:tblPr firstRow="1" firstCol="1" lastRow="1" lastCol="1" bandRow="1" bandCol="1"/>
              <a:tblGrid>
                <a:gridCol w="937190"/>
                <a:gridCol w="992536"/>
                <a:gridCol w="1286976"/>
                <a:gridCol w="1126842"/>
                <a:gridCol w="1523856"/>
              </a:tblGrid>
              <a:tr h="665693">
                <a:tc>
                  <a:txBody>
                    <a:bodyPr/>
                    <a:lstStyle/>
                    <a:p>
                      <a:pPr marL="158115" marR="149225">
                        <a:lnSpc>
                          <a:spcPct val="150000"/>
                        </a:lnSpc>
                        <a:spcBef>
                          <a:spcPts val="20"/>
                        </a:spcBef>
                        <a:spcAft>
                          <a:spcPts val="0"/>
                        </a:spcAft>
                      </a:pPr>
                      <a:r>
                        <a:rPr lang="en-US" sz="1200" b="1">
                          <a:effectLst/>
                          <a:latin typeface="Times New Roman"/>
                          <a:ea typeface="Bookman Old Style"/>
                          <a:cs typeface="Bookman Old Style"/>
                        </a:rPr>
                        <a:t>SR.NO</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56515">
                        <a:lnSpc>
                          <a:spcPct val="150000"/>
                        </a:lnSpc>
                        <a:spcBef>
                          <a:spcPts val="20"/>
                        </a:spcBef>
                        <a:spcAft>
                          <a:spcPts val="0"/>
                        </a:spcAft>
                      </a:pPr>
                      <a:r>
                        <a:rPr lang="en-US" sz="1200" b="1">
                          <a:effectLst/>
                          <a:latin typeface="Times New Roman"/>
                          <a:ea typeface="Bookman Old Style"/>
                          <a:cs typeface="Bookman Old Style"/>
                        </a:rPr>
                        <a:t>Year</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2415" marR="0" indent="-82550">
                        <a:lnSpc>
                          <a:spcPct val="150000"/>
                        </a:lnSpc>
                        <a:spcBef>
                          <a:spcPts val="20"/>
                        </a:spcBef>
                        <a:spcAft>
                          <a:spcPts val="0"/>
                        </a:spcAft>
                      </a:pPr>
                      <a:r>
                        <a:rPr lang="en-US" sz="1200" b="1">
                          <a:effectLst/>
                          <a:latin typeface="Times New Roman"/>
                          <a:ea typeface="Bookman Old Style"/>
                          <a:cs typeface="Bookman Old Style"/>
                        </a:rPr>
                        <a:t>Doubtful Assets</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9080" marR="213995" indent="-32385">
                        <a:lnSpc>
                          <a:spcPct val="150000"/>
                        </a:lnSpc>
                        <a:spcBef>
                          <a:spcPts val="20"/>
                        </a:spcBef>
                        <a:spcAft>
                          <a:spcPts val="0"/>
                        </a:spcAft>
                      </a:pPr>
                      <a:r>
                        <a:rPr lang="en-US" sz="1200" b="1">
                          <a:effectLst/>
                          <a:latin typeface="Times New Roman"/>
                          <a:ea typeface="Bookman Old Style"/>
                          <a:cs typeface="Bookman Old Style"/>
                        </a:rPr>
                        <a:t>Gross NPA</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91795" marR="0" indent="-279400">
                        <a:lnSpc>
                          <a:spcPct val="150000"/>
                        </a:lnSpc>
                        <a:spcBef>
                          <a:spcPts val="20"/>
                        </a:spcBef>
                        <a:spcAft>
                          <a:spcPts val="0"/>
                        </a:spcAft>
                      </a:pPr>
                      <a:r>
                        <a:rPr lang="en-US" sz="1200" b="1">
                          <a:effectLst/>
                          <a:latin typeface="Times New Roman"/>
                          <a:ea typeface="Bookman Old Style"/>
                          <a:cs typeface="Bookman Old Style"/>
                        </a:rPr>
                        <a:t>Doubtful Assets </a:t>
                      </a:r>
                      <a:endParaRPr lang="en-US" sz="1100">
                        <a:effectLst/>
                        <a:latin typeface="Bookman Old Style"/>
                        <a:ea typeface="Bookman Old Style"/>
                        <a:cs typeface="Bookman Old Style"/>
                      </a:endParaRPr>
                    </a:p>
                    <a:p>
                      <a:pPr marL="391795" marR="0" indent="-279400">
                        <a:lnSpc>
                          <a:spcPct val="150000"/>
                        </a:lnSpc>
                        <a:spcBef>
                          <a:spcPts val="20"/>
                        </a:spcBef>
                        <a:spcAft>
                          <a:spcPts val="0"/>
                        </a:spcAft>
                      </a:pPr>
                      <a:r>
                        <a:rPr lang="en-US" sz="1200" b="1">
                          <a:effectLst/>
                          <a:latin typeface="Times New Roman"/>
                          <a:ea typeface="Bookman Old Style"/>
                          <a:cs typeface="Bookman Old Style"/>
                        </a:rPr>
                        <a:t>        (In %)</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846">
                <a:tc>
                  <a:txBody>
                    <a:bodyPr/>
                    <a:lstStyle/>
                    <a:p>
                      <a:pPr marL="10160" marR="0" algn="ctr">
                        <a:lnSpc>
                          <a:spcPct val="150000"/>
                        </a:lnSpc>
                        <a:spcBef>
                          <a:spcPts val="0"/>
                        </a:spcBef>
                        <a:spcAft>
                          <a:spcPts val="0"/>
                        </a:spcAft>
                      </a:pPr>
                      <a:r>
                        <a:rPr lang="en-US" sz="1200">
                          <a:effectLst/>
                          <a:latin typeface="Times New Roman"/>
                          <a:ea typeface="Bookman Old Style"/>
                          <a:cs typeface="Bookman Old Style"/>
                        </a:rPr>
                        <a:t>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59690">
                        <a:lnSpc>
                          <a:spcPct val="150000"/>
                        </a:lnSpc>
                        <a:spcBef>
                          <a:spcPts val="0"/>
                        </a:spcBef>
                        <a:spcAft>
                          <a:spcPts val="0"/>
                        </a:spcAft>
                      </a:pPr>
                      <a:r>
                        <a:rPr lang="en-US" sz="1200">
                          <a:effectLst/>
                          <a:latin typeface="Times New Roman"/>
                          <a:ea typeface="Bookman Old Style"/>
                          <a:cs typeface="Bookman Old Style"/>
                        </a:rPr>
                        <a:t>2015-16</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4790" marR="213995">
                        <a:lnSpc>
                          <a:spcPct val="150000"/>
                        </a:lnSpc>
                        <a:spcBef>
                          <a:spcPts val="0"/>
                        </a:spcBef>
                        <a:spcAft>
                          <a:spcPts val="0"/>
                        </a:spcAft>
                      </a:pPr>
                      <a:r>
                        <a:rPr lang="en-US" sz="1200">
                          <a:effectLst/>
                          <a:latin typeface="Times New Roman"/>
                          <a:ea typeface="Bookman Old Style"/>
                          <a:cs typeface="Bookman Old Style"/>
                        </a:rPr>
                        <a:t>11273.7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47320">
                        <a:lnSpc>
                          <a:spcPct val="150000"/>
                        </a:lnSpc>
                        <a:spcBef>
                          <a:spcPts val="0"/>
                        </a:spcBef>
                        <a:spcAft>
                          <a:spcPts val="0"/>
                        </a:spcAft>
                      </a:pPr>
                      <a:r>
                        <a:rPr lang="en-US" sz="1200">
                          <a:effectLst/>
                          <a:latin typeface="Times New Roman"/>
                          <a:ea typeface="Bookman Old Style"/>
                          <a:cs typeface="Bookman Old Style"/>
                        </a:rPr>
                        <a:t>20895.3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7355" marR="415925">
                        <a:lnSpc>
                          <a:spcPct val="150000"/>
                        </a:lnSpc>
                        <a:spcBef>
                          <a:spcPts val="0"/>
                        </a:spcBef>
                        <a:spcAft>
                          <a:spcPts val="0"/>
                        </a:spcAft>
                      </a:pPr>
                      <a:r>
                        <a:rPr lang="en-US" sz="1200">
                          <a:effectLst/>
                          <a:latin typeface="Times New Roman"/>
                          <a:ea typeface="Bookman Old Style"/>
                          <a:cs typeface="Bookman Old Style"/>
                        </a:rPr>
                        <a:t>53.95</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846">
                <a:tc>
                  <a:txBody>
                    <a:bodyPr/>
                    <a:lstStyle/>
                    <a:p>
                      <a:pPr marL="10160" marR="0" algn="ctr">
                        <a:lnSpc>
                          <a:spcPct val="150000"/>
                        </a:lnSpc>
                        <a:spcBef>
                          <a:spcPts val="0"/>
                        </a:spcBef>
                        <a:spcAft>
                          <a:spcPts val="0"/>
                        </a:spcAft>
                      </a:pPr>
                      <a:r>
                        <a:rPr lang="en-US" sz="1200">
                          <a:effectLst/>
                          <a:latin typeface="Times New Roman"/>
                          <a:ea typeface="Bookman Old Style"/>
                          <a:cs typeface="Bookman Old Style"/>
                        </a:rPr>
                        <a:t>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59690">
                        <a:lnSpc>
                          <a:spcPct val="150000"/>
                        </a:lnSpc>
                        <a:spcBef>
                          <a:spcPts val="0"/>
                        </a:spcBef>
                        <a:spcAft>
                          <a:spcPts val="0"/>
                        </a:spcAft>
                      </a:pPr>
                      <a:r>
                        <a:rPr lang="en-US" sz="1200">
                          <a:effectLst/>
                          <a:latin typeface="Times New Roman"/>
                          <a:ea typeface="Bookman Old Style"/>
                          <a:cs typeface="Bookman Old Style"/>
                        </a:rPr>
                        <a:t>2016-17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4790" marR="213995">
                        <a:lnSpc>
                          <a:spcPct val="150000"/>
                        </a:lnSpc>
                        <a:spcBef>
                          <a:spcPts val="0"/>
                        </a:spcBef>
                        <a:spcAft>
                          <a:spcPts val="0"/>
                        </a:spcAft>
                      </a:pPr>
                      <a:r>
                        <a:rPr lang="en-US" sz="1200">
                          <a:effectLst/>
                          <a:latin typeface="Times New Roman"/>
                          <a:ea typeface="Bookman Old Style"/>
                          <a:cs typeface="Bookman Old Style"/>
                        </a:rPr>
                        <a:t>12358.9</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50495">
                        <a:lnSpc>
                          <a:spcPct val="150000"/>
                        </a:lnSpc>
                        <a:spcBef>
                          <a:spcPts val="0"/>
                        </a:spcBef>
                        <a:spcAft>
                          <a:spcPts val="0"/>
                        </a:spcAft>
                      </a:pPr>
                      <a:r>
                        <a:rPr lang="en-US" sz="1200">
                          <a:effectLst/>
                          <a:latin typeface="Times New Roman"/>
                          <a:ea typeface="Bookman Old Style"/>
                          <a:cs typeface="Bookman Old Style"/>
                        </a:rPr>
                        <a:t>19202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7355" marR="415925">
                        <a:lnSpc>
                          <a:spcPct val="150000"/>
                        </a:lnSpc>
                        <a:spcBef>
                          <a:spcPts val="0"/>
                        </a:spcBef>
                        <a:spcAft>
                          <a:spcPts val="0"/>
                        </a:spcAft>
                      </a:pPr>
                      <a:r>
                        <a:rPr lang="en-US" sz="1200">
                          <a:effectLst/>
                          <a:latin typeface="Times New Roman"/>
                          <a:ea typeface="Bookman Old Style"/>
                          <a:cs typeface="Bookman Old Style"/>
                        </a:rPr>
                        <a:t>64.36</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846">
                <a:tc>
                  <a:txBody>
                    <a:bodyPr/>
                    <a:lstStyle/>
                    <a:p>
                      <a:pPr marL="10160" marR="0" algn="ctr">
                        <a:lnSpc>
                          <a:spcPct val="150000"/>
                        </a:lnSpc>
                        <a:spcBef>
                          <a:spcPts val="0"/>
                        </a:spcBef>
                        <a:spcAft>
                          <a:spcPts val="0"/>
                        </a:spcAft>
                      </a:pPr>
                      <a:r>
                        <a:rPr lang="en-US" sz="1200">
                          <a:effectLst/>
                          <a:latin typeface="Times New Roman"/>
                          <a:ea typeface="Bookman Old Style"/>
                          <a:cs typeface="Bookman Old Style"/>
                        </a:rPr>
                        <a:t>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59690">
                        <a:lnSpc>
                          <a:spcPct val="150000"/>
                        </a:lnSpc>
                        <a:spcBef>
                          <a:spcPts val="0"/>
                        </a:spcBef>
                        <a:spcAft>
                          <a:spcPts val="0"/>
                        </a:spcAft>
                      </a:pPr>
                      <a:r>
                        <a:rPr lang="en-US" sz="1200">
                          <a:effectLst/>
                          <a:latin typeface="Times New Roman"/>
                          <a:ea typeface="Bookman Old Style"/>
                          <a:cs typeface="Bookman Old Style"/>
                        </a:rPr>
                        <a:t>2017-18</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4790" marR="213995">
                        <a:lnSpc>
                          <a:spcPct val="150000"/>
                        </a:lnSpc>
                        <a:spcBef>
                          <a:spcPts val="0"/>
                        </a:spcBef>
                        <a:spcAft>
                          <a:spcPts val="0"/>
                        </a:spcAft>
                      </a:pPr>
                      <a:r>
                        <a:rPr lang="en-US" sz="1200">
                          <a:effectLst/>
                          <a:latin typeface="Times New Roman"/>
                          <a:ea typeface="Bookman Old Style"/>
                          <a:cs typeface="Bookman Old Style"/>
                        </a:rPr>
                        <a:t>10648.2</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47320">
                        <a:lnSpc>
                          <a:spcPct val="150000"/>
                        </a:lnSpc>
                        <a:spcBef>
                          <a:spcPts val="0"/>
                        </a:spcBef>
                        <a:spcAft>
                          <a:spcPts val="0"/>
                        </a:spcAft>
                      </a:pPr>
                      <a:r>
                        <a:rPr lang="en-US" sz="1200">
                          <a:effectLst/>
                          <a:latin typeface="Times New Roman"/>
                          <a:ea typeface="Bookman Old Style"/>
                          <a:cs typeface="Bookman Old Style"/>
                        </a:rPr>
                        <a:t>14808.1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7355" marR="415925">
                        <a:lnSpc>
                          <a:spcPct val="150000"/>
                        </a:lnSpc>
                        <a:spcBef>
                          <a:spcPts val="0"/>
                        </a:spcBef>
                        <a:spcAft>
                          <a:spcPts val="0"/>
                        </a:spcAft>
                      </a:pPr>
                      <a:r>
                        <a:rPr lang="en-US" sz="1200">
                          <a:effectLst/>
                          <a:latin typeface="Times New Roman"/>
                          <a:ea typeface="Bookman Old Style"/>
                          <a:cs typeface="Bookman Old Style"/>
                        </a:rPr>
                        <a:t>71.91</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846">
                <a:tc>
                  <a:txBody>
                    <a:bodyPr/>
                    <a:lstStyle/>
                    <a:p>
                      <a:pPr marL="10160" marR="0" algn="ctr">
                        <a:lnSpc>
                          <a:spcPct val="150000"/>
                        </a:lnSpc>
                        <a:spcBef>
                          <a:spcPts val="0"/>
                        </a:spcBef>
                        <a:spcAft>
                          <a:spcPts val="0"/>
                        </a:spcAft>
                      </a:pPr>
                      <a:r>
                        <a:rPr lang="en-US" sz="1200">
                          <a:effectLst/>
                          <a:latin typeface="Times New Roman"/>
                          <a:ea typeface="Bookman Old Style"/>
                          <a:cs typeface="Bookman Old Style"/>
                        </a:rPr>
                        <a:t>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59690">
                        <a:lnSpc>
                          <a:spcPct val="150000"/>
                        </a:lnSpc>
                        <a:spcBef>
                          <a:spcPts val="0"/>
                        </a:spcBef>
                        <a:spcAft>
                          <a:spcPts val="0"/>
                        </a:spcAft>
                      </a:pPr>
                      <a:r>
                        <a:rPr lang="en-US" sz="1200">
                          <a:effectLst/>
                          <a:latin typeface="Times New Roman"/>
                          <a:ea typeface="Bookman Old Style"/>
                          <a:cs typeface="Bookman Old Style"/>
                        </a:rPr>
                        <a:t>2018-19</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4790" marR="213995">
                        <a:lnSpc>
                          <a:spcPct val="150000"/>
                        </a:lnSpc>
                        <a:spcBef>
                          <a:spcPts val="0"/>
                        </a:spcBef>
                        <a:spcAft>
                          <a:spcPts val="0"/>
                        </a:spcAft>
                      </a:pPr>
                      <a:r>
                        <a:rPr lang="en-US" sz="1200">
                          <a:effectLst/>
                          <a:latin typeface="Times New Roman"/>
                          <a:ea typeface="Bookman Old Style"/>
                          <a:cs typeface="Bookman Old Style"/>
                        </a:rPr>
                        <a:t>7478.44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47320">
                        <a:lnSpc>
                          <a:spcPct val="150000"/>
                        </a:lnSpc>
                        <a:spcBef>
                          <a:spcPts val="0"/>
                        </a:spcBef>
                        <a:spcAft>
                          <a:spcPts val="0"/>
                        </a:spcAft>
                      </a:pPr>
                      <a:r>
                        <a:rPr lang="en-US" sz="1200">
                          <a:effectLst/>
                          <a:latin typeface="Times New Roman"/>
                          <a:ea typeface="Bookman Old Style"/>
                          <a:cs typeface="Bookman Old Style"/>
                        </a:rPr>
                        <a:t>17512.4</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7355" marR="415925">
                        <a:lnSpc>
                          <a:spcPct val="150000"/>
                        </a:lnSpc>
                        <a:spcBef>
                          <a:spcPts val="0"/>
                        </a:spcBef>
                        <a:spcAft>
                          <a:spcPts val="0"/>
                        </a:spcAft>
                      </a:pPr>
                      <a:r>
                        <a:rPr lang="en-US" sz="1200">
                          <a:effectLst/>
                          <a:latin typeface="Times New Roman"/>
                          <a:ea typeface="Bookman Old Style"/>
                          <a:cs typeface="Bookman Old Style"/>
                        </a:rPr>
                        <a:t>42.7</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32846">
                <a:tc>
                  <a:txBody>
                    <a:bodyPr/>
                    <a:lstStyle/>
                    <a:p>
                      <a:pPr marL="10160" marR="0" algn="ctr">
                        <a:lnSpc>
                          <a:spcPct val="150000"/>
                        </a:lnSpc>
                        <a:spcBef>
                          <a:spcPts val="0"/>
                        </a:spcBef>
                        <a:spcAft>
                          <a:spcPts val="0"/>
                        </a:spcAft>
                      </a:pPr>
                      <a:r>
                        <a:rPr lang="en-US" sz="1200">
                          <a:effectLst/>
                          <a:latin typeface="Times New Roman"/>
                          <a:ea typeface="Bookman Old Style"/>
                          <a:cs typeface="Bookman Old Style"/>
                        </a:rPr>
                        <a:t>5</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9850" marR="59690">
                        <a:lnSpc>
                          <a:spcPct val="150000"/>
                        </a:lnSpc>
                        <a:spcBef>
                          <a:spcPts val="0"/>
                        </a:spcBef>
                        <a:spcAft>
                          <a:spcPts val="0"/>
                        </a:spcAft>
                      </a:pPr>
                      <a:r>
                        <a:rPr lang="en-US" sz="1200">
                          <a:effectLst/>
                          <a:latin typeface="Times New Roman"/>
                          <a:ea typeface="Bookman Old Style"/>
                          <a:cs typeface="Bookman Old Style"/>
                        </a:rPr>
                        <a:t>2019-2020</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24790" marR="213995">
                        <a:lnSpc>
                          <a:spcPct val="150000"/>
                        </a:lnSpc>
                        <a:spcBef>
                          <a:spcPts val="0"/>
                        </a:spcBef>
                        <a:spcAft>
                          <a:spcPts val="0"/>
                        </a:spcAft>
                      </a:pPr>
                      <a:r>
                        <a:rPr lang="en-US" sz="1200">
                          <a:effectLst/>
                          <a:latin typeface="Times New Roman"/>
                          <a:ea typeface="Bookman Old Style"/>
                          <a:cs typeface="Bookman Old Style"/>
                        </a:rPr>
                        <a:t>9474.95</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60020" marR="147320">
                        <a:lnSpc>
                          <a:spcPct val="150000"/>
                        </a:lnSpc>
                        <a:spcBef>
                          <a:spcPts val="0"/>
                        </a:spcBef>
                        <a:spcAft>
                          <a:spcPts val="0"/>
                        </a:spcAft>
                      </a:pPr>
                      <a:r>
                        <a:rPr lang="en-US" sz="1200">
                          <a:effectLst/>
                          <a:latin typeface="Times New Roman"/>
                          <a:ea typeface="Bookman Old Style"/>
                          <a:cs typeface="Bookman Old Style"/>
                        </a:rPr>
                        <a:t>26437.3</a:t>
                      </a:r>
                      <a:endParaRPr lang="en-US" sz="110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27355" marR="415925">
                        <a:lnSpc>
                          <a:spcPct val="150000"/>
                        </a:lnSpc>
                        <a:spcBef>
                          <a:spcPts val="0"/>
                        </a:spcBef>
                        <a:spcAft>
                          <a:spcPts val="0"/>
                        </a:spcAft>
                      </a:pPr>
                      <a:r>
                        <a:rPr lang="en-US" sz="1200" dirty="0">
                          <a:effectLst/>
                          <a:latin typeface="Times New Roman"/>
                          <a:ea typeface="Bookman Old Style"/>
                          <a:cs typeface="Bookman Old Style"/>
                        </a:rPr>
                        <a:t>35.83</a:t>
                      </a:r>
                      <a:endParaRPr lang="en-US" sz="1100" dirty="0">
                        <a:effectLst/>
                        <a:latin typeface="Bookman Old Style"/>
                        <a:ea typeface="Bookman Old Style"/>
                        <a:cs typeface="Bookman Old Style"/>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554390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Ion Boardroom</Template>
  <TotalTime>881</TotalTime>
  <Words>1502</Words>
  <Application>Microsoft Office PowerPoint</Application>
  <PresentationFormat>On-screen Show (4:3)</PresentationFormat>
  <Paragraphs>287</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Bookman Old Style</vt:lpstr>
      <vt:lpstr>Cambria Math</vt:lpstr>
      <vt:lpstr>Georgia</vt:lpstr>
      <vt:lpstr>Times New Roman</vt:lpstr>
      <vt:lpstr>Wingdings</vt:lpstr>
      <vt:lpstr>Wingdings 2</vt:lpstr>
      <vt:lpstr>Civic</vt:lpstr>
      <vt:lpstr>PowerPoint Presentation</vt:lpstr>
      <vt:lpstr>Problem Identification</vt:lpstr>
      <vt:lpstr>INTRODUCTION</vt:lpstr>
      <vt:lpstr>RESEARCH METHODOLOGY</vt:lpstr>
      <vt:lpstr>OBJECTIVES OF STUDY</vt:lpstr>
      <vt:lpstr>LIMITATION OF STUDY</vt:lpstr>
      <vt:lpstr>DATA ANALYSIS AND INTERPRETATION</vt:lpstr>
      <vt:lpstr>PowerPoint Presentation</vt:lpstr>
      <vt:lpstr>DOUBTFUL ASSETS</vt:lpstr>
      <vt:lpstr>PowerPoint Presentation</vt:lpstr>
      <vt:lpstr>LOSS ASSETS</vt:lpstr>
      <vt:lpstr>PowerPoint Presentation</vt:lpstr>
      <vt:lpstr>NET NPA PROVISION RATIO </vt:lpstr>
      <vt:lpstr>PowerPoint Presentation</vt:lpstr>
      <vt:lpstr>RATIO OF GROSS NPA TO TOTAL ADVANCES</vt:lpstr>
      <vt:lpstr>PowerPoint Presentation</vt:lpstr>
      <vt:lpstr>FINDINGS</vt:lpstr>
      <vt:lpstr>FINDINGS</vt:lpstr>
      <vt:lpstr>SUGGESTIONS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PROCESS IN IIFL</dc:title>
  <dc:creator>sheetal-pc</dc:creator>
  <cp:lastModifiedBy>RAJDEEP CHAKRAVORTY</cp:lastModifiedBy>
  <cp:revision>83</cp:revision>
  <dcterms:created xsi:type="dcterms:W3CDTF">2019-08-26T04:27:06Z</dcterms:created>
  <dcterms:modified xsi:type="dcterms:W3CDTF">2021-04-07T09:04:36Z</dcterms:modified>
</cp:coreProperties>
</file>