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1" r:id="rId3"/>
    <p:sldId id="257" r:id="rId4"/>
    <p:sldId id="259" r:id="rId5"/>
    <p:sldId id="260" r:id="rId6"/>
    <p:sldId id="262" r:id="rId7"/>
    <p:sldId id="274" r:id="rId8"/>
    <p:sldId id="277" r:id="rId9"/>
    <p:sldId id="275" r:id="rId10"/>
    <p:sldId id="278" r:id="rId11"/>
    <p:sldId id="276" r:id="rId12"/>
    <p:sldId id="279" r:id="rId13"/>
    <p:sldId id="264" r:id="rId14"/>
    <p:sldId id="265" r:id="rId15"/>
    <p:sldId id="272"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D1C79C3-9E53-4D53-A378-E3438844A991}" type="datetimeFigureOut">
              <a:rPr lang="en-US" smtClean="0"/>
              <a:pPr/>
              <a:t>12/1/2020</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F115C01-AB3C-4DCF-A67D-910233A74272}"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1C79C3-9E53-4D53-A378-E3438844A991}"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15C01-AB3C-4DCF-A67D-910233A7427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4F115C01-AB3C-4DCF-A67D-910233A74272}"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1C79C3-9E53-4D53-A378-E3438844A991}"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D1C79C3-9E53-4D53-A378-E3438844A991}"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4F115C01-AB3C-4DCF-A67D-910233A74272}"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D1C79C3-9E53-4D53-A378-E3438844A991}" type="datetimeFigureOut">
              <a:rPr lang="en-US" smtClean="0"/>
              <a:pPr/>
              <a:t>12/1/2020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F115C01-AB3C-4DCF-A67D-910233A74272}"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ED1C79C3-9E53-4D53-A378-E3438844A991}" type="datetimeFigureOut">
              <a:rPr lang="en-US" smtClean="0"/>
              <a:pPr/>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115C01-AB3C-4DCF-A67D-910233A74272}"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D1C79C3-9E53-4D53-A378-E3438844A991}" type="datetimeFigureOut">
              <a:rPr lang="en-US" smtClean="0"/>
              <a:pPr/>
              <a:t>12/1/2020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4F115C01-AB3C-4DCF-A67D-910233A74272}"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D1C79C3-9E53-4D53-A378-E3438844A991}" type="datetimeFigureOut">
              <a:rPr lang="en-US" smtClean="0"/>
              <a:pPr/>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4F115C01-AB3C-4DCF-A67D-910233A742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ED1C79C3-9E53-4D53-A378-E3438844A991}" type="datetimeFigureOut">
              <a:rPr lang="en-US" smtClean="0"/>
              <a:pPr/>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4F115C01-AB3C-4DCF-A67D-910233A742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4F115C01-AB3C-4DCF-A67D-910233A74272}"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ED1C79C3-9E53-4D53-A378-E3438844A991}" type="datetimeFigureOut">
              <a:rPr lang="en-US" smtClean="0"/>
              <a:pPr/>
              <a:t>12/1/2020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4F115C01-AB3C-4DCF-A67D-910233A74272}"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ED1C79C3-9E53-4D53-A378-E3438844A991}" type="datetimeFigureOut">
              <a:rPr lang="en-US" smtClean="0"/>
              <a:pPr/>
              <a:t>12/1/2020</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ED1C79C3-9E53-4D53-A378-E3438844A991}" type="datetimeFigureOut">
              <a:rPr lang="en-US" smtClean="0"/>
              <a:pPr/>
              <a:t>12/1/2020</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F115C01-AB3C-4DCF-A67D-910233A74272}"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7000"/>
          </a:schemeClr>
        </a:solidFill>
        <a:effectLst/>
      </p:bgPr>
    </p:bg>
    <p:spTree>
      <p:nvGrpSpPr>
        <p:cNvPr id="1" name=""/>
        <p:cNvGrpSpPr/>
        <p:nvPr/>
      </p:nvGrpSpPr>
      <p:grpSpPr>
        <a:xfrm>
          <a:off x="0" y="0"/>
          <a:ext cx="0" cy="0"/>
          <a:chOff x="0" y="0"/>
          <a:chExt cx="0" cy="0"/>
        </a:xfrm>
      </p:grpSpPr>
      <p:pic>
        <p:nvPicPr>
          <p:cNvPr id="7" name="Picture 6" descr="rgcms_new_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4800" y="258184"/>
            <a:ext cx="914400" cy="656216"/>
          </a:xfrm>
          <a:prstGeom prst="rect">
            <a:avLst/>
          </a:prstGeom>
          <a:noFill/>
        </p:spPr>
      </p:pic>
      <p:sp>
        <p:nvSpPr>
          <p:cNvPr id="11265" name="Rectangle 1"/>
          <p:cNvSpPr>
            <a:spLocks noChangeArrowheads="1"/>
          </p:cNvSpPr>
          <p:nvPr/>
        </p:nvSpPr>
        <p:spPr bwMode="auto">
          <a:xfrm>
            <a:off x="-1219200" y="0"/>
            <a:ext cx="45719" cy="4924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8"/>
          <p:cNvSpPr/>
          <p:nvPr/>
        </p:nvSpPr>
        <p:spPr>
          <a:xfrm>
            <a:off x="457200" y="914400"/>
            <a:ext cx="8305800" cy="7478970"/>
          </a:xfrm>
          <a:prstGeom prst="rect">
            <a:avLst/>
          </a:prstGeom>
        </p:spPr>
        <p:txBody>
          <a:bodyPr wrap="square">
            <a:spAutoFit/>
          </a:bodyPr>
          <a:lstStyle/>
          <a:p>
            <a:pPr lvl="0" algn="ctr" fontAlgn="base">
              <a:lnSpc>
                <a:spcPct val="150000"/>
              </a:lnSpc>
              <a:spcBef>
                <a:spcPct val="0"/>
              </a:spcBef>
              <a:spcAft>
                <a:spcPct val="0"/>
              </a:spcAft>
            </a:pPr>
            <a:r>
              <a:rPr lang="en-US" sz="2200" b="1" dirty="0" smtClean="0">
                <a:solidFill>
                  <a:srgbClr val="000000"/>
                </a:solidFill>
                <a:latin typeface="Times New Roman" pitchFamily="18" charset="0"/>
                <a:ea typeface="Times New Roman" pitchFamily="18" charset="0"/>
                <a:cs typeface="Times New Roman" pitchFamily="18" charset="0"/>
              </a:rPr>
              <a:t>RAJEEV GANDHI COLLEGE OF MANAGEMENT STUDIES</a:t>
            </a:r>
          </a:p>
          <a:p>
            <a:pPr lvl="0" algn="ctr" fontAlgn="base">
              <a:lnSpc>
                <a:spcPct val="150000"/>
              </a:lnSpc>
              <a:spcBef>
                <a:spcPct val="0"/>
              </a:spcBef>
              <a:spcAft>
                <a:spcPct val="0"/>
              </a:spcAft>
            </a:pPr>
            <a:endParaRPr lang="en-US" b="1" dirty="0" smtClean="0">
              <a:solidFill>
                <a:srgbClr val="000000"/>
              </a:solidFill>
              <a:latin typeface="Times New Roman" pitchFamily="18" charset="0"/>
              <a:ea typeface="Times New Roman" pitchFamily="18" charset="0"/>
              <a:cs typeface="Times New Roman" pitchFamily="18" charset="0"/>
            </a:endParaRPr>
          </a:p>
          <a:p>
            <a:pPr algn="ctr" fontAlgn="base">
              <a:lnSpc>
                <a:spcPct val="150000"/>
              </a:lnSpc>
              <a:spcBef>
                <a:spcPct val="0"/>
              </a:spcBef>
              <a:spcAft>
                <a:spcPct val="0"/>
              </a:spcAft>
            </a:pPr>
            <a:r>
              <a:rPr lang="en-US" b="1" dirty="0" smtClean="0">
                <a:latin typeface="Times New Roman" pitchFamily="18" charset="0"/>
                <a:cs typeface="Times New Roman" pitchFamily="18" charset="0"/>
              </a:rPr>
              <a:t>“</a:t>
            </a:r>
            <a:r>
              <a:rPr lang="en-IN" sz="1600" b="1" dirty="0"/>
              <a:t>CASE STUDY ANALYSIS OF MERGERS AND ACQUISITIONS WITH RESPECT TO THREE SET OF BANK MERGERS</a:t>
            </a:r>
            <a:r>
              <a:rPr lang="en-US" b="1" dirty="0" smtClean="0">
                <a:latin typeface="Times New Roman" pitchFamily="18" charset="0"/>
                <a:cs typeface="Times New Roman" pitchFamily="18" charset="0"/>
              </a:rPr>
              <a:t>”</a:t>
            </a:r>
          </a:p>
          <a:p>
            <a:pPr algn="ctr" fontAlgn="base">
              <a:lnSpc>
                <a:spcPct val="150000"/>
              </a:lnSpc>
              <a:spcBef>
                <a:spcPct val="0"/>
              </a:spcBef>
              <a:spcAft>
                <a:spcPct val="0"/>
              </a:spcAft>
            </a:pPr>
            <a:endParaRPr lang="en-US" b="1" dirty="0" smtClean="0">
              <a:latin typeface="Times New Roman" pitchFamily="18" charset="0"/>
              <a:cs typeface="Times New Roman" pitchFamily="18" charset="0"/>
            </a:endParaRPr>
          </a:p>
          <a:p>
            <a:pPr algn="ctr">
              <a:lnSpc>
                <a:spcPct val="150000"/>
              </a:lnSpc>
            </a:pPr>
            <a:r>
              <a:rPr lang="en-US" sz="1600" b="1" i="1" dirty="0" smtClean="0">
                <a:latin typeface="Times New Roman" pitchFamily="18" charset="0"/>
                <a:cs typeface="Times New Roman" pitchFamily="18" charset="0"/>
              </a:rPr>
              <a:t>A PROJECT SUBMITTED IN THE PARTIAL FULFILLMENT OF </a:t>
            </a:r>
          </a:p>
          <a:p>
            <a:pPr algn="ctr">
              <a:lnSpc>
                <a:spcPct val="150000"/>
              </a:lnSpc>
            </a:pPr>
            <a:r>
              <a:rPr lang="en-US" sz="1600" b="1" i="1" dirty="0" smtClean="0">
                <a:latin typeface="Times New Roman" pitchFamily="18" charset="0"/>
                <a:cs typeface="Times New Roman" pitchFamily="18" charset="0"/>
              </a:rPr>
              <a:t>THE REQUIREMENT FOR THE AWARD OF </a:t>
            </a:r>
          </a:p>
          <a:p>
            <a:pPr algn="ctr">
              <a:lnSpc>
                <a:spcPct val="150000"/>
              </a:lnSpc>
            </a:pPr>
            <a:r>
              <a:rPr lang="en-US" sz="1600" b="1" i="1" dirty="0" smtClean="0">
                <a:latin typeface="Times New Roman" pitchFamily="18" charset="0"/>
                <a:cs typeface="Times New Roman" pitchFamily="18" charset="0"/>
              </a:rPr>
              <a:t>THE DEGREE OF MASTER IN MANAGEMENT STUDIES (MMS)</a:t>
            </a:r>
          </a:p>
          <a:p>
            <a:r>
              <a:rPr lang="en-US" b="1"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ctr"/>
            <a:r>
              <a:rPr lang="en-US" b="1" dirty="0" smtClean="0">
                <a:latin typeface="Times New Roman" pitchFamily="18" charset="0"/>
                <a:cs typeface="Times New Roman" pitchFamily="18" charset="0"/>
              </a:rPr>
              <a:t>SUBMITTED BY:</a:t>
            </a:r>
            <a:endParaRPr lang="en-US" dirty="0" smtClean="0">
              <a:latin typeface="Times New Roman" pitchFamily="18" charset="0"/>
              <a:cs typeface="Times New Roman" pitchFamily="18" charset="0"/>
            </a:endParaRPr>
          </a:p>
          <a:p>
            <a:pPr algn="ctr"/>
            <a:r>
              <a:rPr lang="en-US" b="1" dirty="0" smtClean="0">
                <a:latin typeface="Times New Roman" pitchFamily="18" charset="0"/>
                <a:cs typeface="Times New Roman" pitchFamily="18" charset="0"/>
              </a:rPr>
              <a:t> RAJDEEP CHAKRAVORTY</a:t>
            </a:r>
          </a:p>
          <a:p>
            <a:pPr algn="ctr"/>
            <a:r>
              <a:rPr lang="en-US" b="1" dirty="0" smtClean="0">
                <a:latin typeface="Times New Roman" pitchFamily="18" charset="0"/>
                <a:cs typeface="Times New Roman" pitchFamily="18" charset="0"/>
              </a:rPr>
              <a:t>Roll No- 77</a:t>
            </a:r>
          </a:p>
          <a:p>
            <a:pPr algn="ctr"/>
            <a:endParaRPr lang="en-US" b="1" dirty="0" smtClean="0">
              <a:latin typeface="Times New Roman" pitchFamily="18" charset="0"/>
              <a:cs typeface="Times New Roman" pitchFamily="18" charset="0"/>
            </a:endParaRPr>
          </a:p>
          <a:p>
            <a:pPr algn="ctr"/>
            <a:r>
              <a:rPr lang="en-US" b="1" dirty="0" smtClean="0">
                <a:latin typeface="Times New Roman" pitchFamily="18" charset="0"/>
                <a:cs typeface="Times New Roman" pitchFamily="18" charset="0"/>
              </a:rPr>
              <a:t>MMS – SEM </a:t>
            </a:r>
            <a:r>
              <a:rPr lang="en-US" b="1" dirty="0" smtClean="0">
                <a:latin typeface="Times New Roman" pitchFamily="18" charset="0"/>
                <a:cs typeface="Times New Roman" pitchFamily="18" charset="0"/>
              </a:rPr>
              <a:t>3</a:t>
            </a:r>
            <a:endParaRPr lang="en-US" dirty="0" smtClean="0">
              <a:latin typeface="Times New Roman" pitchFamily="18" charset="0"/>
              <a:cs typeface="Times New Roman" pitchFamily="18" charset="0"/>
            </a:endParaRPr>
          </a:p>
          <a:p>
            <a:pPr algn="ctr"/>
            <a:r>
              <a:rPr lang="en-US" b="1" dirty="0" smtClean="0">
                <a:latin typeface="Times New Roman" pitchFamily="18" charset="0"/>
                <a:cs typeface="Times New Roman" pitchFamily="18" charset="0"/>
              </a:rPr>
              <a:t> Batch : 2019-2021</a:t>
            </a:r>
            <a:endParaRPr lang="en-US" dirty="0" smtClean="0">
              <a:latin typeface="Times New Roman" pitchFamily="18" charset="0"/>
              <a:cs typeface="Times New Roman" pitchFamily="18" charset="0"/>
            </a:endParaRPr>
          </a:p>
          <a:p>
            <a:pPr algn="ctr"/>
            <a:r>
              <a:rPr lang="en-US" dirty="0" smtClean="0">
                <a:latin typeface="Times New Roman" pitchFamily="18" charset="0"/>
                <a:cs typeface="Times New Roman" pitchFamily="18" charset="0"/>
              </a:rPr>
              <a:t> </a:t>
            </a:r>
          </a:p>
          <a:p>
            <a:pPr algn="ctr"/>
            <a:endParaRPr lang="en-US" dirty="0" smtClean="0">
              <a:latin typeface="Times New Roman" pitchFamily="18" charset="0"/>
              <a:cs typeface="Times New Roman" pitchFamily="18" charset="0"/>
            </a:endParaRPr>
          </a:p>
          <a:p>
            <a:pPr algn="ctr"/>
            <a:r>
              <a:rPr lang="en-US" b="1"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ctr">
              <a:lnSpc>
                <a:spcPct val="150000"/>
              </a:lnSpc>
            </a:pPr>
            <a:endParaRPr lang="en-US" b="1" dirty="0" smtClean="0">
              <a:latin typeface="Times New Roman" pitchFamily="18" charset="0"/>
              <a:cs typeface="Times New Roman" pitchFamily="18" charset="0"/>
            </a:endParaRPr>
          </a:p>
          <a:p>
            <a:pPr algn="ctr" fontAlgn="base">
              <a:lnSpc>
                <a:spcPct val="150000"/>
              </a:lnSpc>
              <a:spcBef>
                <a:spcPct val="0"/>
              </a:spcBef>
              <a:spcAft>
                <a:spcPct val="0"/>
              </a:spcAft>
            </a:pPr>
            <a:endParaRPr lang="en-US" b="1" dirty="0" smtClean="0">
              <a:latin typeface="Times New Roman" pitchFamily="18" charset="0"/>
              <a:cs typeface="Times New Roman" pitchFamily="18" charset="0"/>
            </a:endParaRPr>
          </a:p>
          <a:p>
            <a:pPr lvl="0" algn="ctr" fontAlgn="base">
              <a:lnSpc>
                <a:spcPct val="150000"/>
              </a:lnSpc>
              <a:spcBef>
                <a:spcPct val="0"/>
              </a:spcBef>
              <a:spcAft>
                <a:spcPct val="0"/>
              </a:spcAft>
            </a:pPr>
            <a:endParaRPr lang="en-US"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600" y="304800"/>
            <a:ext cx="2931123" cy="507831"/>
          </a:xfrm>
          <a:prstGeom prst="rect">
            <a:avLst/>
          </a:prstGeom>
        </p:spPr>
        <p:txBody>
          <a:bodyPr wrap="none">
            <a:spAutoFit/>
          </a:bodyPr>
          <a:lstStyle/>
          <a:p>
            <a:pPr>
              <a:lnSpc>
                <a:spcPct val="150000"/>
              </a:lnSpc>
              <a:spcAft>
                <a:spcPts val="0"/>
              </a:spcAft>
              <a:tabLst>
                <a:tab pos="2743200" algn="l"/>
              </a:tabLst>
            </a:pPr>
            <a:r>
              <a:rPr lang="en-IN"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TABLE FOR </a:t>
            </a:r>
            <a:r>
              <a:rPr lang="en-IN" b="1" u="sng"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HDFC </a:t>
            </a:r>
            <a:r>
              <a:rPr lang="en-IN"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BANK</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18699" y="3276600"/>
            <a:ext cx="3016723" cy="507831"/>
          </a:xfrm>
          <a:prstGeom prst="rect">
            <a:avLst/>
          </a:prstGeom>
        </p:spPr>
        <p:txBody>
          <a:bodyPr wrap="none">
            <a:spAutoFit/>
          </a:bodyPr>
          <a:lstStyle/>
          <a:p>
            <a:pPr>
              <a:lnSpc>
                <a:spcPct val="150000"/>
              </a:lnSpc>
              <a:spcAft>
                <a:spcPts val="0"/>
              </a:spcAft>
              <a:tabLst>
                <a:tab pos="2743200" algn="l"/>
              </a:tabLst>
            </a:pPr>
            <a:r>
              <a:rPr lang="en-IN"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TABLE FOR </a:t>
            </a:r>
            <a:r>
              <a:rPr lang="en-IN" b="1" u="sng"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TIMES BANK</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90082621"/>
              </p:ext>
            </p:extLst>
          </p:nvPr>
        </p:nvGraphicFramePr>
        <p:xfrm>
          <a:off x="1676400" y="914400"/>
          <a:ext cx="5789295" cy="2262505"/>
        </p:xfrm>
        <a:graphic>
          <a:graphicData uri="http://schemas.openxmlformats.org/drawingml/2006/table">
            <a:tbl>
              <a:tblPr/>
              <a:tblGrid>
                <a:gridCol w="1179195"/>
                <a:gridCol w="898525"/>
                <a:gridCol w="899160"/>
                <a:gridCol w="898525"/>
                <a:gridCol w="936625"/>
                <a:gridCol w="977265"/>
              </a:tblGrid>
              <a:tr h="323215">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Particulars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2002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2003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2004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2005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2006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215">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EPS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10.56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13.36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17.44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20.84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27.04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215">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RONW</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0.153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0.168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0.184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0.143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0.1597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215">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ROCE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9.55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13.35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15.24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15.62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13.49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215">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CEPS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13.01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17.12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21.85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25.49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32.74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215">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MVA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2787.12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2895.11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66007.22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11682.89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16447.3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215">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EVA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354.08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422.03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521.47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768.08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95051683"/>
              </p:ext>
            </p:extLst>
          </p:nvPr>
        </p:nvGraphicFramePr>
        <p:xfrm>
          <a:off x="1600200" y="3874279"/>
          <a:ext cx="5951220" cy="2235835"/>
        </p:xfrm>
        <a:graphic>
          <a:graphicData uri="http://schemas.openxmlformats.org/drawingml/2006/table">
            <a:tbl>
              <a:tblPr/>
              <a:tblGrid>
                <a:gridCol w="1267460"/>
                <a:gridCol w="1089025"/>
                <a:gridCol w="1179830"/>
                <a:gridCol w="1224280"/>
                <a:gridCol w="1190625"/>
              </a:tblGrid>
              <a:tr h="319405">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Particulars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1995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1996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1998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1999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405">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EPS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0.19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0.76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2.35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2.71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405">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RONW</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0.0183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0.0695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0.1632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0.1584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405">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ROCE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11.51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6.09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5.81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4.22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405">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CEPS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0.194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0.838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2.868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3.367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405">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MVA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405">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EVA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84902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62000"/>
          </a:xfrm>
        </p:spPr>
        <p:txBody>
          <a:bodyPr>
            <a:normAutofit fontScale="90000"/>
          </a:bodyPr>
          <a:lstStyle/>
          <a:p>
            <a:pPr algn="l"/>
            <a:r>
              <a:rPr lang="en-IN" sz="2200" dirty="0">
                <a:solidFill>
                  <a:schemeClr val="tx1"/>
                </a:solidFill>
              </a:rPr>
              <a:t/>
            </a:r>
            <a:br>
              <a:rPr lang="en-IN" sz="2200" dirty="0">
                <a:solidFill>
                  <a:schemeClr val="tx1"/>
                </a:solidFill>
              </a:rPr>
            </a:br>
            <a:r>
              <a:rPr lang="en-US" sz="2700" b="1" u="sng" dirty="0" smtClean="0">
                <a:solidFill>
                  <a:schemeClr val="tx1"/>
                </a:solidFill>
                <a:latin typeface="Times New Roman" panose="02020603050405020304" pitchFamily="18" charset="0"/>
                <a:cs typeface="Times New Roman" panose="02020603050405020304" pitchFamily="18" charset="0"/>
              </a:rPr>
              <a:t>CASE 3</a:t>
            </a:r>
            <a:r>
              <a:rPr lang="en-US" sz="3100" dirty="0" smtClean="0">
                <a:latin typeface="Times New Roman" panose="02020603050405020304" pitchFamily="18" charset="0"/>
                <a:cs typeface="Times New Roman" panose="02020603050405020304" pitchFamily="18" charset="0"/>
              </a:rPr>
              <a:t> </a:t>
            </a:r>
            <a:r>
              <a:rPr lang="en-US" sz="3100" dirty="0">
                <a:solidFill>
                  <a:schemeClr val="tx1"/>
                </a:solidFill>
                <a:latin typeface="Times New Roman" panose="02020603050405020304" pitchFamily="18" charset="0"/>
                <a:cs typeface="Times New Roman" panose="02020603050405020304" pitchFamily="18" charset="0"/>
              </a:rPr>
              <a:t>- </a:t>
            </a:r>
            <a:r>
              <a:rPr lang="en-IN" sz="3100" b="1" dirty="0">
                <a:solidFill>
                  <a:schemeClr val="tx1"/>
                </a:solidFill>
                <a:latin typeface="Times New Roman" panose="02020603050405020304" pitchFamily="18" charset="0"/>
                <a:cs typeface="Times New Roman" panose="02020603050405020304" pitchFamily="18" charset="0"/>
              </a:rPr>
              <a:t>Merger of </a:t>
            </a:r>
            <a:r>
              <a:rPr lang="en-IN" sz="2800" b="1" dirty="0">
                <a:solidFill>
                  <a:schemeClr val="tx1"/>
                </a:solidFill>
              </a:rPr>
              <a:t>OBC and GTB Bank</a:t>
            </a:r>
            <a:endParaRPr lang="en-IN" sz="3100" dirty="0">
              <a:solidFill>
                <a:schemeClr val="tx1"/>
              </a:solidFill>
            </a:endParaRPr>
          </a:p>
        </p:txBody>
      </p:sp>
      <p:sp>
        <p:nvSpPr>
          <p:cNvPr id="3" name="TextBox 2"/>
          <p:cNvSpPr txBox="1"/>
          <p:nvPr/>
        </p:nvSpPr>
        <p:spPr>
          <a:xfrm>
            <a:off x="381000" y="1447800"/>
            <a:ext cx="8455152" cy="10310515"/>
          </a:xfrm>
          <a:prstGeom prst="rect">
            <a:avLst/>
          </a:prstGeom>
          <a:noFill/>
        </p:spPr>
        <p:txBody>
          <a:bodyPr wrap="square" rtlCol="0">
            <a:spAutoFit/>
          </a:bodyPr>
          <a:lstStyle/>
          <a:p>
            <a:pPr marL="285750" indent="-285750">
              <a:lnSpc>
                <a:spcPct val="150000"/>
              </a:lnSpc>
              <a:spcBef>
                <a:spcPts val="600"/>
              </a:spcBef>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Type of merger: </a:t>
            </a:r>
            <a:r>
              <a:rPr lang="en-IN" sz="2000" dirty="0">
                <a:latin typeface="Times New Roman" panose="02020603050405020304" pitchFamily="18" charset="0"/>
                <a:cs typeface="Times New Roman" panose="02020603050405020304" pitchFamily="18" charset="0"/>
              </a:rPr>
              <a:t>Restructuring of weak banks- Forced merger.</a:t>
            </a:r>
          </a:p>
          <a:p>
            <a:pPr marL="285750" indent="-285750">
              <a:lnSpc>
                <a:spcPct val="150000"/>
              </a:lnSpc>
              <a:spcBef>
                <a:spcPts val="600"/>
              </a:spcBef>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Year of merger: </a:t>
            </a:r>
            <a:r>
              <a:rPr lang="en-IN" sz="2000" dirty="0">
                <a:latin typeface="Times New Roman" panose="02020603050405020304" pitchFamily="18" charset="0"/>
                <a:cs typeface="Times New Roman" panose="02020603050405020304" pitchFamily="18" charset="0"/>
              </a:rPr>
              <a:t>2004-2005</a:t>
            </a:r>
            <a:r>
              <a:rPr lang="en-IN" sz="2000" dirty="0" smtClean="0">
                <a:latin typeface="Times New Roman" panose="02020603050405020304" pitchFamily="18" charset="0"/>
                <a:cs typeface="Times New Roman" panose="02020603050405020304" pitchFamily="18" charset="0"/>
              </a:rPr>
              <a:t>.</a:t>
            </a:r>
          </a:p>
          <a:p>
            <a:pPr marL="285750" lvl="0" indent="-285750">
              <a:lnSpc>
                <a:spcPct val="150000"/>
              </a:lnSpc>
              <a:spcBef>
                <a:spcPts val="600"/>
              </a:spcBef>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Reason for merger</a:t>
            </a:r>
            <a:r>
              <a:rPr lang="en-US" sz="2000" b="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Reserve Bank of India made arrangements to merge the collapsed bank i.e. OBC bank with a strong Government owned bank - Oriental Bank of Commerce</a:t>
            </a:r>
            <a:r>
              <a:rPr lang="en-US" sz="2000" dirty="0" smtClean="0">
                <a:latin typeface="Times New Roman" panose="02020603050405020304" pitchFamily="18" charset="0"/>
                <a:cs typeface="Times New Roman" panose="02020603050405020304" pitchFamily="18" charset="0"/>
              </a:rPr>
              <a:t>.</a:t>
            </a:r>
          </a:p>
          <a:p>
            <a:pPr marL="285750" lvl="0" indent="-285750">
              <a:lnSpc>
                <a:spcPct val="150000"/>
              </a:lnSpc>
              <a:spcBef>
                <a:spcPts val="600"/>
              </a:spcBef>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An </a:t>
            </a:r>
            <a:r>
              <a:rPr lang="en-IN" sz="2000" dirty="0">
                <a:latin typeface="Times New Roman" panose="02020603050405020304" pitchFamily="18" charset="0"/>
                <a:cs typeface="Times New Roman" panose="02020603050405020304" pitchFamily="18" charset="0"/>
              </a:rPr>
              <a:t>overview of EPS of the OBC from the past 4 years is showing increasing order. In 2002 it is 16.65 and it has grown up to 37.29 in 2005 an there four years are pre-merger period</a:t>
            </a:r>
          </a:p>
          <a:p>
            <a:pPr marL="285750" indent="-285750">
              <a:lnSpc>
                <a:spcPct val="150000"/>
              </a:lnSpc>
              <a:spcBef>
                <a:spcPts val="600"/>
              </a:spcBef>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OBC's total business volume was expected to reach </a:t>
            </a:r>
            <a:r>
              <a:rPr lang="en-US" sz="2000" dirty="0" err="1">
                <a:latin typeface="Times New Roman" panose="02020603050405020304" pitchFamily="18" charset="0"/>
                <a:cs typeface="Times New Roman" panose="02020603050405020304" pitchFamily="18" charset="0"/>
              </a:rPr>
              <a:t>Rs</a:t>
            </a:r>
            <a:r>
              <a:rPr lang="en-US" sz="2000" dirty="0">
                <a:latin typeface="Times New Roman" panose="02020603050405020304" pitchFamily="18" charset="0"/>
                <a:cs typeface="Times New Roman" panose="02020603050405020304" pitchFamily="18" charset="0"/>
              </a:rPr>
              <a:t> 65 billion and the total branch network to cross </a:t>
            </a:r>
            <a:r>
              <a:rPr lang="en-US" sz="2000" dirty="0" smtClean="0">
                <a:latin typeface="Times New Roman" panose="02020603050405020304" pitchFamily="18" charset="0"/>
                <a:cs typeface="Times New Roman" panose="02020603050405020304" pitchFamily="18" charset="0"/>
              </a:rPr>
              <a:t>1,100 at the time of merger</a:t>
            </a:r>
            <a:endParaRPr lang="en-IN" sz="2000"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IN" dirty="0"/>
          </a:p>
        </p:txBody>
      </p:sp>
    </p:spTree>
    <p:extLst>
      <p:ext uri="{BB962C8B-B14F-4D97-AF65-F5344CB8AC3E}">
        <p14:creationId xmlns:p14="http://schemas.microsoft.com/office/powerpoint/2010/main" val="28347092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600" y="304800"/>
            <a:ext cx="2110386" cy="507831"/>
          </a:xfrm>
          <a:prstGeom prst="rect">
            <a:avLst/>
          </a:prstGeom>
        </p:spPr>
        <p:txBody>
          <a:bodyPr wrap="none">
            <a:spAutoFit/>
          </a:bodyPr>
          <a:lstStyle/>
          <a:p>
            <a:pPr>
              <a:lnSpc>
                <a:spcPct val="150000"/>
              </a:lnSpc>
              <a:spcAft>
                <a:spcPts val="0"/>
              </a:spcAft>
              <a:tabLst>
                <a:tab pos="2743200" algn="l"/>
              </a:tabLst>
            </a:pPr>
            <a:r>
              <a:rPr lang="en-IN"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TABLE FOR </a:t>
            </a:r>
            <a:r>
              <a:rPr lang="en-IN" b="1" u="sng"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OBC</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18699" y="3276600"/>
            <a:ext cx="2039854" cy="507831"/>
          </a:xfrm>
          <a:prstGeom prst="rect">
            <a:avLst/>
          </a:prstGeom>
        </p:spPr>
        <p:txBody>
          <a:bodyPr wrap="none">
            <a:spAutoFit/>
          </a:bodyPr>
          <a:lstStyle/>
          <a:p>
            <a:pPr>
              <a:lnSpc>
                <a:spcPct val="150000"/>
              </a:lnSpc>
              <a:spcAft>
                <a:spcPts val="0"/>
              </a:spcAft>
              <a:tabLst>
                <a:tab pos="2743200" algn="l"/>
              </a:tabLst>
            </a:pPr>
            <a:r>
              <a:rPr lang="en-IN"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TABLE FOR </a:t>
            </a:r>
            <a:r>
              <a:rPr lang="en-IN" b="1" u="sng"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GTB</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014257930"/>
              </p:ext>
            </p:extLst>
          </p:nvPr>
        </p:nvGraphicFramePr>
        <p:xfrm>
          <a:off x="1447800" y="812631"/>
          <a:ext cx="5943600" cy="2463972"/>
        </p:xfrm>
        <a:graphic>
          <a:graphicData uri="http://schemas.openxmlformats.org/drawingml/2006/table">
            <a:tbl>
              <a:tblPr/>
              <a:tblGrid>
                <a:gridCol w="990600"/>
                <a:gridCol w="990600"/>
                <a:gridCol w="990600"/>
                <a:gridCol w="990600"/>
                <a:gridCol w="990600"/>
                <a:gridCol w="990600"/>
              </a:tblGrid>
              <a:tr h="351996">
                <a:tc>
                  <a:txBody>
                    <a:bodyPr/>
                    <a:lstStyle/>
                    <a:p>
                      <a:pPr algn="ctr">
                        <a:lnSpc>
                          <a:spcPct val="150000"/>
                        </a:lnSpc>
                        <a:spcAft>
                          <a:spcPts val="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Particulars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2002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2003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2004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2005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2006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1996">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EPS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16.65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23.16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34.99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37.29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21.61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1996">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RONW</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0.1979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0.2113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0.2516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0.2158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0.1046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1996">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ROCE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10.35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18.69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19.58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10.43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10.71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1996">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CEPS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18.68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25.32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37.61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42.11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24.62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1996">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MVA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-2725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-14348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2035.06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-1867.1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2.4359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1996">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EVA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-262.24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453.31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579.53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767.71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55067468"/>
              </p:ext>
            </p:extLst>
          </p:nvPr>
        </p:nvGraphicFramePr>
        <p:xfrm>
          <a:off x="1447800" y="3790118"/>
          <a:ext cx="5836920" cy="2284730"/>
        </p:xfrm>
        <a:graphic>
          <a:graphicData uri="http://schemas.openxmlformats.org/drawingml/2006/table">
            <a:tbl>
              <a:tblPr/>
              <a:tblGrid>
                <a:gridCol w="972820"/>
                <a:gridCol w="972820"/>
                <a:gridCol w="972820"/>
                <a:gridCol w="972820"/>
                <a:gridCol w="972820"/>
                <a:gridCol w="972820"/>
              </a:tblGrid>
              <a:tr h="326390">
                <a:tc>
                  <a:txBody>
                    <a:bodyPr/>
                    <a:lstStyle/>
                    <a:p>
                      <a:pP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Particulars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1999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2000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2001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2002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2003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6390">
                <a:tc>
                  <a:txBody>
                    <a:bodyPr/>
                    <a:lstStyle/>
                    <a:p>
                      <a:pP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EPS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6.61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8.74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6.47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3.32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6390">
                <a:tc>
                  <a:txBody>
                    <a:bodyPr/>
                    <a:lstStyle/>
                    <a:p>
                      <a:pP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RONW</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0.2008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0.1333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0.1020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-111.76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6390">
                <a:tc>
                  <a:txBody>
                    <a:bodyPr/>
                    <a:lstStyle/>
                    <a:p>
                      <a:pP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ROCE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13.99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12.73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10.98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-22.46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6390">
                <a:tc>
                  <a:txBody>
                    <a:bodyPr/>
                    <a:lstStyle/>
                    <a:p>
                      <a:pP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CEPS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12.19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10.26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7.54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-18.79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6390">
                <a:tc>
                  <a:txBody>
                    <a:bodyPr/>
                    <a:lstStyle/>
                    <a:p>
                      <a:pP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MVA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6390">
                <a:tc>
                  <a:txBody>
                    <a:bodyPr/>
                    <a:lstStyle/>
                    <a:p>
                      <a:pP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EVA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55.72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27.41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-99.22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-354.06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001178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Times New Roman" pitchFamily="18" charset="0"/>
                <a:cs typeface="Times New Roman" pitchFamily="18" charset="0"/>
              </a:rPr>
              <a:t>FINDINGS</a:t>
            </a:r>
            <a:endParaRPr lang="en-US" b="1" dirty="0">
              <a:solidFill>
                <a:srgbClr val="C0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1752" y="1447800"/>
            <a:ext cx="8503920" cy="4800600"/>
          </a:xfrm>
        </p:spPr>
        <p:txBody>
          <a:bodyPr>
            <a:normAutofit lnSpcReduction="10000"/>
          </a:bodyPr>
          <a:lstStyle/>
          <a:p>
            <a:pPr lvl="0">
              <a:lnSpc>
                <a:spcPct val="150000"/>
              </a:lnSpc>
              <a:spcBef>
                <a:spcPts val="1200"/>
              </a:spcBef>
            </a:pPr>
            <a:r>
              <a:rPr lang="en-US" sz="2000" dirty="0"/>
              <a:t>A merger occurs when two separate entities combine forces to create a new, joint organization. Meanwhile, an acquisition refers to the takeover of one entity by another.</a:t>
            </a:r>
            <a:endParaRPr lang="en-IN" sz="2000" dirty="0"/>
          </a:p>
          <a:p>
            <a:pPr lvl="0">
              <a:lnSpc>
                <a:spcPct val="150000"/>
              </a:lnSpc>
              <a:spcBef>
                <a:spcPts val="1200"/>
              </a:spcBef>
            </a:pPr>
            <a:r>
              <a:rPr lang="en-US" sz="2000" dirty="0" smtClean="0"/>
              <a:t>ICICI bank voluntarily merged with BOM</a:t>
            </a:r>
            <a:endParaRPr lang="en-IN" sz="2000" dirty="0" smtClean="0"/>
          </a:p>
          <a:p>
            <a:pPr lvl="0">
              <a:lnSpc>
                <a:spcPct val="150000"/>
              </a:lnSpc>
              <a:spcBef>
                <a:spcPts val="1200"/>
              </a:spcBef>
            </a:pPr>
            <a:r>
              <a:rPr lang="en-US" sz="2000" dirty="0" smtClean="0"/>
              <a:t>TIMES bank voluntarily merged with HDFC bank.</a:t>
            </a:r>
            <a:endParaRPr lang="en-IN" sz="2000" dirty="0" smtClean="0"/>
          </a:p>
          <a:p>
            <a:pPr lvl="0">
              <a:lnSpc>
                <a:spcPct val="150000"/>
              </a:lnSpc>
              <a:spcBef>
                <a:spcPts val="1200"/>
              </a:spcBef>
            </a:pPr>
            <a:r>
              <a:rPr lang="en-US" sz="2000" dirty="0" smtClean="0"/>
              <a:t>OBC bank and GTB bank underwent a forced merger. </a:t>
            </a:r>
            <a:endParaRPr lang="en-IN" sz="2000" dirty="0" smtClean="0"/>
          </a:p>
          <a:p>
            <a:pPr lvl="0">
              <a:lnSpc>
                <a:spcPct val="150000"/>
              </a:lnSpc>
              <a:spcBef>
                <a:spcPts val="1200"/>
              </a:spcBef>
            </a:pPr>
            <a:r>
              <a:rPr lang="en-US" sz="2000" dirty="0" smtClean="0"/>
              <a:t>The </a:t>
            </a:r>
            <a:r>
              <a:rPr lang="en-US" sz="2000" dirty="0"/>
              <a:t>bank mergers creates a shareholders value for both acquiring and acquired bank. To be precise the shareholders of the target company has benefited more than the acquiring company.</a:t>
            </a:r>
            <a:endParaRPr lang="en-IN" sz="2000" dirty="0"/>
          </a:p>
          <a:p>
            <a:pPr>
              <a:lnSpc>
                <a:spcPct val="150000"/>
              </a:lnSpc>
              <a:spcBef>
                <a:spcPts val="1200"/>
              </a:spcBef>
              <a:buNone/>
            </a:pPr>
            <a:endParaRPr lang="en-US" sz="2000" dirty="0" smtClean="0">
              <a:latin typeface="Times New Roman" pitchFamily="18" charset="0"/>
              <a:cs typeface="Times New Roman" pitchFamily="18" charset="0"/>
            </a:endParaRPr>
          </a:p>
          <a:p>
            <a:pPr>
              <a:lnSpc>
                <a:spcPct val="150000"/>
              </a:lnSpc>
              <a:spcBef>
                <a:spcPts val="1200"/>
              </a:spcBef>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Times New Roman" pitchFamily="18" charset="0"/>
                <a:cs typeface="Times New Roman" pitchFamily="18" charset="0"/>
              </a:rPr>
              <a:t>SUGGESTIONS</a:t>
            </a:r>
            <a:endParaRPr lang="en-US" b="1" dirty="0">
              <a:solidFill>
                <a:srgbClr val="C0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1752" y="1600200"/>
            <a:ext cx="8503920" cy="4648200"/>
          </a:xfrm>
        </p:spPr>
        <p:txBody>
          <a:bodyPr>
            <a:normAutofit/>
          </a:bodyPr>
          <a:lstStyle/>
          <a:p>
            <a:pPr lvl="0">
              <a:lnSpc>
                <a:spcPct val="150000"/>
              </a:lnSpc>
              <a:spcBef>
                <a:spcPts val="1200"/>
              </a:spcBef>
              <a:buFont typeface="Wingdings" panose="05000000000000000000" pitchFamily="2" charset="2"/>
              <a:buChar char="q"/>
            </a:pPr>
            <a:r>
              <a:rPr lang="en-IN" sz="2400" dirty="0"/>
              <a:t>The Government should not go for M&amp;As as a means of bailing out of weak </a:t>
            </a:r>
            <a:r>
              <a:rPr lang="en-IN" sz="2400" dirty="0" smtClean="0"/>
              <a:t>banks unless absolutely necessary. </a:t>
            </a:r>
            <a:r>
              <a:rPr lang="en-IN" sz="2400" dirty="0"/>
              <a:t>The strong banks should not be merged with weak banks, as it will have adverse effect upon the asset quality of the stronger banks. </a:t>
            </a:r>
          </a:p>
          <a:p>
            <a:pPr lvl="0">
              <a:lnSpc>
                <a:spcPct val="150000"/>
              </a:lnSpc>
              <a:spcBef>
                <a:spcPts val="1200"/>
              </a:spcBef>
              <a:buFont typeface="Wingdings" panose="05000000000000000000" pitchFamily="2" charset="2"/>
              <a:buChar char="q"/>
            </a:pPr>
            <a:r>
              <a:rPr lang="en-IN" sz="2400" dirty="0"/>
              <a:t>The strong banks should be merged with strong banks to compete with foreign banks and to enter in the global financial market.</a:t>
            </a:r>
          </a:p>
          <a:p>
            <a:pPr>
              <a:lnSpc>
                <a:spcPct val="150000"/>
              </a:lnSpc>
              <a:buNone/>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Learning form the Project</a:t>
            </a:r>
            <a:endParaRPr lang="en-IN" dirty="0"/>
          </a:p>
        </p:txBody>
      </p:sp>
      <p:sp>
        <p:nvSpPr>
          <p:cNvPr id="3" name="Content Placeholder 2"/>
          <p:cNvSpPr>
            <a:spLocks noGrp="1"/>
          </p:cNvSpPr>
          <p:nvPr>
            <p:ph sz="quarter" idx="1"/>
          </p:nvPr>
        </p:nvSpPr>
        <p:spPr/>
        <p:txBody>
          <a:bodyPr>
            <a:normAutofit fontScale="92500" lnSpcReduction="10000"/>
          </a:bodyPr>
          <a:lstStyle/>
          <a:p>
            <a:pPr lvl="0">
              <a:spcBef>
                <a:spcPts val="1800"/>
              </a:spcBef>
            </a:pPr>
            <a:r>
              <a:rPr lang="en-US" sz="2800" dirty="0"/>
              <a:t>ICICI bank voluntarily merged with BOM for business and commercial reasons.</a:t>
            </a:r>
            <a:endParaRPr lang="en-IN" sz="2800" dirty="0"/>
          </a:p>
          <a:p>
            <a:pPr lvl="0">
              <a:spcBef>
                <a:spcPts val="1800"/>
              </a:spcBef>
            </a:pPr>
            <a:r>
              <a:rPr lang="en-US" sz="2800" dirty="0"/>
              <a:t>TIMES bank voluntarily merged with HDFC bank because both the banks mutually consented that Times bank’s provision coupled with HDFC Bank’s mission would catapult both the banks to the top league.</a:t>
            </a:r>
            <a:endParaRPr lang="en-IN" sz="2800" dirty="0"/>
          </a:p>
          <a:p>
            <a:pPr lvl="0">
              <a:spcBef>
                <a:spcPts val="1800"/>
              </a:spcBef>
            </a:pPr>
            <a:r>
              <a:rPr lang="en-US" sz="2800" dirty="0"/>
              <a:t>OBC bank and GTB bank underwent a forced merger. Reserve Bank of India made arrangements to merge the collapsed bank i.e. OBC bank with a strong Government owned bank - Oriental Bank of Commerce.</a:t>
            </a:r>
            <a:endParaRPr lang="en-IN" sz="2800" dirty="0"/>
          </a:p>
          <a:p>
            <a:endParaRPr lang="en-IN" dirty="0"/>
          </a:p>
        </p:txBody>
      </p:sp>
    </p:spTree>
    <p:extLst>
      <p:ext uri="{BB962C8B-B14F-4D97-AF65-F5344CB8AC3E}">
        <p14:creationId xmlns:p14="http://schemas.microsoft.com/office/powerpoint/2010/main" val="32299284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s.jpg"/>
          <p:cNvPicPr>
            <a:picLocks noChangeAspect="1"/>
          </p:cNvPicPr>
          <p:nvPr/>
        </p:nvPicPr>
        <p:blipFill>
          <a:blip r:embed="rId2"/>
          <a:stretch>
            <a:fillRect/>
          </a:stretch>
        </p:blipFill>
        <p:spPr>
          <a:xfrm>
            <a:off x="990600" y="1066800"/>
            <a:ext cx="7010400" cy="44196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Identification</a:t>
            </a:r>
            <a:endParaRPr lang="en-IN" dirty="0"/>
          </a:p>
        </p:txBody>
      </p:sp>
      <p:sp>
        <p:nvSpPr>
          <p:cNvPr id="3" name="Content Placeholder 2"/>
          <p:cNvSpPr>
            <a:spLocks noGrp="1"/>
          </p:cNvSpPr>
          <p:nvPr>
            <p:ph sz="quarter" idx="1"/>
          </p:nvPr>
        </p:nvSpPr>
        <p:spPr/>
        <p:txBody>
          <a:bodyPr>
            <a:normAutofit fontScale="92500"/>
          </a:bodyPr>
          <a:lstStyle/>
          <a:p>
            <a:pPr>
              <a:spcBef>
                <a:spcPts val="4200"/>
              </a:spcBef>
              <a:buFont typeface="Wingdings" pitchFamily="2" charset="2"/>
              <a:buChar char="Ø"/>
            </a:pPr>
            <a:r>
              <a:rPr lang="en-US" sz="2800" dirty="0">
                <a:latin typeface="Times New Roman" pitchFamily="18" charset="0"/>
                <a:cs typeface="Times New Roman" pitchFamily="18" charset="0"/>
              </a:rPr>
              <a:t>As Merger &amp; Acquisition are trending corporate </a:t>
            </a:r>
            <a:r>
              <a:rPr lang="en-US" sz="2800" dirty="0" smtClean="0">
                <a:latin typeface="Times New Roman" pitchFamily="18" charset="0"/>
                <a:cs typeface="Times New Roman" pitchFamily="18" charset="0"/>
              </a:rPr>
              <a:t>strategy</a:t>
            </a:r>
            <a:r>
              <a:rPr lang="en-US" sz="2800" dirty="0">
                <a:latin typeface="Times New Roman" pitchFamily="18" charset="0"/>
                <a:cs typeface="Times New Roman" pitchFamily="18" charset="0"/>
              </a:rPr>
              <a:t>, hence to study on how it’s synergies, advantages and purposes are helpful for companies</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a:spcBef>
                <a:spcPts val="4200"/>
              </a:spcBef>
              <a:buFont typeface="Wingdings" pitchFamily="2" charset="2"/>
              <a:buChar char="Ø"/>
            </a:pPr>
            <a:r>
              <a:rPr lang="en-US" sz="2800" dirty="0">
                <a:latin typeface="Times New Roman" pitchFamily="18" charset="0"/>
                <a:cs typeface="Times New Roman" pitchFamily="18" charset="0"/>
              </a:rPr>
              <a:t>As Case study gives more practical and in-depth knowledge hence </a:t>
            </a:r>
            <a:r>
              <a:rPr lang="en-US" sz="2800" dirty="0" smtClean="0">
                <a:latin typeface="Times New Roman" pitchFamily="18" charset="0"/>
                <a:cs typeface="Times New Roman" pitchFamily="18" charset="0"/>
              </a:rPr>
              <a:t>my study </a:t>
            </a:r>
            <a:r>
              <a:rPr lang="en-US" sz="2800" dirty="0">
                <a:latin typeface="Times New Roman" pitchFamily="18" charset="0"/>
                <a:cs typeface="Times New Roman" pitchFamily="18" charset="0"/>
              </a:rPr>
              <a:t>is based on </a:t>
            </a:r>
            <a:r>
              <a:rPr lang="en-US" sz="2800" dirty="0" smtClean="0">
                <a:latin typeface="Times New Roman" pitchFamily="18" charset="0"/>
                <a:cs typeface="Times New Roman" pitchFamily="18" charset="0"/>
              </a:rPr>
              <a:t>three cases.</a:t>
            </a:r>
          </a:p>
          <a:p>
            <a:pPr>
              <a:spcBef>
                <a:spcPts val="4200"/>
              </a:spcBef>
              <a:buFont typeface="Wingdings" pitchFamily="2" charset="2"/>
              <a:buChar char="Ø"/>
            </a:pPr>
            <a:r>
              <a:rPr lang="en-IN" sz="2800" dirty="0">
                <a:latin typeface="Times New Roman" panose="02020603050405020304" pitchFamily="18" charset="0"/>
                <a:cs typeface="Times New Roman" panose="02020603050405020304" pitchFamily="18" charset="0"/>
              </a:rPr>
              <a:t>However the main question remains whether the merger and acquisition will increase the shareholder’s value of the banks which will be answered in the course of this project</a:t>
            </a:r>
            <a:endParaRPr lang="en-US" sz="2800" dirty="0" smtClean="0">
              <a:latin typeface="Times New Roman" pitchFamily="18" charset="0"/>
              <a:cs typeface="Times New Roman" pitchFamily="18" charset="0"/>
            </a:endParaRPr>
          </a:p>
          <a:p>
            <a:endParaRPr lang="en-IN" dirty="0" smtClean="0"/>
          </a:p>
          <a:p>
            <a:endParaRPr lang="en-IN" dirty="0"/>
          </a:p>
        </p:txBody>
      </p:sp>
    </p:spTree>
    <p:extLst>
      <p:ext uri="{BB962C8B-B14F-4D97-AF65-F5344CB8AC3E}">
        <p14:creationId xmlns:p14="http://schemas.microsoft.com/office/powerpoint/2010/main" val="36430709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b="1" dirty="0" smtClean="0">
                <a:solidFill>
                  <a:srgbClr val="C00000"/>
                </a:solidFill>
                <a:latin typeface="Times New Roman" pitchFamily="18" charset="0"/>
                <a:cs typeface="Times New Roman" pitchFamily="18" charset="0"/>
              </a:rPr>
              <a:t>INTRODUCTION</a:t>
            </a:r>
            <a:endParaRPr lang="en-US" sz="4000" b="1" dirty="0">
              <a:solidFill>
                <a:srgbClr val="C00000"/>
              </a:solidFill>
              <a:latin typeface="Times New Roman" pitchFamily="18" charset="0"/>
              <a:cs typeface="Times New Roman" pitchFamily="18" charset="0"/>
            </a:endParaRPr>
          </a:p>
        </p:txBody>
      </p:sp>
      <p:sp>
        <p:nvSpPr>
          <p:cNvPr id="7" name="Content Placeholder 6"/>
          <p:cNvSpPr>
            <a:spLocks noGrp="1"/>
          </p:cNvSpPr>
          <p:nvPr>
            <p:ph sz="quarter" idx="1"/>
          </p:nvPr>
        </p:nvSpPr>
        <p:spPr>
          <a:xfrm>
            <a:off x="228600" y="1524000"/>
            <a:ext cx="8503920" cy="4953000"/>
          </a:xfrm>
        </p:spPr>
        <p:txBody>
          <a:bodyPr>
            <a:normAutofit lnSpcReduction="10000"/>
          </a:bodyPr>
          <a:lstStyle/>
          <a:p>
            <a:pPr algn="just">
              <a:buFont typeface="Wingdings" pitchFamily="2" charset="2"/>
              <a:buChar char="Ø"/>
            </a:pPr>
            <a:r>
              <a:rPr lang="en-US" sz="2000" dirty="0">
                <a:latin typeface="Times New Roman" pitchFamily="18" charset="0"/>
                <a:cs typeface="Times New Roman" pitchFamily="18" charset="0"/>
              </a:rPr>
              <a:t>Merger is defined as combination of two or more companies into a single company where one survives and the others lose their corporate existence.</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Mergers </a:t>
            </a:r>
            <a:r>
              <a:rPr lang="en-US" sz="2000" dirty="0">
                <a:latin typeface="Times New Roman" pitchFamily="18" charset="0"/>
                <a:cs typeface="Times New Roman" pitchFamily="18" charset="0"/>
              </a:rPr>
              <a:t>have various types such as Horizontal Merger, Vertical Merger, Conglomerate Merger, </a:t>
            </a:r>
            <a:r>
              <a:rPr lang="en-US" sz="2000" dirty="0" smtClean="0">
                <a:latin typeface="Times New Roman" pitchFamily="18" charset="0"/>
                <a:cs typeface="Times New Roman" pitchFamily="18" charset="0"/>
              </a:rPr>
              <a:t>Circular Merger etc</a:t>
            </a:r>
            <a:r>
              <a:rPr lang="en-US" sz="2000" dirty="0">
                <a:latin typeface="Times New Roman" pitchFamily="18" charset="0"/>
                <a:cs typeface="Times New Roman" pitchFamily="18" charset="0"/>
              </a:rPr>
              <a:t>.</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An</a:t>
            </a:r>
            <a:r>
              <a:rPr lang="en-US" sz="2000" dirty="0">
                <a:latin typeface="Times New Roman" pitchFamily="18" charset="0"/>
                <a:cs typeface="Times New Roman" pitchFamily="18" charset="0"/>
              </a:rPr>
              <a:t> acquisition is when one company purchases most or all of another company's shares to gain control of that company.</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Purpose behind Merger and Acquisition are Synergies, Growth, Eliminate Competition, Corporate Friendliness, Strategic Purpose etc. </a:t>
            </a:r>
          </a:p>
          <a:p>
            <a:pPr algn="just">
              <a:buFont typeface="Wingdings" pitchFamily="2" charset="2"/>
              <a:buChar char="Ø"/>
            </a:pPr>
            <a:endParaRPr lang="en-US" sz="2000" dirty="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takeover is the purchase of one company (the target) by another (the acquirer, or bidder). Types of takeover: Friendly takeovers, Hostile takeovers, Reverse takeover</a:t>
            </a:r>
            <a:r>
              <a:rPr lang="en-US" sz="2000" dirty="0" smtClean="0">
                <a:latin typeface="Times New Roman" pitchFamily="18" charset="0"/>
                <a:cs typeface="Times New Roman" pitchFamily="18" charset="0"/>
              </a:rPr>
              <a:t>.</a:t>
            </a:r>
            <a:endParaRPr lang="en-US" sz="2000" dirty="0" smtClean="0">
              <a:latin typeface="Arial" pitchFamily="34" charset="0"/>
              <a:cs typeface="Arial" pitchFamily="34" charset="0"/>
            </a:endParaRPr>
          </a:p>
          <a:p>
            <a:pPr marL="0" indent="0">
              <a:buNone/>
            </a:pPr>
            <a:endParaRPr lang="en-US" sz="1800" dirty="0" smtClean="0">
              <a:latin typeface="Arial" pitchFamily="34" charset="0"/>
              <a:cs typeface="Arial" pitchFamily="34" charset="0"/>
            </a:endParaRPr>
          </a:p>
          <a:p>
            <a:pPr>
              <a:buFont typeface="Arial" pitchFamily="34" charset="0"/>
              <a:buChar char="•"/>
            </a:pPr>
            <a:endParaRPr lang="en-US" sz="18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smtClean="0">
                <a:solidFill>
                  <a:srgbClr val="C00000"/>
                </a:solidFill>
                <a:latin typeface="Times New Roman" pitchFamily="18" charset="0"/>
                <a:cs typeface="Times New Roman" pitchFamily="18" charset="0"/>
              </a:rPr>
              <a:t>RESEARCH METHODOLOGY</a:t>
            </a:r>
            <a:endParaRPr lang="en-US" b="1" dirty="0">
              <a:solidFill>
                <a:srgbClr val="C00000"/>
              </a:solidFill>
              <a:latin typeface="Times New Roman" pitchFamily="18" charset="0"/>
              <a:cs typeface="Times New Roman" pitchFamily="18" charset="0"/>
            </a:endParaRPr>
          </a:p>
        </p:txBody>
      </p:sp>
      <p:sp>
        <p:nvSpPr>
          <p:cNvPr id="7" name="Content Placeholder 6"/>
          <p:cNvSpPr>
            <a:spLocks noGrp="1"/>
          </p:cNvSpPr>
          <p:nvPr>
            <p:ph sz="quarter" idx="1"/>
          </p:nvPr>
        </p:nvSpPr>
        <p:spPr>
          <a:xfrm>
            <a:off x="301752" y="1524000"/>
            <a:ext cx="8503920" cy="4575048"/>
          </a:xfrm>
        </p:spPr>
        <p:txBody>
          <a:bodyPr>
            <a:normAutofit lnSpcReduction="10000"/>
          </a:bodyPr>
          <a:lstStyle/>
          <a:p>
            <a:pPr>
              <a:lnSpc>
                <a:spcPct val="150000"/>
              </a:lnSpc>
              <a:spcBef>
                <a:spcPts val="2400"/>
              </a:spcBef>
              <a:buFont typeface="Arial" pitchFamily="34" charset="0"/>
              <a:buChar char="•"/>
            </a:pPr>
            <a:r>
              <a:rPr lang="en-IN" sz="2000" b="1" u="sng" dirty="0"/>
              <a:t>Type of Research Design: Descriptive Research </a:t>
            </a:r>
            <a:endParaRPr lang="en-US" sz="2000" dirty="0" smtClean="0">
              <a:latin typeface="Times New Roman" pitchFamily="18" charset="0"/>
              <a:cs typeface="Times New Roman" pitchFamily="18" charset="0"/>
            </a:endParaRPr>
          </a:p>
          <a:p>
            <a:pPr>
              <a:lnSpc>
                <a:spcPct val="150000"/>
              </a:lnSpc>
              <a:spcBef>
                <a:spcPts val="2400"/>
              </a:spcBef>
              <a:buFont typeface="Arial" pitchFamily="34" charset="0"/>
              <a:buChar char="•"/>
            </a:pPr>
            <a:r>
              <a:rPr lang="en-IN" sz="2000" b="1" u="sng" dirty="0"/>
              <a:t>Data collection method : Secondary Data</a:t>
            </a:r>
            <a:endParaRPr lang="en-IN" sz="2000" dirty="0"/>
          </a:p>
          <a:p>
            <a:pPr marL="0" indent="0">
              <a:lnSpc>
                <a:spcPct val="150000"/>
              </a:lnSpc>
              <a:spcBef>
                <a:spcPts val="2400"/>
              </a:spcBef>
              <a:buNone/>
            </a:pPr>
            <a:r>
              <a:rPr lang="en-US" sz="2000" dirty="0">
                <a:latin typeface="Times New Roman" pitchFamily="18" charset="0"/>
                <a:cs typeface="Times New Roman" pitchFamily="18" charset="0"/>
              </a:rPr>
              <a:t>The study is based on secondary data. The first step was to gather all the data in one place. After this all the relevant data was put together. The different blogs and new sites which make any mention of the merger and acquisitions has been </a:t>
            </a:r>
            <a:r>
              <a:rPr lang="en-US" sz="2000" dirty="0" smtClean="0">
                <a:latin typeface="Times New Roman" pitchFamily="18" charset="0"/>
                <a:cs typeface="Times New Roman" pitchFamily="18" charset="0"/>
              </a:rPr>
              <a:t>used. All </a:t>
            </a:r>
            <a:r>
              <a:rPr lang="en-US" sz="2000" dirty="0">
                <a:latin typeface="Times New Roman" pitchFamily="18" charset="0"/>
                <a:cs typeface="Times New Roman" pitchFamily="18" charset="0"/>
              </a:rPr>
              <a:t>the data collected was </a:t>
            </a:r>
            <a:r>
              <a:rPr lang="en-US" sz="2000" dirty="0" smtClean="0">
                <a:latin typeface="Times New Roman" pitchFamily="18" charset="0"/>
                <a:cs typeface="Times New Roman" pitchFamily="18" charset="0"/>
              </a:rPr>
              <a:t>organized </a:t>
            </a:r>
            <a:r>
              <a:rPr lang="en-US" sz="2000" dirty="0">
                <a:latin typeface="Times New Roman" pitchFamily="18" charset="0"/>
                <a:cs typeface="Times New Roman" pitchFamily="18" charset="0"/>
              </a:rPr>
              <a:t>into a systematic presentation deck</a:t>
            </a:r>
            <a:r>
              <a:rPr lang="en-US" sz="2000" dirty="0" smtClean="0">
                <a:latin typeface="Times New Roman" pitchFamily="18" charset="0"/>
                <a:cs typeface="Times New Roman" pitchFamily="18" charset="0"/>
              </a:rPr>
              <a:t>.</a:t>
            </a:r>
          </a:p>
          <a:p>
            <a:pPr>
              <a:lnSpc>
                <a:spcPct val="150000"/>
              </a:lnSpc>
              <a:spcBef>
                <a:spcPts val="2400"/>
              </a:spcBef>
              <a:buFont typeface="Wingdings" panose="05000000000000000000" pitchFamily="2" charset="2"/>
              <a:buChar char="q"/>
            </a:pPr>
            <a:r>
              <a:rPr lang="en-US" sz="2000" dirty="0" smtClean="0">
                <a:latin typeface="Times New Roman" pitchFamily="18" charset="0"/>
                <a:cs typeface="Times New Roman" pitchFamily="18" charset="0"/>
              </a:rPr>
              <a:t>Sources include </a:t>
            </a:r>
            <a:r>
              <a:rPr lang="fr-FR" sz="2000" dirty="0" err="1" smtClean="0">
                <a:latin typeface="Times New Roman" pitchFamily="18" charset="0"/>
                <a:cs typeface="Times New Roman" pitchFamily="18" charset="0"/>
              </a:rPr>
              <a:t>Websites</a:t>
            </a:r>
            <a:r>
              <a:rPr lang="fr-FR" sz="2000" dirty="0" smtClean="0">
                <a:latin typeface="Times New Roman" pitchFamily="18" charset="0"/>
                <a:cs typeface="Times New Roman" pitchFamily="18" charset="0"/>
              </a:rPr>
              <a:t>, Online </a:t>
            </a:r>
            <a:r>
              <a:rPr lang="fr-FR" sz="2000" dirty="0" err="1" smtClean="0">
                <a:latin typeface="Times New Roman" pitchFamily="18" charset="0"/>
                <a:cs typeface="Times New Roman" pitchFamily="18" charset="0"/>
              </a:rPr>
              <a:t>Journals</a:t>
            </a:r>
            <a:r>
              <a:rPr lang="fr-FR" sz="2000" dirty="0" smtClean="0">
                <a:latin typeface="Times New Roman" pitchFamily="18" charset="0"/>
                <a:cs typeface="Times New Roman" pitchFamily="18" charset="0"/>
              </a:rPr>
              <a:t>, News Articles, Magazines, </a:t>
            </a:r>
            <a:r>
              <a:rPr lang="fr-FR" sz="2000" dirty="0" err="1" smtClean="0">
                <a:latin typeface="Times New Roman" pitchFamily="18" charset="0"/>
                <a:cs typeface="Times New Roman" pitchFamily="18" charset="0"/>
              </a:rPr>
              <a:t>Research</a:t>
            </a:r>
            <a:r>
              <a:rPr lang="fr-FR" sz="2000" dirty="0" smtClean="0">
                <a:latin typeface="Times New Roman" pitchFamily="18" charset="0"/>
                <a:cs typeface="Times New Roman" pitchFamily="18" charset="0"/>
              </a:rPr>
              <a:t> </a:t>
            </a:r>
            <a:r>
              <a:rPr lang="fr-FR" sz="2000" dirty="0" err="1" smtClean="0">
                <a:latin typeface="Times New Roman" pitchFamily="18" charset="0"/>
                <a:cs typeface="Times New Roman" pitchFamily="18" charset="0"/>
              </a:rPr>
              <a:t>papers</a:t>
            </a:r>
            <a:r>
              <a:rPr lang="fr-FR" sz="2000" dirty="0" smtClean="0">
                <a:latin typeface="Times New Roman" pitchFamily="18" charset="0"/>
                <a:cs typeface="Times New Roman" pitchFamily="18" charset="0"/>
              </a:rPr>
              <a:t> </a:t>
            </a:r>
            <a:r>
              <a:rPr lang="fr-FR" sz="2000" dirty="0" err="1" smtClean="0">
                <a:latin typeface="Times New Roman" pitchFamily="18" charset="0"/>
                <a:cs typeface="Times New Roman" pitchFamily="18" charset="0"/>
              </a:rPr>
              <a:t>etc</a:t>
            </a:r>
            <a:endParaRPr lang="fr-FR" sz="2000" dirty="0">
              <a:latin typeface="Times New Roman" pitchFamily="18" charset="0"/>
              <a:cs typeface="Times New Roman" pitchFamily="18" charset="0"/>
            </a:endParaRPr>
          </a:p>
          <a:p>
            <a:pPr marL="0" indent="0">
              <a:spcBef>
                <a:spcPts val="2400"/>
              </a:spcBef>
              <a:buNone/>
            </a:pPr>
            <a:endParaRPr lang="en-US" sz="2400" dirty="0">
              <a:latin typeface="Times New Roman" pitchFamily="18" charset="0"/>
              <a:cs typeface="Times New Roman" pitchFamily="18" charset="0"/>
            </a:endParaRPr>
          </a:p>
          <a:p>
            <a:pPr>
              <a:spcBef>
                <a:spcPts val="2400"/>
              </a:spcBef>
              <a:buFont typeface="Arial" pitchFamily="34" charset="0"/>
              <a:buChar char="•"/>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C00000"/>
                </a:solidFill>
                <a:latin typeface="Times New Roman" pitchFamily="18" charset="0"/>
                <a:cs typeface="Times New Roman" pitchFamily="18" charset="0"/>
              </a:rPr>
              <a:t>OBJECTIVES OF STUDY</a:t>
            </a:r>
            <a:endParaRPr lang="en-US" b="1" dirty="0">
              <a:solidFill>
                <a:srgbClr val="C00000"/>
              </a:solidFill>
              <a:latin typeface="Times New Roman" pitchFamily="18" charset="0"/>
              <a:cs typeface="Times New Roman" pitchFamily="18" charset="0"/>
            </a:endParaRPr>
          </a:p>
        </p:txBody>
      </p:sp>
      <p:sp>
        <p:nvSpPr>
          <p:cNvPr id="5" name="Content Placeholder 4"/>
          <p:cNvSpPr>
            <a:spLocks noGrp="1"/>
          </p:cNvSpPr>
          <p:nvPr>
            <p:ph sz="quarter" idx="1"/>
          </p:nvPr>
        </p:nvSpPr>
        <p:spPr>
          <a:xfrm>
            <a:off x="301752" y="1828800"/>
            <a:ext cx="8503920" cy="4270248"/>
          </a:xfrm>
        </p:spPr>
        <p:txBody>
          <a:bodyPr/>
          <a:lstStyle/>
          <a:p>
            <a:pPr lvl="0">
              <a:spcBef>
                <a:spcPts val="1800"/>
              </a:spcBef>
            </a:pPr>
            <a:r>
              <a:rPr lang="en-IN" dirty="0"/>
              <a:t>To understand the concept of mergers and acquisitions.</a:t>
            </a:r>
          </a:p>
          <a:p>
            <a:pPr lvl="0">
              <a:spcBef>
                <a:spcPts val="1800"/>
              </a:spcBef>
            </a:pPr>
            <a:r>
              <a:rPr lang="en-IN" dirty="0"/>
              <a:t>To understand reasons behind mergers and acquisitions for the bank mergers selected for case study.</a:t>
            </a:r>
          </a:p>
          <a:p>
            <a:pPr lvl="0">
              <a:spcBef>
                <a:spcPts val="1800"/>
              </a:spcBef>
            </a:pPr>
            <a:r>
              <a:rPr lang="en-IN" dirty="0"/>
              <a:t>To find out whether the mergers and acquisitions in bank mergers creates any shareholders value.</a:t>
            </a:r>
          </a:p>
          <a:p>
            <a:pPr>
              <a:buFont typeface="Wingdings" pitchFamily="2" charset="2"/>
              <a:buChar char="§"/>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Times New Roman" pitchFamily="18" charset="0"/>
                <a:cs typeface="Times New Roman" pitchFamily="18" charset="0"/>
              </a:rPr>
              <a:t>LIMITATION OF STUDY</a:t>
            </a:r>
            <a:endParaRPr lang="en-US" b="1" dirty="0">
              <a:solidFill>
                <a:srgbClr val="C0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1752" y="1752600"/>
            <a:ext cx="8503920" cy="4346448"/>
          </a:xfrm>
        </p:spPr>
        <p:txBody>
          <a:bodyPr>
            <a:normAutofit/>
          </a:bodyPr>
          <a:lstStyle/>
          <a:p>
            <a:pPr lvl="0">
              <a:spcBef>
                <a:spcPts val="1800"/>
              </a:spcBef>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The first and foremost important limitation was time constraint.</a:t>
            </a:r>
          </a:p>
          <a:p>
            <a:pPr lvl="0">
              <a:spcBef>
                <a:spcPts val="1800"/>
              </a:spcBef>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The subject of this project is quite vast and deep so it is very difficult to cover every aspect of the topic.</a:t>
            </a:r>
          </a:p>
          <a:p>
            <a:pPr lvl="0">
              <a:spcBef>
                <a:spcPts val="1800"/>
              </a:spcBef>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It is difficult to analyse overall Banking sector so I have considered three mergers.</a:t>
            </a:r>
          </a:p>
          <a:p>
            <a:pPr lvl="0" algn="just">
              <a:spcBef>
                <a:spcPts val="1800"/>
              </a:spcBef>
              <a:buFont typeface="Wingdings" panose="05000000000000000000" pitchFamily="2" charset="2"/>
              <a:buChar char="v"/>
            </a:pPr>
            <a:r>
              <a:rPr lang="en-US" sz="2400" dirty="0">
                <a:latin typeface="Times New Roman" pitchFamily="18" charset="0"/>
                <a:cs typeface="Times New Roman" pitchFamily="18" charset="0"/>
              </a:rPr>
              <a:t>The data is </a:t>
            </a:r>
            <a:r>
              <a:rPr lang="en-US" sz="2400" dirty="0" smtClean="0">
                <a:latin typeface="Times New Roman" pitchFamily="18" charset="0"/>
                <a:cs typeface="Times New Roman" pitchFamily="18" charset="0"/>
              </a:rPr>
              <a:t>only restricted </a:t>
            </a:r>
            <a:r>
              <a:rPr lang="en-US" sz="2400" dirty="0">
                <a:latin typeface="Times New Roman" pitchFamily="18" charset="0"/>
                <a:cs typeface="Times New Roman" pitchFamily="18" charset="0"/>
              </a:rPr>
              <a:t>to the secondary data</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lvl="0" algn="just">
              <a:spcBef>
                <a:spcPts val="1800"/>
              </a:spcBef>
              <a:buFont typeface="Wingdings" panose="05000000000000000000" pitchFamily="2" charset="2"/>
              <a:buChar char="v"/>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data collected is from the limited resources </a:t>
            </a:r>
            <a:r>
              <a:rPr lang="en-US" sz="2400" dirty="0" smtClean="0">
                <a:latin typeface="Times New Roman" pitchFamily="18" charset="0"/>
                <a:cs typeface="Times New Roman" pitchFamily="18" charset="0"/>
              </a:rPr>
              <a:t>available in the World Wide Web.</a:t>
            </a:r>
            <a:endParaRPr lang="en-US" sz="2400" dirty="0">
              <a:latin typeface="Times New Roman" pitchFamily="18" charset="0"/>
              <a:cs typeface="Times New Roman" pitchFamily="18" charset="0"/>
            </a:endParaRPr>
          </a:p>
          <a:p>
            <a:pPr lvl="0" algn="just">
              <a:buFont typeface="Wingdings" pitchFamily="2" charset="2"/>
              <a:buChar char="Ø"/>
            </a:pPr>
            <a:endParaRPr lang="en-US" sz="2400" b="1" dirty="0">
              <a:latin typeface="Times New Roman" pitchFamily="18" charset="0"/>
              <a:cs typeface="Times New Roman" pitchFamily="18" charset="0"/>
            </a:endParaRPr>
          </a:p>
          <a:p>
            <a:endParaRPr lang="en-US" sz="2400" b="1" dirty="0"/>
          </a:p>
          <a:p>
            <a:pPr marL="0" indent="0">
              <a:buNone/>
            </a:pPr>
            <a:endParaRPr lang="en-IN" sz="2400" dirty="0"/>
          </a:p>
          <a:p>
            <a:pPr>
              <a:lnSpc>
                <a:spcPct val="150000"/>
              </a:lnSpc>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DATA ANALYSIS</a:t>
            </a:r>
            <a:endParaRPr lang="en-IN" dirty="0">
              <a:solidFill>
                <a:srgbClr val="C00000"/>
              </a:solidFill>
            </a:endParaRPr>
          </a:p>
        </p:txBody>
      </p:sp>
      <p:sp>
        <p:nvSpPr>
          <p:cNvPr id="3" name="TextBox 2"/>
          <p:cNvSpPr txBox="1"/>
          <p:nvPr/>
        </p:nvSpPr>
        <p:spPr>
          <a:xfrm>
            <a:off x="301752" y="1371600"/>
            <a:ext cx="8534400" cy="6924973"/>
          </a:xfrm>
          <a:prstGeom prst="rect">
            <a:avLst/>
          </a:prstGeom>
          <a:noFill/>
        </p:spPr>
        <p:txBody>
          <a:bodyPr wrap="square" rtlCol="0">
            <a:spAutoFit/>
          </a:bodyPr>
          <a:lstStyle/>
          <a:p>
            <a:r>
              <a:rPr lang="en-US" sz="2000" u="sng" dirty="0" smtClean="0">
                <a:solidFill>
                  <a:schemeClr val="accent4">
                    <a:lumMod val="75000"/>
                  </a:schemeClr>
                </a:solidFill>
                <a:latin typeface="Times New Roman" panose="02020603050405020304" pitchFamily="18" charset="0"/>
                <a:cs typeface="Times New Roman" panose="02020603050405020304" pitchFamily="18" charset="0"/>
              </a:rPr>
              <a:t>CASE STUDY ANALYSIS</a:t>
            </a:r>
          </a:p>
          <a:p>
            <a:r>
              <a:rPr lang="en-US" sz="2400" b="1" u="sng" dirty="0" smtClean="0">
                <a:latin typeface="Times New Roman" panose="02020603050405020304" pitchFamily="18" charset="0"/>
                <a:cs typeface="Times New Roman" panose="02020603050405020304" pitchFamily="18" charset="0"/>
              </a:rPr>
              <a:t>CASE 1</a:t>
            </a:r>
            <a:r>
              <a:rPr lang="en-US" sz="2400" dirty="0" smtClean="0">
                <a:latin typeface="Times New Roman" panose="02020603050405020304" pitchFamily="18" charset="0"/>
                <a:cs typeface="Times New Roman" panose="02020603050405020304" pitchFamily="18" charset="0"/>
              </a:rPr>
              <a:t> -  </a:t>
            </a:r>
            <a:r>
              <a:rPr lang="en-IN" sz="2400" b="1" dirty="0"/>
              <a:t>Merger of ICICI Bank and Bank of Madura </a:t>
            </a:r>
            <a:endParaRPr lang="en-IN" sz="2000" b="1" dirty="0" smtClean="0"/>
          </a:p>
          <a:p>
            <a:pPr marL="342900" indent="-342900">
              <a:lnSpc>
                <a:spcPct val="150000"/>
              </a:lnSpc>
              <a:buFont typeface="Wingdings" panose="05000000000000000000" pitchFamily="2" charset="2"/>
              <a:buChar char="§"/>
            </a:pPr>
            <a:r>
              <a:rPr lang="en-IN" sz="2000" b="1" dirty="0" smtClean="0">
                <a:latin typeface="Times New Roman" panose="02020603050405020304" pitchFamily="18" charset="0"/>
                <a:cs typeface="Times New Roman" panose="02020603050405020304" pitchFamily="18" charset="0"/>
              </a:rPr>
              <a:t>Type </a:t>
            </a:r>
            <a:r>
              <a:rPr lang="en-IN" sz="2000" b="1" dirty="0">
                <a:latin typeface="Times New Roman" panose="02020603050405020304" pitchFamily="18" charset="0"/>
                <a:cs typeface="Times New Roman" panose="02020603050405020304" pitchFamily="18" charset="0"/>
              </a:rPr>
              <a:t>of merger: </a:t>
            </a:r>
            <a:r>
              <a:rPr lang="en-IN" sz="2000" dirty="0">
                <a:latin typeface="Times New Roman" panose="02020603050405020304" pitchFamily="18" charset="0"/>
                <a:cs typeface="Times New Roman" panose="02020603050405020304" pitchFamily="18" charset="0"/>
              </a:rPr>
              <a:t>Voluntary Merger - Market driven</a:t>
            </a:r>
          </a:p>
          <a:p>
            <a:pPr marL="342900" indent="-342900">
              <a:lnSpc>
                <a:spcPct val="150000"/>
              </a:lnSpc>
              <a:buFont typeface="Wingdings" panose="05000000000000000000" pitchFamily="2" charset="2"/>
              <a:buChar char="§"/>
            </a:pPr>
            <a:r>
              <a:rPr lang="en-IN" sz="2000" b="1" dirty="0" smtClean="0">
                <a:latin typeface="Times New Roman" panose="02020603050405020304" pitchFamily="18" charset="0"/>
                <a:cs typeface="Times New Roman" panose="02020603050405020304" pitchFamily="18" charset="0"/>
              </a:rPr>
              <a:t>Year </a:t>
            </a:r>
            <a:r>
              <a:rPr lang="en-IN" sz="2000" b="1" dirty="0">
                <a:latin typeface="Times New Roman" panose="02020603050405020304" pitchFamily="18" charset="0"/>
                <a:cs typeface="Times New Roman" panose="02020603050405020304" pitchFamily="18" charset="0"/>
              </a:rPr>
              <a:t>of merger: </a:t>
            </a:r>
            <a:r>
              <a:rPr lang="en-IN" sz="2000" dirty="0">
                <a:latin typeface="Times New Roman" panose="02020603050405020304" pitchFamily="18" charset="0"/>
                <a:cs typeface="Times New Roman" panose="02020603050405020304" pitchFamily="18" charset="0"/>
              </a:rPr>
              <a:t>2000-2001</a:t>
            </a:r>
            <a:endParaRPr lang="en-US" sz="2000" b="1"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sz="2000" b="1" dirty="0" smtClean="0">
                <a:latin typeface="Times New Roman" panose="02020603050405020304" pitchFamily="18" charset="0"/>
                <a:cs typeface="Times New Roman" panose="02020603050405020304" pitchFamily="18" charset="0"/>
              </a:rPr>
              <a:t>Reason for merger: </a:t>
            </a:r>
            <a:r>
              <a:rPr lang="en-US" sz="2000" dirty="0" smtClean="0">
                <a:latin typeface="Times New Roman" panose="02020603050405020304" pitchFamily="18" charset="0"/>
                <a:cs typeface="Times New Roman" panose="02020603050405020304" pitchFamily="18" charset="0"/>
              </a:rPr>
              <a:t>Business </a:t>
            </a:r>
            <a:r>
              <a:rPr lang="en-US" sz="2000" dirty="0">
                <a:latin typeface="Times New Roman" panose="02020603050405020304" pitchFamily="18" charset="0"/>
                <a:cs typeface="Times New Roman" panose="02020603050405020304" pitchFamily="18" charset="0"/>
              </a:rPr>
              <a:t>and commercial</a:t>
            </a:r>
            <a:endParaRPr lang="en-US" sz="2000" b="1" dirty="0" smtClean="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the EPS of ICICI there is constant growth </a:t>
            </a: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from 11.52 </a:t>
            </a:r>
            <a:r>
              <a:rPr lang="en-IN" sz="2000" dirty="0" err="1">
                <a:latin typeface="Times New Roman" panose="02020603050405020304" pitchFamily="18" charset="0"/>
                <a:cs typeface="Times New Roman" panose="02020603050405020304" pitchFamily="18" charset="0"/>
              </a:rPr>
              <a:t>Rs</a:t>
            </a:r>
            <a:r>
              <a:rPr lang="en-IN" sz="2000" dirty="0">
                <a:latin typeface="Times New Roman" panose="02020603050405020304" pitchFamily="18" charset="0"/>
                <a:cs typeface="Times New Roman" panose="02020603050405020304" pitchFamily="18" charset="0"/>
              </a:rPr>
              <a:t> to 27.35 </a:t>
            </a:r>
            <a:r>
              <a:rPr lang="en-IN" sz="2000" dirty="0" err="1">
                <a:latin typeface="Times New Roman" panose="02020603050405020304" pitchFamily="18" charset="0"/>
                <a:cs typeface="Times New Roman" panose="02020603050405020304" pitchFamily="18" charset="0"/>
              </a:rPr>
              <a:t>Rs</a:t>
            </a:r>
            <a:r>
              <a:rPr lang="en-IN" sz="2000" dirty="0">
                <a:latin typeface="Times New Roman" panose="02020603050405020304" pitchFamily="18" charset="0"/>
                <a:cs typeface="Times New Roman" panose="02020603050405020304" pitchFamily="18" charset="0"/>
              </a:rPr>
              <a:t> from year 2002 to </a:t>
            </a:r>
            <a:r>
              <a:rPr lang="en-IN" sz="2000" dirty="0" smtClean="0">
                <a:latin typeface="Times New Roman" panose="02020603050405020304" pitchFamily="18" charset="0"/>
                <a:cs typeface="Times New Roman" panose="02020603050405020304" pitchFamily="18" charset="0"/>
              </a:rPr>
              <a:t>2006. Similarly </a:t>
            </a:r>
            <a:r>
              <a:rPr lang="en-IN" sz="2000" dirty="0"/>
              <a:t>t</a:t>
            </a:r>
            <a:r>
              <a:rPr lang="en-IN" sz="2000" dirty="0" smtClean="0"/>
              <a:t>he </a:t>
            </a:r>
            <a:r>
              <a:rPr lang="en-IN" sz="2000" dirty="0"/>
              <a:t>EPS of the BOM is also increasing year by year from 1996 to </a:t>
            </a:r>
            <a:r>
              <a:rPr lang="en-IN" sz="2000" dirty="0" smtClean="0"/>
              <a:t>2000.</a:t>
            </a:r>
          </a:p>
          <a:p>
            <a:pPr marL="342900" indent="-342900">
              <a:lnSpc>
                <a:spcPct val="150000"/>
              </a:lnSpc>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In 2005 it is 25742.6 and in 2006 in has increased to 52036.08 which is approximately more than double as far as MVA is </a:t>
            </a:r>
            <a:r>
              <a:rPr lang="en-IN" sz="2000" dirty="0" smtClean="0">
                <a:latin typeface="Times New Roman" panose="02020603050405020304" pitchFamily="18" charset="0"/>
                <a:cs typeface="Times New Roman" panose="02020603050405020304" pitchFamily="18" charset="0"/>
              </a:rPr>
              <a:t>concerned.</a:t>
            </a:r>
            <a:endParaRPr lang="en-US" sz="2000" b="1" dirty="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7343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50611375"/>
              </p:ext>
            </p:extLst>
          </p:nvPr>
        </p:nvGraphicFramePr>
        <p:xfrm>
          <a:off x="990600" y="914400"/>
          <a:ext cx="6096001" cy="2057399"/>
        </p:xfrm>
        <a:graphic>
          <a:graphicData uri="http://schemas.openxmlformats.org/drawingml/2006/table">
            <a:tbl>
              <a:tblPr/>
              <a:tblGrid>
                <a:gridCol w="1298247"/>
                <a:gridCol w="959551"/>
                <a:gridCol w="938884"/>
                <a:gridCol w="980217"/>
                <a:gridCol w="959551"/>
                <a:gridCol w="959551"/>
              </a:tblGrid>
              <a:tr h="331870">
                <a:tc>
                  <a:txBody>
                    <a:bodyPr/>
                    <a:lstStyle/>
                    <a:p>
                      <a:pPr algn="ctr">
                        <a:lnSpc>
                          <a:spcPct val="150000"/>
                        </a:lnSpc>
                        <a:spcAft>
                          <a:spcPts val="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PARTICULARS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2002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2003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2004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2005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2006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7012">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EPS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11.52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18.73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25.43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25.99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27.35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476">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RONW</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0.0385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0.1575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0.1875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0.1484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0.1079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7012">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ROCE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1.89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16.22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17.37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15.29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15.05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727">
                <a:tc>
                  <a:txBody>
                    <a:bodyPr/>
                    <a:lstStyle/>
                    <a:p>
                      <a:pPr algn="ctr">
                        <a:lnSpc>
                          <a:spcPct val="150000"/>
                        </a:lnSpc>
                        <a:spcAft>
                          <a:spcPts val="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MVA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-14293.2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-2343.23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5712.2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11987.5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31412.3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9302">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EVA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467.89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1396.98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2971.13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3567.58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5"/>
          <p:cNvSpPr/>
          <p:nvPr/>
        </p:nvSpPr>
        <p:spPr>
          <a:xfrm>
            <a:off x="609600" y="304800"/>
            <a:ext cx="2879827" cy="507831"/>
          </a:xfrm>
          <a:prstGeom prst="rect">
            <a:avLst/>
          </a:prstGeom>
        </p:spPr>
        <p:txBody>
          <a:bodyPr wrap="none">
            <a:spAutoFit/>
          </a:bodyPr>
          <a:lstStyle/>
          <a:p>
            <a:pPr>
              <a:lnSpc>
                <a:spcPct val="150000"/>
              </a:lnSpc>
              <a:spcAft>
                <a:spcPts val="0"/>
              </a:spcAft>
              <a:tabLst>
                <a:tab pos="2743200" algn="l"/>
              </a:tabLst>
            </a:pPr>
            <a:r>
              <a:rPr lang="en-IN"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TABLE FOR ICICI BANK</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85800" y="2971800"/>
            <a:ext cx="2103974" cy="507831"/>
          </a:xfrm>
          <a:prstGeom prst="rect">
            <a:avLst/>
          </a:prstGeom>
        </p:spPr>
        <p:txBody>
          <a:bodyPr wrap="none">
            <a:spAutoFit/>
          </a:bodyPr>
          <a:lstStyle/>
          <a:p>
            <a:pPr>
              <a:lnSpc>
                <a:spcPct val="150000"/>
              </a:lnSpc>
              <a:spcAft>
                <a:spcPts val="0"/>
              </a:spcAft>
              <a:tabLst>
                <a:tab pos="2743200" algn="l"/>
              </a:tabLst>
            </a:pPr>
            <a:r>
              <a:rPr lang="en-IN"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TABLE FOR BOM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071181131"/>
              </p:ext>
            </p:extLst>
          </p:nvPr>
        </p:nvGraphicFramePr>
        <p:xfrm>
          <a:off x="990600" y="3581400"/>
          <a:ext cx="5867400" cy="1600200"/>
        </p:xfrm>
        <a:graphic>
          <a:graphicData uri="http://schemas.openxmlformats.org/drawingml/2006/table">
            <a:tbl>
              <a:tblPr/>
              <a:tblGrid>
                <a:gridCol w="1267394"/>
                <a:gridCol w="907246"/>
                <a:gridCol w="907871"/>
                <a:gridCol w="907246"/>
                <a:gridCol w="907871"/>
                <a:gridCol w="969772"/>
              </a:tblGrid>
              <a:tr h="320040">
                <a:tc>
                  <a:txBody>
                    <a:bodyPr/>
                    <a:lstStyle/>
                    <a:p>
                      <a:pPr algn="ctr">
                        <a:lnSpc>
                          <a:spcPct val="150000"/>
                        </a:lnSpc>
                        <a:spcAft>
                          <a:spcPts val="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PARTICULARS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1996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1997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1998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1999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2000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040">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EPS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9.59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22.2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28.55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25.1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37.5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040">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RONW</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0.109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0.208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0.179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0.139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0.178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040">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ROCE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5.89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8.9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5.52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6.11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6.75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040">
                <a:tc>
                  <a:txBody>
                    <a:bodyPr/>
                    <a:lstStyle/>
                    <a:p>
                      <a:pPr algn="ct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CEPS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21.64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49997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51.09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52.63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Rectangle 8"/>
          <p:cNvSpPr/>
          <p:nvPr/>
        </p:nvSpPr>
        <p:spPr>
          <a:xfrm>
            <a:off x="457200" y="5181600"/>
            <a:ext cx="8001000" cy="923330"/>
          </a:xfrm>
          <a:prstGeom prst="rect">
            <a:avLst/>
          </a:prstGeom>
        </p:spPr>
        <p:txBody>
          <a:bodyPr wrap="square">
            <a:spAutoFit/>
          </a:bodyPr>
          <a:lstStyle/>
          <a:p>
            <a:pPr marL="285750" indent="-285750" algn="just">
              <a:lnSpc>
                <a:spcPct val="150000"/>
              </a:lnSpc>
              <a:spcAft>
                <a:spcPts val="0"/>
              </a:spcAft>
              <a:buFont typeface="Wingdings" panose="05000000000000000000" pitchFamily="2" charset="2"/>
              <a:buChar char="§"/>
            </a:pPr>
            <a:r>
              <a:rPr lang="en-IN" dirty="0" smtClean="0">
                <a:latin typeface="Times New Roman" panose="02020603050405020304" pitchFamily="18" charset="0"/>
                <a:ea typeface="Calibri" panose="020F0502020204030204" pitchFamily="34" charset="0"/>
                <a:cs typeface="Times New Roman" panose="02020603050405020304" pitchFamily="18" charset="0"/>
              </a:rPr>
              <a:t>There </a:t>
            </a:r>
            <a:r>
              <a:rPr lang="en-IN" dirty="0">
                <a:latin typeface="Times New Roman" panose="02020603050405020304" pitchFamily="18" charset="0"/>
                <a:ea typeface="Calibri" panose="020F0502020204030204" pitchFamily="34" charset="0"/>
                <a:cs typeface="Times New Roman" panose="02020603050405020304" pitchFamily="18" charset="0"/>
              </a:rPr>
              <a:t>are many fluctuations in RNOW of </a:t>
            </a:r>
            <a:r>
              <a:rPr lang="en-IN" dirty="0" smtClean="0">
                <a:latin typeface="Times New Roman" panose="02020603050405020304" pitchFamily="18" charset="0"/>
                <a:ea typeface="Calibri" panose="020F0502020204030204" pitchFamily="34" charset="0"/>
                <a:cs typeface="Times New Roman" panose="02020603050405020304" pitchFamily="18" charset="0"/>
              </a:rPr>
              <a:t>both </a:t>
            </a:r>
            <a:r>
              <a:rPr lang="en-IN" dirty="0">
                <a:latin typeface="Times New Roman" panose="02020603050405020304" pitchFamily="18" charset="0"/>
                <a:ea typeface="Calibri" panose="020F0502020204030204" pitchFamily="34" charset="0"/>
                <a:cs typeface="Times New Roman" panose="02020603050405020304" pitchFamily="18" charset="0"/>
              </a:rPr>
              <a:t>the </a:t>
            </a:r>
            <a:r>
              <a:rPr lang="en-IN" dirty="0" smtClean="0">
                <a:latin typeface="Times New Roman" panose="02020603050405020304" pitchFamily="18" charset="0"/>
                <a:ea typeface="Calibri" panose="020F0502020204030204" pitchFamily="34" charset="0"/>
                <a:cs typeface="Times New Roman" panose="02020603050405020304" pitchFamily="18" charset="0"/>
              </a:rPr>
              <a:t>banks</a:t>
            </a:r>
            <a:r>
              <a:rPr lang="en-IN" dirty="0">
                <a:latin typeface="Times New Roman" panose="02020603050405020304" pitchFamily="18" charset="0"/>
                <a:ea typeface="Calibri" panose="020F0502020204030204" pitchFamily="34" charset="0"/>
                <a:cs typeface="Times New Roman" panose="02020603050405020304" pitchFamily="18" charset="0"/>
              </a:rPr>
              <a:t>. By this we can say that it is in satisfactory position but not that much safe to the companies.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8550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62000"/>
          </a:xfrm>
        </p:spPr>
        <p:txBody>
          <a:bodyPr>
            <a:normAutofit fontScale="90000"/>
          </a:bodyPr>
          <a:lstStyle/>
          <a:p>
            <a:pPr algn="l"/>
            <a:r>
              <a:rPr lang="en-IN" sz="2200" dirty="0">
                <a:solidFill>
                  <a:schemeClr val="tx1"/>
                </a:solidFill>
              </a:rPr>
              <a:t/>
            </a:r>
            <a:br>
              <a:rPr lang="en-IN" sz="2200" dirty="0">
                <a:solidFill>
                  <a:schemeClr val="tx1"/>
                </a:solidFill>
              </a:rPr>
            </a:br>
            <a:r>
              <a:rPr lang="en-US" sz="2700" b="1" u="sng" dirty="0" smtClean="0">
                <a:solidFill>
                  <a:schemeClr val="tx1"/>
                </a:solidFill>
                <a:latin typeface="Times New Roman" panose="02020603050405020304" pitchFamily="18" charset="0"/>
                <a:cs typeface="Times New Roman" panose="02020603050405020304" pitchFamily="18" charset="0"/>
              </a:rPr>
              <a:t>CASE 2</a:t>
            </a:r>
            <a:r>
              <a:rPr lang="en-US" sz="2700" b="1" dirty="0" smtClean="0">
                <a:latin typeface="Times New Roman" panose="02020603050405020304" pitchFamily="18" charset="0"/>
                <a:cs typeface="Times New Roman" panose="02020603050405020304" pitchFamily="18" charset="0"/>
              </a:rPr>
              <a:t> </a:t>
            </a:r>
            <a:r>
              <a:rPr lang="en-US" sz="3100" dirty="0" smtClean="0">
                <a:solidFill>
                  <a:schemeClr val="tx1"/>
                </a:solidFill>
                <a:latin typeface="Times New Roman" panose="02020603050405020304" pitchFamily="18" charset="0"/>
                <a:cs typeface="Times New Roman" panose="02020603050405020304" pitchFamily="18" charset="0"/>
              </a:rPr>
              <a:t>- </a:t>
            </a:r>
            <a:r>
              <a:rPr lang="en-IN" sz="3100" b="1" dirty="0">
                <a:solidFill>
                  <a:schemeClr val="tx1"/>
                </a:solidFill>
                <a:latin typeface="Times New Roman" panose="02020603050405020304" pitchFamily="18" charset="0"/>
                <a:cs typeface="Times New Roman" panose="02020603050405020304" pitchFamily="18" charset="0"/>
              </a:rPr>
              <a:t>Merger of HDFC and Times Bank</a:t>
            </a:r>
            <a:endParaRPr lang="en-IN" sz="3100" dirty="0">
              <a:solidFill>
                <a:schemeClr val="tx1"/>
              </a:solidFill>
            </a:endParaRPr>
          </a:p>
        </p:txBody>
      </p:sp>
      <p:sp>
        <p:nvSpPr>
          <p:cNvPr id="4" name="TextBox 3"/>
          <p:cNvSpPr txBox="1"/>
          <p:nvPr/>
        </p:nvSpPr>
        <p:spPr>
          <a:xfrm>
            <a:off x="301752" y="1447800"/>
            <a:ext cx="8534400" cy="6878806"/>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Type of merger: </a:t>
            </a:r>
            <a:r>
              <a:rPr lang="en-IN" sz="2000" dirty="0">
                <a:latin typeface="Times New Roman" panose="02020603050405020304" pitchFamily="18" charset="0"/>
                <a:cs typeface="Times New Roman" panose="02020603050405020304" pitchFamily="18" charset="0"/>
              </a:rPr>
              <a:t>Voluntary Merger- Market driven. </a:t>
            </a:r>
          </a:p>
          <a:p>
            <a:pPr marL="285750" indent="-285750">
              <a:lnSpc>
                <a:spcPct val="150000"/>
              </a:lnSpc>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Year of merger: </a:t>
            </a:r>
            <a:r>
              <a:rPr lang="en-IN" sz="2000" dirty="0" smtClean="0">
                <a:latin typeface="Times New Roman" panose="02020603050405020304" pitchFamily="18" charset="0"/>
                <a:cs typeface="Times New Roman" panose="02020603050405020304" pitchFamily="18" charset="0"/>
              </a:rPr>
              <a:t>1999-2000</a:t>
            </a:r>
          </a:p>
          <a:p>
            <a:pPr marL="285750" indent="-285750">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Reason for merger</a:t>
            </a:r>
            <a:r>
              <a:rPr lang="en-US" sz="2000" b="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Join hands in order to compete with other banks</a:t>
            </a:r>
          </a:p>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 EPS trend of HDFC Bank is showing increase from 2002 to </a:t>
            </a:r>
            <a:r>
              <a:rPr lang="en-IN" dirty="0" smtClean="0">
                <a:latin typeface="Times New Roman" panose="02020603050405020304" pitchFamily="18" charset="0"/>
                <a:cs typeface="Times New Roman" panose="02020603050405020304" pitchFamily="18" charset="0"/>
              </a:rPr>
              <a:t>2006. The </a:t>
            </a:r>
            <a:r>
              <a:rPr lang="en-IN" dirty="0">
                <a:latin typeface="Times New Roman" panose="02020603050405020304" pitchFamily="18" charset="0"/>
                <a:cs typeface="Times New Roman" panose="02020603050405020304" pitchFamily="18" charset="0"/>
              </a:rPr>
              <a:t>EPS growth rate has increased by 256% in five years which is good analysis for the shareholders of the HDFC Bank</a:t>
            </a:r>
          </a:p>
          <a:p>
            <a:pPr marL="285750" indent="-285750">
              <a:lnSpc>
                <a:spcPct val="150000"/>
              </a:lnSpc>
              <a:buFont typeface="Wingdings" panose="05000000000000000000" pitchFamily="2" charset="2"/>
              <a:buChar char="§"/>
            </a:pPr>
            <a:r>
              <a:rPr lang="en-IN" dirty="0"/>
              <a:t>But comparing the EPS of HDFC Bank and TIMES </a:t>
            </a:r>
            <a:r>
              <a:rPr lang="en-IN" dirty="0" smtClean="0"/>
              <a:t>BANK we </a:t>
            </a:r>
            <a:r>
              <a:rPr lang="en-IN" dirty="0"/>
              <a:t>see that EPS for TIMES Bank is showing better position than HDFC Bank</a:t>
            </a:r>
            <a:r>
              <a:rPr lang="en-IN" dirty="0" smtClean="0"/>
              <a:t>.</a:t>
            </a:r>
          </a:p>
          <a:p>
            <a:pPr marL="285750" indent="-285750">
              <a:lnSpc>
                <a:spcPct val="150000"/>
              </a:lnSpc>
              <a:buFont typeface="Wingdings" panose="05000000000000000000" pitchFamily="2" charset="2"/>
              <a:buChar char="§"/>
            </a:pPr>
            <a:r>
              <a:rPr lang="en-IN" dirty="0"/>
              <a:t>The MVA of HDFC BANK has increased tremendously. In 2002 it was 2787.12 and it has increased to 16447.3 by the end of 2006</a:t>
            </a:r>
            <a:endParaRPr lang="en-US" dirty="0" smtClean="0">
              <a:latin typeface="Times New Roman" panose="02020603050405020304" pitchFamily="18" charset="0"/>
              <a:cs typeface="Times New Roman" panose="02020603050405020304" pitchFamily="18" charset="0"/>
            </a:endParaRP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IN" dirty="0"/>
          </a:p>
        </p:txBody>
      </p:sp>
    </p:spTree>
    <p:extLst>
      <p:ext uri="{BB962C8B-B14F-4D97-AF65-F5344CB8AC3E}">
        <p14:creationId xmlns:p14="http://schemas.microsoft.com/office/powerpoint/2010/main" val="26554390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588</TotalTime>
  <Words>1221</Words>
  <Application>Microsoft Office PowerPoint</Application>
  <PresentationFormat>On-screen Show (4:3)</PresentationFormat>
  <Paragraphs>361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Georgia</vt:lpstr>
      <vt:lpstr>Times New Roman</vt:lpstr>
      <vt:lpstr>Wingdings</vt:lpstr>
      <vt:lpstr>Wingdings 2</vt:lpstr>
      <vt:lpstr>Civic</vt:lpstr>
      <vt:lpstr>PowerPoint Presentation</vt:lpstr>
      <vt:lpstr>Problem Identification</vt:lpstr>
      <vt:lpstr>INTRODUCTION</vt:lpstr>
      <vt:lpstr>RESEARCH METHODOLOGY</vt:lpstr>
      <vt:lpstr>OBJECTIVES OF STUDY</vt:lpstr>
      <vt:lpstr>LIMITATION OF STUDY</vt:lpstr>
      <vt:lpstr>DATA ANALYSIS</vt:lpstr>
      <vt:lpstr>PowerPoint Presentation</vt:lpstr>
      <vt:lpstr> CASE 2 - Merger of HDFC and Times Bank</vt:lpstr>
      <vt:lpstr>PowerPoint Presentation</vt:lpstr>
      <vt:lpstr> CASE 3 - Merger of OBC and GTB Bank</vt:lpstr>
      <vt:lpstr>PowerPoint Presentation</vt:lpstr>
      <vt:lpstr>FINDINGS</vt:lpstr>
      <vt:lpstr>SUGGESTIONS</vt:lpstr>
      <vt:lpstr>Key Learning form the Project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RECRUITMENT PROCESS IN IIFL</dc:title>
  <dc:creator>sheetal-pc</dc:creator>
  <cp:lastModifiedBy>RAJDEEP CHAKRAVORTY</cp:lastModifiedBy>
  <cp:revision>64</cp:revision>
  <dcterms:created xsi:type="dcterms:W3CDTF">2019-08-26T04:27:06Z</dcterms:created>
  <dcterms:modified xsi:type="dcterms:W3CDTF">2020-12-01T16:04:17Z</dcterms:modified>
</cp:coreProperties>
</file>