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8" r:id="rId5"/>
    <p:sldId id="259" r:id="rId6"/>
    <p:sldId id="260" r:id="rId7"/>
    <p:sldId id="267" r:id="rId8"/>
    <p:sldId id="268" r:id="rId9"/>
    <p:sldId id="269" r:id="rId10"/>
    <p:sldId id="261" r:id="rId11"/>
    <p:sldId id="262" r:id="rId12"/>
    <p:sldId id="263" r:id="rId13"/>
    <p:sldId id="264" r:id="rId14"/>
    <p:sldId id="265" r:id="rId15"/>
    <p:sldId id="266" r:id="rId16"/>
    <p:sldId id="273" r:id="rId17"/>
    <p:sldId id="274" r:id="rId18"/>
    <p:sldId id="270" r:id="rId19"/>
    <p:sldId id="275" r:id="rId20"/>
    <p:sldId id="276" r:id="rId21"/>
    <p:sldId id="272" r:id="rId22"/>
    <p:sldId id="277"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1AF2"/>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4" d="100"/>
          <a:sy n="64" d="100"/>
        </p:scale>
        <p:origin x="-1470"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4E56FC2-2428-483D-B744-713066F8A42D}" type="datetimeFigureOut">
              <a:rPr lang="en-US" smtClean="0"/>
              <a:pPr/>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0A0BDB-5374-4C07-B166-259752D0B520}" type="slidenum">
              <a:rPr lang="en-US" smtClean="0"/>
              <a:pPr/>
              <a:t>‹#›</a:t>
            </a:fld>
            <a:endParaRPr lang="en-US" dirty="0"/>
          </a:p>
        </p:txBody>
      </p:sp>
    </p:spTree>
    <p:extLst>
      <p:ext uri="{BB962C8B-B14F-4D97-AF65-F5344CB8AC3E}">
        <p14:creationId xmlns:p14="http://schemas.microsoft.com/office/powerpoint/2010/main" xmlns="" val="3463727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E56FC2-2428-483D-B744-713066F8A42D}" type="datetimeFigureOut">
              <a:rPr lang="en-US" smtClean="0"/>
              <a:pPr/>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0A0BDB-5374-4C07-B166-259752D0B520}" type="slidenum">
              <a:rPr lang="en-US" smtClean="0"/>
              <a:pPr/>
              <a:t>‹#›</a:t>
            </a:fld>
            <a:endParaRPr lang="en-US" dirty="0"/>
          </a:p>
        </p:txBody>
      </p:sp>
    </p:spTree>
    <p:extLst>
      <p:ext uri="{BB962C8B-B14F-4D97-AF65-F5344CB8AC3E}">
        <p14:creationId xmlns:p14="http://schemas.microsoft.com/office/powerpoint/2010/main" xmlns="" val="3862847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E56FC2-2428-483D-B744-713066F8A42D}" type="datetimeFigureOut">
              <a:rPr lang="en-US" smtClean="0"/>
              <a:pPr/>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0A0BDB-5374-4C07-B166-259752D0B520}" type="slidenum">
              <a:rPr lang="en-US" smtClean="0"/>
              <a:pPr/>
              <a:t>‹#›</a:t>
            </a:fld>
            <a:endParaRPr lang="en-US" dirty="0"/>
          </a:p>
        </p:txBody>
      </p:sp>
    </p:spTree>
    <p:extLst>
      <p:ext uri="{BB962C8B-B14F-4D97-AF65-F5344CB8AC3E}">
        <p14:creationId xmlns:p14="http://schemas.microsoft.com/office/powerpoint/2010/main" xmlns="" val="3809310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4E56FC2-2428-483D-B744-713066F8A42D}" type="datetimeFigureOut">
              <a:rPr lang="en-US" smtClean="0"/>
              <a:pPr/>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0A0BDB-5374-4C07-B166-259752D0B520}" type="slidenum">
              <a:rPr lang="en-US" smtClean="0"/>
              <a:pPr/>
              <a:t>‹#›</a:t>
            </a:fld>
            <a:endParaRPr lang="en-US" dirty="0"/>
          </a:p>
        </p:txBody>
      </p:sp>
    </p:spTree>
    <p:extLst>
      <p:ext uri="{BB962C8B-B14F-4D97-AF65-F5344CB8AC3E}">
        <p14:creationId xmlns:p14="http://schemas.microsoft.com/office/powerpoint/2010/main" xmlns="" val="1388527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E56FC2-2428-483D-B744-713066F8A42D}" type="datetimeFigureOut">
              <a:rPr lang="en-US" smtClean="0"/>
              <a:pPr/>
              <a:t>12/16/2016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B0A0BDB-5374-4C07-B166-259752D0B520}" type="slidenum">
              <a:rPr lang="en-US" smtClean="0"/>
              <a:pPr/>
              <a:t>‹#›</a:t>
            </a:fld>
            <a:endParaRPr lang="en-US" dirty="0"/>
          </a:p>
        </p:txBody>
      </p:sp>
    </p:spTree>
    <p:extLst>
      <p:ext uri="{BB962C8B-B14F-4D97-AF65-F5344CB8AC3E}">
        <p14:creationId xmlns:p14="http://schemas.microsoft.com/office/powerpoint/2010/main" xmlns="" val="804274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4E56FC2-2428-483D-B744-713066F8A42D}" type="datetimeFigureOut">
              <a:rPr lang="en-US" smtClean="0"/>
              <a:pPr/>
              <a:t>12/16/2016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0A0BDB-5374-4C07-B166-259752D0B520}" type="slidenum">
              <a:rPr lang="en-US" smtClean="0"/>
              <a:pPr/>
              <a:t>‹#›</a:t>
            </a:fld>
            <a:endParaRPr lang="en-US" dirty="0"/>
          </a:p>
        </p:txBody>
      </p:sp>
    </p:spTree>
    <p:extLst>
      <p:ext uri="{BB962C8B-B14F-4D97-AF65-F5344CB8AC3E}">
        <p14:creationId xmlns:p14="http://schemas.microsoft.com/office/powerpoint/2010/main" xmlns="" val="277319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4E56FC2-2428-483D-B744-713066F8A42D}" type="datetimeFigureOut">
              <a:rPr lang="en-US" smtClean="0"/>
              <a:pPr/>
              <a:t>12/16/2016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B0A0BDB-5374-4C07-B166-259752D0B520}" type="slidenum">
              <a:rPr lang="en-US" smtClean="0"/>
              <a:pPr/>
              <a:t>‹#›</a:t>
            </a:fld>
            <a:endParaRPr lang="en-US" dirty="0"/>
          </a:p>
        </p:txBody>
      </p:sp>
    </p:spTree>
    <p:extLst>
      <p:ext uri="{BB962C8B-B14F-4D97-AF65-F5344CB8AC3E}">
        <p14:creationId xmlns:p14="http://schemas.microsoft.com/office/powerpoint/2010/main" xmlns="" val="3778692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4E56FC2-2428-483D-B744-713066F8A42D}" type="datetimeFigureOut">
              <a:rPr lang="en-US" smtClean="0"/>
              <a:pPr/>
              <a:t>12/16/2016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B0A0BDB-5374-4C07-B166-259752D0B520}" type="slidenum">
              <a:rPr lang="en-US" smtClean="0"/>
              <a:pPr/>
              <a:t>‹#›</a:t>
            </a:fld>
            <a:endParaRPr lang="en-US" dirty="0"/>
          </a:p>
        </p:txBody>
      </p:sp>
    </p:spTree>
    <p:extLst>
      <p:ext uri="{BB962C8B-B14F-4D97-AF65-F5344CB8AC3E}">
        <p14:creationId xmlns:p14="http://schemas.microsoft.com/office/powerpoint/2010/main" xmlns="" val="1421868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E56FC2-2428-483D-B744-713066F8A42D}" type="datetimeFigureOut">
              <a:rPr lang="en-US" smtClean="0"/>
              <a:pPr/>
              <a:t>12/16/2016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B0A0BDB-5374-4C07-B166-259752D0B520}" type="slidenum">
              <a:rPr lang="en-US" smtClean="0"/>
              <a:pPr/>
              <a:t>‹#›</a:t>
            </a:fld>
            <a:endParaRPr lang="en-US" dirty="0"/>
          </a:p>
        </p:txBody>
      </p:sp>
    </p:spTree>
    <p:extLst>
      <p:ext uri="{BB962C8B-B14F-4D97-AF65-F5344CB8AC3E}">
        <p14:creationId xmlns:p14="http://schemas.microsoft.com/office/powerpoint/2010/main" xmlns="" val="1212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E56FC2-2428-483D-B744-713066F8A42D}" type="datetimeFigureOut">
              <a:rPr lang="en-US" smtClean="0"/>
              <a:pPr/>
              <a:t>12/16/2016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0A0BDB-5374-4C07-B166-259752D0B520}" type="slidenum">
              <a:rPr lang="en-US" smtClean="0"/>
              <a:pPr/>
              <a:t>‹#›</a:t>
            </a:fld>
            <a:endParaRPr lang="en-US" dirty="0"/>
          </a:p>
        </p:txBody>
      </p:sp>
    </p:spTree>
    <p:extLst>
      <p:ext uri="{BB962C8B-B14F-4D97-AF65-F5344CB8AC3E}">
        <p14:creationId xmlns:p14="http://schemas.microsoft.com/office/powerpoint/2010/main" xmlns="" val="3964530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E56FC2-2428-483D-B744-713066F8A42D}" type="datetimeFigureOut">
              <a:rPr lang="en-US" smtClean="0"/>
              <a:pPr/>
              <a:t>12/16/2016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B0A0BDB-5374-4C07-B166-259752D0B520}" type="slidenum">
              <a:rPr lang="en-US" smtClean="0"/>
              <a:pPr/>
              <a:t>‹#›</a:t>
            </a:fld>
            <a:endParaRPr lang="en-US" dirty="0"/>
          </a:p>
        </p:txBody>
      </p:sp>
    </p:spTree>
    <p:extLst>
      <p:ext uri="{BB962C8B-B14F-4D97-AF65-F5344CB8AC3E}">
        <p14:creationId xmlns:p14="http://schemas.microsoft.com/office/powerpoint/2010/main" xmlns="" val="228115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E56FC2-2428-483D-B744-713066F8A42D}" type="datetimeFigureOut">
              <a:rPr lang="en-US" smtClean="0"/>
              <a:pPr/>
              <a:t>12/16/2016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A0BDB-5374-4C07-B166-259752D0B520}" type="slidenum">
              <a:rPr lang="en-US" smtClean="0"/>
              <a:pPr/>
              <a:t>‹#›</a:t>
            </a:fld>
            <a:endParaRPr lang="en-US" dirty="0"/>
          </a:p>
        </p:txBody>
      </p:sp>
    </p:spTree>
    <p:extLst>
      <p:ext uri="{BB962C8B-B14F-4D97-AF65-F5344CB8AC3E}">
        <p14:creationId xmlns:p14="http://schemas.microsoft.com/office/powerpoint/2010/main" xmlns="" val="11052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52806" y="312632"/>
            <a:ext cx="3238387"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Fundamental Concepts</a:t>
            </a: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33046" y="1031631"/>
            <a:ext cx="6487673"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Graph</a:t>
            </a:r>
            <a:r>
              <a:rPr lang="en-US" dirty="0" smtClean="0">
                <a:latin typeface="Times New Roman" panose="02020603050405020304" pitchFamily="18" charset="0"/>
                <a:cs typeface="Times New Roman" panose="02020603050405020304" pitchFamily="18" charset="0"/>
              </a:rPr>
              <a:t>: A set of vertices and a set of lines between pairs of vertices.</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67917" y="5257800"/>
            <a:ext cx="8165123"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a:t>
            </a:r>
            <a:r>
              <a:rPr lang="en-US" b="1" dirty="0" smtClean="0">
                <a:latin typeface="Times New Roman" panose="02020603050405020304" pitchFamily="18" charset="0"/>
                <a:cs typeface="Times New Roman" panose="02020603050405020304" pitchFamily="18" charset="0"/>
              </a:rPr>
              <a:t> network </a:t>
            </a:r>
            <a:r>
              <a:rPr lang="en-US" dirty="0" smtClean="0">
                <a:latin typeface="Times New Roman" panose="02020603050405020304" pitchFamily="18" charset="0"/>
                <a:cs typeface="Times New Roman" panose="02020603050405020304" pitchFamily="18" charset="0"/>
              </a:rPr>
              <a:t>is a graph where the vertices are assigned attributes such as names  (e.g., Laura or Intel), categories ( e.g., messenger ribonucleic acid or sensory neurons), or continuous features such as size or weight). </a:t>
            </a:r>
            <a:endParaRPr lang="en-US"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33046" y="1600200"/>
            <a:ext cx="3448701" cy="1908215"/>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Key Elements of a Graph</a:t>
            </a:r>
          </a:p>
          <a:p>
            <a:pPr>
              <a:spcBef>
                <a:spcPts val="1200"/>
              </a:spcBef>
            </a:pPr>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Vertices, Nodes, or Dots</a:t>
            </a:r>
          </a:p>
          <a:p>
            <a:endParaRPr lang="en-US" b="1"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Lines</a:t>
            </a: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Layout</a:t>
            </a:r>
            <a:endParaRPr lang="en-US" b="1"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092845" y="1633198"/>
            <a:ext cx="5044697" cy="3591604"/>
          </a:xfrm>
          <a:prstGeom prst="rect">
            <a:avLst/>
          </a:prstGeom>
        </p:spPr>
      </p:pic>
    </p:spTree>
    <p:extLst>
      <p:ext uri="{BB962C8B-B14F-4D97-AF65-F5344CB8AC3E}">
        <p14:creationId xmlns:p14="http://schemas.microsoft.com/office/powerpoint/2010/main" xmlns="" val="3998543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15163"/>
            <a:ext cx="9178923"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Telling a Story with Networks:  Connectionist Features of a Network</a:t>
            </a: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09600" y="1271826"/>
            <a:ext cx="8229600" cy="120032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Connectionist features of a network refer to features emerging from the configuration of its ties. We generally think of these features as system-level features.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Common features of interest include:</a:t>
            </a:r>
          </a:p>
        </p:txBody>
      </p:sp>
      <p:sp>
        <p:nvSpPr>
          <p:cNvPr id="7" name="TextBox 6"/>
          <p:cNvSpPr txBox="1"/>
          <p:nvPr/>
        </p:nvSpPr>
        <p:spPr>
          <a:xfrm>
            <a:off x="1526449" y="2640388"/>
            <a:ext cx="7543800" cy="4247317"/>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Density</a:t>
            </a:r>
            <a:r>
              <a:rPr lang="en-US" dirty="0" smtClean="0">
                <a:latin typeface="Times New Roman" panose="02020603050405020304" pitchFamily="18" charset="0"/>
                <a:cs typeface="Times New Roman" panose="02020603050405020304" pitchFamily="18" charset="0"/>
              </a:rPr>
              <a:t>: The proportion of actually connected ties over all possible connections. Dense networks are highly connected networks where information, diseases, or resources can quickly move across the network.</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Most social networks; however, are not uniformly connected because the opportunity to make a tie can vary highly, and ties generally require time and resources to maintain. </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So, we often look at four other features when we first want to tell a network story:  </a:t>
            </a:r>
            <a:r>
              <a:rPr lang="en-US" b="1" i="1" dirty="0" smtClean="0">
                <a:latin typeface="Times New Roman" panose="02020603050405020304" pitchFamily="18" charset="0"/>
                <a:cs typeface="Times New Roman" panose="02020603050405020304" pitchFamily="18" charset="0"/>
              </a:rPr>
              <a:t>average path length, transitivity, clustering, </a:t>
            </a:r>
            <a:r>
              <a:rPr lang="en-US" dirty="0" smtClean="0">
                <a:latin typeface="Times New Roman" panose="02020603050405020304" pitchFamily="18" charset="0"/>
                <a:cs typeface="Times New Roman" panose="02020603050405020304" pitchFamily="18" charset="0"/>
              </a:rPr>
              <a:t>and the network’s </a:t>
            </a:r>
            <a:r>
              <a:rPr lang="en-US" b="1" i="1" dirty="0" smtClean="0">
                <a:latin typeface="Times New Roman" panose="02020603050405020304" pitchFamily="18" charset="0"/>
                <a:cs typeface="Times New Roman" panose="02020603050405020304" pitchFamily="18" charset="0"/>
              </a:rPr>
              <a:t>degree distribution</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Visually, if we are interested in changes over time, we will generally plot these measures using scatter plots or line graphs that consist of a point estimate and a confidence interval.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18167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15163"/>
            <a:ext cx="9178923"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Telling a Story with Networks:  Connectionist Features of a Network</a:t>
            </a:r>
            <a:endParaRPr lang="en-US" sz="24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30267" y="1447800"/>
            <a:ext cx="8361333" cy="923330"/>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Average Path Length </a:t>
            </a:r>
            <a:r>
              <a:rPr lang="en-US" dirty="0" smtClean="0">
                <a:latin typeface="Times New Roman" panose="02020603050405020304" pitchFamily="18" charset="0"/>
                <a:cs typeface="Times New Roman" panose="02020603050405020304" pitchFamily="18" charset="0"/>
              </a:rPr>
              <a:t>refers to the average number of steps along the shortest paths for all possible pairs of network nodes.  Average path length measures how efficiently information moves through the network.</a:t>
            </a:r>
          </a:p>
        </p:txBody>
      </p:sp>
      <p:sp>
        <p:nvSpPr>
          <p:cNvPr id="8" name="TextBox 7"/>
          <p:cNvSpPr txBox="1"/>
          <p:nvPr/>
        </p:nvSpPr>
        <p:spPr>
          <a:xfrm>
            <a:off x="623809" y="3244334"/>
            <a:ext cx="8614859"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How Does Information Get Around: Walks, Trails, Circuits, Paths, and Cycles Oh My</a:t>
            </a:r>
            <a:endParaRPr lang="en-US" b="1"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xmlns="" val="22382031"/>
              </p:ext>
            </p:extLst>
          </p:nvPr>
        </p:nvGraphicFramePr>
        <p:xfrm>
          <a:off x="663847" y="3733800"/>
          <a:ext cx="8107680" cy="1682496"/>
        </p:xfrm>
        <a:graphic>
          <a:graphicData uri="http://schemas.openxmlformats.org/drawingml/2006/table">
            <a:tbl>
              <a:tblPr firstRow="1" firstCol="1" bandRow="1"/>
              <a:tblGrid>
                <a:gridCol w="2026920"/>
                <a:gridCol w="2026920"/>
                <a:gridCol w="2026920"/>
                <a:gridCol w="2026920"/>
              </a:tblGrid>
              <a:tr h="0">
                <a:tc>
                  <a:txBody>
                    <a:bodyPr/>
                    <a:lstStyle/>
                    <a:p>
                      <a:pPr marL="0" marR="0">
                        <a:lnSpc>
                          <a:spcPct val="115000"/>
                        </a:lnSpc>
                        <a:spcBef>
                          <a:spcPts val="0"/>
                        </a:spcBef>
                        <a:spcAft>
                          <a:spcPts val="0"/>
                        </a:spcAft>
                      </a:pPr>
                      <a:r>
                        <a:rPr lang="en-US" sz="1600" b="1" dirty="0">
                          <a:effectLst/>
                          <a:latin typeface="Times New Roman"/>
                          <a:ea typeface="Calibri"/>
                          <a:cs typeface="Times New Roman"/>
                        </a:rPr>
                        <a:t>Concept</a:t>
                      </a:r>
                      <a:endParaRPr lang="en-US" sz="1600" dirty="0">
                        <a:effectLst/>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effectLst/>
                          <a:latin typeface="Times New Roman"/>
                          <a:ea typeface="Calibri"/>
                          <a:cs typeface="Times New Roman"/>
                        </a:rPr>
                        <a:t>Vertex Properties</a:t>
                      </a:r>
                      <a:endParaRPr lang="en-US" sz="1600" dirty="0">
                        <a:effectLst/>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dirty="0">
                          <a:effectLst/>
                          <a:latin typeface="Times New Roman"/>
                          <a:ea typeface="Calibri"/>
                          <a:cs typeface="Times New Roman"/>
                        </a:rPr>
                        <a:t>Edge Properties</a:t>
                      </a:r>
                      <a:endParaRPr lang="en-US" sz="1600" dirty="0">
                        <a:effectLst/>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b="1">
                          <a:effectLst/>
                          <a:latin typeface="Times New Roman"/>
                          <a:ea typeface="Calibri"/>
                          <a:cs typeface="Times New Roman"/>
                        </a:rPr>
                        <a:t>Closed </a:t>
                      </a:r>
                      <a:r>
                        <a:rPr lang="en-US" sz="1600">
                          <a:effectLst/>
                          <a:latin typeface="Times New Roman"/>
                          <a:ea typeface="Calibri"/>
                          <a:cs typeface="Times New Roman"/>
                        </a:rPr>
                        <a:t>or </a:t>
                      </a:r>
                      <a:r>
                        <a:rPr lang="en-US" sz="1600" b="1">
                          <a:effectLst/>
                          <a:latin typeface="Times New Roman"/>
                          <a:ea typeface="Calibri"/>
                          <a:cs typeface="Times New Roman"/>
                        </a:rPr>
                        <a:t>Open</a:t>
                      </a:r>
                      <a:endParaRPr lang="en-US" sz="1600">
                        <a:effectLst/>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15000"/>
                        </a:lnSpc>
                        <a:spcBef>
                          <a:spcPts val="0"/>
                        </a:spcBef>
                        <a:spcAft>
                          <a:spcPts val="0"/>
                        </a:spcAft>
                      </a:pPr>
                      <a:r>
                        <a:rPr lang="en-US" sz="1600">
                          <a:effectLst/>
                          <a:latin typeface="Times New Roman"/>
                          <a:ea typeface="Calibri"/>
                          <a:cs typeface="Times New Roman"/>
                        </a:rPr>
                        <a:t>Walk</a:t>
                      </a:r>
                      <a:endParaRPr lang="en-US" sz="1600">
                        <a:effectLst/>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600">
                          <a:effectLst/>
                          <a:latin typeface="Times New Roman"/>
                          <a:ea typeface="Calibri"/>
                          <a:cs typeface="Times New Roman"/>
                        </a:rPr>
                        <a:t>Vertices may repeat</a:t>
                      </a:r>
                      <a:endParaRPr lang="en-US" sz="1600">
                        <a:effectLst/>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600" dirty="0">
                          <a:effectLst/>
                          <a:latin typeface="Times New Roman"/>
                          <a:ea typeface="Calibri"/>
                          <a:cs typeface="Times New Roman"/>
                        </a:rPr>
                        <a:t>Edges may repeat </a:t>
                      </a:r>
                      <a:endParaRPr lang="en-US" sz="1600" dirty="0">
                        <a:effectLst/>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0" marR="0">
                        <a:lnSpc>
                          <a:spcPct val="115000"/>
                        </a:lnSpc>
                        <a:spcBef>
                          <a:spcPts val="0"/>
                        </a:spcBef>
                        <a:spcAft>
                          <a:spcPts val="0"/>
                        </a:spcAft>
                      </a:pPr>
                      <a:r>
                        <a:rPr lang="en-US" sz="1600">
                          <a:effectLst/>
                          <a:latin typeface="Times New Roman"/>
                          <a:ea typeface="Calibri"/>
                          <a:cs typeface="Times New Roman"/>
                        </a:rPr>
                        <a:t>Closed or Open</a:t>
                      </a:r>
                      <a:endParaRPr lang="en-US" sz="1600">
                        <a:effectLst/>
                        <a:latin typeface="Calibri"/>
                        <a:ea typeface="Calibri"/>
                        <a:cs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r>
              <a:tr h="0">
                <a:tc>
                  <a:txBody>
                    <a:bodyPr/>
                    <a:lstStyle/>
                    <a:p>
                      <a:pPr marL="0" marR="0">
                        <a:lnSpc>
                          <a:spcPct val="115000"/>
                        </a:lnSpc>
                        <a:spcBef>
                          <a:spcPts val="0"/>
                        </a:spcBef>
                        <a:spcAft>
                          <a:spcPts val="0"/>
                        </a:spcAft>
                      </a:pPr>
                      <a:r>
                        <a:rPr lang="en-US" sz="1600">
                          <a:effectLst/>
                          <a:latin typeface="Times New Roman"/>
                          <a:ea typeface="Calibri"/>
                          <a:cs typeface="Times New Roman"/>
                        </a:rPr>
                        <a:t>Trail</a:t>
                      </a:r>
                      <a:endParaRPr lang="en-US" sz="1600">
                        <a:effectLst/>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1600">
                          <a:effectLst/>
                          <a:latin typeface="Times New Roman"/>
                          <a:ea typeface="Calibri"/>
                          <a:cs typeface="Times New Roman"/>
                        </a:rPr>
                        <a:t>Vertices may repeat</a:t>
                      </a:r>
                      <a:endParaRPr lang="en-US" sz="1600">
                        <a:effectLst/>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1600">
                          <a:effectLst/>
                          <a:latin typeface="Times New Roman"/>
                          <a:ea typeface="Calibri"/>
                          <a:cs typeface="Times New Roman"/>
                        </a:rPr>
                        <a:t>Edges cannot repeat</a:t>
                      </a:r>
                      <a:endParaRPr lang="en-US" sz="1600">
                        <a:effectLst/>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1600">
                          <a:effectLst/>
                          <a:latin typeface="Times New Roman"/>
                          <a:ea typeface="Calibri"/>
                          <a:cs typeface="Times New Roman"/>
                        </a:rPr>
                        <a:t>Open</a:t>
                      </a:r>
                      <a:endParaRPr lang="en-US" sz="1600">
                        <a:effectLst/>
                        <a:latin typeface="Calibri"/>
                        <a:ea typeface="Calibri"/>
                        <a:cs typeface="Times New Roman"/>
                      </a:endParaRPr>
                    </a:p>
                  </a:txBody>
                  <a:tcPr marL="68580" marR="68580" marT="0" marB="0">
                    <a:lnL>
                      <a:noFill/>
                    </a:lnL>
                    <a:lnR>
                      <a:noFill/>
                    </a:lnR>
                    <a:lnT>
                      <a:noFill/>
                    </a:lnT>
                    <a:lnB>
                      <a:noFill/>
                    </a:lnB>
                  </a:tcPr>
                </a:tc>
              </a:tr>
              <a:tr h="0">
                <a:tc>
                  <a:txBody>
                    <a:bodyPr/>
                    <a:lstStyle/>
                    <a:p>
                      <a:pPr marL="0" marR="0">
                        <a:lnSpc>
                          <a:spcPct val="115000"/>
                        </a:lnSpc>
                        <a:spcBef>
                          <a:spcPts val="0"/>
                        </a:spcBef>
                        <a:spcAft>
                          <a:spcPts val="0"/>
                        </a:spcAft>
                      </a:pPr>
                      <a:r>
                        <a:rPr lang="en-US" sz="1600">
                          <a:effectLst/>
                          <a:latin typeface="Times New Roman"/>
                          <a:ea typeface="Calibri"/>
                          <a:cs typeface="Times New Roman"/>
                        </a:rPr>
                        <a:t>Circuit</a:t>
                      </a:r>
                      <a:endParaRPr lang="en-US" sz="1600">
                        <a:effectLst/>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1600">
                          <a:effectLst/>
                          <a:latin typeface="Times New Roman"/>
                          <a:ea typeface="Calibri"/>
                          <a:cs typeface="Times New Roman"/>
                        </a:rPr>
                        <a:t>Vertices may repeat</a:t>
                      </a:r>
                      <a:endParaRPr lang="en-US" sz="1600">
                        <a:effectLst/>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1600">
                          <a:effectLst/>
                          <a:latin typeface="Times New Roman"/>
                          <a:ea typeface="Calibri"/>
                          <a:cs typeface="Times New Roman"/>
                        </a:rPr>
                        <a:t>Edges cannot repeat</a:t>
                      </a:r>
                      <a:endParaRPr lang="en-US" sz="1600">
                        <a:effectLst/>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1600">
                          <a:effectLst/>
                          <a:latin typeface="Times New Roman"/>
                          <a:ea typeface="Calibri"/>
                          <a:cs typeface="Times New Roman"/>
                        </a:rPr>
                        <a:t>Closed</a:t>
                      </a:r>
                      <a:endParaRPr lang="en-US" sz="1600">
                        <a:effectLst/>
                        <a:latin typeface="Calibri"/>
                        <a:ea typeface="Calibri"/>
                        <a:cs typeface="Times New Roman"/>
                      </a:endParaRPr>
                    </a:p>
                  </a:txBody>
                  <a:tcPr marL="68580" marR="68580" marT="0" marB="0">
                    <a:lnL>
                      <a:noFill/>
                    </a:lnL>
                    <a:lnR>
                      <a:noFill/>
                    </a:lnR>
                    <a:lnT>
                      <a:noFill/>
                    </a:lnT>
                    <a:lnB>
                      <a:noFill/>
                    </a:lnB>
                  </a:tcPr>
                </a:tc>
              </a:tr>
              <a:tr h="0">
                <a:tc>
                  <a:txBody>
                    <a:bodyPr/>
                    <a:lstStyle/>
                    <a:p>
                      <a:pPr marL="0" marR="0">
                        <a:lnSpc>
                          <a:spcPct val="115000"/>
                        </a:lnSpc>
                        <a:spcBef>
                          <a:spcPts val="0"/>
                        </a:spcBef>
                        <a:spcAft>
                          <a:spcPts val="0"/>
                        </a:spcAft>
                      </a:pPr>
                      <a:r>
                        <a:rPr lang="en-US" sz="1600" dirty="0">
                          <a:solidFill>
                            <a:srgbClr val="391AF2"/>
                          </a:solidFill>
                          <a:effectLst/>
                          <a:latin typeface="Times New Roman"/>
                          <a:ea typeface="Calibri"/>
                          <a:cs typeface="Times New Roman"/>
                        </a:rPr>
                        <a:t>Path</a:t>
                      </a:r>
                      <a:endParaRPr lang="en-US" sz="1600" dirty="0">
                        <a:solidFill>
                          <a:srgbClr val="391AF2"/>
                        </a:solidFill>
                        <a:effectLst/>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1600" dirty="0">
                          <a:solidFill>
                            <a:srgbClr val="391AF2"/>
                          </a:solidFill>
                          <a:effectLst/>
                          <a:latin typeface="Times New Roman"/>
                          <a:ea typeface="Calibri"/>
                          <a:cs typeface="Times New Roman"/>
                        </a:rPr>
                        <a:t>Vertices cannot repeat</a:t>
                      </a:r>
                      <a:endParaRPr lang="en-US" sz="1600" dirty="0">
                        <a:solidFill>
                          <a:srgbClr val="391AF2"/>
                        </a:solidFill>
                        <a:effectLst/>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1600" dirty="0">
                          <a:solidFill>
                            <a:srgbClr val="391AF2"/>
                          </a:solidFill>
                          <a:effectLst/>
                          <a:latin typeface="Times New Roman"/>
                          <a:ea typeface="Calibri"/>
                          <a:cs typeface="Times New Roman"/>
                        </a:rPr>
                        <a:t>Edges cannot repeat</a:t>
                      </a:r>
                      <a:endParaRPr lang="en-US" sz="1600" dirty="0">
                        <a:solidFill>
                          <a:srgbClr val="391AF2"/>
                        </a:solidFill>
                        <a:effectLst/>
                        <a:latin typeface="Calibri"/>
                        <a:ea typeface="Calibri"/>
                        <a:cs typeface="Times New Roman"/>
                      </a:endParaRPr>
                    </a:p>
                  </a:txBody>
                  <a:tcPr marL="68580" marR="68580" marT="0" marB="0">
                    <a:lnL>
                      <a:noFill/>
                    </a:lnL>
                    <a:lnR>
                      <a:noFill/>
                    </a:lnR>
                    <a:lnT>
                      <a:noFill/>
                    </a:lnT>
                    <a:lnB>
                      <a:noFill/>
                    </a:lnB>
                  </a:tcPr>
                </a:tc>
                <a:tc>
                  <a:txBody>
                    <a:bodyPr/>
                    <a:lstStyle/>
                    <a:p>
                      <a:pPr marL="0" marR="0">
                        <a:lnSpc>
                          <a:spcPct val="115000"/>
                        </a:lnSpc>
                        <a:spcBef>
                          <a:spcPts val="0"/>
                        </a:spcBef>
                        <a:spcAft>
                          <a:spcPts val="0"/>
                        </a:spcAft>
                      </a:pPr>
                      <a:r>
                        <a:rPr lang="en-US" sz="1600" dirty="0">
                          <a:solidFill>
                            <a:srgbClr val="391AF2"/>
                          </a:solidFill>
                          <a:effectLst/>
                          <a:latin typeface="Times New Roman"/>
                          <a:ea typeface="Calibri"/>
                          <a:cs typeface="Times New Roman"/>
                        </a:rPr>
                        <a:t>Open</a:t>
                      </a:r>
                      <a:endParaRPr lang="en-US" sz="1600" dirty="0">
                        <a:solidFill>
                          <a:srgbClr val="391AF2"/>
                        </a:solidFill>
                        <a:effectLst/>
                        <a:latin typeface="Calibri"/>
                        <a:ea typeface="Calibri"/>
                        <a:cs typeface="Times New Roman"/>
                      </a:endParaRPr>
                    </a:p>
                  </a:txBody>
                  <a:tcPr marL="68580" marR="68580" marT="0" marB="0">
                    <a:lnL>
                      <a:noFill/>
                    </a:lnL>
                    <a:lnR>
                      <a:noFill/>
                    </a:lnR>
                    <a:lnT>
                      <a:noFill/>
                    </a:lnT>
                    <a:lnB>
                      <a:noFill/>
                    </a:lnB>
                  </a:tcPr>
                </a:tc>
              </a:tr>
              <a:tr h="0">
                <a:tc>
                  <a:txBody>
                    <a:bodyPr/>
                    <a:lstStyle/>
                    <a:p>
                      <a:pPr marL="0" marR="0">
                        <a:lnSpc>
                          <a:spcPct val="115000"/>
                        </a:lnSpc>
                        <a:spcBef>
                          <a:spcPts val="0"/>
                        </a:spcBef>
                        <a:spcAft>
                          <a:spcPts val="0"/>
                        </a:spcAft>
                      </a:pPr>
                      <a:r>
                        <a:rPr lang="en-US" sz="1600">
                          <a:effectLst/>
                          <a:latin typeface="Times New Roman"/>
                          <a:ea typeface="Calibri"/>
                          <a:cs typeface="Times New Roman"/>
                        </a:rPr>
                        <a:t>Cycle</a:t>
                      </a:r>
                      <a:endParaRPr lang="en-US" sz="1600">
                        <a:effectLst/>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Times New Roman"/>
                          <a:ea typeface="Calibri"/>
                          <a:cs typeface="Times New Roman"/>
                        </a:rPr>
                        <a:t>Vertices cannot repeat</a:t>
                      </a:r>
                      <a:endParaRPr lang="en-US" sz="1600" dirty="0">
                        <a:effectLst/>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Times New Roman"/>
                          <a:ea typeface="Calibri"/>
                          <a:cs typeface="Times New Roman"/>
                        </a:rPr>
                        <a:t>Edges cannot repeat</a:t>
                      </a:r>
                      <a:endParaRPr lang="en-US" sz="1600" dirty="0">
                        <a:effectLst/>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600" dirty="0">
                          <a:effectLst/>
                          <a:latin typeface="Times New Roman"/>
                          <a:ea typeface="Calibri"/>
                          <a:cs typeface="Times New Roman"/>
                        </a:rPr>
                        <a:t>Closed</a:t>
                      </a:r>
                      <a:endParaRPr lang="en-US" sz="1600" dirty="0">
                        <a:effectLst/>
                        <a:latin typeface="Calibri"/>
                        <a:ea typeface="Calibri"/>
                        <a:cs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747535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15163"/>
            <a:ext cx="9178923"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Telling a Story with Networks:  Connectionist Features of a Network</a:t>
            </a:r>
            <a:endParaRPr lang="en-US"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32147" y="1447799"/>
            <a:ext cx="8361333" cy="1754326"/>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Transitivity</a:t>
            </a:r>
            <a:r>
              <a:rPr lang="en-US" dirty="0" smtClean="0">
                <a:latin typeface="Times New Roman" panose="02020603050405020304" pitchFamily="18" charset="0"/>
                <a:cs typeface="Times New Roman" panose="02020603050405020304" pitchFamily="18" charset="0"/>
              </a:rPr>
              <a:t> refers to the extent to which nodes making up a dyad that are also connected to a third node will both be connected to that third node. </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social networks, high transitivity can indicate social closure mechanisms that might be important such as mutualism, shared costs, a common enemy or threat, or social sanctioning. </a:t>
            </a:r>
          </a:p>
        </p:txBody>
      </p:sp>
      <p:grpSp>
        <p:nvGrpSpPr>
          <p:cNvPr id="7" name="Group 6"/>
          <p:cNvGrpSpPr/>
          <p:nvPr/>
        </p:nvGrpSpPr>
        <p:grpSpPr>
          <a:xfrm>
            <a:off x="769900" y="3830665"/>
            <a:ext cx="3112567" cy="1327710"/>
            <a:chOff x="721740" y="2291790"/>
            <a:chExt cx="3112567" cy="1327710"/>
          </a:xfrm>
        </p:grpSpPr>
        <p:sp>
          <p:nvSpPr>
            <p:cNvPr id="8" name="Oval 7"/>
            <p:cNvSpPr/>
            <p:nvPr/>
          </p:nvSpPr>
          <p:spPr>
            <a:xfrm>
              <a:off x="721740" y="3238500"/>
              <a:ext cx="386050" cy="3810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3448257" y="3235917"/>
              <a:ext cx="386050" cy="3810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a:endCxn id="8" idx="0"/>
            </p:cNvCxnSpPr>
            <p:nvPr/>
          </p:nvCxnSpPr>
          <p:spPr>
            <a:xfrm flipH="1">
              <a:off x="914765" y="2291790"/>
              <a:ext cx="1335660" cy="946710"/>
            </a:xfrm>
            <a:prstGeom prst="line">
              <a:avLst/>
            </a:prstGeom>
            <a:ln w="25400">
              <a:solidFill>
                <a:srgbClr val="391AF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10" idx="0"/>
            </p:cNvCxnSpPr>
            <p:nvPr/>
          </p:nvCxnSpPr>
          <p:spPr>
            <a:xfrm>
              <a:off x="2250425" y="2291790"/>
              <a:ext cx="1390857" cy="944127"/>
            </a:xfrm>
            <a:prstGeom prst="line">
              <a:avLst/>
            </a:prstGeom>
            <a:ln w="25400">
              <a:solidFill>
                <a:srgbClr val="391AF2"/>
              </a:solidFill>
            </a:ln>
          </p:spPr>
          <p:style>
            <a:lnRef idx="1">
              <a:schemeClr val="accent1"/>
            </a:lnRef>
            <a:fillRef idx="0">
              <a:schemeClr val="accent1"/>
            </a:fillRef>
            <a:effectRef idx="0">
              <a:schemeClr val="accent1"/>
            </a:effectRef>
            <a:fontRef idx="minor">
              <a:schemeClr val="tx1"/>
            </a:fontRef>
          </p:style>
        </p:cxnSp>
      </p:grpSp>
      <p:sp>
        <p:nvSpPr>
          <p:cNvPr id="14" name="Oval 13"/>
          <p:cNvSpPr/>
          <p:nvPr/>
        </p:nvSpPr>
        <p:spPr>
          <a:xfrm>
            <a:off x="2105560" y="3448373"/>
            <a:ext cx="386050" cy="3810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p:cNvGrpSpPr/>
          <p:nvPr/>
        </p:nvGrpSpPr>
        <p:grpSpPr>
          <a:xfrm>
            <a:off x="4916693" y="3810000"/>
            <a:ext cx="3112567" cy="1327710"/>
            <a:chOff x="721740" y="2291790"/>
            <a:chExt cx="3112567" cy="1327710"/>
          </a:xfrm>
        </p:grpSpPr>
        <p:sp>
          <p:nvSpPr>
            <p:cNvPr id="17" name="Oval 16"/>
            <p:cNvSpPr/>
            <p:nvPr/>
          </p:nvSpPr>
          <p:spPr>
            <a:xfrm>
              <a:off x="721740" y="3238500"/>
              <a:ext cx="386050" cy="3810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3448257" y="3235917"/>
              <a:ext cx="386050" cy="3810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p:cNvCxnSpPr>
              <a:endCxn id="17" idx="0"/>
            </p:cNvCxnSpPr>
            <p:nvPr/>
          </p:nvCxnSpPr>
          <p:spPr>
            <a:xfrm flipH="1">
              <a:off x="914765" y="2291790"/>
              <a:ext cx="1335660" cy="946710"/>
            </a:xfrm>
            <a:prstGeom prst="line">
              <a:avLst/>
            </a:prstGeom>
            <a:ln w="25400">
              <a:solidFill>
                <a:srgbClr val="391AF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endCxn id="18" idx="0"/>
            </p:cNvCxnSpPr>
            <p:nvPr/>
          </p:nvCxnSpPr>
          <p:spPr>
            <a:xfrm>
              <a:off x="2250425" y="2291790"/>
              <a:ext cx="1390857" cy="944127"/>
            </a:xfrm>
            <a:prstGeom prst="line">
              <a:avLst/>
            </a:prstGeom>
            <a:ln w="25400">
              <a:solidFill>
                <a:srgbClr val="391AF2"/>
              </a:solidFill>
            </a:ln>
          </p:spPr>
          <p:style>
            <a:lnRef idx="1">
              <a:schemeClr val="accent1"/>
            </a:lnRef>
            <a:fillRef idx="0">
              <a:schemeClr val="accent1"/>
            </a:fillRef>
            <a:effectRef idx="0">
              <a:schemeClr val="accent1"/>
            </a:effectRef>
            <a:fontRef idx="minor">
              <a:schemeClr val="tx1"/>
            </a:fontRef>
          </p:style>
        </p:cxnSp>
      </p:grpSp>
      <p:sp>
        <p:nvSpPr>
          <p:cNvPr id="21" name="Oval 20"/>
          <p:cNvSpPr/>
          <p:nvPr/>
        </p:nvSpPr>
        <p:spPr>
          <a:xfrm>
            <a:off x="6252354" y="3429000"/>
            <a:ext cx="386050" cy="3810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a:stCxn id="17" idx="6"/>
            <a:endCxn id="18" idx="2"/>
          </p:cNvCxnSpPr>
          <p:nvPr/>
        </p:nvCxnSpPr>
        <p:spPr>
          <a:xfrm flipV="1">
            <a:off x="5302743" y="4944627"/>
            <a:ext cx="2340467" cy="2583"/>
          </a:xfrm>
          <a:prstGeom prst="line">
            <a:avLst/>
          </a:prstGeom>
          <a:ln w="25400">
            <a:solidFill>
              <a:srgbClr val="391AF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656258" y="5257800"/>
            <a:ext cx="1230337"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Open Triad</a:t>
            </a:r>
            <a:endParaRPr lang="en-US"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5759678" y="5257800"/>
            <a:ext cx="1371401"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Closed Triad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617532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15163"/>
            <a:ext cx="9178923"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Telling a Story with Networks:  Connectionist Features of a Network</a:t>
            </a: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09600" y="1271826"/>
            <a:ext cx="8229600" cy="147732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 </a:t>
            </a:r>
            <a:r>
              <a:rPr lang="en-US" b="1" i="1" dirty="0" smtClean="0">
                <a:latin typeface="Times New Roman" panose="02020603050405020304" pitchFamily="18" charset="0"/>
                <a:cs typeface="Times New Roman" panose="02020603050405020304" pitchFamily="18" charset="0"/>
              </a:rPr>
              <a:t>clustering</a:t>
            </a:r>
            <a:r>
              <a:rPr lang="en-US" dirty="0" smtClean="0">
                <a:latin typeface="Times New Roman" panose="02020603050405020304" pitchFamily="18" charset="0"/>
                <a:cs typeface="Times New Roman" panose="02020603050405020304" pitchFamily="18" charset="0"/>
              </a:rPr>
              <a:t> coefficient measure the degree to which nodes in a graph tend to cluster together.</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social networks, we frequently observe distinct clusters of nodes who share a common feature such as proximity, shared interests, or other situational features.</a:t>
            </a:r>
          </a:p>
        </p:txBody>
      </p:sp>
      <p:sp>
        <p:nvSpPr>
          <p:cNvPr id="7" name="TextBox 6"/>
          <p:cNvSpPr txBox="1"/>
          <p:nvPr/>
        </p:nvSpPr>
        <p:spPr>
          <a:xfrm>
            <a:off x="685800" y="3105834"/>
            <a:ext cx="8229600"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When assessing the level of clustering over the entire graph, we calculate the proportion of closed triads over the total number of triads both closed and open. </a:t>
            </a:r>
          </a:p>
        </p:txBody>
      </p:sp>
      <p:sp>
        <p:nvSpPr>
          <p:cNvPr id="8" name="TextBox 7"/>
          <p:cNvSpPr txBox="1"/>
          <p:nvPr/>
        </p:nvSpPr>
        <p:spPr>
          <a:xfrm>
            <a:off x="610263" y="4114800"/>
            <a:ext cx="8229600" cy="1200329"/>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From a connectionist perspective, clusters, especially isolated clusters, act a bottlenecks. For example, an infection within a cluster can be devastating to the members of the cluster, but the risk to the entire network is likely to be fairly low. The disease may, in fact, die off with that cluster. </a:t>
            </a:r>
          </a:p>
        </p:txBody>
      </p:sp>
      <p:sp>
        <p:nvSpPr>
          <p:cNvPr id="9" name="TextBox 8"/>
          <p:cNvSpPr txBox="1"/>
          <p:nvPr/>
        </p:nvSpPr>
        <p:spPr>
          <a:xfrm>
            <a:off x="609600" y="5638800"/>
            <a:ext cx="7696200"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Visually, we can perform clustering analyses to highlight the clusters present in the network, and statistically test whether they have a moderating influence on outcomes we care about.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9524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15163"/>
            <a:ext cx="9178923"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Telling a Story with Networks:  Connectionist Features of a Network</a:t>
            </a: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09600" y="1271826"/>
            <a:ext cx="8229600" cy="1754326"/>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Degree Distribution</a:t>
            </a:r>
            <a:r>
              <a:rPr lang="en-US" dirty="0" smtClean="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Degree refers to number of connections a node has with other nodes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 degree distribution is the probability distribution describing the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likelihood of a given degree.</a:t>
            </a:r>
          </a:p>
        </p:txBody>
      </p:sp>
      <p:sp>
        <p:nvSpPr>
          <p:cNvPr id="7" name="TextBox 6"/>
          <p:cNvSpPr txBox="1"/>
          <p:nvPr/>
        </p:nvSpPr>
        <p:spPr>
          <a:xfrm>
            <a:off x="762000" y="3442880"/>
            <a:ext cx="8229600" cy="2585323"/>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Descriptively, we want to know the distribution of connections we actually observe.  For example, how many friends on average do teenagers in the school we are studying have?  </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To infer probability, we have to make further assumptions about the tie generation process. </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Thinking through these assumptions can be very helpful for thinking about the influence of the network.</a:t>
            </a:r>
          </a:p>
        </p:txBody>
      </p:sp>
    </p:spTree>
    <p:extLst>
      <p:ext uri="{BB962C8B-B14F-4D97-AF65-F5344CB8AC3E}">
        <p14:creationId xmlns:p14="http://schemas.microsoft.com/office/powerpoint/2010/main" xmlns="" val="3795755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1966" y="312629"/>
            <a:ext cx="6800067"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Telling a Story with Networks: Positional Features</a:t>
            </a:r>
            <a:endParaRPr lang="en-US"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09600" y="1271826"/>
            <a:ext cx="8229600" cy="3139321"/>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Positional Features</a:t>
            </a:r>
            <a:r>
              <a:rPr lang="en-US" dirty="0" smtClean="0">
                <a:latin typeface="Times New Roman" panose="02020603050405020304" pitchFamily="18" charset="0"/>
                <a:cs typeface="Times New Roman" panose="02020603050405020304" pitchFamily="18" charset="0"/>
              </a:rPr>
              <a:t>:   Positional features are node-level properties associated with occupying a particular place or performing a particular role in a network. </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Positional features are frequently measured using </a:t>
            </a:r>
            <a:r>
              <a:rPr lang="en-US" b="1" i="1" dirty="0" smtClean="0">
                <a:latin typeface="Times New Roman" panose="02020603050405020304" pitchFamily="18" charset="0"/>
                <a:cs typeface="Times New Roman" panose="02020603050405020304" pitchFamily="18" charset="0"/>
              </a:rPr>
              <a:t>power</a:t>
            </a:r>
            <a:r>
              <a:rPr lang="en-US"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and centrality measures</a:t>
            </a:r>
            <a:r>
              <a:rPr lang="en-US" dirty="0" smtClean="0">
                <a:latin typeface="Times New Roman" panose="02020603050405020304" pitchFamily="18" charset="0"/>
                <a:cs typeface="Times New Roman" panose="02020603050405020304" pitchFamily="18" charset="0"/>
              </a:rPr>
              <a:t>. There are numerous measures, many tailored to specific research questions such as optimizing web searches or identifying important positions in influence networks. </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We introduce some commonly-used measures in social network analysis, but for a more comprehensive overview see Wasserman and Faust (1994) and </a:t>
            </a:r>
            <a:r>
              <a:rPr lang="en-US" dirty="0" err="1" smtClean="0">
                <a:latin typeface="Times New Roman" panose="02020603050405020304" pitchFamily="18" charset="0"/>
                <a:cs typeface="Times New Roman" panose="02020603050405020304" pitchFamily="18" charset="0"/>
              </a:rPr>
              <a:t>Borgatti</a:t>
            </a:r>
            <a:r>
              <a:rPr lang="en-US" dirty="0" smtClean="0">
                <a:latin typeface="Times New Roman" panose="02020603050405020304" pitchFamily="18" charset="0"/>
                <a:cs typeface="Times New Roman" panose="02020603050405020304" pitchFamily="18" charset="0"/>
              </a:rPr>
              <a:t> and Martin (2006).</a:t>
            </a:r>
          </a:p>
          <a:p>
            <a:endParaRPr lang="en-US" dirty="0" smtClean="0">
              <a:latin typeface="Times New Roman" panose="02020603050405020304" pitchFamily="18" charset="0"/>
              <a:cs typeface="Times New Roman" panose="02020603050405020304" pitchFamily="18" charset="0"/>
            </a:endParaRPr>
          </a:p>
        </p:txBody>
      </p:sp>
      <p:sp>
        <p:nvSpPr>
          <p:cNvPr id="6" name="TextBox 5"/>
          <p:cNvSpPr txBox="1"/>
          <p:nvPr/>
        </p:nvSpPr>
        <p:spPr>
          <a:xfrm>
            <a:off x="609600" y="4426645"/>
            <a:ext cx="8229600"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Common positional features include: </a:t>
            </a:r>
            <a:r>
              <a:rPr lang="en-US" b="1" i="1" dirty="0" smtClean="0">
                <a:latin typeface="Times New Roman" panose="02020603050405020304" pitchFamily="18" charset="0"/>
                <a:cs typeface="Times New Roman" panose="02020603050405020304" pitchFamily="18" charset="0"/>
              </a:rPr>
              <a:t>Degree</a:t>
            </a:r>
            <a:r>
              <a:rPr lang="en-US"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Closeness</a:t>
            </a:r>
            <a:r>
              <a:rPr lang="en-US"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Centrality</a:t>
            </a:r>
            <a:r>
              <a:rPr lang="en-US"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Betweeness</a:t>
            </a:r>
            <a:r>
              <a:rPr lang="en-US" b="1" i="1" dirty="0" smtClean="0">
                <a:latin typeface="Times New Roman" panose="02020603050405020304" pitchFamily="18" charset="0"/>
                <a:cs typeface="Times New Roman" panose="02020603050405020304" pitchFamily="18" charset="0"/>
              </a:rPr>
              <a:t> Centrality</a:t>
            </a:r>
            <a:r>
              <a:rPr lang="en-US" dirty="0" smtClean="0">
                <a:latin typeface="Times New Roman" panose="02020603050405020304" pitchFamily="18" charset="0"/>
                <a:cs typeface="Times New Roman" panose="02020603050405020304" pitchFamily="18" charset="0"/>
              </a:rPr>
              <a:t>, and </a:t>
            </a:r>
            <a:r>
              <a:rPr lang="en-US" b="1" i="1" dirty="0" smtClean="0">
                <a:latin typeface="Times New Roman" panose="02020603050405020304" pitchFamily="18" charset="0"/>
                <a:cs typeface="Times New Roman" panose="02020603050405020304" pitchFamily="18" charset="0"/>
              </a:rPr>
              <a:t>Eigenvector Centrality</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0" y="6577688"/>
            <a:ext cx="8589339" cy="276999"/>
          </a:xfrm>
          <a:prstGeom prst="rect">
            <a:avLst/>
          </a:prstGeom>
          <a:noFill/>
        </p:spPr>
        <p:txBody>
          <a:bodyPr wrap="none" rtlCol="0">
            <a:spAutoFit/>
          </a:bodyPr>
          <a:lstStyle/>
          <a:p>
            <a:r>
              <a:rPr lang="en-US" sz="1200" dirty="0" err="1">
                <a:latin typeface="Times New Roman" panose="02020603050405020304" pitchFamily="18" charset="0"/>
                <a:cs typeface="Times New Roman" panose="02020603050405020304" pitchFamily="18" charset="0"/>
              </a:rPr>
              <a:t>Borgatti</a:t>
            </a:r>
            <a:r>
              <a:rPr lang="en-US" sz="1200" dirty="0">
                <a:latin typeface="Times New Roman" panose="02020603050405020304" pitchFamily="18" charset="0"/>
                <a:cs typeface="Times New Roman" panose="02020603050405020304" pitchFamily="18" charset="0"/>
              </a:rPr>
              <a:t>, Stephen P.; Everett, Martin </a:t>
            </a:r>
            <a:r>
              <a:rPr lang="en-US" sz="1200" dirty="0" smtClean="0">
                <a:latin typeface="Times New Roman" panose="02020603050405020304" pitchFamily="18" charset="0"/>
                <a:cs typeface="Times New Roman" panose="02020603050405020304" pitchFamily="18" charset="0"/>
              </a:rPr>
              <a:t>G. 2006. </a:t>
            </a:r>
            <a:r>
              <a:rPr lang="en-US" sz="1200" dirty="0">
                <a:latin typeface="Times New Roman" panose="02020603050405020304" pitchFamily="18" charset="0"/>
                <a:cs typeface="Times New Roman" panose="02020603050405020304" pitchFamily="18" charset="0"/>
              </a:rPr>
              <a:t>"A Graph-Theoretic Perspective on Centrality". </a:t>
            </a:r>
            <a:r>
              <a:rPr lang="en-US" sz="1200" i="1" dirty="0">
                <a:latin typeface="Times New Roman" panose="02020603050405020304" pitchFamily="18" charset="0"/>
                <a:cs typeface="Times New Roman" panose="02020603050405020304" pitchFamily="18" charset="0"/>
              </a:rPr>
              <a:t>Social Networks</a:t>
            </a:r>
            <a:r>
              <a:rPr lang="en-US" sz="1200" dirty="0">
                <a:latin typeface="Times New Roman" panose="02020603050405020304" pitchFamily="18" charset="0"/>
                <a:cs typeface="Times New Roman" panose="02020603050405020304" pitchFamily="18" charset="0"/>
              </a:rPr>
              <a:t>. Elsevier. 28: 466–484.</a:t>
            </a:r>
          </a:p>
        </p:txBody>
      </p:sp>
      <p:sp>
        <p:nvSpPr>
          <p:cNvPr id="3" name="TextBox 2"/>
          <p:cNvSpPr txBox="1"/>
          <p:nvPr/>
        </p:nvSpPr>
        <p:spPr>
          <a:xfrm>
            <a:off x="0" y="6300689"/>
            <a:ext cx="8728223" cy="276999"/>
          </a:xfrm>
          <a:prstGeom prst="rect">
            <a:avLst/>
          </a:prstGeom>
          <a:noFill/>
        </p:spPr>
        <p:txBody>
          <a:bodyPr wrap="none" rtlCol="0">
            <a:spAutoFit/>
          </a:bodyPr>
          <a:lstStyle/>
          <a:p>
            <a:r>
              <a:rPr lang="en-US" sz="1200" dirty="0">
                <a:latin typeface="Times New Roman" panose="02020603050405020304" pitchFamily="18" charset="0"/>
                <a:cs typeface="Times New Roman" panose="02020603050405020304" pitchFamily="18" charset="0"/>
              </a:rPr>
              <a:t>Wasserman, </a:t>
            </a:r>
            <a:r>
              <a:rPr lang="en-US" sz="1200" dirty="0" smtClean="0">
                <a:latin typeface="Times New Roman" panose="02020603050405020304" pitchFamily="18" charset="0"/>
                <a:cs typeface="Times New Roman" panose="02020603050405020304" pitchFamily="18" charset="0"/>
              </a:rPr>
              <a:t>Stanley, and Katherine Faust. 1994.</a:t>
            </a:r>
            <a:r>
              <a:rPr lang="en-US" sz="1200" dirty="0">
                <a:latin typeface="Times New Roman" panose="02020603050405020304" pitchFamily="18" charset="0"/>
                <a:cs typeface="Times New Roman" panose="02020603050405020304" pitchFamily="18" charset="0"/>
              </a:rPr>
              <a:t> </a:t>
            </a:r>
            <a:r>
              <a:rPr lang="en-US" sz="1200" i="1" dirty="0">
                <a:latin typeface="Times New Roman" panose="02020603050405020304" pitchFamily="18" charset="0"/>
                <a:cs typeface="Times New Roman" panose="02020603050405020304" pitchFamily="18" charset="0"/>
              </a:rPr>
              <a:t>Social </a:t>
            </a:r>
            <a:r>
              <a:rPr lang="en-US" sz="1200" i="1" dirty="0" smtClean="0">
                <a:latin typeface="Times New Roman" panose="02020603050405020304" pitchFamily="18" charset="0"/>
                <a:cs typeface="Times New Roman" panose="02020603050405020304" pitchFamily="18" charset="0"/>
              </a:rPr>
              <a:t>Network </a:t>
            </a:r>
            <a:r>
              <a:rPr lang="en-US" sz="1200" i="1" dirty="0">
                <a:latin typeface="Times New Roman" panose="02020603050405020304" pitchFamily="18" charset="0"/>
                <a:cs typeface="Times New Roman" panose="02020603050405020304" pitchFamily="18" charset="0"/>
              </a:rPr>
              <a:t>A</a:t>
            </a:r>
            <a:r>
              <a:rPr lang="en-US" sz="1200" i="1" dirty="0" smtClean="0">
                <a:latin typeface="Times New Roman" panose="02020603050405020304" pitchFamily="18" charset="0"/>
                <a:cs typeface="Times New Roman" panose="02020603050405020304" pitchFamily="18" charset="0"/>
              </a:rPr>
              <a:t>nalysis</a:t>
            </a:r>
            <a:r>
              <a:rPr lang="en-US" sz="1200" i="1" dirty="0">
                <a:latin typeface="Times New Roman" panose="02020603050405020304" pitchFamily="18" charset="0"/>
                <a:cs typeface="Times New Roman" panose="02020603050405020304" pitchFamily="18" charset="0"/>
              </a:rPr>
              <a:t>: Methods and </a:t>
            </a:r>
            <a:r>
              <a:rPr lang="en-US" sz="1200" i="1" dirty="0" smtClean="0">
                <a:latin typeface="Times New Roman" panose="02020603050405020304" pitchFamily="18" charset="0"/>
                <a:cs typeface="Times New Roman" panose="02020603050405020304" pitchFamily="18" charset="0"/>
              </a:rPr>
              <a:t>Applications</a:t>
            </a:r>
            <a:r>
              <a:rPr lang="en-US" sz="1200" dirty="0">
                <a:latin typeface="Times New Roman" panose="02020603050405020304" pitchFamily="18" charset="0"/>
                <a:cs typeface="Times New Roman" panose="02020603050405020304" pitchFamily="18" charset="0"/>
              </a:rPr>
              <a:t> (Vol. 8). Cambridge </a:t>
            </a:r>
            <a:r>
              <a:rPr lang="en-US" sz="1200" dirty="0" smtClean="0">
                <a:latin typeface="Times New Roman" panose="02020603050405020304" pitchFamily="18" charset="0"/>
                <a:cs typeface="Times New Roman" panose="02020603050405020304" pitchFamily="18" charset="0"/>
              </a:rPr>
              <a:t>University </a:t>
            </a:r>
            <a:r>
              <a:rPr lang="en-US" sz="1200" dirty="0">
                <a:latin typeface="Times New Roman" panose="02020603050405020304" pitchFamily="18" charset="0"/>
                <a:cs typeface="Times New Roman" panose="02020603050405020304" pitchFamily="18" charset="0"/>
              </a:rPr>
              <a:t>P</a:t>
            </a:r>
            <a:r>
              <a:rPr lang="en-US" sz="1200" dirty="0" smtClean="0">
                <a:latin typeface="Times New Roman" panose="02020603050405020304" pitchFamily="18" charset="0"/>
                <a:cs typeface="Times New Roman" panose="02020603050405020304" pitchFamily="18" charset="0"/>
              </a:rPr>
              <a:t>ress</a:t>
            </a:r>
            <a:r>
              <a:rPr lang="en-US" sz="1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26664817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1966" y="312629"/>
            <a:ext cx="6800067"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Telling a Story with Networks: Positional Features</a:t>
            </a:r>
            <a:endParaRPr lang="en-US" sz="2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0" y="6581001"/>
            <a:ext cx="7467600" cy="276999"/>
          </a:xfrm>
          <a:prstGeom prst="rect">
            <a:avLst/>
          </a:prstGeom>
        </p:spPr>
        <p:txBody>
          <a:bodyPr wrap="square">
            <a:spAutoFit/>
          </a:bodyPr>
          <a:lstStyle/>
          <a:p>
            <a:r>
              <a:rPr lang="en-US" sz="1200" dirty="0" smtClean="0">
                <a:latin typeface="Times New Roman" panose="02020603050405020304" pitchFamily="18" charset="0"/>
                <a:cs typeface="Times New Roman" panose="02020603050405020304" pitchFamily="18" charset="0"/>
              </a:rPr>
              <a:t>Figures From: https</a:t>
            </a:r>
            <a:r>
              <a:rPr lang="en-US" sz="1200" dirty="0">
                <a:latin typeface="Times New Roman" panose="02020603050405020304" pitchFamily="18" charset="0"/>
                <a:cs typeface="Times New Roman" panose="02020603050405020304" pitchFamily="18" charset="0"/>
              </a:rPr>
              <a:t>://friendsarena.wordpress.com/category/uncategorized/</a:t>
            </a:r>
          </a:p>
        </p:txBody>
      </p:sp>
      <p:sp>
        <p:nvSpPr>
          <p:cNvPr id="7" name="TextBox 6"/>
          <p:cNvSpPr txBox="1"/>
          <p:nvPr/>
        </p:nvSpPr>
        <p:spPr>
          <a:xfrm>
            <a:off x="632147" y="1447799"/>
            <a:ext cx="8361333" cy="369332"/>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Degree Centrality: </a:t>
            </a:r>
            <a:r>
              <a:rPr lang="en-US" dirty="0" smtClean="0">
                <a:latin typeface="Times New Roman" panose="02020603050405020304" pitchFamily="18" charset="0"/>
                <a:cs typeface="Times New Roman" panose="02020603050405020304" pitchFamily="18" charset="0"/>
              </a:rPr>
              <a:t>A node’s degree centrality refers to the number of ties it has.</a:t>
            </a:r>
          </a:p>
        </p:txBody>
      </p:sp>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25067" y="2057400"/>
            <a:ext cx="6231869" cy="2839598"/>
          </a:xfrm>
          <a:prstGeom prst="rect">
            <a:avLst/>
          </a:prstGeom>
        </p:spPr>
      </p:pic>
    </p:spTree>
    <p:extLst>
      <p:ext uri="{BB962C8B-B14F-4D97-AF65-F5344CB8AC3E}">
        <p14:creationId xmlns:p14="http://schemas.microsoft.com/office/powerpoint/2010/main" xmlns="" val="22423974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1966" y="312629"/>
            <a:ext cx="6800067"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Telling a Story with Networks: Positional Features</a:t>
            </a:r>
            <a:endParaRPr lang="en-US"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0" y="1447799"/>
            <a:ext cx="4572000" cy="923330"/>
          </a:xfrm>
          <a:prstGeom prst="rect">
            <a:avLst/>
          </a:prstGeom>
          <a:noFill/>
        </p:spPr>
        <p:txBody>
          <a:bodyPr wrap="square" rtlCol="0">
            <a:spAutoFit/>
          </a:bodyPr>
          <a:lstStyle/>
          <a:p>
            <a:pPr algn="ctr"/>
            <a:r>
              <a:rPr lang="en-US" b="1" i="1" dirty="0" smtClean="0">
                <a:latin typeface="Times New Roman" panose="02020603050405020304" pitchFamily="18" charset="0"/>
                <a:cs typeface="Times New Roman" panose="02020603050405020304" pitchFamily="18" charset="0"/>
              </a:rPr>
              <a:t>In-Degree Centrality: </a:t>
            </a:r>
            <a:r>
              <a:rPr lang="en-US" dirty="0" smtClean="0">
                <a:latin typeface="Times New Roman" panose="02020603050405020304" pitchFamily="18" charset="0"/>
                <a:cs typeface="Times New Roman" panose="02020603050405020304" pitchFamily="18" charset="0"/>
              </a:rPr>
              <a:t>A node’s in-degree centrality refers to the number of ties it receives.</a:t>
            </a:r>
          </a:p>
        </p:txBody>
      </p:sp>
      <p:sp>
        <p:nvSpPr>
          <p:cNvPr id="6" name="TextBox 5"/>
          <p:cNvSpPr txBox="1"/>
          <p:nvPr/>
        </p:nvSpPr>
        <p:spPr>
          <a:xfrm>
            <a:off x="4571999" y="1447799"/>
            <a:ext cx="4572000" cy="646331"/>
          </a:xfrm>
          <a:prstGeom prst="rect">
            <a:avLst/>
          </a:prstGeom>
          <a:noFill/>
        </p:spPr>
        <p:txBody>
          <a:bodyPr wrap="square" rtlCol="0">
            <a:spAutoFit/>
          </a:bodyPr>
          <a:lstStyle/>
          <a:p>
            <a:pPr algn="ctr"/>
            <a:r>
              <a:rPr lang="en-US" b="1" i="1" dirty="0" smtClean="0">
                <a:latin typeface="Times New Roman" panose="02020603050405020304" pitchFamily="18" charset="0"/>
                <a:cs typeface="Times New Roman" panose="02020603050405020304" pitchFamily="18" charset="0"/>
              </a:rPr>
              <a:t>Out-Degree Centrality: </a:t>
            </a:r>
            <a:r>
              <a:rPr lang="en-US" dirty="0" smtClean="0">
                <a:latin typeface="Times New Roman" panose="02020603050405020304" pitchFamily="18" charset="0"/>
                <a:cs typeface="Times New Roman" panose="02020603050405020304" pitchFamily="18" charset="0"/>
              </a:rPr>
              <a:t>A node’s out-degree centrality refers to the number of ties it sends.</a:t>
            </a:r>
          </a:p>
        </p:txBody>
      </p:sp>
      <p:sp>
        <p:nvSpPr>
          <p:cNvPr id="7" name="TextBox 6"/>
          <p:cNvSpPr txBox="1"/>
          <p:nvPr/>
        </p:nvSpPr>
        <p:spPr>
          <a:xfrm>
            <a:off x="-9041" y="5257800"/>
            <a:ext cx="6946582"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Note</a:t>
            </a:r>
            <a:r>
              <a:rPr lang="en-US" dirty="0" smtClean="0">
                <a:latin typeface="Times New Roman" panose="02020603050405020304" pitchFamily="18" charset="0"/>
                <a:cs typeface="Times New Roman" panose="02020603050405020304" pitchFamily="18" charset="0"/>
              </a:rPr>
              <a:t>: To calculate these measures, you need to have a directed network.</a:t>
            </a:r>
            <a:endParaRPr lang="en-US"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458" y="2895600"/>
            <a:ext cx="4575874" cy="2044394"/>
          </a:xfrm>
          <a:prstGeom prst="rect">
            <a:avLst/>
          </a:prstGeom>
        </p:spPr>
      </p:pic>
      <p:sp>
        <p:nvSpPr>
          <p:cNvPr id="9" name="Rectangle 8"/>
          <p:cNvSpPr/>
          <p:nvPr/>
        </p:nvSpPr>
        <p:spPr>
          <a:xfrm>
            <a:off x="0" y="6581001"/>
            <a:ext cx="7467600" cy="276999"/>
          </a:xfrm>
          <a:prstGeom prst="rect">
            <a:avLst/>
          </a:prstGeom>
        </p:spPr>
        <p:txBody>
          <a:bodyPr wrap="square">
            <a:spAutoFit/>
          </a:bodyPr>
          <a:lstStyle/>
          <a:p>
            <a:r>
              <a:rPr lang="en-US" sz="1200" dirty="0" smtClean="0">
                <a:latin typeface="Times New Roman" panose="02020603050405020304" pitchFamily="18" charset="0"/>
                <a:cs typeface="Times New Roman" panose="02020603050405020304" pitchFamily="18" charset="0"/>
              </a:rPr>
              <a:t>Figures From: https</a:t>
            </a:r>
            <a:r>
              <a:rPr lang="en-US" sz="1200" dirty="0">
                <a:latin typeface="Times New Roman" panose="02020603050405020304" pitchFamily="18" charset="0"/>
                <a:cs typeface="Times New Roman" panose="02020603050405020304" pitchFamily="18" charset="0"/>
              </a:rPr>
              <a:t>://friendsarena.wordpress.com/category/uncategorized/</a:t>
            </a:r>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571999" y="3047999"/>
            <a:ext cx="4561667" cy="1891995"/>
          </a:xfrm>
          <a:prstGeom prst="rect">
            <a:avLst/>
          </a:prstGeom>
        </p:spPr>
      </p:pic>
    </p:spTree>
    <p:extLst>
      <p:ext uri="{BB962C8B-B14F-4D97-AF65-F5344CB8AC3E}">
        <p14:creationId xmlns:p14="http://schemas.microsoft.com/office/powerpoint/2010/main" xmlns="" val="39257431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4953000"/>
            <a:ext cx="9315371" cy="1200329"/>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Note</a:t>
            </a:r>
            <a:r>
              <a:rPr lang="en-US" dirty="0" smtClean="0">
                <a:latin typeface="Times New Roman" panose="02020603050405020304" pitchFamily="18" charset="0"/>
                <a:cs typeface="Times New Roman" panose="02020603050405020304" pitchFamily="18" charset="0"/>
              </a:rPr>
              <a:t>: Shane’s closeness centrality is equivalent to Emma’s.</a:t>
            </a: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Closeness centrality like degree centrality can be calculated in terms of closest </a:t>
            </a:r>
            <a:r>
              <a:rPr lang="en-US" b="1" i="1" dirty="0" smtClean="0">
                <a:latin typeface="Times New Roman" panose="02020603050405020304" pitchFamily="18" charset="0"/>
                <a:cs typeface="Times New Roman" panose="02020603050405020304" pitchFamily="18" charset="0"/>
              </a:rPr>
              <a:t>to</a:t>
            </a:r>
            <a:r>
              <a:rPr lang="en-US" dirty="0" smtClean="0">
                <a:latin typeface="Times New Roman" panose="02020603050405020304" pitchFamily="18" charset="0"/>
                <a:cs typeface="Times New Roman" panose="02020603050405020304" pitchFamily="18" charset="0"/>
              </a:rPr>
              <a:t> (incoming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ties) and </a:t>
            </a:r>
            <a:r>
              <a:rPr lang="en-US" b="1" i="1" dirty="0" smtClean="0">
                <a:latin typeface="Times New Roman" panose="02020603050405020304" pitchFamily="18" charset="0"/>
                <a:cs typeface="Times New Roman" panose="02020603050405020304" pitchFamily="18" charset="0"/>
              </a:rPr>
              <a:t>from</a:t>
            </a:r>
            <a:r>
              <a:rPr lang="en-US" dirty="0" smtClean="0">
                <a:latin typeface="Times New Roman" panose="02020603050405020304" pitchFamily="18" charset="0"/>
                <a:cs typeface="Times New Roman" panose="02020603050405020304" pitchFamily="18" charset="0"/>
              </a:rPr>
              <a:t> (outgoing ties) in directed networks. </a:t>
            </a: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151379" y="2525044"/>
            <a:ext cx="4841242" cy="2427956"/>
          </a:xfrm>
          <a:prstGeom prst="rect">
            <a:avLst/>
          </a:prstGeom>
        </p:spPr>
      </p:pic>
      <p:sp>
        <p:nvSpPr>
          <p:cNvPr id="7" name="Rectangle 6"/>
          <p:cNvSpPr/>
          <p:nvPr/>
        </p:nvSpPr>
        <p:spPr>
          <a:xfrm>
            <a:off x="0" y="6581001"/>
            <a:ext cx="7467600" cy="276999"/>
          </a:xfrm>
          <a:prstGeom prst="rect">
            <a:avLst/>
          </a:prstGeom>
        </p:spPr>
        <p:txBody>
          <a:bodyPr wrap="square">
            <a:spAutoFit/>
          </a:bodyPr>
          <a:lstStyle/>
          <a:p>
            <a:r>
              <a:rPr lang="en-US" sz="1200" dirty="0" smtClean="0">
                <a:latin typeface="Times New Roman" panose="02020603050405020304" pitchFamily="18" charset="0"/>
                <a:cs typeface="Times New Roman" panose="02020603050405020304" pitchFamily="18" charset="0"/>
              </a:rPr>
              <a:t>Figures From: https</a:t>
            </a:r>
            <a:r>
              <a:rPr lang="en-US" sz="1200" dirty="0">
                <a:latin typeface="Times New Roman" panose="02020603050405020304" pitchFamily="18" charset="0"/>
                <a:cs typeface="Times New Roman" panose="02020603050405020304" pitchFamily="18" charset="0"/>
              </a:rPr>
              <a:t>://friendsarena.wordpress.com/category/uncategorized/</a:t>
            </a:r>
          </a:p>
        </p:txBody>
      </p:sp>
      <p:sp>
        <p:nvSpPr>
          <p:cNvPr id="8" name="TextBox 7"/>
          <p:cNvSpPr txBox="1"/>
          <p:nvPr/>
        </p:nvSpPr>
        <p:spPr>
          <a:xfrm>
            <a:off x="632147" y="1447799"/>
            <a:ext cx="8361333" cy="923330"/>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Closeness Centrality: </a:t>
            </a:r>
            <a:r>
              <a:rPr lang="en-US" dirty="0" smtClean="0">
                <a:latin typeface="Times New Roman" panose="02020603050405020304" pitchFamily="18" charset="0"/>
                <a:cs typeface="Times New Roman" panose="02020603050405020304" pitchFamily="18" charset="0"/>
              </a:rPr>
              <a:t>The closeness centrality of a node is the average length of the shortest path between the node and all other nodes. The </a:t>
            </a:r>
            <a:r>
              <a:rPr lang="en-US" dirty="0" smtClean="0">
                <a:latin typeface="Times New Roman" panose="02020603050405020304" pitchFamily="18" charset="0"/>
                <a:cs typeface="Times New Roman" panose="02020603050405020304" pitchFamily="18" charset="0"/>
              </a:rPr>
              <a:t>most </a:t>
            </a:r>
            <a:r>
              <a:rPr lang="en-US" dirty="0" smtClean="0">
                <a:latin typeface="Times New Roman" panose="02020603050405020304" pitchFamily="18" charset="0"/>
                <a:cs typeface="Times New Roman" panose="02020603050405020304" pitchFamily="18" charset="0"/>
              </a:rPr>
              <a:t>central the node the closer it is to all the other nodes.</a:t>
            </a:r>
          </a:p>
        </p:txBody>
      </p:sp>
      <p:sp>
        <p:nvSpPr>
          <p:cNvPr id="9" name="TextBox 8"/>
          <p:cNvSpPr txBox="1"/>
          <p:nvPr/>
        </p:nvSpPr>
        <p:spPr>
          <a:xfrm>
            <a:off x="1171966" y="312629"/>
            <a:ext cx="6800067"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Telling a Story with Networks: Positional Features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26773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71966" y="312629"/>
            <a:ext cx="6800067"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Telling a Story with Networks: Positional Features</a:t>
            </a:r>
            <a:endParaRPr lang="en-US"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32147" y="1447799"/>
            <a:ext cx="8361333" cy="5078313"/>
          </a:xfrm>
          <a:prstGeom prst="rect">
            <a:avLst/>
          </a:prstGeom>
          <a:noFill/>
        </p:spPr>
        <p:txBody>
          <a:bodyPr wrap="square" rtlCol="0">
            <a:spAutoFit/>
          </a:bodyPr>
          <a:lstStyle/>
          <a:p>
            <a:r>
              <a:rPr lang="en-US" b="1" i="1" dirty="0" err="1" smtClean="0">
                <a:latin typeface="Times New Roman" panose="02020603050405020304" pitchFamily="18" charset="0"/>
                <a:cs typeface="Times New Roman" panose="02020603050405020304" pitchFamily="18" charset="0"/>
              </a:rPr>
              <a:t>Betweeness</a:t>
            </a:r>
            <a:r>
              <a:rPr lang="en-US" b="1" i="1" dirty="0" smtClean="0">
                <a:latin typeface="Times New Roman" panose="02020603050405020304" pitchFamily="18" charset="0"/>
                <a:cs typeface="Times New Roman" panose="02020603050405020304" pitchFamily="18" charset="0"/>
              </a:rPr>
              <a:t> Centrality: </a:t>
            </a:r>
            <a:r>
              <a:rPr lang="en-US" dirty="0" smtClean="0">
                <a:latin typeface="Times New Roman" panose="02020603050405020304" pitchFamily="18" charset="0"/>
                <a:cs typeface="Times New Roman" panose="02020603050405020304" pitchFamily="18" charset="0"/>
              </a:rPr>
              <a:t>A node’s </a:t>
            </a:r>
            <a:r>
              <a:rPr lang="en-US" dirty="0" err="1" smtClean="0">
                <a:latin typeface="Times New Roman" panose="02020603050405020304" pitchFamily="18" charset="0"/>
                <a:cs typeface="Times New Roman" panose="02020603050405020304" pitchFamily="18" charset="0"/>
              </a:rPr>
              <a:t>betweeness</a:t>
            </a:r>
            <a:r>
              <a:rPr lang="en-US" dirty="0" smtClean="0">
                <a:latin typeface="Times New Roman" panose="02020603050405020304" pitchFamily="18" charset="0"/>
                <a:cs typeface="Times New Roman" panose="02020603050405020304" pitchFamily="18" charset="0"/>
              </a:rPr>
              <a:t> centrality is the number of times a node acts as a bridge along the shortest path between two other nodes. </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Betweeness</a:t>
            </a:r>
            <a:r>
              <a:rPr lang="en-US" dirty="0" smtClean="0">
                <a:latin typeface="Times New Roman" panose="02020603050405020304" pitchFamily="18" charset="0"/>
                <a:cs typeface="Times New Roman" panose="02020603050405020304" pitchFamily="18" charset="0"/>
              </a:rPr>
              <a:t> Centrality is calculated by:</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1. For each pair of nodes, compute the shortest paths between them.</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2. For each pair of nodes, determine the fraction of shortest paths through</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node in question.</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3. Sum this fraction over all pairs of nodes.</a:t>
            </a: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491928" y="2133600"/>
            <a:ext cx="4160144" cy="2064338"/>
          </a:xfrm>
          <a:prstGeom prst="rect">
            <a:avLst/>
          </a:prstGeom>
        </p:spPr>
      </p:pic>
      <p:sp>
        <p:nvSpPr>
          <p:cNvPr id="7" name="Rectangle 6"/>
          <p:cNvSpPr/>
          <p:nvPr/>
        </p:nvSpPr>
        <p:spPr>
          <a:xfrm>
            <a:off x="0" y="6581001"/>
            <a:ext cx="7467600" cy="276999"/>
          </a:xfrm>
          <a:prstGeom prst="rect">
            <a:avLst/>
          </a:prstGeom>
        </p:spPr>
        <p:txBody>
          <a:bodyPr wrap="square">
            <a:spAutoFit/>
          </a:bodyPr>
          <a:lstStyle/>
          <a:p>
            <a:r>
              <a:rPr lang="en-US" sz="1200" dirty="0" smtClean="0">
                <a:latin typeface="Times New Roman" panose="02020603050405020304" pitchFamily="18" charset="0"/>
                <a:cs typeface="Times New Roman" panose="02020603050405020304" pitchFamily="18" charset="0"/>
              </a:rPr>
              <a:t>Figures From: https</a:t>
            </a:r>
            <a:r>
              <a:rPr lang="en-US" sz="1200" dirty="0">
                <a:latin typeface="Times New Roman" panose="02020603050405020304" pitchFamily="18" charset="0"/>
                <a:cs typeface="Times New Roman" panose="02020603050405020304" pitchFamily="18" charset="0"/>
              </a:rPr>
              <a:t>://friendsarena.wordpress.com/category/uncategorized/</a:t>
            </a:r>
          </a:p>
        </p:txBody>
      </p:sp>
    </p:spTree>
    <p:extLst>
      <p:ext uri="{BB962C8B-B14F-4D97-AF65-F5344CB8AC3E}">
        <p14:creationId xmlns:p14="http://schemas.microsoft.com/office/powerpoint/2010/main" xmlns="" val="56343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2806" y="312632"/>
            <a:ext cx="3238387"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Fundamental Concepts</a:t>
            </a:r>
            <a:endParaRPr lang="en-US" sz="24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33046" y="914400"/>
            <a:ext cx="6419386"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Networks can </a:t>
            </a:r>
            <a:r>
              <a:rPr lang="en-US" b="1" dirty="0" smtClean="0">
                <a:latin typeface="Times New Roman" panose="02020603050405020304" pitchFamily="18" charset="0"/>
                <a:cs typeface="Times New Roman" panose="02020603050405020304" pitchFamily="18" charset="0"/>
              </a:rPr>
              <a:t>differ </a:t>
            </a:r>
            <a:r>
              <a:rPr lang="en-US" dirty="0" smtClean="0">
                <a:latin typeface="Times New Roman" panose="02020603050405020304" pitchFamily="18" charset="0"/>
                <a:cs typeface="Times New Roman" panose="02020603050405020304" pitchFamily="18" charset="0"/>
              </a:rPr>
              <a:t>with respect to their nodes, edges, and layout</a:t>
            </a:r>
            <a:endParaRPr lang="en-US" dirty="0">
              <a:latin typeface="Times New Roman" panose="02020603050405020304" pitchFamily="18" charset="0"/>
              <a:cs typeface="Times New Roman" panose="02020603050405020304" pitchFamily="18" charset="0"/>
            </a:endParaRPr>
          </a:p>
        </p:txBody>
      </p:sp>
      <p:graphicFrame>
        <p:nvGraphicFramePr>
          <p:cNvPr id="62" name="Table 61"/>
          <p:cNvGraphicFramePr>
            <a:graphicFrameLocks noGrp="1"/>
          </p:cNvGraphicFramePr>
          <p:nvPr>
            <p:extLst>
              <p:ext uri="{D42A27DB-BD31-4B8C-83A1-F6EECF244321}">
                <p14:modId xmlns:p14="http://schemas.microsoft.com/office/powerpoint/2010/main" xmlns="" val="2473429521"/>
              </p:ext>
            </p:extLst>
          </p:nvPr>
        </p:nvGraphicFramePr>
        <p:xfrm>
          <a:off x="914400" y="1817132"/>
          <a:ext cx="7315200" cy="1515688"/>
        </p:xfrm>
        <a:graphic>
          <a:graphicData uri="http://schemas.openxmlformats.org/drawingml/2006/table">
            <a:tbl>
              <a:tblPr firstRow="1" firstCol="1" bandRow="1"/>
              <a:tblGrid>
                <a:gridCol w="3657600"/>
                <a:gridCol w="3657600"/>
              </a:tblGrid>
              <a:tr h="545068">
                <a:tc>
                  <a:txBody>
                    <a:bodyPr/>
                    <a:lstStyle/>
                    <a:p>
                      <a:pPr marL="0" marR="0" algn="ctr">
                        <a:lnSpc>
                          <a:spcPct val="115000"/>
                        </a:lnSpc>
                        <a:spcBef>
                          <a:spcPts val="0"/>
                        </a:spcBef>
                        <a:spcAft>
                          <a:spcPts val="0"/>
                        </a:spcAft>
                      </a:pPr>
                      <a:r>
                        <a:rPr lang="en-US" sz="1600" b="1" dirty="0">
                          <a:effectLst/>
                          <a:latin typeface="Times New Roman"/>
                          <a:ea typeface="Calibri"/>
                          <a:cs typeface="Times New Roman"/>
                        </a:rPr>
                        <a:t>Unimodal</a:t>
                      </a:r>
                      <a:endParaRPr lang="en-US"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effectLst/>
                          <a:latin typeface="Times New Roman"/>
                          <a:ea typeface="Calibri"/>
                          <a:cs typeface="Times New Roman"/>
                        </a:rPr>
                        <a:t>Multimodal </a:t>
                      </a:r>
                      <a:endParaRPr lang="en-US" sz="1600" dirty="0">
                        <a:effectLst/>
                        <a:latin typeface="Calibri"/>
                        <a:ea typeface="Calibri"/>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0620">
                <a:tc>
                  <a:txBody>
                    <a:bodyPr/>
                    <a:lstStyle/>
                    <a:p>
                      <a:pPr marL="0" marR="0" algn="ctr">
                        <a:lnSpc>
                          <a:spcPct val="115000"/>
                        </a:lnSpc>
                        <a:spcBef>
                          <a:spcPts val="0"/>
                        </a:spcBef>
                        <a:spcAft>
                          <a:spcPts val="0"/>
                        </a:spcAft>
                      </a:pPr>
                      <a:r>
                        <a:rPr lang="en-US" sz="1600" dirty="0">
                          <a:effectLst/>
                          <a:latin typeface="Times New Roman"/>
                          <a:ea typeface="Calibri"/>
                          <a:cs typeface="Times New Roman"/>
                        </a:rPr>
                        <a:t> </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effectLst/>
                          <a:latin typeface="Times New Roman"/>
                          <a:ea typeface="Calibri"/>
                          <a:cs typeface="Times New Roman"/>
                        </a:rPr>
                        <a:t> </a:t>
                      </a:r>
                      <a:endParaRPr lang="en-US" sz="16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3" name="TextBox 62"/>
          <p:cNvSpPr txBox="1"/>
          <p:nvPr/>
        </p:nvSpPr>
        <p:spPr>
          <a:xfrm>
            <a:off x="630266" y="1447800"/>
            <a:ext cx="787395"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Nodes</a:t>
            </a:r>
            <a:endParaRPr lang="en-US" dirty="0">
              <a:latin typeface="Times New Roman" panose="02020603050405020304" pitchFamily="18" charset="0"/>
              <a:cs typeface="Times New Roman" panose="02020603050405020304" pitchFamily="18" charset="0"/>
            </a:endParaRPr>
          </a:p>
        </p:txBody>
      </p:sp>
      <p:sp>
        <p:nvSpPr>
          <p:cNvPr id="64" name="Oval 63"/>
          <p:cNvSpPr/>
          <p:nvPr/>
        </p:nvSpPr>
        <p:spPr>
          <a:xfrm>
            <a:off x="1675608" y="2895600"/>
            <a:ext cx="304800" cy="3048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p:cNvSpPr txBox="1"/>
          <p:nvPr/>
        </p:nvSpPr>
        <p:spPr>
          <a:xfrm>
            <a:off x="1142208" y="2909500"/>
            <a:ext cx="519694" cy="276999"/>
          </a:xfrm>
          <a:prstGeom prst="rect">
            <a:avLst/>
          </a:prstGeom>
          <a:no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Betty</a:t>
            </a:r>
            <a:endParaRPr lang="en-US" sz="1200" dirty="0">
              <a:latin typeface="Times New Roman" panose="02020603050405020304" pitchFamily="18" charset="0"/>
              <a:cs typeface="Times New Roman" panose="02020603050405020304" pitchFamily="18" charset="0"/>
            </a:endParaRPr>
          </a:p>
        </p:txBody>
      </p:sp>
      <p:sp>
        <p:nvSpPr>
          <p:cNvPr id="66" name="Oval 65"/>
          <p:cNvSpPr/>
          <p:nvPr/>
        </p:nvSpPr>
        <p:spPr>
          <a:xfrm>
            <a:off x="2590800" y="2514600"/>
            <a:ext cx="304800" cy="3048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66"/>
          <p:cNvSpPr txBox="1"/>
          <p:nvPr/>
        </p:nvSpPr>
        <p:spPr>
          <a:xfrm>
            <a:off x="2903007" y="2535331"/>
            <a:ext cx="527709" cy="276999"/>
          </a:xfrm>
          <a:prstGeom prst="rect">
            <a:avLst/>
          </a:prstGeom>
          <a:no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Hilda</a:t>
            </a:r>
            <a:endParaRPr lang="en-US" sz="1200" dirty="0">
              <a:latin typeface="Times New Roman" panose="02020603050405020304" pitchFamily="18" charset="0"/>
              <a:cs typeface="Times New Roman" panose="02020603050405020304" pitchFamily="18" charset="0"/>
            </a:endParaRPr>
          </a:p>
        </p:txBody>
      </p:sp>
      <p:sp>
        <p:nvSpPr>
          <p:cNvPr id="68" name="Oval 67"/>
          <p:cNvSpPr/>
          <p:nvPr/>
        </p:nvSpPr>
        <p:spPr>
          <a:xfrm>
            <a:off x="3501194" y="2909500"/>
            <a:ext cx="304800" cy="3048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3805994" y="2923401"/>
            <a:ext cx="545342" cy="276999"/>
          </a:xfrm>
          <a:prstGeom prst="rect">
            <a:avLst/>
          </a:prstGeom>
          <a:no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Hazel</a:t>
            </a:r>
            <a:endParaRPr lang="en-US" sz="1200" dirty="0">
              <a:latin typeface="Times New Roman" panose="02020603050405020304" pitchFamily="18" charset="0"/>
              <a:cs typeface="Times New Roman" panose="02020603050405020304" pitchFamily="18" charset="0"/>
            </a:endParaRPr>
          </a:p>
        </p:txBody>
      </p:sp>
      <p:cxnSp>
        <p:nvCxnSpPr>
          <p:cNvPr id="71" name="Straight Connector 70"/>
          <p:cNvCxnSpPr>
            <a:stCxn id="64" idx="6"/>
            <a:endCxn id="68" idx="2"/>
          </p:cNvCxnSpPr>
          <p:nvPr/>
        </p:nvCxnSpPr>
        <p:spPr>
          <a:xfrm>
            <a:off x="1980408" y="3048000"/>
            <a:ext cx="1520786" cy="13900"/>
          </a:xfrm>
          <a:prstGeom prst="line">
            <a:avLst/>
          </a:prstGeom>
          <a:ln w="12700">
            <a:solidFill>
              <a:srgbClr val="391AF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4" idx="6"/>
            <a:endCxn id="66" idx="4"/>
          </p:cNvCxnSpPr>
          <p:nvPr/>
        </p:nvCxnSpPr>
        <p:spPr>
          <a:xfrm flipV="1">
            <a:off x="1980408" y="2819400"/>
            <a:ext cx="762792" cy="228600"/>
          </a:xfrm>
          <a:prstGeom prst="line">
            <a:avLst/>
          </a:prstGeom>
          <a:ln w="12700">
            <a:solidFill>
              <a:srgbClr val="391AF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66" idx="4"/>
          </p:cNvCxnSpPr>
          <p:nvPr/>
        </p:nvCxnSpPr>
        <p:spPr>
          <a:xfrm flipH="1" flipV="1">
            <a:off x="2743200" y="2819400"/>
            <a:ext cx="757994" cy="242500"/>
          </a:xfrm>
          <a:prstGeom prst="line">
            <a:avLst/>
          </a:prstGeom>
          <a:ln w="12700">
            <a:solidFill>
              <a:srgbClr val="391AF2"/>
            </a:solidFill>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5328198" y="2895599"/>
            <a:ext cx="304800" cy="3048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Oval 85"/>
          <p:cNvSpPr/>
          <p:nvPr/>
        </p:nvSpPr>
        <p:spPr>
          <a:xfrm>
            <a:off x="7176949" y="2916450"/>
            <a:ext cx="304800" cy="3048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Oval 86"/>
          <p:cNvSpPr/>
          <p:nvPr/>
        </p:nvSpPr>
        <p:spPr>
          <a:xfrm>
            <a:off x="6229329" y="2535331"/>
            <a:ext cx="304800" cy="304800"/>
          </a:xfrm>
          <a:prstGeom prst="ellipse">
            <a:avLst/>
          </a:prstGeom>
          <a:noFill/>
          <a:ln>
            <a:solidFill>
              <a:srgbClr val="391A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TextBox 87"/>
          <p:cNvSpPr txBox="1"/>
          <p:nvPr/>
        </p:nvSpPr>
        <p:spPr>
          <a:xfrm>
            <a:off x="4699569" y="2916450"/>
            <a:ext cx="622286" cy="276999"/>
          </a:xfrm>
          <a:prstGeom prst="rect">
            <a:avLst/>
          </a:prstGeom>
          <a:no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Mantle</a:t>
            </a:r>
            <a:endParaRPr lang="en-US" sz="1200" dirty="0">
              <a:latin typeface="Times New Roman" panose="02020603050405020304" pitchFamily="18" charset="0"/>
              <a:cs typeface="Times New Roman" panose="02020603050405020304" pitchFamily="18" charset="0"/>
            </a:endParaRPr>
          </a:p>
        </p:txBody>
      </p:sp>
      <p:sp>
        <p:nvSpPr>
          <p:cNvPr id="89" name="TextBox 88"/>
          <p:cNvSpPr txBox="1"/>
          <p:nvPr/>
        </p:nvSpPr>
        <p:spPr>
          <a:xfrm>
            <a:off x="7456139" y="2916449"/>
            <a:ext cx="817853" cy="276999"/>
          </a:xfrm>
          <a:prstGeom prst="rect">
            <a:avLst/>
          </a:prstGeom>
          <a:no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DiMaggio</a:t>
            </a:r>
            <a:endParaRPr lang="en-US" sz="1200" dirty="0">
              <a:latin typeface="Times New Roman" panose="02020603050405020304" pitchFamily="18" charset="0"/>
              <a:cs typeface="Times New Roman" panose="02020603050405020304" pitchFamily="18" charset="0"/>
            </a:endParaRPr>
          </a:p>
        </p:txBody>
      </p:sp>
      <p:sp>
        <p:nvSpPr>
          <p:cNvPr id="90" name="TextBox 89"/>
          <p:cNvSpPr txBox="1"/>
          <p:nvPr/>
        </p:nvSpPr>
        <p:spPr>
          <a:xfrm>
            <a:off x="6430876" y="2376098"/>
            <a:ext cx="973087" cy="276999"/>
          </a:xfrm>
          <a:prstGeom prst="rect">
            <a:avLst/>
          </a:prstGeom>
          <a:no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The Yankees</a:t>
            </a:r>
            <a:endParaRPr lang="en-US" sz="1200" dirty="0">
              <a:latin typeface="Times New Roman" panose="02020603050405020304" pitchFamily="18" charset="0"/>
              <a:cs typeface="Times New Roman" panose="02020603050405020304" pitchFamily="18" charset="0"/>
            </a:endParaRPr>
          </a:p>
        </p:txBody>
      </p:sp>
      <p:cxnSp>
        <p:nvCxnSpPr>
          <p:cNvPr id="92" name="Straight Connector 91"/>
          <p:cNvCxnSpPr>
            <a:stCxn id="85" idx="6"/>
            <a:endCxn id="87" idx="4"/>
          </p:cNvCxnSpPr>
          <p:nvPr/>
        </p:nvCxnSpPr>
        <p:spPr>
          <a:xfrm flipV="1">
            <a:off x="5632998" y="2840131"/>
            <a:ext cx="748731" cy="207868"/>
          </a:xfrm>
          <a:prstGeom prst="line">
            <a:avLst/>
          </a:prstGeom>
          <a:ln w="12700">
            <a:solidFill>
              <a:srgbClr val="391AF2"/>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a:stCxn id="87" idx="4"/>
            <a:endCxn id="86" idx="2"/>
          </p:cNvCxnSpPr>
          <p:nvPr/>
        </p:nvCxnSpPr>
        <p:spPr>
          <a:xfrm>
            <a:off x="6381729" y="2840131"/>
            <a:ext cx="795220" cy="228719"/>
          </a:xfrm>
          <a:prstGeom prst="line">
            <a:avLst/>
          </a:prstGeom>
          <a:ln w="12700">
            <a:solidFill>
              <a:srgbClr val="391AF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55380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Straight Connector 28"/>
          <p:cNvCxnSpPr>
            <a:stCxn id="9" idx="4"/>
            <a:endCxn id="13" idx="0"/>
          </p:cNvCxnSpPr>
          <p:nvPr/>
        </p:nvCxnSpPr>
        <p:spPr>
          <a:xfrm>
            <a:off x="5486751" y="5430864"/>
            <a:ext cx="0" cy="58893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171966" y="312629"/>
            <a:ext cx="6800067"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Telling a Story with Networks: Positional Features</a:t>
            </a:r>
            <a:endParaRPr lang="en-US"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32147" y="1447799"/>
            <a:ext cx="8361333" cy="646331"/>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Eigenvector Centrality: </a:t>
            </a:r>
            <a:r>
              <a:rPr lang="en-US" dirty="0" smtClean="0">
                <a:latin typeface="Times New Roman" panose="02020603050405020304" pitchFamily="18" charset="0"/>
                <a:cs typeface="Times New Roman" panose="02020603050405020304" pitchFamily="18" charset="0"/>
              </a:rPr>
              <a:t>A node’s eigenvector centrality measures its influence in terms of how connected the node is to other highly connected nodes.</a:t>
            </a:r>
          </a:p>
        </p:txBody>
      </p:sp>
      <p:sp>
        <p:nvSpPr>
          <p:cNvPr id="7" name="Oval 6"/>
          <p:cNvSpPr/>
          <p:nvPr/>
        </p:nvSpPr>
        <p:spPr>
          <a:xfrm>
            <a:off x="4419950" y="4191000"/>
            <a:ext cx="304098" cy="325464"/>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351" y="3284349"/>
            <a:ext cx="304098" cy="3254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702" y="5105400"/>
            <a:ext cx="304098" cy="3254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05200" y="3284349"/>
            <a:ext cx="304098" cy="325464"/>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505200" y="5105400"/>
            <a:ext cx="304098" cy="32546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248400" y="5105400"/>
            <a:ext cx="304098" cy="32546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34702" y="6019800"/>
            <a:ext cx="304098" cy="325464"/>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a:stCxn id="10" idx="6"/>
            <a:endCxn id="8" idx="2"/>
          </p:cNvCxnSpPr>
          <p:nvPr/>
        </p:nvCxnSpPr>
        <p:spPr>
          <a:xfrm>
            <a:off x="3809298" y="3447081"/>
            <a:ext cx="1525053"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1"/>
            <a:endCxn id="10" idx="4"/>
          </p:cNvCxnSpPr>
          <p:nvPr/>
        </p:nvCxnSpPr>
        <p:spPr>
          <a:xfrm flipH="1" flipV="1">
            <a:off x="3657249" y="3609813"/>
            <a:ext cx="807235" cy="62885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7" idx="3"/>
            <a:endCxn id="11" idx="0"/>
          </p:cNvCxnSpPr>
          <p:nvPr/>
        </p:nvCxnSpPr>
        <p:spPr>
          <a:xfrm flipH="1">
            <a:off x="3657249" y="4468801"/>
            <a:ext cx="807235" cy="6365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7" idx="7"/>
            <a:endCxn id="8" idx="3"/>
          </p:cNvCxnSpPr>
          <p:nvPr/>
        </p:nvCxnSpPr>
        <p:spPr>
          <a:xfrm flipV="1">
            <a:off x="4679514" y="3562150"/>
            <a:ext cx="699371" cy="676513"/>
          </a:xfrm>
          <a:prstGeom prst="line">
            <a:avLst/>
          </a:prstGeom>
          <a:ln w="25400">
            <a:solidFill>
              <a:srgbClr val="391AF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 idx="5"/>
            <a:endCxn id="9" idx="1"/>
          </p:cNvCxnSpPr>
          <p:nvPr/>
        </p:nvCxnSpPr>
        <p:spPr>
          <a:xfrm>
            <a:off x="4679514" y="4468801"/>
            <a:ext cx="699722" cy="684262"/>
          </a:xfrm>
          <a:prstGeom prst="line">
            <a:avLst/>
          </a:prstGeom>
          <a:ln w="25400">
            <a:solidFill>
              <a:srgbClr val="391AF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9" idx="6"/>
            <a:endCxn id="12" idx="2"/>
          </p:cNvCxnSpPr>
          <p:nvPr/>
        </p:nvCxnSpPr>
        <p:spPr>
          <a:xfrm>
            <a:off x="5638800" y="5268132"/>
            <a:ext cx="6096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4"/>
            <a:endCxn id="9" idx="0"/>
          </p:cNvCxnSpPr>
          <p:nvPr/>
        </p:nvCxnSpPr>
        <p:spPr>
          <a:xfrm>
            <a:off x="5486400" y="3609813"/>
            <a:ext cx="351" cy="149558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386662" y="3900406"/>
            <a:ext cx="367408" cy="307777"/>
          </a:xfrm>
          <a:prstGeom prst="rect">
            <a:avLst/>
          </a:prstGeom>
          <a:noFill/>
        </p:spPr>
        <p:txBody>
          <a:bodyPr wrap="none" rtlCol="0">
            <a:spAutoFit/>
          </a:bodyPr>
          <a:lstStyle/>
          <a:p>
            <a:r>
              <a:rPr lang="en-US" sz="1400" dirty="0" smtClean="0">
                <a:solidFill>
                  <a:schemeClr val="tx2">
                    <a:lumMod val="60000"/>
                    <a:lumOff val="40000"/>
                  </a:schemeClr>
                </a:solidFill>
              </a:rPr>
              <a:t>Jill</a:t>
            </a:r>
            <a:endParaRPr lang="en-US" sz="1400" dirty="0">
              <a:solidFill>
                <a:schemeClr val="tx2">
                  <a:lumMod val="60000"/>
                  <a:lumOff val="40000"/>
                </a:schemeClr>
              </a:solidFill>
            </a:endParaRPr>
          </a:p>
        </p:txBody>
      </p:sp>
      <p:sp>
        <p:nvSpPr>
          <p:cNvPr id="33" name="TextBox 32"/>
          <p:cNvSpPr txBox="1"/>
          <p:nvPr/>
        </p:nvSpPr>
        <p:spPr>
          <a:xfrm>
            <a:off x="5164036" y="2895600"/>
            <a:ext cx="644728" cy="307777"/>
          </a:xfrm>
          <a:prstGeom prst="rect">
            <a:avLst/>
          </a:prstGeom>
          <a:noFill/>
        </p:spPr>
        <p:txBody>
          <a:bodyPr wrap="none" rtlCol="0">
            <a:spAutoFit/>
          </a:bodyPr>
          <a:lstStyle/>
          <a:p>
            <a:r>
              <a:rPr lang="en-US" sz="1400" dirty="0" smtClean="0">
                <a:solidFill>
                  <a:schemeClr val="tx2">
                    <a:lumMod val="60000"/>
                    <a:lumOff val="40000"/>
                  </a:schemeClr>
                </a:solidFill>
              </a:rPr>
              <a:t>Emma</a:t>
            </a:r>
            <a:endParaRPr lang="en-US" sz="1400" dirty="0">
              <a:solidFill>
                <a:schemeClr val="tx2">
                  <a:lumMod val="60000"/>
                  <a:lumOff val="40000"/>
                </a:schemeClr>
              </a:solidFill>
            </a:endParaRPr>
          </a:p>
        </p:txBody>
      </p:sp>
      <p:sp>
        <p:nvSpPr>
          <p:cNvPr id="34" name="TextBox 33"/>
          <p:cNvSpPr txBox="1"/>
          <p:nvPr/>
        </p:nvSpPr>
        <p:spPr>
          <a:xfrm>
            <a:off x="5176860" y="5453361"/>
            <a:ext cx="631904" cy="307777"/>
          </a:xfrm>
          <a:prstGeom prst="rect">
            <a:avLst/>
          </a:prstGeom>
          <a:noFill/>
        </p:spPr>
        <p:txBody>
          <a:bodyPr wrap="none" rtlCol="0">
            <a:spAutoFit/>
          </a:bodyPr>
          <a:lstStyle/>
          <a:p>
            <a:r>
              <a:rPr lang="en-US" sz="1400" dirty="0" smtClean="0">
                <a:solidFill>
                  <a:schemeClr val="tx2">
                    <a:lumMod val="60000"/>
                    <a:lumOff val="40000"/>
                  </a:schemeClr>
                </a:solidFill>
              </a:rPr>
              <a:t>Shane</a:t>
            </a:r>
            <a:endParaRPr lang="en-US" sz="1400" dirty="0">
              <a:solidFill>
                <a:schemeClr val="tx2">
                  <a:lumMod val="60000"/>
                  <a:lumOff val="40000"/>
                </a:schemeClr>
              </a:solidFill>
            </a:endParaRPr>
          </a:p>
        </p:txBody>
      </p:sp>
      <p:sp>
        <p:nvSpPr>
          <p:cNvPr id="35" name="TextBox 34"/>
          <p:cNvSpPr txBox="1"/>
          <p:nvPr/>
        </p:nvSpPr>
        <p:spPr>
          <a:xfrm>
            <a:off x="3421447" y="5446152"/>
            <a:ext cx="471604" cy="307777"/>
          </a:xfrm>
          <a:prstGeom prst="rect">
            <a:avLst/>
          </a:prstGeom>
          <a:noFill/>
        </p:spPr>
        <p:txBody>
          <a:bodyPr wrap="none" rtlCol="0">
            <a:spAutoFit/>
          </a:bodyPr>
          <a:lstStyle/>
          <a:p>
            <a:r>
              <a:rPr lang="en-US" sz="1400" dirty="0" smtClean="0">
                <a:solidFill>
                  <a:schemeClr val="tx2">
                    <a:lumMod val="60000"/>
                    <a:lumOff val="40000"/>
                  </a:schemeClr>
                </a:solidFill>
              </a:rPr>
              <a:t>Bob</a:t>
            </a:r>
            <a:endParaRPr lang="en-US" sz="1400" dirty="0">
              <a:solidFill>
                <a:schemeClr val="tx2">
                  <a:lumMod val="60000"/>
                  <a:lumOff val="40000"/>
                </a:schemeClr>
              </a:solidFill>
            </a:endParaRPr>
          </a:p>
        </p:txBody>
      </p:sp>
      <p:sp>
        <p:nvSpPr>
          <p:cNvPr id="36" name="TextBox 35"/>
          <p:cNvSpPr txBox="1"/>
          <p:nvPr/>
        </p:nvSpPr>
        <p:spPr>
          <a:xfrm>
            <a:off x="3386907" y="2895600"/>
            <a:ext cx="526106" cy="307777"/>
          </a:xfrm>
          <a:prstGeom prst="rect">
            <a:avLst/>
          </a:prstGeom>
          <a:noFill/>
        </p:spPr>
        <p:txBody>
          <a:bodyPr wrap="none" rtlCol="0">
            <a:spAutoFit/>
          </a:bodyPr>
          <a:lstStyle/>
          <a:p>
            <a:r>
              <a:rPr lang="en-US" sz="1400" dirty="0" smtClean="0">
                <a:solidFill>
                  <a:schemeClr val="tx2">
                    <a:lumMod val="60000"/>
                    <a:lumOff val="40000"/>
                  </a:schemeClr>
                </a:solidFill>
              </a:rPr>
              <a:t>John</a:t>
            </a:r>
            <a:endParaRPr lang="en-US" sz="1400" dirty="0">
              <a:solidFill>
                <a:schemeClr val="tx2">
                  <a:lumMod val="60000"/>
                  <a:lumOff val="40000"/>
                </a:schemeClr>
              </a:solidFill>
            </a:endParaRPr>
          </a:p>
        </p:txBody>
      </p:sp>
      <p:sp>
        <p:nvSpPr>
          <p:cNvPr id="37" name="TextBox 36"/>
          <p:cNvSpPr txBox="1"/>
          <p:nvPr/>
        </p:nvSpPr>
        <p:spPr>
          <a:xfrm>
            <a:off x="6214340" y="4787099"/>
            <a:ext cx="372218" cy="307777"/>
          </a:xfrm>
          <a:prstGeom prst="rect">
            <a:avLst/>
          </a:prstGeom>
          <a:noFill/>
        </p:spPr>
        <p:txBody>
          <a:bodyPr wrap="none" rtlCol="0">
            <a:spAutoFit/>
          </a:bodyPr>
          <a:lstStyle/>
          <a:p>
            <a:r>
              <a:rPr lang="en-US" sz="1400" dirty="0" smtClean="0">
                <a:solidFill>
                  <a:schemeClr val="tx2">
                    <a:lumMod val="60000"/>
                    <a:lumOff val="40000"/>
                  </a:schemeClr>
                </a:solidFill>
              </a:rPr>
              <a:t>Liz</a:t>
            </a:r>
            <a:endParaRPr lang="en-US" sz="1400" dirty="0">
              <a:solidFill>
                <a:schemeClr val="tx2">
                  <a:lumMod val="60000"/>
                  <a:lumOff val="40000"/>
                </a:schemeClr>
              </a:solidFill>
            </a:endParaRPr>
          </a:p>
        </p:txBody>
      </p:sp>
      <p:sp>
        <p:nvSpPr>
          <p:cNvPr id="38" name="TextBox 37"/>
          <p:cNvSpPr txBox="1"/>
          <p:nvPr/>
        </p:nvSpPr>
        <p:spPr>
          <a:xfrm>
            <a:off x="5208118" y="6400800"/>
            <a:ext cx="556563" cy="307777"/>
          </a:xfrm>
          <a:prstGeom prst="rect">
            <a:avLst/>
          </a:prstGeom>
          <a:noFill/>
        </p:spPr>
        <p:txBody>
          <a:bodyPr wrap="none" rtlCol="0">
            <a:spAutoFit/>
          </a:bodyPr>
          <a:lstStyle/>
          <a:p>
            <a:r>
              <a:rPr lang="en-US" sz="1400" dirty="0" smtClean="0">
                <a:solidFill>
                  <a:schemeClr val="tx2">
                    <a:lumMod val="60000"/>
                    <a:lumOff val="40000"/>
                  </a:schemeClr>
                </a:solidFill>
              </a:rPr>
              <a:t>Allen</a:t>
            </a:r>
            <a:endParaRPr lang="en-US" sz="1400" dirty="0">
              <a:solidFill>
                <a:schemeClr val="tx2">
                  <a:lumMod val="60000"/>
                  <a:lumOff val="40000"/>
                </a:schemeClr>
              </a:solidFill>
            </a:endParaRPr>
          </a:p>
        </p:txBody>
      </p:sp>
      <p:sp>
        <p:nvSpPr>
          <p:cNvPr id="39" name="TextBox 38"/>
          <p:cNvSpPr txBox="1"/>
          <p:nvPr/>
        </p:nvSpPr>
        <p:spPr>
          <a:xfrm>
            <a:off x="3945672" y="4219106"/>
            <a:ext cx="458780" cy="276999"/>
          </a:xfrm>
          <a:prstGeom prst="rect">
            <a:avLst/>
          </a:prstGeom>
          <a:noFill/>
        </p:spPr>
        <p:txBody>
          <a:bodyPr wrap="none" rtlCol="0">
            <a:spAutoFit/>
          </a:bodyPr>
          <a:lstStyle/>
          <a:p>
            <a:r>
              <a:rPr lang="en-US" sz="1200" dirty="0" smtClean="0"/>
              <a:t>0.54</a:t>
            </a:r>
            <a:endParaRPr lang="en-US" sz="1200" dirty="0"/>
          </a:p>
        </p:txBody>
      </p:sp>
      <p:sp>
        <p:nvSpPr>
          <p:cNvPr id="40" name="TextBox 39"/>
          <p:cNvSpPr txBox="1"/>
          <p:nvPr/>
        </p:nvSpPr>
        <p:spPr>
          <a:xfrm>
            <a:off x="5655270" y="3285151"/>
            <a:ext cx="458780" cy="276999"/>
          </a:xfrm>
          <a:prstGeom prst="rect">
            <a:avLst/>
          </a:prstGeom>
          <a:noFill/>
        </p:spPr>
        <p:txBody>
          <a:bodyPr wrap="none" rtlCol="0">
            <a:spAutoFit/>
          </a:bodyPr>
          <a:lstStyle/>
          <a:p>
            <a:r>
              <a:rPr lang="en-US" sz="1200" dirty="0" smtClean="0"/>
              <a:t>0.49</a:t>
            </a:r>
            <a:endParaRPr lang="en-US" sz="1200" dirty="0"/>
          </a:p>
        </p:txBody>
      </p:sp>
      <p:sp>
        <p:nvSpPr>
          <p:cNvPr id="41" name="TextBox 40"/>
          <p:cNvSpPr txBox="1"/>
          <p:nvPr/>
        </p:nvSpPr>
        <p:spPr>
          <a:xfrm>
            <a:off x="4873579" y="5129632"/>
            <a:ext cx="458780" cy="276999"/>
          </a:xfrm>
          <a:prstGeom prst="rect">
            <a:avLst/>
          </a:prstGeom>
          <a:noFill/>
        </p:spPr>
        <p:txBody>
          <a:bodyPr wrap="none" rtlCol="0">
            <a:spAutoFit/>
          </a:bodyPr>
          <a:lstStyle/>
          <a:p>
            <a:r>
              <a:rPr lang="en-US" sz="1200" dirty="0" smtClean="0"/>
              <a:t>0.49</a:t>
            </a:r>
            <a:endParaRPr lang="en-US" sz="1200" dirty="0"/>
          </a:p>
        </p:txBody>
      </p:sp>
      <p:sp>
        <p:nvSpPr>
          <p:cNvPr id="43" name="TextBox 42"/>
          <p:cNvSpPr txBox="1"/>
          <p:nvPr/>
        </p:nvSpPr>
        <p:spPr>
          <a:xfrm>
            <a:off x="6585266" y="5129632"/>
            <a:ext cx="458780" cy="276999"/>
          </a:xfrm>
          <a:prstGeom prst="rect">
            <a:avLst/>
          </a:prstGeom>
          <a:noFill/>
        </p:spPr>
        <p:txBody>
          <a:bodyPr wrap="none" rtlCol="0">
            <a:spAutoFit/>
          </a:bodyPr>
          <a:lstStyle/>
          <a:p>
            <a:r>
              <a:rPr lang="en-US" sz="1200" dirty="0" smtClean="0"/>
              <a:t>0.17</a:t>
            </a:r>
            <a:endParaRPr lang="en-US" sz="1200" dirty="0"/>
          </a:p>
        </p:txBody>
      </p:sp>
      <p:sp>
        <p:nvSpPr>
          <p:cNvPr id="44" name="TextBox 43"/>
          <p:cNvSpPr txBox="1"/>
          <p:nvPr/>
        </p:nvSpPr>
        <p:spPr>
          <a:xfrm>
            <a:off x="5655270" y="6049877"/>
            <a:ext cx="458780" cy="276999"/>
          </a:xfrm>
          <a:prstGeom prst="rect">
            <a:avLst/>
          </a:prstGeom>
          <a:noFill/>
        </p:spPr>
        <p:txBody>
          <a:bodyPr wrap="none" rtlCol="0">
            <a:spAutoFit/>
          </a:bodyPr>
          <a:lstStyle/>
          <a:p>
            <a:r>
              <a:rPr lang="en-US" sz="1200" dirty="0" smtClean="0"/>
              <a:t>0.17</a:t>
            </a:r>
            <a:endParaRPr lang="en-US" sz="1200" dirty="0"/>
          </a:p>
        </p:txBody>
      </p:sp>
      <p:sp>
        <p:nvSpPr>
          <p:cNvPr id="45" name="TextBox 44"/>
          <p:cNvSpPr txBox="1"/>
          <p:nvPr/>
        </p:nvSpPr>
        <p:spPr>
          <a:xfrm>
            <a:off x="3030890" y="5124838"/>
            <a:ext cx="458780" cy="276999"/>
          </a:xfrm>
          <a:prstGeom prst="rect">
            <a:avLst/>
          </a:prstGeom>
          <a:noFill/>
        </p:spPr>
        <p:txBody>
          <a:bodyPr wrap="none" rtlCol="0">
            <a:spAutoFit/>
          </a:bodyPr>
          <a:lstStyle/>
          <a:p>
            <a:r>
              <a:rPr lang="en-US" sz="1200" dirty="0" smtClean="0"/>
              <a:t>0.19</a:t>
            </a:r>
            <a:endParaRPr lang="en-US" sz="1200" dirty="0"/>
          </a:p>
        </p:txBody>
      </p:sp>
      <p:sp>
        <p:nvSpPr>
          <p:cNvPr id="46" name="TextBox 45"/>
          <p:cNvSpPr txBox="1"/>
          <p:nvPr/>
        </p:nvSpPr>
        <p:spPr>
          <a:xfrm>
            <a:off x="3030890" y="3284349"/>
            <a:ext cx="458780" cy="276999"/>
          </a:xfrm>
          <a:prstGeom prst="rect">
            <a:avLst/>
          </a:prstGeom>
          <a:noFill/>
        </p:spPr>
        <p:txBody>
          <a:bodyPr wrap="none" rtlCol="0">
            <a:spAutoFit/>
          </a:bodyPr>
          <a:lstStyle/>
          <a:p>
            <a:r>
              <a:rPr lang="en-US" sz="1200" dirty="0" smtClean="0"/>
              <a:t>0.36</a:t>
            </a:r>
            <a:endParaRPr lang="en-US" sz="1200" dirty="0"/>
          </a:p>
        </p:txBody>
      </p:sp>
    </p:spTree>
    <p:extLst>
      <p:ext uri="{BB962C8B-B14F-4D97-AF65-F5344CB8AC3E}">
        <p14:creationId xmlns:p14="http://schemas.microsoft.com/office/powerpoint/2010/main" xmlns="" val="23475626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89430" y="338539"/>
            <a:ext cx="7765139"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Telling a Story with Networks: Ties Come from Questions</a:t>
            </a:r>
            <a:endParaRPr lang="en-US" sz="2400" b="1"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609600" y="1271826"/>
            <a:ext cx="8458200" cy="646330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Ties in network analysis depend on the questions we ask and how we ask them. </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When collecting network data, the analyst must first decide what constitutes a meaningful tie between two entities for the analysis in question.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When using network data, ties correspond </a:t>
            </a:r>
            <a:r>
              <a:rPr lang="en-US" dirty="0" smtClean="0">
                <a:latin typeface="Times New Roman" panose="02020603050405020304" pitchFamily="18" charset="0"/>
                <a:cs typeface="Times New Roman" panose="02020603050405020304" pitchFamily="18" charset="0"/>
              </a:rPr>
              <a:t>directly to </a:t>
            </a:r>
            <a:r>
              <a:rPr lang="en-US" dirty="0">
                <a:latin typeface="Times New Roman" panose="02020603050405020304" pitchFamily="18" charset="0"/>
                <a:cs typeface="Times New Roman" panose="02020603050405020304" pitchFamily="18" charset="0"/>
              </a:rPr>
              <a:t>the questions researchers asked </a:t>
            </a:r>
            <a:r>
              <a:rPr lang="en-US" dirty="0" smtClean="0">
                <a:latin typeface="Times New Roman" panose="02020603050405020304" pitchFamily="18" charset="0"/>
                <a:cs typeface="Times New Roman" panose="02020603050405020304" pitchFamily="18" charset="0"/>
              </a:rPr>
              <a:t>the respondents </a:t>
            </a:r>
            <a:r>
              <a:rPr lang="en-US" dirty="0">
                <a:latin typeface="Times New Roman" panose="02020603050405020304" pitchFamily="18" charset="0"/>
                <a:cs typeface="Times New Roman" panose="02020603050405020304" pitchFamily="18" charset="0"/>
              </a:rPr>
              <a:t>and how they asked them</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For example when studying the influence of mentors on career advancement, we might ask the following question, </a:t>
            </a:r>
            <a:r>
              <a:rPr lang="en-US" i="1" dirty="0" smtClean="0">
                <a:latin typeface="Times New Roman" panose="02020603050405020304" pitchFamily="18" charset="0"/>
                <a:cs typeface="Times New Roman" panose="02020603050405020304" pitchFamily="18" charset="0"/>
              </a:rPr>
              <a:t>Who do you go to for advice on professional matters?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From a network perspective, this question will produce a binary directed tie.</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We, however, do not know how important the respondent considers the tie.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To learn that, we would need to ask additional questions such as a, </a:t>
            </a:r>
            <a:r>
              <a:rPr lang="en-US" i="1" dirty="0" smtClean="0">
                <a:latin typeface="Times New Roman" panose="02020603050405020304" pitchFamily="18" charset="0"/>
                <a:cs typeface="Times New Roman" panose="02020603050405020304" pitchFamily="18" charset="0"/>
              </a:rPr>
              <a:t>Rate how </a:t>
            </a:r>
          </a:p>
          <a:p>
            <a:r>
              <a:rPr lang="en-US" i="1" dirty="0">
                <a:latin typeface="Times New Roman" panose="02020603050405020304" pitchFamily="18" charset="0"/>
                <a:cs typeface="Times New Roman" panose="02020603050405020304" pitchFamily="18" charset="0"/>
              </a:rPr>
              <a:t> </a:t>
            </a:r>
            <a:r>
              <a:rPr lang="en-US" i="1" dirty="0" smtClean="0">
                <a:latin typeface="Times New Roman" panose="02020603050405020304" pitchFamily="18" charset="0"/>
                <a:cs typeface="Times New Roman" panose="02020603050405020304" pitchFamily="18" charset="0"/>
              </a:rPr>
              <a:t>                   important this tie is from 0 (not very important) to 10 (critically important)</a:t>
            </a:r>
            <a:r>
              <a:rPr lang="en-US" dirty="0" smtClean="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Or, we might ask how frequently the respondent seeks advice.</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624448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9430" y="338539"/>
            <a:ext cx="7765139"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Telling a Story with Networks: Ties Come from Questions</a:t>
            </a: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32147" y="1447799"/>
            <a:ext cx="8361333"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For many research questions, we may need to construct the network based on secondary data sources because no network data at that scale or kind exists.</a:t>
            </a:r>
          </a:p>
        </p:txBody>
      </p:sp>
      <p:sp>
        <p:nvSpPr>
          <p:cNvPr id="7" name="Rectangle 6"/>
          <p:cNvSpPr/>
          <p:nvPr/>
        </p:nvSpPr>
        <p:spPr>
          <a:xfrm>
            <a:off x="689430" y="3433336"/>
            <a:ext cx="8304050" cy="2585323"/>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When using secondary data, we </a:t>
            </a:r>
            <a:r>
              <a:rPr lang="en-US" dirty="0" smtClean="0">
                <a:latin typeface="Times New Roman" panose="02020603050405020304" pitchFamily="18" charset="0"/>
                <a:cs typeface="Times New Roman" panose="02020603050405020304" pitchFamily="18" charset="0"/>
              </a:rPr>
              <a:t>have to </a:t>
            </a:r>
            <a:r>
              <a:rPr lang="en-US" dirty="0">
                <a:latin typeface="Times New Roman" panose="02020603050405020304" pitchFamily="18" charset="0"/>
                <a:cs typeface="Times New Roman" panose="02020603050405020304" pitchFamily="18" charset="0"/>
              </a:rPr>
              <a:t>infer ties by looking at various kinds of relational data such as co-memberships (two business executives serving on the same board), proximity, or activities such as following a friends on Twitter.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From a network perspective, we often has less information and thus have</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simpler ties. We often only know that there is a tie, but not its direction or</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weight.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These limitations will preclude certain analyses.</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89430" y="2438400"/>
            <a:ext cx="8361333"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Constructing networks from secondary data still begins with a question. In this case, we begin with, </a:t>
            </a:r>
            <a:r>
              <a:rPr lang="en-US" i="1" dirty="0" smtClean="0">
                <a:latin typeface="Times New Roman" panose="02020603050405020304" pitchFamily="18" charset="0"/>
                <a:cs typeface="Times New Roman" panose="02020603050405020304" pitchFamily="18" charset="0"/>
              </a:rPr>
              <a:t>What constitutes a meaningful tie in this setting?</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990327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771" y="338538"/>
            <a:ext cx="8930458"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Telling a Story with Networks: How Representative is the Network</a:t>
            </a: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32147" y="1447799"/>
            <a:ext cx="8361333" cy="535531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Network analyses, like other kinds of analysis, are constrained by how representative the sample is. Meaning, do we capture the full the network or only samples of it from the perspective of our respondents.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Global Network Designs</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Ego-Network Designs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Unlike other kinds of analysis, network analysis frequently encounters the </a:t>
            </a:r>
            <a:r>
              <a:rPr lang="en-US" i="1" dirty="0" smtClean="0">
                <a:latin typeface="Times New Roman" panose="02020603050405020304" pitchFamily="18" charset="0"/>
                <a:cs typeface="Times New Roman" panose="02020603050405020304" pitchFamily="18" charset="0"/>
              </a:rPr>
              <a:t>boundary problem</a:t>
            </a:r>
            <a:r>
              <a:rPr lang="en-US" dirty="0" smtClean="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boundary problem refers to theoretical challenge of defining at what scale are the network effects we are interested in occurring. </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boundary depends on the research question. For example, in studies of adolescent health, we often assume that the school is an appropriate boundary. But, in some contexts, out-of-school ties may be important. </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those instances, we may need to collect additional data either directly or through secondary sources. </a:t>
            </a:r>
          </a:p>
        </p:txBody>
      </p:sp>
    </p:spTree>
    <p:extLst>
      <p:ext uri="{BB962C8B-B14F-4D97-AF65-F5344CB8AC3E}">
        <p14:creationId xmlns:p14="http://schemas.microsoft.com/office/powerpoint/2010/main" xmlns="" val="3191990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2806" y="312632"/>
            <a:ext cx="3238387"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Fundamental Concepts</a:t>
            </a:r>
            <a:endParaRPr lang="en-US"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58877" y="1447800"/>
            <a:ext cx="8296567"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Edges: Direction </a:t>
            </a:r>
            <a:r>
              <a:rPr lang="en-US" dirty="0" smtClean="0">
                <a:latin typeface="Times New Roman" panose="02020603050405020304" pitchFamily="18" charset="0"/>
                <a:cs typeface="Times New Roman" panose="02020603050405020304" pitchFamily="18" charset="0"/>
              </a:rPr>
              <a:t>and</a:t>
            </a:r>
            <a:r>
              <a:rPr lang="en-US" b="1" dirty="0" smtClean="0">
                <a:latin typeface="Times New Roman" panose="02020603050405020304" pitchFamily="18" charset="0"/>
                <a:cs typeface="Times New Roman" panose="02020603050405020304" pitchFamily="18" charset="0"/>
              </a:rPr>
              <a:t> Weight </a:t>
            </a:r>
            <a:r>
              <a:rPr lang="en-US" dirty="0" smtClean="0">
                <a:latin typeface="Times New Roman" panose="02020603050405020304" pitchFamily="18" charset="0"/>
                <a:cs typeface="Times New Roman" panose="02020603050405020304" pitchFamily="18" charset="0"/>
              </a:rPr>
              <a:t>(e.g., frequency or distance)</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provide more information</a:t>
            </a:r>
            <a:endParaRPr lang="en-US"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533400" y="2319425"/>
            <a:ext cx="7475349" cy="2391874"/>
            <a:chOff x="463769" y="4414733"/>
            <a:chExt cx="7545772" cy="2391874"/>
          </a:xfrm>
        </p:grpSpPr>
        <p:sp>
          <p:nvSpPr>
            <p:cNvPr id="7" name="TextBox 6"/>
            <p:cNvSpPr txBox="1"/>
            <p:nvPr/>
          </p:nvSpPr>
          <p:spPr>
            <a:xfrm rot="16200000">
              <a:off x="-35567" y="4914069"/>
              <a:ext cx="1337226" cy="338554"/>
            </a:xfrm>
            <a:prstGeom prst="rect">
              <a:avLst/>
            </a:prstGeom>
            <a:noFill/>
          </p:spPr>
          <p:txBody>
            <a:bodyPr wrap="none" rtlCol="0">
              <a:spAutoFit/>
            </a:bodyPr>
            <a:lstStyle/>
            <a:p>
              <a:r>
                <a:rPr lang="en-US" sz="1600" b="1" dirty="0" smtClean="0">
                  <a:latin typeface="Times New Roman" panose="02020603050405020304" pitchFamily="18" charset="0"/>
                  <a:cs typeface="Times New Roman" panose="02020603050405020304" pitchFamily="18" charset="0"/>
                </a:rPr>
                <a:t>Dichotomous</a:t>
              </a:r>
              <a:endParaRPr lang="en-US" sz="1600" b="1" dirty="0">
                <a:latin typeface="Times New Roman" panose="02020603050405020304" pitchFamily="18" charset="0"/>
                <a:cs typeface="Times New Roman" panose="02020603050405020304" pitchFamily="18" charset="0"/>
              </a:endParaRPr>
            </a:p>
          </p:txBody>
        </p:sp>
        <p:sp>
          <p:nvSpPr>
            <p:cNvPr id="8" name="TextBox 7"/>
            <p:cNvSpPr txBox="1"/>
            <p:nvPr/>
          </p:nvSpPr>
          <p:spPr>
            <a:xfrm rot="16200000">
              <a:off x="123996" y="6128281"/>
              <a:ext cx="1018099" cy="338554"/>
            </a:xfrm>
            <a:prstGeom prst="rect">
              <a:avLst/>
            </a:prstGeom>
            <a:noFill/>
          </p:spPr>
          <p:txBody>
            <a:bodyPr wrap="none" rtlCol="0">
              <a:spAutoFit/>
            </a:bodyPr>
            <a:lstStyle/>
            <a:p>
              <a:r>
                <a:rPr lang="en-US" sz="1600" b="1" dirty="0" smtClean="0">
                  <a:latin typeface="Times New Roman" panose="02020603050405020304" pitchFamily="18" charset="0"/>
                  <a:cs typeface="Times New Roman" panose="02020603050405020304" pitchFamily="18" charset="0"/>
                </a:rPr>
                <a:t>Weighted</a:t>
              </a:r>
              <a:endParaRPr lang="en-US" sz="1600" b="1" dirty="0">
                <a:latin typeface="Times New Roman" panose="02020603050405020304" pitchFamily="18" charset="0"/>
                <a:cs typeface="Times New Roman" panose="02020603050405020304" pitchFamily="18" charset="0"/>
              </a:endParaRPr>
            </a:p>
          </p:txBody>
        </p:sp>
        <p:sp>
          <p:nvSpPr>
            <p:cNvPr id="9" name="Oval 8"/>
            <p:cNvSpPr/>
            <p:nvPr/>
          </p:nvSpPr>
          <p:spPr>
            <a:xfrm>
              <a:off x="1143000" y="4950417"/>
              <a:ext cx="685800" cy="6096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a:stCxn id="9" idx="6"/>
              <a:endCxn id="11" idx="2"/>
            </p:cNvCxnSpPr>
            <p:nvPr/>
          </p:nvCxnSpPr>
          <p:spPr>
            <a:xfrm>
              <a:off x="1828800" y="5255217"/>
              <a:ext cx="1828800" cy="14207"/>
            </a:xfrm>
            <a:prstGeom prst="line">
              <a:avLst/>
            </a:prstGeom>
            <a:ln w="31750">
              <a:solidFill>
                <a:srgbClr val="391AF2"/>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3657600" y="4964624"/>
              <a:ext cx="685800" cy="6096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2592357" y="4885885"/>
              <a:ext cx="301686"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
          <p:nvSpPr>
            <p:cNvPr id="13" name="Oval 12"/>
            <p:cNvSpPr/>
            <p:nvPr/>
          </p:nvSpPr>
          <p:spPr>
            <a:xfrm>
              <a:off x="4800600" y="4950417"/>
              <a:ext cx="685800" cy="6096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7322949" y="4967207"/>
              <a:ext cx="685800" cy="6096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Arrow Connector 14"/>
            <p:cNvCxnSpPr>
              <a:stCxn id="13" idx="6"/>
              <a:endCxn id="14" idx="2"/>
            </p:cNvCxnSpPr>
            <p:nvPr/>
          </p:nvCxnSpPr>
          <p:spPr>
            <a:xfrm>
              <a:off x="5486400" y="5255217"/>
              <a:ext cx="1836549" cy="16790"/>
            </a:xfrm>
            <a:prstGeom prst="straightConnector1">
              <a:avLst/>
            </a:prstGeom>
            <a:ln w="31750">
              <a:solidFill>
                <a:srgbClr val="391AF2"/>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253831" y="4885885"/>
              <a:ext cx="301686"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sp>
          <p:nvSpPr>
            <p:cNvPr id="17" name="Oval 16"/>
            <p:cNvSpPr/>
            <p:nvPr/>
          </p:nvSpPr>
          <p:spPr>
            <a:xfrm>
              <a:off x="3645331" y="6096000"/>
              <a:ext cx="685800" cy="6096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4800600" y="6096000"/>
              <a:ext cx="685800" cy="6096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p:cNvSpPr/>
            <p:nvPr/>
          </p:nvSpPr>
          <p:spPr>
            <a:xfrm>
              <a:off x="7323741" y="6097160"/>
              <a:ext cx="685800" cy="6096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0" name="Straight Connector 19"/>
            <p:cNvCxnSpPr>
              <a:endCxn id="17" idx="2"/>
            </p:cNvCxnSpPr>
            <p:nvPr/>
          </p:nvCxnSpPr>
          <p:spPr>
            <a:xfrm flipV="1">
              <a:off x="1828800" y="6400800"/>
              <a:ext cx="1816531" cy="1160"/>
            </a:xfrm>
            <a:prstGeom prst="line">
              <a:avLst/>
            </a:prstGeom>
            <a:ln w="12700">
              <a:solidFill>
                <a:srgbClr val="391AF2"/>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48888" y="6025055"/>
              <a:ext cx="588623"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0.25</a:t>
              </a:r>
              <a:endParaRPr lang="en-US" dirty="0">
                <a:latin typeface="Times New Roman" panose="02020603050405020304" pitchFamily="18" charset="0"/>
                <a:cs typeface="Times New Roman" panose="02020603050405020304" pitchFamily="18" charset="0"/>
              </a:endParaRPr>
            </a:p>
          </p:txBody>
        </p:sp>
        <p:cxnSp>
          <p:nvCxnSpPr>
            <p:cNvPr id="22" name="Straight Arrow Connector 21"/>
            <p:cNvCxnSpPr>
              <a:stCxn id="18" idx="6"/>
              <a:endCxn id="19" idx="2"/>
            </p:cNvCxnSpPr>
            <p:nvPr/>
          </p:nvCxnSpPr>
          <p:spPr>
            <a:xfrm>
              <a:off x="5486400" y="6400800"/>
              <a:ext cx="1837341" cy="1160"/>
            </a:xfrm>
            <a:prstGeom prst="straightConnector1">
              <a:avLst/>
            </a:prstGeom>
            <a:ln w="28575">
              <a:solidFill>
                <a:srgbClr val="391AF2"/>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168071" y="6031468"/>
              <a:ext cx="473206"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0.5</a:t>
              </a:r>
              <a:endParaRPr lang="en-US" dirty="0">
                <a:latin typeface="Times New Roman" panose="02020603050405020304" pitchFamily="18" charset="0"/>
                <a:cs typeface="Times New Roman" panose="02020603050405020304" pitchFamily="18" charset="0"/>
              </a:endParaRPr>
            </a:p>
          </p:txBody>
        </p:sp>
        <p:sp>
          <p:nvSpPr>
            <p:cNvPr id="24" name="Arc 23"/>
            <p:cNvSpPr/>
            <p:nvPr/>
          </p:nvSpPr>
          <p:spPr>
            <a:xfrm rot="16200000">
              <a:off x="7437249" y="6030484"/>
              <a:ext cx="457200" cy="133352"/>
            </a:xfrm>
            <a:prstGeom prst="arc">
              <a:avLst>
                <a:gd name="adj1" fmla="val 15163319"/>
                <a:gd name="adj2" fmla="val 6161953"/>
              </a:avLst>
            </a:prstGeom>
            <a:ln w="12700">
              <a:solidFill>
                <a:srgbClr val="391AF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aphicFrame>
        <p:nvGraphicFramePr>
          <p:cNvPr id="25" name="Table 24"/>
          <p:cNvGraphicFramePr>
            <a:graphicFrameLocks noGrp="1"/>
          </p:cNvGraphicFramePr>
          <p:nvPr>
            <p:extLst>
              <p:ext uri="{D42A27DB-BD31-4B8C-83A1-F6EECF244321}">
                <p14:modId xmlns:p14="http://schemas.microsoft.com/office/powerpoint/2010/main" xmlns="" val="440454048"/>
              </p:ext>
            </p:extLst>
          </p:nvPr>
        </p:nvGraphicFramePr>
        <p:xfrm>
          <a:off x="914400" y="2133601"/>
          <a:ext cx="7315200" cy="2590798"/>
        </p:xfrm>
        <a:graphic>
          <a:graphicData uri="http://schemas.openxmlformats.org/drawingml/2006/table">
            <a:tbl>
              <a:tblPr firstRow="1" firstCol="1" bandRow="1"/>
              <a:tblGrid>
                <a:gridCol w="3657600"/>
                <a:gridCol w="3657600"/>
              </a:tblGrid>
              <a:tr h="570906">
                <a:tc>
                  <a:txBody>
                    <a:bodyPr/>
                    <a:lstStyle/>
                    <a:p>
                      <a:pPr marL="0" marR="0" algn="ctr">
                        <a:lnSpc>
                          <a:spcPct val="115000"/>
                        </a:lnSpc>
                        <a:spcBef>
                          <a:spcPts val="0"/>
                        </a:spcBef>
                        <a:spcAft>
                          <a:spcPts val="0"/>
                        </a:spcAft>
                      </a:pPr>
                      <a:r>
                        <a:rPr lang="en-US" sz="1600" b="1" dirty="0">
                          <a:effectLst/>
                          <a:latin typeface="Times New Roman"/>
                          <a:ea typeface="Calibri"/>
                          <a:cs typeface="Times New Roman"/>
                        </a:rPr>
                        <a:t>Undirected (Edges)</a:t>
                      </a:r>
                      <a:endParaRPr lang="en-US" sz="16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effectLst/>
                          <a:latin typeface="Times New Roman"/>
                          <a:ea typeface="Calibri"/>
                          <a:cs typeface="Times New Roman"/>
                        </a:rPr>
                        <a:t>Directed (Arcs and Loops)</a:t>
                      </a:r>
                      <a:endParaRPr lang="en-US" sz="1600" dirty="0">
                        <a:effectLst/>
                        <a:latin typeface="Calibri"/>
                        <a:ea typeface="Calibri"/>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9946">
                <a:tc>
                  <a:txBody>
                    <a:bodyPr/>
                    <a:lstStyle/>
                    <a:p>
                      <a:pPr marL="0" marR="0" algn="ctr">
                        <a:lnSpc>
                          <a:spcPct val="115000"/>
                        </a:lnSpc>
                        <a:spcBef>
                          <a:spcPts val="0"/>
                        </a:spcBef>
                        <a:spcAft>
                          <a:spcPts val="0"/>
                        </a:spcAft>
                      </a:pPr>
                      <a:r>
                        <a:rPr lang="en-US" sz="1800" dirty="0">
                          <a:effectLst/>
                          <a:latin typeface="Times New Roman"/>
                          <a:ea typeface="Calibri"/>
                          <a:cs typeface="Times New Roman"/>
                        </a:rPr>
                        <a:t> </a:t>
                      </a:r>
                      <a:endParaRPr lang="en-US"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Times New Roman"/>
                          <a:ea typeface="Calibri"/>
                          <a:cs typeface="Times New Roman"/>
                        </a:rPr>
                        <a:t> </a:t>
                      </a:r>
                      <a:endParaRPr lang="en-US"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09946">
                <a:tc>
                  <a:txBody>
                    <a:bodyPr/>
                    <a:lstStyle/>
                    <a:p>
                      <a:pPr marL="0" marR="0" algn="ctr">
                        <a:lnSpc>
                          <a:spcPct val="115000"/>
                        </a:lnSpc>
                        <a:spcBef>
                          <a:spcPts val="0"/>
                        </a:spcBef>
                        <a:spcAft>
                          <a:spcPts val="0"/>
                        </a:spcAft>
                      </a:pPr>
                      <a:r>
                        <a:rPr lang="en-US" sz="1800" dirty="0">
                          <a:effectLst/>
                          <a:latin typeface="Times New Roman"/>
                          <a:ea typeface="Calibri"/>
                          <a:cs typeface="Times New Roman"/>
                        </a:rPr>
                        <a:t> </a:t>
                      </a:r>
                      <a:endParaRPr lang="en-US"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Times New Roman"/>
                          <a:ea typeface="Calibri"/>
                          <a:cs typeface="Times New Roman"/>
                        </a:rPr>
                        <a:t> </a:t>
                      </a:r>
                      <a:endParaRPr lang="en-US"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6" name="Oval 25"/>
          <p:cNvSpPr/>
          <p:nvPr/>
        </p:nvSpPr>
        <p:spPr>
          <a:xfrm>
            <a:off x="1179228" y="3994279"/>
            <a:ext cx="685800" cy="6096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914117" y="4915152"/>
            <a:ext cx="7040710" cy="307777"/>
          </a:xfrm>
          <a:prstGeom prst="rect">
            <a:avLst/>
          </a:prstGeom>
          <a:noFill/>
        </p:spPr>
        <p:txBody>
          <a:bodyPr wrap="none" rtlCol="0">
            <a:spAutoFit/>
          </a:bodyPr>
          <a:lstStyle/>
          <a:p>
            <a:r>
              <a:rPr lang="en-US" sz="1400" dirty="0" smtClean="0">
                <a:latin typeface="Times New Roman" panose="02020603050405020304" pitchFamily="18" charset="0"/>
                <a:cs typeface="Times New Roman" panose="02020603050405020304" pitchFamily="18" charset="0"/>
              </a:rPr>
              <a:t>Loops refer to arcs directed to oneself.  Dichotomous networks are also called binary networks.</a:t>
            </a:r>
            <a:endParaRPr lang="en-US" sz="14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533399" y="5343546"/>
            <a:ext cx="8077200" cy="646331"/>
          </a:xfrm>
          <a:prstGeom prst="rect">
            <a:avLst/>
          </a:prstGeom>
          <a:noFill/>
        </p:spPr>
        <p:txBody>
          <a:bodyPr wrap="square" rtlCol="0">
            <a:spAutoFit/>
          </a:bodyPr>
          <a:lstStyle/>
          <a:p>
            <a:r>
              <a:rPr lang="en-US" b="1" i="1" dirty="0" smtClean="0">
                <a:latin typeface="Times New Roman" panose="02020603050405020304" pitchFamily="18" charset="0"/>
                <a:cs typeface="Times New Roman" panose="02020603050405020304" pitchFamily="18" charset="0"/>
              </a:rPr>
              <a:t>Multiplex networks </a:t>
            </a:r>
            <a:r>
              <a:rPr lang="en-US" dirty="0" smtClean="0">
                <a:latin typeface="Times New Roman" panose="02020603050405020304" pitchFamily="18" charset="0"/>
                <a:cs typeface="Times New Roman" panose="02020603050405020304" pitchFamily="18" charset="0"/>
              </a:rPr>
              <a:t>refer to networks with more than one tie type (e.g., friends you ask advice from on important matters vs. friends you work with on projects).  </a:t>
            </a:r>
          </a:p>
        </p:txBody>
      </p:sp>
      <p:sp>
        <p:nvSpPr>
          <p:cNvPr id="29" name="TextBox 28"/>
          <p:cNvSpPr txBox="1"/>
          <p:nvPr/>
        </p:nvSpPr>
        <p:spPr>
          <a:xfrm>
            <a:off x="658877" y="6167321"/>
            <a:ext cx="8077200"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Although some people may be connected through both types of ties; the ties are, nevertheless, different because they represent different kinds of relations.</a:t>
            </a:r>
          </a:p>
        </p:txBody>
      </p:sp>
    </p:spTree>
    <p:extLst>
      <p:ext uri="{BB962C8B-B14F-4D97-AF65-F5344CB8AC3E}">
        <p14:creationId xmlns:p14="http://schemas.microsoft.com/office/powerpoint/2010/main" xmlns="" val="1523987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2806" y="312632"/>
            <a:ext cx="3238387"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Fundamental Concepts</a:t>
            </a:r>
            <a:endParaRPr lang="en-US"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30264" y="812392"/>
            <a:ext cx="979755"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Layouts</a:t>
            </a:r>
            <a:endParaRPr lang="en-US"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977290262"/>
              </p:ext>
            </p:extLst>
          </p:nvPr>
        </p:nvGraphicFramePr>
        <p:xfrm>
          <a:off x="685799" y="1181724"/>
          <a:ext cx="7772400" cy="5257801"/>
        </p:xfrm>
        <a:graphic>
          <a:graphicData uri="http://schemas.openxmlformats.org/drawingml/2006/table">
            <a:tbl>
              <a:tblPr firstRow="1" firstCol="1" bandRow="1"/>
              <a:tblGrid>
                <a:gridCol w="3886200"/>
                <a:gridCol w="3886200"/>
              </a:tblGrid>
              <a:tr h="481195">
                <a:tc>
                  <a:txBody>
                    <a:bodyPr/>
                    <a:lstStyle/>
                    <a:p>
                      <a:pPr marL="0" marR="0" algn="ctr">
                        <a:lnSpc>
                          <a:spcPct val="115000"/>
                        </a:lnSpc>
                        <a:spcBef>
                          <a:spcPts val="0"/>
                        </a:spcBef>
                        <a:spcAft>
                          <a:spcPts val="0"/>
                        </a:spcAft>
                      </a:pPr>
                      <a:r>
                        <a:rPr lang="en-US" sz="1800" b="1" dirty="0" smtClean="0">
                          <a:effectLst/>
                          <a:latin typeface="Times New Roman"/>
                          <a:ea typeface="Calibri"/>
                          <a:cs typeface="Times New Roman"/>
                        </a:rPr>
                        <a:t>Hierarchical</a:t>
                      </a:r>
                      <a:endParaRPr lang="en-US" sz="18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smtClean="0">
                          <a:effectLst/>
                          <a:latin typeface="Times New Roman"/>
                          <a:ea typeface="Calibri"/>
                          <a:cs typeface="Times New Roman"/>
                        </a:rPr>
                        <a:t>Spring or</a:t>
                      </a:r>
                      <a:r>
                        <a:rPr lang="en-US" sz="1800" b="1" baseline="0" dirty="0" smtClean="0">
                          <a:effectLst/>
                          <a:latin typeface="Times New Roman"/>
                          <a:ea typeface="Calibri"/>
                          <a:cs typeface="Times New Roman"/>
                        </a:rPr>
                        <a:t> Energy</a:t>
                      </a:r>
                      <a:endParaRPr lang="en-US" sz="1800" dirty="0">
                        <a:effectLst/>
                        <a:latin typeface="Calibri"/>
                        <a:ea typeface="Calibri"/>
                        <a:cs typeface="Times New Roman"/>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776606">
                <a:tc>
                  <a:txBody>
                    <a:bodyPr/>
                    <a:lstStyle/>
                    <a:p>
                      <a:pPr marL="0" marR="0" algn="ctr">
                        <a:lnSpc>
                          <a:spcPct val="115000"/>
                        </a:lnSpc>
                        <a:spcBef>
                          <a:spcPts val="0"/>
                        </a:spcBef>
                        <a:spcAft>
                          <a:spcPts val="0"/>
                        </a:spcAft>
                      </a:pPr>
                      <a:r>
                        <a:rPr lang="en-US" sz="1800" dirty="0">
                          <a:effectLst/>
                          <a:latin typeface="Times New Roman"/>
                          <a:ea typeface="Calibri"/>
                          <a:cs typeface="Times New Roman"/>
                        </a:rPr>
                        <a:t> </a:t>
                      </a:r>
                      <a:endParaRPr lang="en-US"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Times New Roman"/>
                          <a:ea typeface="Calibri"/>
                          <a:cs typeface="Times New Roman"/>
                        </a:rPr>
                        <a:t> </a:t>
                      </a:r>
                      <a:endParaRPr lang="en-US" sz="18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80081" y="1752600"/>
            <a:ext cx="3733800" cy="4648200"/>
          </a:xfrm>
          <a:prstGeom prst="rect">
            <a:avLst/>
          </a:prstGeom>
        </p:spPr>
      </p:pic>
      <p:sp>
        <p:nvSpPr>
          <p:cNvPr id="12" name="TextBox 11"/>
          <p:cNvSpPr txBox="1"/>
          <p:nvPr/>
        </p:nvSpPr>
        <p:spPr>
          <a:xfrm>
            <a:off x="0" y="6601665"/>
            <a:ext cx="5829929" cy="276999"/>
          </a:xfrm>
          <a:prstGeom prst="rect">
            <a:avLst/>
          </a:prstGeom>
          <a:noFill/>
        </p:spPr>
        <p:txBody>
          <a:bodyPr wrap="none" rtlCol="0">
            <a:spAutoFit/>
          </a:bodyPr>
          <a:lstStyle/>
          <a:p>
            <a:r>
              <a:rPr lang="en-US" sz="1200" dirty="0" smtClean="0">
                <a:latin typeface="Times New Roman" panose="02020603050405020304" pitchFamily="18" charset="0"/>
                <a:cs typeface="Times New Roman" panose="02020603050405020304" pitchFamily="18" charset="0"/>
              </a:rPr>
              <a:t>Medici Genealogical Tree: http://www.museumsinflorence.com/musei/genealogic_tree.htm</a:t>
            </a:r>
            <a:endParaRPr lang="en-US" sz="1200"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876800" y="2662237"/>
            <a:ext cx="3362325" cy="2828925"/>
          </a:xfrm>
          <a:prstGeom prst="rect">
            <a:avLst/>
          </a:prstGeom>
        </p:spPr>
      </p:pic>
      <p:sp>
        <p:nvSpPr>
          <p:cNvPr id="14" name="TextBox 13"/>
          <p:cNvSpPr txBox="1"/>
          <p:nvPr/>
        </p:nvSpPr>
        <p:spPr>
          <a:xfrm>
            <a:off x="4572000" y="5919129"/>
            <a:ext cx="3843873"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Padgett’s Florentine Marriage Alliances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803849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52806" y="312632"/>
            <a:ext cx="3238387"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Fundamental Concepts</a:t>
            </a:r>
            <a:endParaRPr lang="en-US"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30264" y="812392"/>
            <a:ext cx="1751442"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Data Structures</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30266" y="1447800"/>
            <a:ext cx="1973617"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Adjacency Matrix</a:t>
            </a:r>
            <a:endParaRPr lang="en-US" dirty="0">
              <a:latin typeface="Times New Roman" panose="02020603050405020304" pitchFamily="18" charset="0"/>
              <a:cs typeface="Times New Roman" panose="02020603050405020304" pitchFamily="18" charset="0"/>
            </a:endParaRPr>
          </a:p>
        </p:txBody>
      </p:sp>
      <p:sp>
        <p:nvSpPr>
          <p:cNvPr id="7" name="Oval 6"/>
          <p:cNvSpPr/>
          <p:nvPr/>
        </p:nvSpPr>
        <p:spPr>
          <a:xfrm>
            <a:off x="2057400" y="2141951"/>
            <a:ext cx="386050" cy="3810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1726573" y="4347275"/>
            <a:ext cx="1050288" cy="1477328"/>
          </a:xfrm>
          <a:prstGeom prst="rect">
            <a:avLst/>
          </a:prstGeom>
          <a:noFill/>
        </p:spPr>
        <p:txBody>
          <a:bodyPr wrap="none" rtlCol="0">
            <a:spAutoFit/>
          </a:bodyPr>
          <a:lstStyle/>
          <a:p>
            <a:r>
              <a:rPr lang="en-US" b="1" dirty="0" smtClean="0">
                <a:solidFill>
                  <a:srgbClr val="391AF2"/>
                </a:solidFill>
                <a:latin typeface="Times New Roman" panose="02020603050405020304" pitchFamily="18" charset="0"/>
                <a:cs typeface="Times New Roman" panose="02020603050405020304" pitchFamily="18" charset="0"/>
              </a:rPr>
              <a:t>    1 2 3 4</a:t>
            </a:r>
          </a:p>
          <a:p>
            <a:r>
              <a:rPr lang="en-US" b="1" dirty="0" smtClean="0">
                <a:solidFill>
                  <a:srgbClr val="391AF2"/>
                </a:solidFill>
                <a:latin typeface="Times New Roman" panose="02020603050405020304" pitchFamily="18" charset="0"/>
                <a:cs typeface="Times New Roman" panose="02020603050405020304" pitchFamily="18" charset="0"/>
              </a:rPr>
              <a:t>1  </a:t>
            </a:r>
            <a:r>
              <a:rPr lang="en-US" b="1"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0 0 1</a:t>
            </a:r>
          </a:p>
          <a:p>
            <a:r>
              <a:rPr lang="en-US" b="1" dirty="0" smtClean="0">
                <a:solidFill>
                  <a:srgbClr val="391AF2"/>
                </a:solidFill>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  0 </a:t>
            </a:r>
            <a:r>
              <a:rPr lang="en-US" b="1"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0 1</a:t>
            </a:r>
          </a:p>
          <a:p>
            <a:r>
              <a:rPr lang="en-US" b="1" dirty="0" smtClean="0">
                <a:solidFill>
                  <a:srgbClr val="391AF2"/>
                </a:solidFill>
                <a:latin typeface="Times New Roman" panose="02020603050405020304" pitchFamily="18" charset="0"/>
                <a:cs typeface="Times New Roman" panose="02020603050405020304" pitchFamily="18" charset="0"/>
              </a:rPr>
              <a:t>3</a:t>
            </a:r>
            <a:r>
              <a:rPr lang="en-US" dirty="0" smtClean="0">
                <a:latin typeface="Times New Roman" panose="02020603050405020304" pitchFamily="18" charset="0"/>
                <a:cs typeface="Times New Roman" panose="02020603050405020304" pitchFamily="18" charset="0"/>
              </a:rPr>
              <a:t>  0 0 </a:t>
            </a:r>
            <a:r>
              <a:rPr lang="en-US" b="1" dirty="0" smtClean="0">
                <a:latin typeface="Times New Roman" panose="02020603050405020304" pitchFamily="18" charset="0"/>
                <a:cs typeface="Times New Roman" panose="02020603050405020304" pitchFamily="18" charset="0"/>
              </a:rPr>
              <a:t>0</a:t>
            </a:r>
            <a:r>
              <a:rPr lang="en-US" dirty="0" smtClean="0">
                <a:latin typeface="Times New Roman" panose="02020603050405020304" pitchFamily="18" charset="0"/>
                <a:cs typeface="Times New Roman" panose="02020603050405020304" pitchFamily="18" charset="0"/>
              </a:rPr>
              <a:t> 1</a:t>
            </a:r>
          </a:p>
          <a:p>
            <a:r>
              <a:rPr lang="en-US" b="1" dirty="0" smtClean="0">
                <a:solidFill>
                  <a:srgbClr val="391AF2"/>
                </a:solidFill>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  1 1 1 </a:t>
            </a:r>
            <a:r>
              <a:rPr lang="en-US" b="1" dirty="0" smtClean="0">
                <a:latin typeface="Times New Roman" panose="02020603050405020304" pitchFamily="18" charset="0"/>
                <a:cs typeface="Times New Roman" panose="02020603050405020304" pitchFamily="18" charset="0"/>
              </a:rPr>
              <a:t>0</a:t>
            </a:r>
            <a:endParaRPr lang="en-US" b="1" dirty="0">
              <a:latin typeface="Times New Roman" panose="02020603050405020304" pitchFamily="18" charset="0"/>
              <a:cs typeface="Times New Roman" panose="02020603050405020304" pitchFamily="18" charset="0"/>
            </a:endParaRPr>
          </a:p>
        </p:txBody>
      </p:sp>
      <p:grpSp>
        <p:nvGrpSpPr>
          <p:cNvPr id="21" name="Group 20"/>
          <p:cNvGrpSpPr/>
          <p:nvPr/>
        </p:nvGrpSpPr>
        <p:grpSpPr>
          <a:xfrm>
            <a:off x="1977267" y="4648200"/>
            <a:ext cx="685800" cy="1066800"/>
            <a:chOff x="2133600" y="4648200"/>
            <a:chExt cx="685800" cy="1066800"/>
          </a:xfrm>
        </p:grpSpPr>
        <p:cxnSp>
          <p:nvCxnSpPr>
            <p:cNvPr id="16" name="Straight Connector 15"/>
            <p:cNvCxnSpPr/>
            <p:nvPr/>
          </p:nvCxnSpPr>
          <p:spPr>
            <a:xfrm>
              <a:off x="2133600" y="4648200"/>
              <a:ext cx="685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133600" y="4648200"/>
              <a:ext cx="0" cy="10668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721740" y="2522951"/>
            <a:ext cx="3112567" cy="1327710"/>
            <a:chOff x="721740" y="2291790"/>
            <a:chExt cx="3112567" cy="1327710"/>
          </a:xfrm>
        </p:grpSpPr>
        <p:sp>
          <p:nvSpPr>
            <p:cNvPr id="8" name="Oval 7"/>
            <p:cNvSpPr/>
            <p:nvPr/>
          </p:nvSpPr>
          <p:spPr>
            <a:xfrm>
              <a:off x="721740" y="3238500"/>
              <a:ext cx="386050" cy="3810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2057400" y="3238500"/>
              <a:ext cx="386050" cy="3810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3448257" y="3235917"/>
              <a:ext cx="386050" cy="3810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p:cNvCxnSpPr>
              <a:stCxn id="7" idx="4"/>
              <a:endCxn id="8" idx="0"/>
            </p:cNvCxnSpPr>
            <p:nvPr/>
          </p:nvCxnSpPr>
          <p:spPr>
            <a:xfrm flipH="1">
              <a:off x="914765" y="2291790"/>
              <a:ext cx="1335660" cy="946710"/>
            </a:xfrm>
            <a:prstGeom prst="line">
              <a:avLst/>
            </a:prstGeom>
            <a:ln w="25400">
              <a:solidFill>
                <a:srgbClr val="391AF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 idx="4"/>
              <a:endCxn id="9" idx="0"/>
            </p:cNvCxnSpPr>
            <p:nvPr/>
          </p:nvCxnSpPr>
          <p:spPr>
            <a:xfrm>
              <a:off x="2250425" y="2291790"/>
              <a:ext cx="0" cy="946710"/>
            </a:xfrm>
            <a:prstGeom prst="line">
              <a:avLst/>
            </a:prstGeom>
            <a:ln w="25400">
              <a:solidFill>
                <a:srgbClr val="391AF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7" idx="4"/>
              <a:endCxn id="10" idx="0"/>
            </p:cNvCxnSpPr>
            <p:nvPr/>
          </p:nvCxnSpPr>
          <p:spPr>
            <a:xfrm>
              <a:off x="2250425" y="2291790"/>
              <a:ext cx="1390857" cy="944127"/>
            </a:xfrm>
            <a:prstGeom prst="line">
              <a:avLst/>
            </a:prstGeom>
            <a:ln w="25400">
              <a:solidFill>
                <a:srgbClr val="391AF2"/>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5257800" y="2544907"/>
            <a:ext cx="3112567" cy="1263112"/>
            <a:chOff x="721740" y="2356388"/>
            <a:chExt cx="3112567" cy="1263112"/>
          </a:xfrm>
        </p:grpSpPr>
        <p:sp>
          <p:nvSpPr>
            <p:cNvPr id="31" name="Oval 30"/>
            <p:cNvSpPr/>
            <p:nvPr/>
          </p:nvSpPr>
          <p:spPr>
            <a:xfrm>
              <a:off x="721740" y="3238500"/>
              <a:ext cx="386050" cy="3810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p:cNvSpPr/>
            <p:nvPr/>
          </p:nvSpPr>
          <p:spPr>
            <a:xfrm>
              <a:off x="2057400" y="3238500"/>
              <a:ext cx="386050" cy="3810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p:cNvSpPr/>
            <p:nvPr/>
          </p:nvSpPr>
          <p:spPr>
            <a:xfrm>
              <a:off x="3448257" y="3235917"/>
              <a:ext cx="386050" cy="3810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p:cNvCxnSpPr>
              <a:endCxn id="31" idx="0"/>
            </p:cNvCxnSpPr>
            <p:nvPr/>
          </p:nvCxnSpPr>
          <p:spPr>
            <a:xfrm flipH="1">
              <a:off x="914765" y="2356388"/>
              <a:ext cx="1335660" cy="882112"/>
            </a:xfrm>
            <a:prstGeom prst="line">
              <a:avLst/>
            </a:prstGeom>
            <a:ln w="25400">
              <a:solidFill>
                <a:srgbClr val="391AF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endCxn id="32" idx="0"/>
            </p:cNvCxnSpPr>
            <p:nvPr/>
          </p:nvCxnSpPr>
          <p:spPr>
            <a:xfrm>
              <a:off x="2250425" y="2356388"/>
              <a:ext cx="0" cy="882112"/>
            </a:xfrm>
            <a:prstGeom prst="line">
              <a:avLst/>
            </a:prstGeom>
            <a:ln w="25400">
              <a:solidFill>
                <a:srgbClr val="391AF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33" idx="0"/>
            </p:cNvCxnSpPr>
            <p:nvPr/>
          </p:nvCxnSpPr>
          <p:spPr>
            <a:xfrm>
              <a:off x="2250425" y="2356388"/>
              <a:ext cx="1390857" cy="879529"/>
            </a:xfrm>
            <a:prstGeom prst="line">
              <a:avLst/>
            </a:prstGeom>
            <a:ln w="25400">
              <a:solidFill>
                <a:srgbClr val="391AF2"/>
              </a:solidFill>
            </a:ln>
          </p:spPr>
          <p:style>
            <a:lnRef idx="1">
              <a:schemeClr val="accent1"/>
            </a:lnRef>
            <a:fillRef idx="0">
              <a:schemeClr val="accent1"/>
            </a:fillRef>
            <a:effectRef idx="0">
              <a:schemeClr val="accent1"/>
            </a:effectRef>
            <a:fontRef idx="minor">
              <a:schemeClr val="tx1"/>
            </a:fontRef>
          </p:style>
        </p:cxnSp>
      </p:grpSp>
      <p:sp>
        <p:nvSpPr>
          <p:cNvPr id="37" name="Oval 36"/>
          <p:cNvSpPr/>
          <p:nvPr/>
        </p:nvSpPr>
        <p:spPr>
          <a:xfrm>
            <a:off x="6593460" y="2141951"/>
            <a:ext cx="386050" cy="381000"/>
          </a:xfrm>
          <a:prstGeom prst="ellipse">
            <a:avLst/>
          </a:prstGeom>
          <a:solidFill>
            <a:srgbClr val="391A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p:cNvSpPr txBox="1"/>
          <p:nvPr/>
        </p:nvSpPr>
        <p:spPr>
          <a:xfrm>
            <a:off x="4597906" y="1447800"/>
            <a:ext cx="979755"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Edgelist</a:t>
            </a:r>
            <a:endParaRPr lang="en-US"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763922" y="3850661"/>
            <a:ext cx="301686" cy="369332"/>
          </a:xfrm>
          <a:prstGeom prst="rect">
            <a:avLst/>
          </a:prstGeom>
          <a:noFill/>
        </p:spPr>
        <p:txBody>
          <a:bodyPr wrap="none" rtlCol="0">
            <a:spAutoFit/>
          </a:bodyPr>
          <a:lstStyle/>
          <a:p>
            <a:r>
              <a:rPr lang="en-US" dirty="0" smtClean="0">
                <a:solidFill>
                  <a:srgbClr val="391AF2"/>
                </a:solidFill>
                <a:latin typeface="Times New Roman" panose="02020603050405020304" pitchFamily="18" charset="0"/>
                <a:cs typeface="Times New Roman" panose="02020603050405020304" pitchFamily="18" charset="0"/>
              </a:rPr>
              <a:t>1</a:t>
            </a:r>
            <a:endParaRPr lang="en-US" dirty="0">
              <a:solidFill>
                <a:srgbClr val="391AF2"/>
              </a:solidFill>
              <a:latin typeface="Times New Roman" panose="02020603050405020304" pitchFamily="18" charset="0"/>
              <a:cs typeface="Times New Roman" panose="02020603050405020304" pitchFamily="18" charset="0"/>
            </a:endParaRPr>
          </a:p>
        </p:txBody>
      </p:sp>
      <p:sp>
        <p:nvSpPr>
          <p:cNvPr id="41" name="TextBox 40"/>
          <p:cNvSpPr txBox="1"/>
          <p:nvPr/>
        </p:nvSpPr>
        <p:spPr>
          <a:xfrm>
            <a:off x="2101676" y="3848078"/>
            <a:ext cx="300082" cy="369332"/>
          </a:xfrm>
          <a:prstGeom prst="rect">
            <a:avLst/>
          </a:prstGeom>
          <a:noFill/>
        </p:spPr>
        <p:txBody>
          <a:bodyPr wrap="none" rtlCol="0">
            <a:spAutoFit/>
          </a:bodyPr>
          <a:lstStyle/>
          <a:p>
            <a:r>
              <a:rPr lang="en-US" dirty="0">
                <a:solidFill>
                  <a:srgbClr val="391AF2"/>
                </a:solidFill>
                <a:latin typeface="Times New Roman" panose="02020603050405020304" pitchFamily="18" charset="0"/>
                <a:cs typeface="Times New Roman" panose="02020603050405020304" pitchFamily="18" charset="0"/>
              </a:rPr>
              <a:t>2</a:t>
            </a:r>
          </a:p>
        </p:txBody>
      </p:sp>
      <p:sp>
        <p:nvSpPr>
          <p:cNvPr id="42" name="TextBox 41"/>
          <p:cNvSpPr txBox="1"/>
          <p:nvPr/>
        </p:nvSpPr>
        <p:spPr>
          <a:xfrm>
            <a:off x="3491241" y="3847410"/>
            <a:ext cx="300082" cy="369332"/>
          </a:xfrm>
          <a:prstGeom prst="rect">
            <a:avLst/>
          </a:prstGeom>
          <a:noFill/>
        </p:spPr>
        <p:txBody>
          <a:bodyPr wrap="none" rtlCol="0">
            <a:spAutoFit/>
          </a:bodyPr>
          <a:lstStyle/>
          <a:p>
            <a:r>
              <a:rPr lang="en-US" dirty="0" smtClean="0">
                <a:solidFill>
                  <a:srgbClr val="391AF2"/>
                </a:solidFill>
                <a:latin typeface="Times New Roman" panose="02020603050405020304" pitchFamily="18" charset="0"/>
                <a:cs typeface="Times New Roman" panose="02020603050405020304" pitchFamily="18" charset="0"/>
              </a:rPr>
              <a:t>3</a:t>
            </a:r>
            <a:endParaRPr lang="en-US" dirty="0">
              <a:solidFill>
                <a:srgbClr val="391AF2"/>
              </a:solidFill>
              <a:latin typeface="Times New Roman" panose="02020603050405020304" pitchFamily="18" charset="0"/>
              <a:cs typeface="Times New Roman" panose="02020603050405020304" pitchFamily="18" charset="0"/>
            </a:endParaRPr>
          </a:p>
        </p:txBody>
      </p:sp>
      <p:sp>
        <p:nvSpPr>
          <p:cNvPr id="43" name="TextBox 42"/>
          <p:cNvSpPr txBox="1"/>
          <p:nvPr/>
        </p:nvSpPr>
        <p:spPr>
          <a:xfrm>
            <a:off x="2101676" y="1773911"/>
            <a:ext cx="300082" cy="369332"/>
          </a:xfrm>
          <a:prstGeom prst="rect">
            <a:avLst/>
          </a:prstGeom>
          <a:noFill/>
        </p:spPr>
        <p:txBody>
          <a:bodyPr wrap="none" rtlCol="0">
            <a:spAutoFit/>
          </a:bodyPr>
          <a:lstStyle/>
          <a:p>
            <a:r>
              <a:rPr lang="en-US" dirty="0">
                <a:solidFill>
                  <a:srgbClr val="391AF2"/>
                </a:solidFill>
                <a:latin typeface="Times New Roman" panose="02020603050405020304" pitchFamily="18" charset="0"/>
                <a:cs typeface="Times New Roman" panose="02020603050405020304" pitchFamily="18" charset="0"/>
              </a:rPr>
              <a:t>4</a:t>
            </a:r>
          </a:p>
        </p:txBody>
      </p:sp>
      <p:sp>
        <p:nvSpPr>
          <p:cNvPr id="47" name="TextBox 46"/>
          <p:cNvSpPr txBox="1"/>
          <p:nvPr/>
        </p:nvSpPr>
        <p:spPr>
          <a:xfrm>
            <a:off x="5310829" y="3793790"/>
            <a:ext cx="301686" cy="369332"/>
          </a:xfrm>
          <a:prstGeom prst="rect">
            <a:avLst/>
          </a:prstGeom>
          <a:noFill/>
        </p:spPr>
        <p:txBody>
          <a:bodyPr wrap="none" rtlCol="0">
            <a:spAutoFit/>
          </a:bodyPr>
          <a:lstStyle/>
          <a:p>
            <a:r>
              <a:rPr lang="en-US" dirty="0" smtClean="0">
                <a:solidFill>
                  <a:srgbClr val="391AF2"/>
                </a:solidFill>
                <a:latin typeface="Times New Roman" panose="02020603050405020304" pitchFamily="18" charset="0"/>
                <a:cs typeface="Times New Roman" panose="02020603050405020304" pitchFamily="18" charset="0"/>
              </a:rPr>
              <a:t>1</a:t>
            </a:r>
            <a:endParaRPr lang="en-US" dirty="0">
              <a:solidFill>
                <a:srgbClr val="391AF2"/>
              </a:solidFill>
              <a:latin typeface="Times New Roman" panose="02020603050405020304" pitchFamily="18" charset="0"/>
              <a:cs typeface="Times New Roman" panose="02020603050405020304" pitchFamily="18" charset="0"/>
            </a:endParaRPr>
          </a:p>
        </p:txBody>
      </p:sp>
      <p:sp>
        <p:nvSpPr>
          <p:cNvPr id="48" name="TextBox 47"/>
          <p:cNvSpPr txBox="1"/>
          <p:nvPr/>
        </p:nvSpPr>
        <p:spPr>
          <a:xfrm>
            <a:off x="6636444" y="3793790"/>
            <a:ext cx="300082" cy="369332"/>
          </a:xfrm>
          <a:prstGeom prst="rect">
            <a:avLst/>
          </a:prstGeom>
          <a:noFill/>
        </p:spPr>
        <p:txBody>
          <a:bodyPr wrap="none" rtlCol="0">
            <a:spAutoFit/>
          </a:bodyPr>
          <a:lstStyle/>
          <a:p>
            <a:r>
              <a:rPr lang="en-US" dirty="0">
                <a:solidFill>
                  <a:srgbClr val="391AF2"/>
                </a:solidFill>
                <a:latin typeface="Times New Roman" panose="02020603050405020304" pitchFamily="18" charset="0"/>
                <a:cs typeface="Times New Roman" panose="02020603050405020304" pitchFamily="18" charset="0"/>
              </a:rPr>
              <a:t>2</a:t>
            </a:r>
          </a:p>
        </p:txBody>
      </p:sp>
      <p:sp>
        <p:nvSpPr>
          <p:cNvPr id="49" name="TextBox 48"/>
          <p:cNvSpPr txBox="1"/>
          <p:nvPr/>
        </p:nvSpPr>
        <p:spPr>
          <a:xfrm>
            <a:off x="8027301" y="3774417"/>
            <a:ext cx="300082" cy="369332"/>
          </a:xfrm>
          <a:prstGeom prst="rect">
            <a:avLst/>
          </a:prstGeom>
          <a:noFill/>
        </p:spPr>
        <p:txBody>
          <a:bodyPr wrap="none" rtlCol="0">
            <a:spAutoFit/>
          </a:bodyPr>
          <a:lstStyle/>
          <a:p>
            <a:r>
              <a:rPr lang="en-US" dirty="0" smtClean="0">
                <a:solidFill>
                  <a:srgbClr val="391AF2"/>
                </a:solidFill>
                <a:latin typeface="Times New Roman" panose="02020603050405020304" pitchFamily="18" charset="0"/>
                <a:cs typeface="Times New Roman" panose="02020603050405020304" pitchFamily="18" charset="0"/>
              </a:rPr>
              <a:t>3</a:t>
            </a:r>
            <a:endParaRPr lang="en-US" dirty="0">
              <a:solidFill>
                <a:srgbClr val="391AF2"/>
              </a:solidFill>
              <a:latin typeface="Times New Roman" panose="02020603050405020304" pitchFamily="18" charset="0"/>
              <a:cs typeface="Times New Roman" panose="02020603050405020304" pitchFamily="18" charset="0"/>
            </a:endParaRPr>
          </a:p>
        </p:txBody>
      </p:sp>
      <p:sp>
        <p:nvSpPr>
          <p:cNvPr id="50" name="TextBox 49"/>
          <p:cNvSpPr txBox="1"/>
          <p:nvPr/>
        </p:nvSpPr>
        <p:spPr>
          <a:xfrm>
            <a:off x="6658647" y="1773911"/>
            <a:ext cx="300082" cy="369332"/>
          </a:xfrm>
          <a:prstGeom prst="rect">
            <a:avLst/>
          </a:prstGeom>
          <a:noFill/>
        </p:spPr>
        <p:txBody>
          <a:bodyPr wrap="none" rtlCol="0">
            <a:spAutoFit/>
          </a:bodyPr>
          <a:lstStyle/>
          <a:p>
            <a:r>
              <a:rPr lang="en-US" dirty="0">
                <a:solidFill>
                  <a:srgbClr val="391AF2"/>
                </a:solidFill>
                <a:latin typeface="Times New Roman" panose="02020603050405020304" pitchFamily="18" charset="0"/>
                <a:cs typeface="Times New Roman" panose="02020603050405020304" pitchFamily="18" charset="0"/>
              </a:rPr>
              <a:t>4</a:t>
            </a:r>
          </a:p>
        </p:txBody>
      </p:sp>
      <p:sp>
        <p:nvSpPr>
          <p:cNvPr id="51" name="TextBox 50"/>
          <p:cNvSpPr txBox="1"/>
          <p:nvPr/>
        </p:nvSpPr>
        <p:spPr>
          <a:xfrm>
            <a:off x="5566905" y="4485773"/>
            <a:ext cx="2343334" cy="1200329"/>
          </a:xfrm>
          <a:prstGeom prst="rect">
            <a:avLst/>
          </a:prstGeom>
          <a:noFill/>
        </p:spPr>
        <p:txBody>
          <a:bodyPr wrap="none" rtlCol="0">
            <a:spAutoFit/>
          </a:bodyPr>
          <a:lstStyle/>
          <a:p>
            <a:r>
              <a:rPr lang="en-US" u="sng" dirty="0" smtClean="0">
                <a:latin typeface="Times New Roman" panose="02020603050405020304" pitchFamily="18" charset="0"/>
                <a:cs typeface="Times New Roman" panose="02020603050405020304" pitchFamily="18" charset="0"/>
              </a:rPr>
              <a:t>Sender </a:t>
            </a:r>
            <a:r>
              <a:rPr lang="en-US" dirty="0" smtClean="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Target</a:t>
            </a:r>
            <a:r>
              <a:rPr lang="en-US" dirty="0" smtClean="0">
                <a:latin typeface="Times New Roman" panose="02020603050405020304" pitchFamily="18" charset="0"/>
                <a:cs typeface="Times New Roman" panose="02020603050405020304" pitchFamily="18" charset="0"/>
              </a:rPr>
              <a:t>  </a:t>
            </a:r>
            <a:r>
              <a:rPr lang="en-US" u="sng" dirty="0" smtClean="0">
                <a:latin typeface="Times New Roman" panose="02020603050405020304" pitchFamily="18" charset="0"/>
                <a:cs typeface="Times New Roman" panose="02020603050405020304" pitchFamily="18" charset="0"/>
              </a:rPr>
              <a:t>Weight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391AF2"/>
                </a:solidFill>
                <a:latin typeface="Times New Roman" panose="02020603050405020304" pitchFamily="18" charset="0"/>
                <a:cs typeface="Times New Roman" panose="02020603050405020304" pitchFamily="18" charset="0"/>
              </a:rPr>
              <a:t>1              4            </a:t>
            </a:r>
            <a:r>
              <a:rPr lang="en-US" dirty="0" smtClean="0">
                <a:latin typeface="Times New Roman" panose="02020603050405020304" pitchFamily="18" charset="0"/>
                <a:cs typeface="Times New Roman" panose="02020603050405020304" pitchFamily="18" charset="0"/>
              </a:rPr>
              <a:t>1</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391AF2"/>
                </a:solidFill>
                <a:latin typeface="Times New Roman" panose="02020603050405020304" pitchFamily="18" charset="0"/>
                <a:cs typeface="Times New Roman" panose="02020603050405020304" pitchFamily="18" charset="0"/>
              </a:rPr>
              <a:t>2              4</a:t>
            </a:r>
            <a:r>
              <a:rPr lang="en-US" dirty="0" smtClean="0">
                <a:latin typeface="Times New Roman" panose="02020603050405020304" pitchFamily="18" charset="0"/>
                <a:cs typeface="Times New Roman" panose="02020603050405020304" pitchFamily="18" charset="0"/>
              </a:rPr>
              <a:t>            1</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solidFill>
                  <a:srgbClr val="391AF2"/>
                </a:solidFill>
                <a:latin typeface="Times New Roman" panose="02020603050405020304" pitchFamily="18" charset="0"/>
                <a:cs typeface="Times New Roman" panose="02020603050405020304" pitchFamily="18" charset="0"/>
              </a:rPr>
              <a:t>3              4</a:t>
            </a:r>
            <a:r>
              <a:rPr lang="en-US" dirty="0" smtClean="0">
                <a:latin typeface="Times New Roman" panose="02020603050405020304" pitchFamily="18" charset="0"/>
                <a:cs typeface="Times New Roman" panose="02020603050405020304" pitchFamily="18" charset="0"/>
              </a:rPr>
              <a:t>            1</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7643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18905" y="312632"/>
            <a:ext cx="4106189"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Telling a Story with Networks</a:t>
            </a:r>
            <a:endParaRPr lang="en-US" sz="24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30266" y="1447800"/>
            <a:ext cx="5100692" cy="1477328"/>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Two General Sometimes Overlapping Approaches</a:t>
            </a:r>
          </a:p>
          <a:p>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Networks as Variables</a:t>
            </a:r>
          </a:p>
          <a:p>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Networks as Structures</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30266" y="3597965"/>
            <a:ext cx="7813036" cy="369332"/>
          </a:xfrm>
          <a:prstGeom prst="rect">
            <a:avLst/>
          </a:prstGeom>
          <a:noFill/>
        </p:spPr>
        <p:txBody>
          <a:bodyPr wrap="none" rtlCol="0">
            <a:spAutoFit/>
          </a:bodyPr>
          <a:lstStyle/>
          <a:p>
            <a:r>
              <a:rPr lang="en-US" b="1" dirty="0" smtClean="0">
                <a:latin typeface="Times New Roman" panose="02020603050405020304" pitchFamily="18" charset="0"/>
                <a:cs typeface="Times New Roman" panose="02020603050405020304" pitchFamily="18" charset="0"/>
              </a:rPr>
              <a:t>Both approaches leverage </a:t>
            </a:r>
            <a:r>
              <a:rPr lang="en-US" b="1" i="1" dirty="0" smtClean="0">
                <a:latin typeface="Times New Roman" panose="02020603050405020304" pitchFamily="18" charset="0"/>
                <a:cs typeface="Times New Roman" panose="02020603050405020304" pitchFamily="18" charset="0"/>
              </a:rPr>
              <a:t>connectionist</a:t>
            </a:r>
            <a:r>
              <a:rPr lang="en-US" b="1" dirty="0" smtClean="0">
                <a:latin typeface="Times New Roman" panose="02020603050405020304" pitchFamily="18" charset="0"/>
                <a:cs typeface="Times New Roman" panose="02020603050405020304" pitchFamily="18" charset="0"/>
              </a:rPr>
              <a:t> vs</a:t>
            </a:r>
            <a:r>
              <a:rPr lang="en-US" b="1" i="1" dirty="0" smtClean="0">
                <a:latin typeface="Times New Roman" panose="02020603050405020304" pitchFamily="18" charset="0"/>
                <a:cs typeface="Times New Roman" panose="02020603050405020304" pitchFamily="18" charset="0"/>
              </a:rPr>
              <a:t>. positional </a:t>
            </a:r>
            <a:r>
              <a:rPr lang="en-US" b="1" dirty="0" smtClean="0">
                <a:latin typeface="Times New Roman" panose="02020603050405020304" pitchFamily="18" charset="0"/>
                <a:cs typeface="Times New Roman" panose="02020603050405020304" pitchFamily="18" charset="0"/>
              </a:rPr>
              <a:t>features of the network.</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0222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28021" y="328109"/>
            <a:ext cx="7287957"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Telling a Story with Networks:  Networks as Variables</a:t>
            </a:r>
            <a:endParaRPr lang="en-US"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85800" y="1505919"/>
            <a:ext cx="8458200"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This approach involves performing a network analysis to identify an individual’s network position and other characteristics. These characteristics are then used as predictors in subsequent statistical analysis.</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85800" y="2743200"/>
            <a:ext cx="8263801" cy="2308324"/>
          </a:xfrm>
          <a:prstGeom prst="rect">
            <a:avLst/>
          </a:prstGeom>
          <a:noFill/>
        </p:spPr>
        <p:txBody>
          <a:bodyPr wrap="none" rtlCol="0">
            <a:spAutoFit/>
          </a:bodyPr>
          <a:lstStyle/>
          <a:p>
            <a:r>
              <a:rPr lang="en-US" b="1" i="1" dirty="0" smtClean="0">
                <a:latin typeface="Times New Roman" panose="02020603050405020304" pitchFamily="18" charset="0"/>
                <a:cs typeface="Times New Roman" panose="02020603050405020304" pitchFamily="18" charset="0"/>
              </a:rPr>
              <a:t>Networks as Variable Approaches </a:t>
            </a:r>
            <a:r>
              <a:rPr lang="en-US" dirty="0" smtClean="0">
                <a:latin typeface="Times New Roman" panose="02020603050405020304" pitchFamily="18" charset="0"/>
                <a:cs typeface="Times New Roman" panose="02020603050405020304" pitchFamily="18" charset="0"/>
              </a:rPr>
              <a:t>Are Applicable for Research Questions such as: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Are kids with smoking peers more likely to smoke themselves?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Do positions in a social network influence the mental health of the people </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occupying them?</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Do central actors control resources?</a:t>
            </a:r>
          </a:p>
        </p:txBody>
      </p:sp>
    </p:spTree>
    <p:extLst>
      <p:ext uri="{BB962C8B-B14F-4D97-AF65-F5344CB8AC3E}">
        <p14:creationId xmlns:p14="http://schemas.microsoft.com/office/powerpoint/2010/main" xmlns="" val="39322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3770" y="328109"/>
            <a:ext cx="7436459"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Telling a Story with Networks:  Networks as Structures</a:t>
            </a:r>
            <a:endParaRPr lang="en-US" sz="24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85800" y="1505919"/>
            <a:ext cx="8458200"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This approach involves performing a network analysis to identify system-level properties that influence how the network will change and function over time.</a:t>
            </a:r>
            <a:endParaRPr lang="en-US"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85800" y="2743200"/>
            <a:ext cx="8212505" cy="2308324"/>
          </a:xfrm>
          <a:prstGeom prst="rect">
            <a:avLst/>
          </a:prstGeom>
          <a:noFill/>
        </p:spPr>
        <p:txBody>
          <a:bodyPr wrap="none" rtlCol="0">
            <a:spAutoFit/>
          </a:bodyPr>
          <a:lstStyle/>
          <a:p>
            <a:r>
              <a:rPr lang="en-US" b="1" i="1" dirty="0" smtClean="0">
                <a:latin typeface="Times New Roman" panose="02020603050405020304" pitchFamily="18" charset="0"/>
                <a:cs typeface="Times New Roman" panose="02020603050405020304" pitchFamily="18" charset="0"/>
              </a:rPr>
              <a:t>Networks as Structures Approaches </a:t>
            </a:r>
            <a:r>
              <a:rPr lang="en-US" dirty="0" smtClean="0">
                <a:latin typeface="Times New Roman" panose="02020603050405020304" pitchFamily="18" charset="0"/>
                <a:cs typeface="Times New Roman" panose="02020603050405020304" pitchFamily="18" charset="0"/>
              </a:rPr>
              <a:t>Are Applicable for Research Questions such as: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What generates hierarchy in social relations?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What network patterns spread disease more quickly?</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How do roles such as being the “go-to-person” or “broker” in the network</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evolve out of consistent relational activity?</a:t>
            </a:r>
          </a:p>
        </p:txBody>
      </p:sp>
    </p:spTree>
    <p:extLst>
      <p:ext uri="{BB962C8B-B14F-4D97-AF65-F5344CB8AC3E}">
        <p14:creationId xmlns:p14="http://schemas.microsoft.com/office/powerpoint/2010/main" xmlns="" val="1772492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9637" y="304799"/>
            <a:ext cx="6724726" cy="461665"/>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Telling a Story with Networks:  Network Features</a:t>
            </a:r>
            <a:endParaRPr lang="en-US" sz="24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85800" y="1505919"/>
            <a:ext cx="8458200" cy="1477328"/>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Networks as Variables and Networks as Structures Approaches Are Complimentary Approaches that often Overlap. </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For example, emerging roles identified by looking at the structure of the network can be treated as individual-level correlates in a regression analysis. </a:t>
            </a:r>
          </a:p>
        </p:txBody>
      </p:sp>
      <p:sp>
        <p:nvSpPr>
          <p:cNvPr id="8" name="TextBox 7"/>
          <p:cNvSpPr txBox="1"/>
          <p:nvPr/>
        </p:nvSpPr>
        <p:spPr>
          <a:xfrm>
            <a:off x="762000" y="3581400"/>
            <a:ext cx="8382000"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Both approaches rely on understanding both the </a:t>
            </a:r>
            <a:r>
              <a:rPr lang="en-US" b="1" i="1" dirty="0" smtClean="0">
                <a:latin typeface="Times New Roman" panose="02020603050405020304" pitchFamily="18" charset="0"/>
                <a:cs typeface="Times New Roman" panose="02020603050405020304" pitchFamily="18" charset="0"/>
              </a:rPr>
              <a:t>connectionist features </a:t>
            </a:r>
            <a:r>
              <a:rPr lang="en-US" dirty="0" smtClean="0">
                <a:latin typeface="Times New Roman" panose="02020603050405020304" pitchFamily="18" charset="0"/>
                <a:cs typeface="Times New Roman" panose="02020603050405020304" pitchFamily="18" charset="0"/>
              </a:rPr>
              <a:t>of the network (how it’s wired), and </a:t>
            </a:r>
            <a:r>
              <a:rPr lang="en-US" b="1" i="1" dirty="0" smtClean="0">
                <a:latin typeface="Times New Roman" panose="02020603050405020304" pitchFamily="18" charset="0"/>
                <a:cs typeface="Times New Roman" panose="02020603050405020304" pitchFamily="18" charset="0"/>
              </a:rPr>
              <a:t>positional features </a:t>
            </a:r>
            <a:r>
              <a:rPr lang="en-US" dirty="0" smtClean="0">
                <a:latin typeface="Times New Roman" panose="02020603050405020304" pitchFamily="18" charset="0"/>
                <a:cs typeface="Times New Roman" panose="02020603050405020304" pitchFamily="18" charset="0"/>
              </a:rPr>
              <a:t>(the nodes’ positions in the network as a consequence of the network’s wiring).</a:t>
            </a:r>
          </a:p>
        </p:txBody>
      </p:sp>
    </p:spTree>
    <p:extLst>
      <p:ext uri="{BB962C8B-B14F-4D97-AF65-F5344CB8AC3E}">
        <p14:creationId xmlns:p14="http://schemas.microsoft.com/office/powerpoint/2010/main" xmlns="" val="29055347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2216</TotalTime>
  <Words>2166</Words>
  <Application>Microsoft Office PowerPoint</Application>
  <PresentationFormat>On-screen Show (4:3)</PresentationFormat>
  <Paragraphs>264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jhm18</dc:creator>
  <cp:lastModifiedBy>Jonathan H Morgan</cp:lastModifiedBy>
  <cp:revision>57</cp:revision>
  <dcterms:created xsi:type="dcterms:W3CDTF">2016-12-11T20:30:52Z</dcterms:created>
  <dcterms:modified xsi:type="dcterms:W3CDTF">2016-12-16T21:43:26Z</dcterms:modified>
</cp:coreProperties>
</file>