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0" d="100"/>
          <a:sy n="80" d="100"/>
        </p:scale>
        <p:origin x="13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60974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Classifying-Chest-X-Rays-A-Convolutional-Neural-Network-Approach.pptx"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9144000" y="-14169"/>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631752" y="2371725"/>
            <a:ext cx="4674798" cy="3110865"/>
          </a:xfrm>
          <a:prstGeom prst="rect">
            <a:avLst/>
          </a:prstGeom>
        </p:spPr>
      </p:pic>
      <p:sp>
        <p:nvSpPr>
          <p:cNvPr id="6" name="Text 1"/>
          <p:cNvSpPr/>
          <p:nvPr/>
        </p:nvSpPr>
        <p:spPr>
          <a:xfrm>
            <a:off x="793790" y="1974294"/>
            <a:ext cx="7556421" cy="2126337"/>
          </a:xfrm>
          <a:prstGeom prst="rect">
            <a:avLst/>
          </a:prstGeom>
          <a:noFill/>
          <a:ln/>
        </p:spPr>
        <p:txBody>
          <a:bodyPr wrap="square" rtlCol="0" anchor="t"/>
          <a:lstStyle/>
          <a:p>
            <a:pPr marL="0" indent="0">
              <a:lnSpc>
                <a:spcPts val="5581"/>
              </a:lnSpc>
              <a:buNone/>
            </a:pPr>
            <a:r>
              <a:rPr lang="en-US" sz="4300" b="1" u="sng" dirty="0">
                <a:solidFill>
                  <a:srgbClr val="F2F0F4"/>
                </a:solidFill>
                <a:latin typeface="Montserrat" pitchFamily="34" charset="0"/>
                <a:ea typeface="Montserrat" pitchFamily="34" charset="-122"/>
                <a:cs typeface="Montserrat" pitchFamily="34" charset="-120"/>
              </a:rPr>
              <a:t>Classifying Chest X-Rays: A Convolutional Neural Network Approach</a:t>
            </a:r>
            <a:endParaRPr lang="en-US" sz="4300" b="1" u="sng" dirty="0"/>
          </a:p>
        </p:txBody>
      </p:sp>
      <p:sp>
        <p:nvSpPr>
          <p:cNvPr id="7" name="Text 2"/>
          <p:cNvSpPr/>
          <p:nvPr/>
        </p:nvSpPr>
        <p:spPr>
          <a:xfrm>
            <a:off x="793790" y="4440793"/>
            <a:ext cx="7556421" cy="1814513"/>
          </a:xfrm>
          <a:prstGeom prst="rect">
            <a:avLst/>
          </a:prstGeom>
          <a:noFill/>
          <a:ln/>
        </p:spPr>
        <p:txBody>
          <a:bodyPr wrap="square" rtlCol="0" anchor="t"/>
          <a:lstStyle/>
          <a:p>
            <a:pPr marL="0" indent="0">
              <a:lnSpc>
                <a:spcPts val="2858"/>
              </a:lnSpc>
              <a:buNone/>
            </a:pPr>
            <a:r>
              <a:rPr lang="en-US" sz="1786" dirty="0">
                <a:solidFill>
                  <a:srgbClr val="DCD7E5"/>
                </a:solidFill>
                <a:latin typeface="Heebo" pitchFamily="34" charset="0"/>
                <a:ea typeface="Heebo" pitchFamily="34" charset="-122"/>
                <a:cs typeface="Heebo" pitchFamily="34" charset="-120"/>
              </a:rPr>
              <a:t>In the field of medical imaging, analysis of chest X-ray images is an important problem to detect and diagnose respiratory conditions sooner, like pneumonia. The main goal of this project is to build a High accuracy CNN model that can classify the X-ray images into 2 categories Normal or having Pneumonia using Deep learning.</a:t>
            </a:r>
            <a:endParaRPr lang="en-US" sz="178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73433" y="1123950"/>
            <a:ext cx="5027533" cy="6153149"/>
          </a:xfrm>
          <a:prstGeom prst="rect">
            <a:avLst/>
          </a:prstGeom>
        </p:spPr>
      </p:pic>
      <p:sp>
        <p:nvSpPr>
          <p:cNvPr id="6" name="Text 1"/>
          <p:cNvSpPr/>
          <p:nvPr/>
        </p:nvSpPr>
        <p:spPr>
          <a:xfrm>
            <a:off x="642699" y="1235750"/>
            <a:ext cx="4590931" cy="573881"/>
          </a:xfrm>
          <a:prstGeom prst="rect">
            <a:avLst/>
          </a:prstGeom>
          <a:noFill/>
          <a:ln/>
        </p:spPr>
        <p:txBody>
          <a:bodyPr wrap="none" rtlCol="0" anchor="t"/>
          <a:lstStyle/>
          <a:p>
            <a:pPr marL="0" indent="0">
              <a:lnSpc>
                <a:spcPts val="4519"/>
              </a:lnSpc>
              <a:buNone/>
            </a:pPr>
            <a:r>
              <a:rPr lang="en-US" sz="3615" b="1" u="sng" dirty="0">
                <a:solidFill>
                  <a:srgbClr val="F2F0F4"/>
                </a:solidFill>
                <a:latin typeface="Montserrat" pitchFamily="34" charset="0"/>
                <a:ea typeface="Montserrat" pitchFamily="34" charset="-122"/>
                <a:cs typeface="Montserrat" pitchFamily="34" charset="-120"/>
              </a:rPr>
              <a:t>Problem Statement</a:t>
            </a:r>
            <a:endParaRPr lang="en-US" sz="3615" b="1" u="sng" dirty="0"/>
          </a:p>
        </p:txBody>
      </p:sp>
      <p:sp>
        <p:nvSpPr>
          <p:cNvPr id="7" name="Shape 2"/>
          <p:cNvSpPr/>
          <p:nvPr/>
        </p:nvSpPr>
        <p:spPr>
          <a:xfrm>
            <a:off x="642699" y="2291596"/>
            <a:ext cx="413147" cy="413147"/>
          </a:xfrm>
          <a:prstGeom prst="roundRect">
            <a:avLst>
              <a:gd name="adj" fmla="val 18668"/>
            </a:avLst>
          </a:prstGeom>
          <a:solidFill>
            <a:srgbClr val="31136C"/>
          </a:solidFill>
          <a:ln w="7620">
            <a:solidFill>
              <a:srgbClr val="4A2C85"/>
            </a:solidFill>
            <a:prstDash val="solid"/>
          </a:ln>
        </p:spPr>
        <p:txBody>
          <a:bodyPr/>
          <a:lstStyle/>
          <a:p>
            <a:endParaRPr lang="en-IN"/>
          </a:p>
        </p:txBody>
      </p:sp>
      <p:sp>
        <p:nvSpPr>
          <p:cNvPr id="8" name="Text 3"/>
          <p:cNvSpPr/>
          <p:nvPr/>
        </p:nvSpPr>
        <p:spPr>
          <a:xfrm>
            <a:off x="799505" y="2360414"/>
            <a:ext cx="99417" cy="275511"/>
          </a:xfrm>
          <a:prstGeom prst="rect">
            <a:avLst/>
          </a:prstGeom>
          <a:noFill/>
          <a:ln/>
        </p:spPr>
        <p:txBody>
          <a:bodyPr wrap="none" rtlCol="0" anchor="t"/>
          <a:lstStyle/>
          <a:p>
            <a:pPr marL="0" indent="0" algn="ctr">
              <a:lnSpc>
                <a:spcPts val="2169"/>
              </a:lnSpc>
              <a:buNone/>
            </a:pPr>
            <a:r>
              <a:rPr lang="en-US" sz="2169" dirty="0">
                <a:solidFill>
                  <a:srgbClr val="DCD7E5"/>
                </a:solidFill>
                <a:latin typeface="Montserrat" pitchFamily="34" charset="0"/>
                <a:ea typeface="Montserrat" pitchFamily="34" charset="-122"/>
                <a:cs typeface="Montserrat" pitchFamily="34" charset="-120"/>
              </a:rPr>
              <a:t>1</a:t>
            </a:r>
            <a:endParaRPr lang="en-US" sz="2169" dirty="0"/>
          </a:p>
        </p:txBody>
      </p:sp>
      <p:sp>
        <p:nvSpPr>
          <p:cNvPr id="9" name="Text 4"/>
          <p:cNvSpPr/>
          <p:nvPr/>
        </p:nvSpPr>
        <p:spPr>
          <a:xfrm>
            <a:off x="1239441" y="2291596"/>
            <a:ext cx="3240762" cy="573881"/>
          </a:xfrm>
          <a:prstGeom prst="rect">
            <a:avLst/>
          </a:prstGeom>
          <a:noFill/>
          <a:ln/>
        </p:spPr>
        <p:txBody>
          <a:bodyPr wrap="square" rtlCol="0" anchor="t"/>
          <a:lstStyle/>
          <a:p>
            <a:pPr marL="0" indent="0">
              <a:lnSpc>
                <a:spcPts val="2259"/>
              </a:lnSpc>
              <a:buNone/>
            </a:pPr>
            <a:r>
              <a:rPr lang="en-US" sz="1807" u="sng" dirty="0">
                <a:solidFill>
                  <a:srgbClr val="DCD7E5"/>
                </a:solidFill>
                <a:latin typeface="Montserrat" pitchFamily="34" charset="0"/>
                <a:ea typeface="Montserrat" pitchFamily="34" charset="-122"/>
                <a:cs typeface="Montserrat" pitchFamily="34" charset="-120"/>
              </a:rPr>
              <a:t>Accurate Pneumonia Detection</a:t>
            </a:r>
            <a:endParaRPr lang="en-US" sz="1807" u="sng" dirty="0"/>
          </a:p>
        </p:txBody>
      </p:sp>
      <p:sp>
        <p:nvSpPr>
          <p:cNvPr id="10" name="Text 5"/>
          <p:cNvSpPr/>
          <p:nvPr/>
        </p:nvSpPr>
        <p:spPr>
          <a:xfrm>
            <a:off x="1239441" y="2975610"/>
            <a:ext cx="3240762" cy="2349818"/>
          </a:xfrm>
          <a:prstGeom prst="rect">
            <a:avLst/>
          </a:prstGeom>
          <a:noFill/>
          <a:ln/>
        </p:spPr>
        <p:txBody>
          <a:bodyPr wrap="square" rtlCol="0" anchor="t"/>
          <a:lstStyle/>
          <a:p>
            <a:pPr marL="0" indent="0">
              <a:lnSpc>
                <a:spcPts val="2314"/>
              </a:lnSpc>
              <a:buNone/>
            </a:pPr>
            <a:r>
              <a:rPr lang="en-US" sz="1446" dirty="0">
                <a:solidFill>
                  <a:srgbClr val="DCD7E5"/>
                </a:solidFill>
                <a:latin typeface="Heebo" pitchFamily="34" charset="0"/>
                <a:ea typeface="Heebo" pitchFamily="34" charset="-122"/>
                <a:cs typeface="Heebo" pitchFamily="34" charset="-120"/>
              </a:rPr>
              <a:t>Pneumonia is a serious respiratory condition that can be life-threatening if not detected and treated promptly. The ability to accurately classify chest X-ray images as either normal or indicative of pneumonia is crucial for early intervention and improved patient outcomes.</a:t>
            </a:r>
            <a:endParaRPr lang="en-US" sz="1446" dirty="0"/>
          </a:p>
        </p:txBody>
      </p:sp>
      <p:sp>
        <p:nvSpPr>
          <p:cNvPr id="11" name="Shape 6"/>
          <p:cNvSpPr/>
          <p:nvPr/>
        </p:nvSpPr>
        <p:spPr>
          <a:xfrm>
            <a:off x="4663797" y="2291596"/>
            <a:ext cx="413147" cy="413147"/>
          </a:xfrm>
          <a:prstGeom prst="roundRect">
            <a:avLst>
              <a:gd name="adj" fmla="val 18668"/>
            </a:avLst>
          </a:prstGeom>
          <a:solidFill>
            <a:srgbClr val="31136C"/>
          </a:solidFill>
          <a:ln w="7620">
            <a:solidFill>
              <a:srgbClr val="4A2C85"/>
            </a:solidFill>
            <a:prstDash val="solid"/>
          </a:ln>
        </p:spPr>
        <p:txBody>
          <a:bodyPr/>
          <a:lstStyle/>
          <a:p>
            <a:endParaRPr lang="en-IN"/>
          </a:p>
        </p:txBody>
      </p:sp>
      <p:sp>
        <p:nvSpPr>
          <p:cNvPr id="12" name="Text 7"/>
          <p:cNvSpPr/>
          <p:nvPr/>
        </p:nvSpPr>
        <p:spPr>
          <a:xfrm>
            <a:off x="4792147" y="2360414"/>
            <a:ext cx="156448" cy="275511"/>
          </a:xfrm>
          <a:prstGeom prst="rect">
            <a:avLst/>
          </a:prstGeom>
          <a:noFill/>
          <a:ln/>
        </p:spPr>
        <p:txBody>
          <a:bodyPr wrap="none" rtlCol="0" anchor="t"/>
          <a:lstStyle/>
          <a:p>
            <a:pPr marL="0" indent="0" algn="ctr">
              <a:lnSpc>
                <a:spcPts val="2169"/>
              </a:lnSpc>
              <a:buNone/>
            </a:pPr>
            <a:r>
              <a:rPr lang="en-US" sz="2169" dirty="0">
                <a:solidFill>
                  <a:srgbClr val="DCD7E5"/>
                </a:solidFill>
                <a:latin typeface="Montserrat" pitchFamily="34" charset="0"/>
                <a:ea typeface="Montserrat" pitchFamily="34" charset="-122"/>
                <a:cs typeface="Montserrat" pitchFamily="34" charset="-120"/>
              </a:rPr>
              <a:t>2</a:t>
            </a:r>
            <a:endParaRPr lang="en-US" sz="2169" dirty="0"/>
          </a:p>
        </p:txBody>
      </p:sp>
      <p:sp>
        <p:nvSpPr>
          <p:cNvPr id="13" name="Text 8"/>
          <p:cNvSpPr/>
          <p:nvPr/>
        </p:nvSpPr>
        <p:spPr>
          <a:xfrm>
            <a:off x="5260538" y="2291596"/>
            <a:ext cx="2918936" cy="286941"/>
          </a:xfrm>
          <a:prstGeom prst="rect">
            <a:avLst/>
          </a:prstGeom>
          <a:noFill/>
          <a:ln/>
        </p:spPr>
        <p:txBody>
          <a:bodyPr wrap="none" rtlCol="0" anchor="t"/>
          <a:lstStyle/>
          <a:p>
            <a:pPr marL="0" indent="0">
              <a:lnSpc>
                <a:spcPts val="2259"/>
              </a:lnSpc>
              <a:buNone/>
            </a:pPr>
            <a:r>
              <a:rPr lang="en-US" sz="1807" u="sng" dirty="0">
                <a:solidFill>
                  <a:srgbClr val="DCD7E5"/>
                </a:solidFill>
                <a:latin typeface="Montserrat" pitchFamily="34" charset="0"/>
                <a:ea typeface="Montserrat" pitchFamily="34" charset="-122"/>
                <a:cs typeface="Montserrat" pitchFamily="34" charset="-120"/>
              </a:rPr>
              <a:t>Reduce Diagnostic Errors</a:t>
            </a:r>
            <a:endParaRPr lang="en-US" sz="1807" u="sng" dirty="0"/>
          </a:p>
        </p:txBody>
      </p:sp>
      <p:sp>
        <p:nvSpPr>
          <p:cNvPr id="14" name="Text 9"/>
          <p:cNvSpPr/>
          <p:nvPr/>
        </p:nvSpPr>
        <p:spPr>
          <a:xfrm>
            <a:off x="5260538" y="2688669"/>
            <a:ext cx="3240762" cy="2056090"/>
          </a:xfrm>
          <a:prstGeom prst="rect">
            <a:avLst/>
          </a:prstGeom>
          <a:noFill/>
          <a:ln/>
        </p:spPr>
        <p:txBody>
          <a:bodyPr wrap="square" rtlCol="0" anchor="t"/>
          <a:lstStyle/>
          <a:p>
            <a:pPr marL="0" indent="0">
              <a:lnSpc>
                <a:spcPts val="2314"/>
              </a:lnSpc>
              <a:buNone/>
            </a:pPr>
            <a:r>
              <a:rPr lang="en-US" sz="1446" dirty="0">
                <a:solidFill>
                  <a:srgbClr val="DCD7E5"/>
                </a:solidFill>
                <a:latin typeface="Heebo" pitchFamily="34" charset="0"/>
                <a:ea typeface="Heebo" pitchFamily="34" charset="-122"/>
                <a:cs typeface="Heebo" pitchFamily="34" charset="-120"/>
              </a:rPr>
              <a:t>Manually interpreting chest X-rays can be a time-consuming and error-prone process, especially for less experienced radiologists. An automated classification system can help reduce diagnostic errors and improve the efficiency of the healthcare system.</a:t>
            </a:r>
            <a:endParaRPr lang="en-US" sz="1446" dirty="0"/>
          </a:p>
        </p:txBody>
      </p:sp>
      <p:sp>
        <p:nvSpPr>
          <p:cNvPr id="15" name="Shape 10"/>
          <p:cNvSpPr/>
          <p:nvPr/>
        </p:nvSpPr>
        <p:spPr>
          <a:xfrm>
            <a:off x="642699" y="5715595"/>
            <a:ext cx="413147" cy="413147"/>
          </a:xfrm>
          <a:prstGeom prst="roundRect">
            <a:avLst>
              <a:gd name="adj" fmla="val 18668"/>
            </a:avLst>
          </a:prstGeom>
          <a:solidFill>
            <a:srgbClr val="31136C"/>
          </a:solidFill>
          <a:ln w="7620">
            <a:solidFill>
              <a:srgbClr val="4A2C85"/>
            </a:solidFill>
            <a:prstDash val="solid"/>
          </a:ln>
        </p:spPr>
        <p:txBody>
          <a:bodyPr/>
          <a:lstStyle/>
          <a:p>
            <a:endParaRPr lang="en-IN"/>
          </a:p>
        </p:txBody>
      </p:sp>
      <p:sp>
        <p:nvSpPr>
          <p:cNvPr id="16" name="Text 11"/>
          <p:cNvSpPr/>
          <p:nvPr/>
        </p:nvSpPr>
        <p:spPr>
          <a:xfrm>
            <a:off x="771644" y="5784413"/>
            <a:ext cx="155258" cy="275511"/>
          </a:xfrm>
          <a:prstGeom prst="rect">
            <a:avLst/>
          </a:prstGeom>
          <a:noFill/>
          <a:ln/>
        </p:spPr>
        <p:txBody>
          <a:bodyPr wrap="none" rtlCol="0" anchor="t"/>
          <a:lstStyle/>
          <a:p>
            <a:pPr marL="0" indent="0" algn="ctr">
              <a:lnSpc>
                <a:spcPts val="2169"/>
              </a:lnSpc>
              <a:buNone/>
            </a:pPr>
            <a:r>
              <a:rPr lang="en-US" sz="2169" dirty="0">
                <a:solidFill>
                  <a:srgbClr val="DCD7E5"/>
                </a:solidFill>
                <a:latin typeface="Montserrat" pitchFamily="34" charset="0"/>
                <a:ea typeface="Montserrat" pitchFamily="34" charset="-122"/>
                <a:cs typeface="Montserrat" pitchFamily="34" charset="-120"/>
              </a:rPr>
              <a:t>3</a:t>
            </a:r>
            <a:endParaRPr lang="en-US" sz="2169" dirty="0"/>
          </a:p>
        </p:txBody>
      </p:sp>
      <p:sp>
        <p:nvSpPr>
          <p:cNvPr id="17" name="Text 12"/>
          <p:cNvSpPr/>
          <p:nvPr/>
        </p:nvSpPr>
        <p:spPr>
          <a:xfrm>
            <a:off x="1239441" y="5715595"/>
            <a:ext cx="3010257" cy="286941"/>
          </a:xfrm>
          <a:prstGeom prst="rect">
            <a:avLst/>
          </a:prstGeom>
          <a:noFill/>
          <a:ln/>
        </p:spPr>
        <p:txBody>
          <a:bodyPr wrap="none" rtlCol="0" anchor="t"/>
          <a:lstStyle/>
          <a:p>
            <a:pPr marL="0" indent="0">
              <a:lnSpc>
                <a:spcPts val="2259"/>
              </a:lnSpc>
              <a:buNone/>
            </a:pPr>
            <a:r>
              <a:rPr lang="en-US" sz="1807" u="sng" dirty="0">
                <a:solidFill>
                  <a:srgbClr val="DCD7E5"/>
                </a:solidFill>
                <a:latin typeface="Montserrat" pitchFamily="34" charset="0"/>
                <a:ea typeface="Montserrat" pitchFamily="34" charset="-122"/>
                <a:cs typeface="Montserrat" pitchFamily="34" charset="-120"/>
              </a:rPr>
              <a:t>Accessibility to Healthcare</a:t>
            </a:r>
            <a:endParaRPr lang="en-US" sz="1807" u="sng" dirty="0"/>
          </a:p>
        </p:txBody>
      </p:sp>
      <p:sp>
        <p:nvSpPr>
          <p:cNvPr id="18" name="Text 13"/>
          <p:cNvSpPr/>
          <p:nvPr/>
        </p:nvSpPr>
        <p:spPr>
          <a:xfrm>
            <a:off x="1239441" y="6112669"/>
            <a:ext cx="7261860" cy="881182"/>
          </a:xfrm>
          <a:prstGeom prst="rect">
            <a:avLst/>
          </a:prstGeom>
          <a:noFill/>
          <a:ln/>
        </p:spPr>
        <p:txBody>
          <a:bodyPr wrap="square" rtlCol="0" anchor="t"/>
          <a:lstStyle/>
          <a:p>
            <a:pPr marL="0" indent="0">
              <a:lnSpc>
                <a:spcPts val="2314"/>
              </a:lnSpc>
              <a:buNone/>
            </a:pPr>
            <a:r>
              <a:rPr lang="en-US" sz="1446" dirty="0">
                <a:solidFill>
                  <a:srgbClr val="DCD7E5"/>
                </a:solidFill>
                <a:latin typeface="Heebo" pitchFamily="34" charset="0"/>
                <a:ea typeface="Heebo" pitchFamily="34" charset="-122"/>
                <a:cs typeface="Heebo" pitchFamily="34" charset="-120"/>
              </a:rPr>
              <a:t>In many parts of the world, access to quality healthcare and radiological expertise is limited. A reliable and accessible AI-powered chest X-ray classification system can help bridge this gap and improve healthcare accessibility in underserved communities.</a:t>
            </a:r>
            <a:endParaRPr lang="en-US" sz="144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txBody>
          <a:bodyPr/>
          <a:lstStyle/>
          <a:p>
            <a:endParaRPr lang="en-IN"/>
          </a:p>
        </p:txBody>
      </p:sp>
      <p:sp>
        <p:nvSpPr>
          <p:cNvPr id="4" name="Text 1"/>
          <p:cNvSpPr/>
          <p:nvPr/>
        </p:nvSpPr>
        <p:spPr>
          <a:xfrm>
            <a:off x="793790" y="729734"/>
            <a:ext cx="5670590" cy="708779"/>
          </a:xfrm>
          <a:prstGeom prst="rect">
            <a:avLst/>
          </a:prstGeom>
          <a:noFill/>
          <a:ln/>
        </p:spPr>
        <p:txBody>
          <a:bodyPr wrap="none" rtlCol="0" anchor="t"/>
          <a:lstStyle/>
          <a:p>
            <a:pPr marL="0" indent="0">
              <a:lnSpc>
                <a:spcPts val="5581"/>
              </a:lnSpc>
              <a:buNone/>
            </a:pPr>
            <a:r>
              <a:rPr lang="en-US" sz="4465" b="1" u="sng" dirty="0">
                <a:solidFill>
                  <a:srgbClr val="F2F0F4"/>
                </a:solidFill>
                <a:latin typeface="Montserrat" pitchFamily="34" charset="0"/>
                <a:ea typeface="Montserrat" pitchFamily="34" charset="-122"/>
                <a:cs typeface="Montserrat" pitchFamily="34" charset="-120"/>
              </a:rPr>
              <a:t>Proposed Solution</a:t>
            </a:r>
            <a:endParaRPr lang="en-US" sz="4465" b="1" u="sng" dirty="0"/>
          </a:p>
        </p:txBody>
      </p:sp>
      <p:sp>
        <p:nvSpPr>
          <p:cNvPr id="5" name="Text 2"/>
          <p:cNvSpPr/>
          <p:nvPr/>
        </p:nvSpPr>
        <p:spPr>
          <a:xfrm>
            <a:off x="793790" y="2005489"/>
            <a:ext cx="3978116" cy="708660"/>
          </a:xfrm>
          <a:prstGeom prst="rect">
            <a:avLst/>
          </a:prstGeom>
          <a:noFill/>
          <a:ln/>
        </p:spPr>
        <p:txBody>
          <a:bodyPr wrap="square" rtlCol="0" anchor="t"/>
          <a:lstStyle/>
          <a:p>
            <a:pPr marL="0" indent="0">
              <a:lnSpc>
                <a:spcPts val="2791"/>
              </a:lnSpc>
              <a:buNone/>
            </a:pPr>
            <a:r>
              <a:rPr lang="en-US" sz="2233" u="sng" dirty="0">
                <a:solidFill>
                  <a:srgbClr val="F2F0F4"/>
                </a:solidFill>
                <a:latin typeface="Montserrat" pitchFamily="34" charset="0"/>
                <a:ea typeface="Montserrat" pitchFamily="34" charset="-122"/>
                <a:cs typeface="Montserrat" pitchFamily="34" charset="-120"/>
              </a:rPr>
              <a:t>Convolutional Neural Network (CNN)</a:t>
            </a:r>
            <a:endParaRPr lang="en-US" sz="2233" u="sng" dirty="0"/>
          </a:p>
        </p:txBody>
      </p:sp>
      <p:sp>
        <p:nvSpPr>
          <p:cNvPr id="6" name="Text 3"/>
          <p:cNvSpPr/>
          <p:nvPr/>
        </p:nvSpPr>
        <p:spPr>
          <a:xfrm>
            <a:off x="793790" y="2940963"/>
            <a:ext cx="3978116" cy="4354830"/>
          </a:xfrm>
          <a:prstGeom prst="rect">
            <a:avLst/>
          </a:prstGeom>
          <a:noFill/>
          <a:ln/>
        </p:spPr>
        <p:txBody>
          <a:bodyPr wrap="square" rtlCol="0" anchor="t"/>
          <a:lstStyle/>
          <a:p>
            <a:pPr marL="0" indent="0">
              <a:lnSpc>
                <a:spcPts val="2858"/>
              </a:lnSpc>
              <a:buNone/>
            </a:pPr>
            <a:r>
              <a:rPr lang="en-US" sz="1786" dirty="0">
                <a:solidFill>
                  <a:srgbClr val="DCD7E5"/>
                </a:solidFill>
                <a:latin typeface="Heebo" pitchFamily="34" charset="0"/>
                <a:ea typeface="Heebo" pitchFamily="34" charset="-122"/>
                <a:cs typeface="Heebo" pitchFamily="34" charset="-120"/>
              </a:rPr>
              <a:t>This project essentially revolves around the implementaion of a Convolutional Neural Network (CNN) model, one of the most formidable deep learning architecture best fit in solving image classification tasks. However, the CNN model will be trained on a large dataset of labeled chest x-ray images and it should eventually learn what are some distinctive features or patterns that would indicate normal scans vs pneumonia-resulting cases..</a:t>
            </a:r>
            <a:endParaRPr lang="en-US" sz="1786" dirty="0"/>
          </a:p>
        </p:txBody>
      </p:sp>
      <p:sp>
        <p:nvSpPr>
          <p:cNvPr id="7" name="Text 4"/>
          <p:cNvSpPr/>
          <p:nvPr/>
        </p:nvSpPr>
        <p:spPr>
          <a:xfrm>
            <a:off x="5332928" y="2005489"/>
            <a:ext cx="2835235" cy="354330"/>
          </a:xfrm>
          <a:prstGeom prst="rect">
            <a:avLst/>
          </a:prstGeom>
          <a:noFill/>
          <a:ln/>
        </p:spPr>
        <p:txBody>
          <a:bodyPr wrap="none" rtlCol="0" anchor="t"/>
          <a:lstStyle/>
          <a:p>
            <a:pPr marL="0" indent="0">
              <a:lnSpc>
                <a:spcPts val="2791"/>
              </a:lnSpc>
              <a:buNone/>
            </a:pPr>
            <a:r>
              <a:rPr lang="en-US" sz="2233" u="sng" dirty="0">
                <a:solidFill>
                  <a:srgbClr val="F2F0F4"/>
                </a:solidFill>
                <a:latin typeface="Montserrat" pitchFamily="34" charset="0"/>
                <a:ea typeface="Montserrat" pitchFamily="34" charset="-122"/>
                <a:cs typeface="Montserrat" pitchFamily="34" charset="-120"/>
              </a:rPr>
              <a:t>Transfer Learning</a:t>
            </a:r>
            <a:endParaRPr lang="en-US" sz="2233" u="sng" dirty="0"/>
          </a:p>
        </p:txBody>
      </p:sp>
      <p:sp>
        <p:nvSpPr>
          <p:cNvPr id="8" name="Text 5"/>
          <p:cNvSpPr/>
          <p:nvPr/>
        </p:nvSpPr>
        <p:spPr>
          <a:xfrm>
            <a:off x="5332928" y="2586633"/>
            <a:ext cx="3978116" cy="3991928"/>
          </a:xfrm>
          <a:prstGeom prst="rect">
            <a:avLst/>
          </a:prstGeom>
          <a:noFill/>
          <a:ln/>
        </p:spPr>
        <p:txBody>
          <a:bodyPr wrap="square" rtlCol="0" anchor="t"/>
          <a:lstStyle/>
          <a:p>
            <a:pPr marL="0" indent="0">
              <a:lnSpc>
                <a:spcPts val="2858"/>
              </a:lnSpc>
              <a:buNone/>
            </a:pPr>
            <a:r>
              <a:rPr lang="en-US" sz="1786" dirty="0">
                <a:solidFill>
                  <a:srgbClr val="DCD7E5"/>
                </a:solidFill>
                <a:latin typeface="Heebo" pitchFamily="34" charset="0"/>
                <a:ea typeface="Heebo" pitchFamily="34" charset="-122"/>
                <a:cs typeface="Heebo" pitchFamily="34" charset="-120"/>
              </a:rPr>
              <a:t>The project will utilize transfer learning to increase the performance and reduce the complexity of our model. The system can be easily trained on a custom dataset by using an 'off-the-shelf' pre-trained CNN model followed by fine-tuning the whole network specifically for chest X-ray data, taking advantage of knowledge gained from previous large-scale image classification tasks.</a:t>
            </a:r>
            <a:endParaRPr lang="en-US" sz="1786" dirty="0"/>
          </a:p>
        </p:txBody>
      </p:sp>
      <p:sp>
        <p:nvSpPr>
          <p:cNvPr id="9" name="Text 6"/>
          <p:cNvSpPr/>
          <p:nvPr/>
        </p:nvSpPr>
        <p:spPr>
          <a:xfrm>
            <a:off x="9872067" y="2005489"/>
            <a:ext cx="2835235" cy="354330"/>
          </a:xfrm>
          <a:prstGeom prst="rect">
            <a:avLst/>
          </a:prstGeom>
          <a:noFill/>
          <a:ln/>
        </p:spPr>
        <p:txBody>
          <a:bodyPr wrap="none" rtlCol="0" anchor="t"/>
          <a:lstStyle/>
          <a:p>
            <a:pPr marL="0" indent="0">
              <a:lnSpc>
                <a:spcPts val="2791"/>
              </a:lnSpc>
              <a:buNone/>
            </a:pPr>
            <a:r>
              <a:rPr lang="en-US" sz="2233" u="sng" dirty="0">
                <a:solidFill>
                  <a:srgbClr val="F2F0F4"/>
                </a:solidFill>
                <a:latin typeface="Montserrat" pitchFamily="34" charset="0"/>
                <a:ea typeface="Montserrat" pitchFamily="34" charset="-122"/>
                <a:cs typeface="Montserrat" pitchFamily="34" charset="-120"/>
              </a:rPr>
              <a:t>Evaluation Metrics</a:t>
            </a:r>
            <a:endParaRPr lang="en-US" sz="2233" u="sng" dirty="0"/>
          </a:p>
        </p:txBody>
      </p:sp>
      <p:sp>
        <p:nvSpPr>
          <p:cNvPr id="10" name="Text 7"/>
          <p:cNvSpPr/>
          <p:nvPr/>
        </p:nvSpPr>
        <p:spPr>
          <a:xfrm>
            <a:off x="9872067" y="2586633"/>
            <a:ext cx="3978116" cy="2903220"/>
          </a:xfrm>
          <a:prstGeom prst="rect">
            <a:avLst/>
          </a:prstGeom>
          <a:noFill/>
          <a:ln/>
        </p:spPr>
        <p:txBody>
          <a:bodyPr wrap="square" rtlCol="0" anchor="t"/>
          <a:lstStyle/>
          <a:p>
            <a:pPr marL="0" indent="0">
              <a:lnSpc>
                <a:spcPts val="2858"/>
              </a:lnSpc>
              <a:buNone/>
            </a:pPr>
            <a:r>
              <a:rPr lang="en-US" sz="1786" dirty="0">
                <a:solidFill>
                  <a:srgbClr val="DCD7E5"/>
                </a:solidFill>
                <a:latin typeface="Heebo" pitchFamily="34" charset="0"/>
                <a:ea typeface="Heebo" pitchFamily="34" charset="-122"/>
                <a:cs typeface="Heebo" pitchFamily="34" charset="-120"/>
              </a:rPr>
              <a:t>The model will be evaluated using various metrics like accuracy, precision, recall and F1-score. It will prevent a final model to overfit, but also if we got that far it would give an extra guarantee of being both robust and reliable in generalization. It will also be solved in efficient and accurate way.</a:t>
            </a:r>
            <a:endParaRPr lang="en-US" sz="178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7204234" cy="8229600"/>
          </a:xfrm>
          <a:prstGeom prst="rect">
            <a:avLst/>
          </a:prstGeom>
        </p:spPr>
      </p:pic>
      <p:pic>
        <p:nvPicPr>
          <p:cNvPr id="5" name="Image 2" descr="preencoded.png"/>
          <p:cNvPicPr>
            <a:picLocks noChangeAspect="1"/>
          </p:cNvPicPr>
          <p:nvPr/>
        </p:nvPicPr>
        <p:blipFill>
          <a:blip r:embed="rId5"/>
          <a:stretch>
            <a:fillRect/>
          </a:stretch>
        </p:blipFill>
        <p:spPr>
          <a:xfrm>
            <a:off x="198477" y="1428750"/>
            <a:ext cx="6918246" cy="5086350"/>
          </a:xfrm>
          <a:prstGeom prst="rect">
            <a:avLst/>
          </a:prstGeom>
        </p:spPr>
      </p:pic>
      <p:sp>
        <p:nvSpPr>
          <p:cNvPr id="6" name="Text 1"/>
          <p:cNvSpPr/>
          <p:nvPr/>
        </p:nvSpPr>
        <p:spPr>
          <a:xfrm>
            <a:off x="7870865" y="777716"/>
            <a:ext cx="6203871" cy="992267"/>
          </a:xfrm>
          <a:prstGeom prst="rect">
            <a:avLst/>
          </a:prstGeom>
          <a:noFill/>
          <a:ln/>
        </p:spPr>
        <p:txBody>
          <a:bodyPr wrap="square" rtlCol="0" anchor="t"/>
          <a:lstStyle/>
          <a:p>
            <a:pPr marL="0" indent="0">
              <a:lnSpc>
                <a:spcPts val="3907"/>
              </a:lnSpc>
              <a:buNone/>
            </a:pPr>
            <a:r>
              <a:rPr lang="en-US" sz="3126" b="1" u="sng" dirty="0">
                <a:solidFill>
                  <a:srgbClr val="F2F0F4"/>
                </a:solidFill>
                <a:latin typeface="Montserrat" pitchFamily="34" charset="0"/>
                <a:ea typeface="Montserrat" pitchFamily="34" charset="-122"/>
                <a:cs typeface="Montserrat" pitchFamily="34" charset="-120"/>
              </a:rPr>
              <a:t>Convolutional Neural Network (CNN)</a:t>
            </a:r>
            <a:endParaRPr lang="en-US" sz="3126" b="1" u="sng" dirty="0"/>
          </a:p>
        </p:txBody>
      </p:sp>
      <p:sp>
        <p:nvSpPr>
          <p:cNvPr id="7" name="Shape 2"/>
          <p:cNvSpPr/>
          <p:nvPr/>
        </p:nvSpPr>
        <p:spPr>
          <a:xfrm>
            <a:off x="8097560" y="2008108"/>
            <a:ext cx="22860" cy="5443657"/>
          </a:xfrm>
          <a:prstGeom prst="roundRect">
            <a:avLst>
              <a:gd name="adj" fmla="val 291721"/>
            </a:avLst>
          </a:prstGeom>
          <a:solidFill>
            <a:srgbClr val="4A2C85"/>
          </a:solidFill>
          <a:ln/>
        </p:spPr>
        <p:txBody>
          <a:bodyPr/>
          <a:lstStyle/>
          <a:p>
            <a:endParaRPr lang="en-IN"/>
          </a:p>
        </p:txBody>
      </p:sp>
      <p:sp>
        <p:nvSpPr>
          <p:cNvPr id="8" name="Shape 3"/>
          <p:cNvSpPr/>
          <p:nvPr/>
        </p:nvSpPr>
        <p:spPr>
          <a:xfrm>
            <a:off x="8264723" y="2353866"/>
            <a:ext cx="555665" cy="22860"/>
          </a:xfrm>
          <a:prstGeom prst="roundRect">
            <a:avLst>
              <a:gd name="adj" fmla="val 291721"/>
            </a:avLst>
          </a:prstGeom>
          <a:solidFill>
            <a:srgbClr val="4A2C85"/>
          </a:solidFill>
          <a:ln/>
        </p:spPr>
        <p:txBody>
          <a:bodyPr/>
          <a:lstStyle/>
          <a:p>
            <a:endParaRPr lang="en-IN"/>
          </a:p>
        </p:txBody>
      </p:sp>
      <p:sp>
        <p:nvSpPr>
          <p:cNvPr id="9" name="Shape 4"/>
          <p:cNvSpPr/>
          <p:nvPr/>
        </p:nvSpPr>
        <p:spPr>
          <a:xfrm>
            <a:off x="7930396" y="2186702"/>
            <a:ext cx="357188" cy="357188"/>
          </a:xfrm>
          <a:prstGeom prst="roundRect">
            <a:avLst>
              <a:gd name="adj" fmla="val 18670"/>
            </a:avLst>
          </a:prstGeom>
          <a:solidFill>
            <a:srgbClr val="31136C"/>
          </a:solidFill>
          <a:ln w="7620">
            <a:solidFill>
              <a:srgbClr val="4A2C85"/>
            </a:solidFill>
            <a:prstDash val="solid"/>
          </a:ln>
        </p:spPr>
        <p:txBody>
          <a:bodyPr/>
          <a:lstStyle/>
          <a:p>
            <a:endParaRPr lang="en-IN"/>
          </a:p>
        </p:txBody>
      </p:sp>
      <p:sp>
        <p:nvSpPr>
          <p:cNvPr id="10" name="Text 5"/>
          <p:cNvSpPr/>
          <p:nvPr/>
        </p:nvSpPr>
        <p:spPr>
          <a:xfrm>
            <a:off x="8066008" y="2246233"/>
            <a:ext cx="85963" cy="238125"/>
          </a:xfrm>
          <a:prstGeom prst="rect">
            <a:avLst/>
          </a:prstGeom>
          <a:noFill/>
          <a:ln/>
        </p:spPr>
        <p:txBody>
          <a:bodyPr wrap="none" rtlCol="0" anchor="t"/>
          <a:lstStyle/>
          <a:p>
            <a:pPr marL="0" indent="0" algn="ctr">
              <a:lnSpc>
                <a:spcPts val="1875"/>
              </a:lnSpc>
              <a:buNone/>
            </a:pPr>
            <a:r>
              <a:rPr lang="en-US" sz="1875" dirty="0">
                <a:solidFill>
                  <a:srgbClr val="DCD7E5"/>
                </a:solidFill>
                <a:latin typeface="Montserrat" pitchFamily="34" charset="0"/>
                <a:ea typeface="Montserrat" pitchFamily="34" charset="-122"/>
                <a:cs typeface="Montserrat" pitchFamily="34" charset="-120"/>
              </a:rPr>
              <a:t>1</a:t>
            </a:r>
            <a:endParaRPr lang="en-US" sz="1875" dirty="0"/>
          </a:p>
        </p:txBody>
      </p:sp>
      <p:sp>
        <p:nvSpPr>
          <p:cNvPr id="11" name="Text 6"/>
          <p:cNvSpPr/>
          <p:nvPr/>
        </p:nvSpPr>
        <p:spPr>
          <a:xfrm>
            <a:off x="8982194" y="2166818"/>
            <a:ext cx="1984653" cy="248007"/>
          </a:xfrm>
          <a:prstGeom prst="rect">
            <a:avLst/>
          </a:prstGeom>
          <a:noFill/>
          <a:ln/>
        </p:spPr>
        <p:txBody>
          <a:bodyPr wrap="none" rtlCol="0" anchor="t"/>
          <a:lstStyle/>
          <a:p>
            <a:pPr marL="0" indent="0" algn="l">
              <a:lnSpc>
                <a:spcPts val="1953"/>
              </a:lnSpc>
              <a:buNone/>
            </a:pPr>
            <a:r>
              <a:rPr lang="en-US" sz="1563" dirty="0">
                <a:solidFill>
                  <a:srgbClr val="DCD7E5"/>
                </a:solidFill>
                <a:latin typeface="Montserrat" pitchFamily="34" charset="0"/>
                <a:ea typeface="Montserrat" pitchFamily="34" charset="-122"/>
                <a:cs typeface="Montserrat" pitchFamily="34" charset="-120"/>
              </a:rPr>
              <a:t>Image Input</a:t>
            </a:r>
            <a:endParaRPr lang="en-US" sz="1563" dirty="0"/>
          </a:p>
        </p:txBody>
      </p:sp>
      <p:sp>
        <p:nvSpPr>
          <p:cNvPr id="12" name="Text 7"/>
          <p:cNvSpPr/>
          <p:nvPr/>
        </p:nvSpPr>
        <p:spPr>
          <a:xfrm>
            <a:off x="8982194" y="2510076"/>
            <a:ext cx="5092541" cy="508159"/>
          </a:xfrm>
          <a:prstGeom prst="rect">
            <a:avLst/>
          </a:prstGeom>
          <a:noFill/>
          <a:ln/>
        </p:spPr>
        <p:txBody>
          <a:bodyPr wrap="square" rtlCol="0" anchor="t"/>
          <a:lstStyle/>
          <a:p>
            <a:pPr marL="0" indent="0" algn="l">
              <a:lnSpc>
                <a:spcPts val="2000"/>
              </a:lnSpc>
              <a:buNone/>
            </a:pPr>
            <a:r>
              <a:rPr lang="en-US" sz="1250" dirty="0">
                <a:solidFill>
                  <a:srgbClr val="DCD7E5"/>
                </a:solidFill>
                <a:latin typeface="Heebo" pitchFamily="34" charset="0"/>
                <a:ea typeface="Heebo" pitchFamily="34" charset="-122"/>
                <a:cs typeface="Heebo" pitchFamily="34" charset="-120"/>
              </a:rPr>
              <a:t>The CNN model will take chest X-ray images as input, which will be preprocessed and resized to a consistent format suitable for the</a:t>
            </a:r>
            <a:endParaRPr lang="en-US" sz="1250" dirty="0"/>
          </a:p>
        </p:txBody>
      </p:sp>
      <p:sp>
        <p:nvSpPr>
          <p:cNvPr id="13" name="Text 8"/>
          <p:cNvSpPr/>
          <p:nvPr/>
        </p:nvSpPr>
        <p:spPr>
          <a:xfrm>
            <a:off x="8982194" y="3113484"/>
            <a:ext cx="5092541" cy="254079"/>
          </a:xfrm>
          <a:prstGeom prst="rect">
            <a:avLst/>
          </a:prstGeom>
          <a:noFill/>
          <a:ln/>
        </p:spPr>
        <p:txBody>
          <a:bodyPr wrap="none" rtlCol="0" anchor="t"/>
          <a:lstStyle/>
          <a:p>
            <a:pPr marL="0" indent="0" algn="l">
              <a:lnSpc>
                <a:spcPts val="2000"/>
              </a:lnSpc>
              <a:buNone/>
            </a:pPr>
            <a:r>
              <a:rPr lang="en-US" sz="1250" dirty="0">
                <a:solidFill>
                  <a:srgbClr val="DCD7E5"/>
                </a:solidFill>
                <a:latin typeface="Heebo" pitchFamily="34" charset="0"/>
                <a:ea typeface="Heebo" pitchFamily="34" charset="-122"/>
                <a:cs typeface="Heebo" pitchFamily="34" charset="-120"/>
              </a:rPr>
              <a:t>algorithm of the model</a:t>
            </a:r>
            <a:endParaRPr lang="en-US" sz="1250" dirty="0"/>
          </a:p>
        </p:txBody>
      </p:sp>
      <p:sp>
        <p:nvSpPr>
          <p:cNvPr id="14" name="Shape 9"/>
          <p:cNvSpPr/>
          <p:nvPr/>
        </p:nvSpPr>
        <p:spPr>
          <a:xfrm>
            <a:off x="8264723" y="4030742"/>
            <a:ext cx="555665" cy="22860"/>
          </a:xfrm>
          <a:prstGeom prst="roundRect">
            <a:avLst>
              <a:gd name="adj" fmla="val 291721"/>
            </a:avLst>
          </a:prstGeom>
          <a:solidFill>
            <a:srgbClr val="4A2C85"/>
          </a:solidFill>
          <a:ln/>
        </p:spPr>
        <p:txBody>
          <a:bodyPr/>
          <a:lstStyle/>
          <a:p>
            <a:endParaRPr lang="en-IN"/>
          </a:p>
        </p:txBody>
      </p:sp>
      <p:sp>
        <p:nvSpPr>
          <p:cNvPr id="15" name="Shape 10"/>
          <p:cNvSpPr/>
          <p:nvPr/>
        </p:nvSpPr>
        <p:spPr>
          <a:xfrm>
            <a:off x="7930396" y="3863578"/>
            <a:ext cx="357188" cy="357188"/>
          </a:xfrm>
          <a:prstGeom prst="roundRect">
            <a:avLst>
              <a:gd name="adj" fmla="val 18670"/>
            </a:avLst>
          </a:prstGeom>
          <a:solidFill>
            <a:srgbClr val="31136C"/>
          </a:solidFill>
          <a:ln w="7620">
            <a:solidFill>
              <a:srgbClr val="4A2C85"/>
            </a:solidFill>
            <a:prstDash val="solid"/>
          </a:ln>
        </p:spPr>
        <p:txBody>
          <a:bodyPr/>
          <a:lstStyle/>
          <a:p>
            <a:endParaRPr lang="en-IN"/>
          </a:p>
        </p:txBody>
      </p:sp>
      <p:sp>
        <p:nvSpPr>
          <p:cNvPr id="16" name="Text 11"/>
          <p:cNvSpPr/>
          <p:nvPr/>
        </p:nvSpPr>
        <p:spPr>
          <a:xfrm>
            <a:off x="8041362" y="3923109"/>
            <a:ext cx="135255" cy="238125"/>
          </a:xfrm>
          <a:prstGeom prst="rect">
            <a:avLst/>
          </a:prstGeom>
          <a:noFill/>
          <a:ln/>
        </p:spPr>
        <p:txBody>
          <a:bodyPr wrap="none" rtlCol="0" anchor="t"/>
          <a:lstStyle/>
          <a:p>
            <a:pPr marL="0" indent="0" algn="ctr">
              <a:lnSpc>
                <a:spcPts val="1875"/>
              </a:lnSpc>
              <a:buNone/>
            </a:pPr>
            <a:r>
              <a:rPr lang="en-US" sz="1875" dirty="0">
                <a:solidFill>
                  <a:srgbClr val="DCD7E5"/>
                </a:solidFill>
                <a:latin typeface="Montserrat" pitchFamily="34" charset="0"/>
                <a:ea typeface="Montserrat" pitchFamily="34" charset="-122"/>
                <a:cs typeface="Montserrat" pitchFamily="34" charset="-120"/>
              </a:rPr>
              <a:t>2</a:t>
            </a:r>
            <a:endParaRPr lang="en-US" sz="1875" dirty="0"/>
          </a:p>
        </p:txBody>
      </p:sp>
      <p:sp>
        <p:nvSpPr>
          <p:cNvPr id="17" name="Text 12"/>
          <p:cNvSpPr/>
          <p:nvPr/>
        </p:nvSpPr>
        <p:spPr>
          <a:xfrm>
            <a:off x="8982194" y="3843695"/>
            <a:ext cx="2057043" cy="248007"/>
          </a:xfrm>
          <a:prstGeom prst="rect">
            <a:avLst/>
          </a:prstGeom>
          <a:noFill/>
          <a:ln/>
        </p:spPr>
        <p:txBody>
          <a:bodyPr wrap="none" rtlCol="0" anchor="t"/>
          <a:lstStyle/>
          <a:p>
            <a:pPr marL="0" indent="0" algn="l">
              <a:lnSpc>
                <a:spcPts val="1953"/>
              </a:lnSpc>
              <a:buNone/>
            </a:pPr>
            <a:r>
              <a:rPr lang="en-US" sz="1563" dirty="0">
                <a:solidFill>
                  <a:srgbClr val="DCD7E5"/>
                </a:solidFill>
                <a:latin typeface="Montserrat" pitchFamily="34" charset="0"/>
                <a:ea typeface="Montserrat" pitchFamily="34" charset="-122"/>
                <a:cs typeface="Montserrat" pitchFamily="34" charset="-120"/>
              </a:rPr>
              <a:t>Convolutional Layers</a:t>
            </a:r>
            <a:endParaRPr lang="en-US" sz="1563" dirty="0"/>
          </a:p>
        </p:txBody>
      </p:sp>
      <p:sp>
        <p:nvSpPr>
          <p:cNvPr id="18" name="Text 13"/>
          <p:cNvSpPr/>
          <p:nvPr/>
        </p:nvSpPr>
        <p:spPr>
          <a:xfrm>
            <a:off x="8982194" y="4186952"/>
            <a:ext cx="5092541" cy="1016318"/>
          </a:xfrm>
          <a:prstGeom prst="rect">
            <a:avLst/>
          </a:prstGeom>
          <a:noFill/>
          <a:ln/>
        </p:spPr>
        <p:txBody>
          <a:bodyPr wrap="square" rtlCol="0" anchor="t"/>
          <a:lstStyle/>
          <a:p>
            <a:pPr marL="0" indent="0" algn="l">
              <a:lnSpc>
                <a:spcPts val="2000"/>
              </a:lnSpc>
              <a:buNone/>
            </a:pPr>
            <a:r>
              <a:rPr lang="en-US" sz="1250" dirty="0">
                <a:solidFill>
                  <a:srgbClr val="DCD7E5"/>
                </a:solidFill>
                <a:latin typeface="Heebo" pitchFamily="34" charset="0"/>
                <a:ea typeface="Heebo" pitchFamily="34" charset="-122"/>
                <a:cs typeface="Heebo" pitchFamily="34" charset="-120"/>
              </a:rPr>
              <a:t>The input images will pass through a series of convolutional layers, where the model will learn to extract low-level features, such as edges and textures, and progressively higher-level features, such as shapes and patterns, that are relevant for the classification task.</a:t>
            </a:r>
            <a:endParaRPr lang="en-US" sz="1250" dirty="0"/>
          </a:p>
        </p:txBody>
      </p:sp>
      <p:sp>
        <p:nvSpPr>
          <p:cNvPr id="19" name="Shape 14"/>
          <p:cNvSpPr/>
          <p:nvPr/>
        </p:nvSpPr>
        <p:spPr>
          <a:xfrm>
            <a:off x="8264723" y="5866448"/>
            <a:ext cx="555665" cy="22860"/>
          </a:xfrm>
          <a:prstGeom prst="roundRect">
            <a:avLst>
              <a:gd name="adj" fmla="val 291721"/>
            </a:avLst>
          </a:prstGeom>
          <a:solidFill>
            <a:srgbClr val="4A2C85"/>
          </a:solidFill>
          <a:ln/>
        </p:spPr>
        <p:txBody>
          <a:bodyPr/>
          <a:lstStyle/>
          <a:p>
            <a:endParaRPr lang="en-IN"/>
          </a:p>
        </p:txBody>
      </p:sp>
      <p:sp>
        <p:nvSpPr>
          <p:cNvPr id="20" name="Shape 15"/>
          <p:cNvSpPr/>
          <p:nvPr/>
        </p:nvSpPr>
        <p:spPr>
          <a:xfrm>
            <a:off x="7930396" y="5699284"/>
            <a:ext cx="357188" cy="357188"/>
          </a:xfrm>
          <a:prstGeom prst="roundRect">
            <a:avLst>
              <a:gd name="adj" fmla="val 18670"/>
            </a:avLst>
          </a:prstGeom>
          <a:solidFill>
            <a:srgbClr val="31136C"/>
          </a:solidFill>
          <a:ln w="7620">
            <a:solidFill>
              <a:srgbClr val="4A2C85"/>
            </a:solidFill>
            <a:prstDash val="solid"/>
          </a:ln>
        </p:spPr>
        <p:txBody>
          <a:bodyPr/>
          <a:lstStyle/>
          <a:p>
            <a:endParaRPr lang="en-IN"/>
          </a:p>
        </p:txBody>
      </p:sp>
      <p:sp>
        <p:nvSpPr>
          <p:cNvPr id="21" name="Text 16"/>
          <p:cNvSpPr/>
          <p:nvPr/>
        </p:nvSpPr>
        <p:spPr>
          <a:xfrm>
            <a:off x="8041838" y="5758815"/>
            <a:ext cx="134303" cy="238125"/>
          </a:xfrm>
          <a:prstGeom prst="rect">
            <a:avLst/>
          </a:prstGeom>
          <a:noFill/>
          <a:ln/>
        </p:spPr>
        <p:txBody>
          <a:bodyPr wrap="none" rtlCol="0" anchor="t"/>
          <a:lstStyle/>
          <a:p>
            <a:pPr marL="0" indent="0" algn="ctr">
              <a:lnSpc>
                <a:spcPts val="1875"/>
              </a:lnSpc>
              <a:buNone/>
            </a:pPr>
            <a:r>
              <a:rPr lang="en-US" sz="1875" dirty="0">
                <a:solidFill>
                  <a:srgbClr val="DCD7E5"/>
                </a:solidFill>
                <a:latin typeface="Montserrat" pitchFamily="34" charset="0"/>
                <a:ea typeface="Montserrat" pitchFamily="34" charset="-122"/>
                <a:cs typeface="Montserrat" pitchFamily="34" charset="-120"/>
              </a:rPr>
              <a:t>3</a:t>
            </a:r>
            <a:endParaRPr lang="en-US" sz="1875" dirty="0"/>
          </a:p>
        </p:txBody>
      </p:sp>
      <p:sp>
        <p:nvSpPr>
          <p:cNvPr id="22" name="Text 17"/>
          <p:cNvSpPr/>
          <p:nvPr/>
        </p:nvSpPr>
        <p:spPr>
          <a:xfrm>
            <a:off x="8982194" y="5679400"/>
            <a:ext cx="2300049" cy="248007"/>
          </a:xfrm>
          <a:prstGeom prst="rect">
            <a:avLst/>
          </a:prstGeom>
          <a:noFill/>
          <a:ln/>
        </p:spPr>
        <p:txBody>
          <a:bodyPr wrap="none" rtlCol="0" anchor="t"/>
          <a:lstStyle/>
          <a:p>
            <a:pPr marL="0" indent="0" algn="l">
              <a:lnSpc>
                <a:spcPts val="1953"/>
              </a:lnSpc>
              <a:buNone/>
            </a:pPr>
            <a:r>
              <a:rPr lang="en-US" sz="1563" dirty="0">
                <a:solidFill>
                  <a:srgbClr val="DCD7E5"/>
                </a:solidFill>
                <a:latin typeface="Montserrat" pitchFamily="34" charset="0"/>
                <a:ea typeface="Montserrat" pitchFamily="34" charset="-122"/>
                <a:cs typeface="Montserrat" pitchFamily="34" charset="-120"/>
              </a:rPr>
              <a:t>Fully Connected Layers</a:t>
            </a:r>
            <a:endParaRPr lang="en-US" sz="1563" dirty="0"/>
          </a:p>
        </p:txBody>
      </p:sp>
      <p:sp>
        <p:nvSpPr>
          <p:cNvPr id="23" name="Text 18"/>
          <p:cNvSpPr/>
          <p:nvPr/>
        </p:nvSpPr>
        <p:spPr>
          <a:xfrm>
            <a:off x="8982194" y="6022658"/>
            <a:ext cx="5092541" cy="1270397"/>
          </a:xfrm>
          <a:prstGeom prst="rect">
            <a:avLst/>
          </a:prstGeom>
          <a:noFill/>
          <a:ln/>
        </p:spPr>
        <p:txBody>
          <a:bodyPr wrap="square" rtlCol="0" anchor="t"/>
          <a:lstStyle/>
          <a:p>
            <a:pPr marL="0" indent="0" algn="l">
              <a:lnSpc>
                <a:spcPts val="2000"/>
              </a:lnSpc>
              <a:buNone/>
            </a:pPr>
            <a:r>
              <a:rPr lang="en-US" sz="1250" dirty="0">
                <a:solidFill>
                  <a:srgbClr val="DCD7E5"/>
                </a:solidFill>
                <a:latin typeface="Heebo" pitchFamily="34" charset="0"/>
                <a:ea typeface="Heebo" pitchFamily="34" charset="-122"/>
                <a:cs typeface="Heebo" pitchFamily="34" charset="-120"/>
              </a:rPr>
              <a:t>The feature maps generated by the convolutional layers will then be flattened and fed into a series of fully connected layers, where the model will learn to combine the extracted features to make the final classification decision, distinguishing between normal and pneumonia-indicative chest X-ray images.</a:t>
            </a:r>
            <a:endParaRPr lang="en-US" sz="12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198358" y="2842379"/>
            <a:ext cx="5089684" cy="2544842"/>
          </a:xfrm>
          <a:prstGeom prst="rect">
            <a:avLst/>
          </a:prstGeom>
        </p:spPr>
      </p:pic>
      <p:sp>
        <p:nvSpPr>
          <p:cNvPr id="6" name="Text 1"/>
          <p:cNvSpPr/>
          <p:nvPr/>
        </p:nvSpPr>
        <p:spPr>
          <a:xfrm>
            <a:off x="6042065" y="1340882"/>
            <a:ext cx="3969425" cy="496133"/>
          </a:xfrm>
          <a:prstGeom prst="rect">
            <a:avLst/>
          </a:prstGeom>
          <a:noFill/>
          <a:ln/>
        </p:spPr>
        <p:txBody>
          <a:bodyPr wrap="none" rtlCol="0" anchor="t"/>
          <a:lstStyle/>
          <a:p>
            <a:pPr marL="0" indent="0">
              <a:lnSpc>
                <a:spcPts val="3907"/>
              </a:lnSpc>
              <a:buNone/>
            </a:pPr>
            <a:r>
              <a:rPr lang="en-US" sz="3126" dirty="0">
                <a:solidFill>
                  <a:srgbClr val="F2F0F4"/>
                </a:solidFill>
                <a:latin typeface="Montserrat" pitchFamily="34" charset="0"/>
                <a:ea typeface="Montserrat" pitchFamily="34" charset="-122"/>
                <a:cs typeface="Montserrat" pitchFamily="34" charset="-120"/>
              </a:rPr>
              <a:t>Transfer Learning</a:t>
            </a:r>
            <a:endParaRPr lang="en-US" sz="3126" dirty="0"/>
          </a:p>
        </p:txBody>
      </p:sp>
      <p:sp>
        <p:nvSpPr>
          <p:cNvPr id="7" name="Shape 2"/>
          <p:cNvSpPr/>
          <p:nvPr/>
        </p:nvSpPr>
        <p:spPr>
          <a:xfrm>
            <a:off x="6042065" y="2075140"/>
            <a:ext cx="3937040" cy="2454473"/>
          </a:xfrm>
          <a:prstGeom prst="roundRect">
            <a:avLst>
              <a:gd name="adj" fmla="val 2717"/>
            </a:avLst>
          </a:prstGeom>
          <a:solidFill>
            <a:srgbClr val="31136C"/>
          </a:solidFill>
          <a:ln w="7620">
            <a:solidFill>
              <a:srgbClr val="4A2C85"/>
            </a:solidFill>
            <a:prstDash val="solid"/>
          </a:ln>
        </p:spPr>
        <p:txBody>
          <a:bodyPr/>
          <a:lstStyle/>
          <a:p>
            <a:endParaRPr lang="en-IN"/>
          </a:p>
        </p:txBody>
      </p:sp>
      <p:sp>
        <p:nvSpPr>
          <p:cNvPr id="8" name="Text 3"/>
          <p:cNvSpPr/>
          <p:nvPr/>
        </p:nvSpPr>
        <p:spPr>
          <a:xfrm>
            <a:off x="6208395" y="2241471"/>
            <a:ext cx="1984653" cy="248007"/>
          </a:xfrm>
          <a:prstGeom prst="rect">
            <a:avLst/>
          </a:prstGeom>
          <a:noFill/>
          <a:ln/>
        </p:spPr>
        <p:txBody>
          <a:bodyPr wrap="none" rtlCol="0" anchor="t"/>
          <a:lstStyle/>
          <a:p>
            <a:pPr marL="0" indent="0">
              <a:lnSpc>
                <a:spcPts val="1953"/>
              </a:lnSpc>
              <a:buNone/>
            </a:pPr>
            <a:r>
              <a:rPr lang="en-US" sz="1563" dirty="0">
                <a:solidFill>
                  <a:srgbClr val="DCD7E5"/>
                </a:solidFill>
                <a:latin typeface="Montserrat" pitchFamily="34" charset="0"/>
                <a:ea typeface="Montserrat" pitchFamily="34" charset="-122"/>
                <a:cs typeface="Montserrat" pitchFamily="34" charset="-120"/>
              </a:rPr>
              <a:t>Pre-trained Model</a:t>
            </a:r>
            <a:endParaRPr lang="en-US" sz="1563" dirty="0"/>
          </a:p>
        </p:txBody>
      </p:sp>
      <p:sp>
        <p:nvSpPr>
          <p:cNvPr id="9" name="Text 4"/>
          <p:cNvSpPr/>
          <p:nvPr/>
        </p:nvSpPr>
        <p:spPr>
          <a:xfrm>
            <a:off x="6208395" y="2584728"/>
            <a:ext cx="3604379" cy="1778556"/>
          </a:xfrm>
          <a:prstGeom prst="rect">
            <a:avLst/>
          </a:prstGeom>
          <a:noFill/>
          <a:ln/>
        </p:spPr>
        <p:txBody>
          <a:bodyPr wrap="square" rtlCol="0" anchor="t"/>
          <a:lstStyle/>
          <a:p>
            <a:pPr marL="0" indent="0">
              <a:lnSpc>
                <a:spcPts val="2000"/>
              </a:lnSpc>
              <a:buNone/>
            </a:pPr>
            <a:r>
              <a:rPr lang="en-US" sz="1250" dirty="0">
                <a:solidFill>
                  <a:srgbClr val="DCD7E5"/>
                </a:solidFill>
                <a:latin typeface="Heebo" pitchFamily="34" charset="0"/>
                <a:ea typeface="Heebo" pitchFamily="34" charset="-122"/>
                <a:cs typeface="Heebo" pitchFamily="34" charset="-120"/>
              </a:rPr>
              <a:t>This will use a pre-trained CNN model (e.g. VGG-16 or ResNet) developed on ImageNet ILSVRC classification dataset with at least 1000 classes as general purpose for the base network of our project. We have use last 10 layers of this model and </a:t>
            </a:r>
            <a:r>
              <a:rPr lang="en-US" sz="1250" b="1" u="sng" dirty="0" err="1">
                <a:solidFill>
                  <a:srgbClr val="DCD7E5"/>
                </a:solidFill>
                <a:latin typeface="Heebo" pitchFamily="34" charset="0"/>
                <a:ea typeface="Heebo" pitchFamily="34" charset="-122"/>
                <a:cs typeface="Heebo" pitchFamily="34" charset="-120"/>
              </a:rPr>
              <a:t>softmax</a:t>
            </a:r>
            <a:r>
              <a:rPr lang="en-US" sz="1250" dirty="0">
                <a:solidFill>
                  <a:srgbClr val="DCD7E5"/>
                </a:solidFill>
                <a:latin typeface="Heebo" pitchFamily="34" charset="0"/>
                <a:ea typeface="Heebo" pitchFamily="34" charset="-122"/>
                <a:cs typeface="Heebo" pitchFamily="34" charset="-120"/>
              </a:rPr>
              <a:t> function for categorical classification in the last layer.</a:t>
            </a:r>
            <a:endParaRPr lang="en-US" sz="1250" dirty="0"/>
          </a:p>
        </p:txBody>
      </p:sp>
      <p:sp>
        <p:nvSpPr>
          <p:cNvPr id="10" name="Shape 5"/>
          <p:cNvSpPr/>
          <p:nvPr/>
        </p:nvSpPr>
        <p:spPr>
          <a:xfrm>
            <a:off x="10137815" y="2075140"/>
            <a:ext cx="3937040" cy="2454473"/>
          </a:xfrm>
          <a:prstGeom prst="roundRect">
            <a:avLst>
              <a:gd name="adj" fmla="val 2717"/>
            </a:avLst>
          </a:prstGeom>
          <a:solidFill>
            <a:srgbClr val="31136C"/>
          </a:solidFill>
          <a:ln w="7620">
            <a:solidFill>
              <a:srgbClr val="4A2C85"/>
            </a:solidFill>
            <a:prstDash val="solid"/>
          </a:ln>
        </p:spPr>
        <p:txBody>
          <a:bodyPr/>
          <a:lstStyle/>
          <a:p>
            <a:endParaRPr lang="en-IN"/>
          </a:p>
        </p:txBody>
      </p:sp>
      <p:sp>
        <p:nvSpPr>
          <p:cNvPr id="11" name="Text 6"/>
          <p:cNvSpPr/>
          <p:nvPr/>
        </p:nvSpPr>
        <p:spPr>
          <a:xfrm>
            <a:off x="10304145" y="2241471"/>
            <a:ext cx="1984653" cy="248007"/>
          </a:xfrm>
          <a:prstGeom prst="rect">
            <a:avLst/>
          </a:prstGeom>
          <a:noFill/>
          <a:ln/>
        </p:spPr>
        <p:txBody>
          <a:bodyPr wrap="none" rtlCol="0" anchor="t"/>
          <a:lstStyle/>
          <a:p>
            <a:pPr marL="0" indent="0">
              <a:lnSpc>
                <a:spcPts val="1953"/>
              </a:lnSpc>
              <a:buNone/>
            </a:pPr>
            <a:r>
              <a:rPr lang="en-US" sz="1563" dirty="0">
                <a:solidFill>
                  <a:srgbClr val="DCD7E5"/>
                </a:solidFill>
                <a:latin typeface="Montserrat" pitchFamily="34" charset="0"/>
                <a:ea typeface="Montserrat" pitchFamily="34" charset="-122"/>
                <a:cs typeface="Montserrat" pitchFamily="34" charset="-120"/>
              </a:rPr>
              <a:t>Fine-tuning</a:t>
            </a:r>
            <a:endParaRPr lang="en-US" sz="1563" dirty="0"/>
          </a:p>
        </p:txBody>
      </p:sp>
      <p:sp>
        <p:nvSpPr>
          <p:cNvPr id="12" name="Text 7"/>
          <p:cNvSpPr/>
          <p:nvPr/>
        </p:nvSpPr>
        <p:spPr>
          <a:xfrm>
            <a:off x="10304145" y="2584728"/>
            <a:ext cx="3604379" cy="1778556"/>
          </a:xfrm>
          <a:prstGeom prst="rect">
            <a:avLst/>
          </a:prstGeom>
          <a:noFill/>
          <a:ln/>
        </p:spPr>
        <p:txBody>
          <a:bodyPr wrap="square" rtlCol="0" anchor="t"/>
          <a:lstStyle/>
          <a:p>
            <a:pPr marL="0" indent="0">
              <a:lnSpc>
                <a:spcPts val="2000"/>
              </a:lnSpc>
              <a:buNone/>
            </a:pPr>
            <a:r>
              <a:rPr lang="en-US" sz="1250" dirty="0">
                <a:solidFill>
                  <a:srgbClr val="DCD7E5"/>
                </a:solidFill>
                <a:latin typeface="Heebo" pitchFamily="34" charset="0"/>
                <a:ea typeface="Heebo" pitchFamily="34" charset="-122"/>
                <a:cs typeface="Heebo" pitchFamily="34" charset="-120"/>
              </a:rPr>
              <a:t>The pre-trained model will be fine-tuned using a specific chest X-ray dataset, enabling it to better recognize and classify the unique features found in these medical images. This process helps the model become more specialized and accurate in its analysis, tailored to the distinct patterns and characteristics within chest X-rays.</a:t>
            </a:r>
            <a:endParaRPr lang="en-US" sz="1250" dirty="0"/>
          </a:p>
        </p:txBody>
      </p:sp>
      <p:sp>
        <p:nvSpPr>
          <p:cNvPr id="13" name="Shape 8"/>
          <p:cNvSpPr/>
          <p:nvPr/>
        </p:nvSpPr>
        <p:spPr>
          <a:xfrm>
            <a:off x="6042065" y="4688324"/>
            <a:ext cx="3937040" cy="2200394"/>
          </a:xfrm>
          <a:prstGeom prst="roundRect">
            <a:avLst>
              <a:gd name="adj" fmla="val 3031"/>
            </a:avLst>
          </a:prstGeom>
          <a:solidFill>
            <a:srgbClr val="31136C"/>
          </a:solidFill>
          <a:ln w="7620">
            <a:solidFill>
              <a:srgbClr val="4A2C85"/>
            </a:solidFill>
            <a:prstDash val="solid"/>
          </a:ln>
        </p:spPr>
        <p:txBody>
          <a:bodyPr/>
          <a:lstStyle/>
          <a:p>
            <a:endParaRPr lang="en-IN"/>
          </a:p>
        </p:txBody>
      </p:sp>
      <p:sp>
        <p:nvSpPr>
          <p:cNvPr id="14" name="Text 9"/>
          <p:cNvSpPr/>
          <p:nvPr/>
        </p:nvSpPr>
        <p:spPr>
          <a:xfrm>
            <a:off x="6208395" y="4854654"/>
            <a:ext cx="2312313" cy="248007"/>
          </a:xfrm>
          <a:prstGeom prst="rect">
            <a:avLst/>
          </a:prstGeom>
          <a:noFill/>
          <a:ln/>
        </p:spPr>
        <p:txBody>
          <a:bodyPr wrap="none" rtlCol="0" anchor="t"/>
          <a:lstStyle/>
          <a:p>
            <a:pPr marL="0" indent="0">
              <a:lnSpc>
                <a:spcPts val="1953"/>
              </a:lnSpc>
              <a:buNone/>
            </a:pPr>
            <a:r>
              <a:rPr lang="en-US" sz="1563" dirty="0">
                <a:solidFill>
                  <a:srgbClr val="DCD7E5"/>
                </a:solidFill>
                <a:latin typeface="Montserrat" pitchFamily="34" charset="0"/>
                <a:ea typeface="Montserrat" pitchFamily="34" charset="-122"/>
                <a:cs typeface="Montserrat" pitchFamily="34" charset="-120"/>
              </a:rPr>
              <a:t>Improved Performance</a:t>
            </a:r>
            <a:endParaRPr lang="en-US" sz="1563" dirty="0"/>
          </a:p>
        </p:txBody>
      </p:sp>
      <p:sp>
        <p:nvSpPr>
          <p:cNvPr id="15" name="Text 10"/>
          <p:cNvSpPr/>
          <p:nvPr/>
        </p:nvSpPr>
        <p:spPr>
          <a:xfrm>
            <a:off x="6208395" y="5197912"/>
            <a:ext cx="3604379" cy="1524476"/>
          </a:xfrm>
          <a:prstGeom prst="rect">
            <a:avLst/>
          </a:prstGeom>
          <a:noFill/>
          <a:ln/>
        </p:spPr>
        <p:txBody>
          <a:bodyPr wrap="square" rtlCol="0" anchor="t"/>
          <a:lstStyle/>
          <a:p>
            <a:pPr marL="0" indent="0">
              <a:lnSpc>
                <a:spcPts val="2000"/>
              </a:lnSpc>
              <a:buNone/>
            </a:pPr>
            <a:r>
              <a:rPr lang="en-US" sz="1250" dirty="0">
                <a:solidFill>
                  <a:srgbClr val="DCD7E5"/>
                </a:solidFill>
                <a:latin typeface="Heebo" pitchFamily="34" charset="0"/>
                <a:ea typeface="Heebo" pitchFamily="34" charset="-122"/>
                <a:cs typeface="Heebo" pitchFamily="34" charset="-120"/>
              </a:rPr>
              <a:t>By using transfer learning, the project can improve classification accuracy even with a smaller dataset and less training time. The model builds on knowledge from previous large-scale image classification tasks, making it more effective and efficient for this specific project.</a:t>
            </a:r>
            <a:endParaRPr lang="en-US" sz="1250" dirty="0"/>
          </a:p>
        </p:txBody>
      </p:sp>
      <p:sp>
        <p:nvSpPr>
          <p:cNvPr id="16" name="Shape 11"/>
          <p:cNvSpPr/>
          <p:nvPr/>
        </p:nvSpPr>
        <p:spPr>
          <a:xfrm>
            <a:off x="10137815" y="4688324"/>
            <a:ext cx="3937040" cy="2200394"/>
          </a:xfrm>
          <a:prstGeom prst="roundRect">
            <a:avLst>
              <a:gd name="adj" fmla="val 3031"/>
            </a:avLst>
          </a:prstGeom>
          <a:solidFill>
            <a:srgbClr val="31136C"/>
          </a:solidFill>
          <a:ln w="7620">
            <a:solidFill>
              <a:srgbClr val="4A2C85"/>
            </a:solidFill>
            <a:prstDash val="solid"/>
          </a:ln>
        </p:spPr>
        <p:txBody>
          <a:bodyPr/>
          <a:lstStyle/>
          <a:p>
            <a:endParaRPr lang="en-IN"/>
          </a:p>
        </p:txBody>
      </p:sp>
      <p:sp>
        <p:nvSpPr>
          <p:cNvPr id="17" name="Text 12"/>
          <p:cNvSpPr/>
          <p:nvPr/>
        </p:nvSpPr>
        <p:spPr>
          <a:xfrm>
            <a:off x="10304145" y="4854654"/>
            <a:ext cx="1984653" cy="248007"/>
          </a:xfrm>
          <a:prstGeom prst="rect">
            <a:avLst/>
          </a:prstGeom>
          <a:noFill/>
          <a:ln/>
        </p:spPr>
        <p:txBody>
          <a:bodyPr wrap="none" rtlCol="0" anchor="t"/>
          <a:lstStyle/>
          <a:p>
            <a:pPr marL="0" indent="0">
              <a:lnSpc>
                <a:spcPts val="1953"/>
              </a:lnSpc>
              <a:buNone/>
            </a:pPr>
            <a:r>
              <a:rPr lang="en-US" sz="1563" dirty="0">
                <a:solidFill>
                  <a:srgbClr val="DCD7E5"/>
                </a:solidFill>
                <a:latin typeface="Montserrat" pitchFamily="34" charset="0"/>
                <a:ea typeface="Montserrat" pitchFamily="34" charset="-122"/>
                <a:cs typeface="Montserrat" pitchFamily="34" charset="-120"/>
              </a:rPr>
              <a:t>Efficiency</a:t>
            </a:r>
            <a:endParaRPr lang="en-US" sz="1563" dirty="0"/>
          </a:p>
        </p:txBody>
      </p:sp>
      <p:sp>
        <p:nvSpPr>
          <p:cNvPr id="18" name="Text 13"/>
          <p:cNvSpPr/>
          <p:nvPr/>
        </p:nvSpPr>
        <p:spPr>
          <a:xfrm>
            <a:off x="10304145" y="5197912"/>
            <a:ext cx="3604379" cy="1016318"/>
          </a:xfrm>
          <a:prstGeom prst="rect">
            <a:avLst/>
          </a:prstGeom>
          <a:noFill/>
          <a:ln/>
        </p:spPr>
        <p:txBody>
          <a:bodyPr wrap="square" rtlCol="0" anchor="t"/>
          <a:lstStyle/>
          <a:p>
            <a:pPr marL="0" indent="0">
              <a:lnSpc>
                <a:spcPts val="2000"/>
              </a:lnSpc>
              <a:buNone/>
            </a:pPr>
            <a:r>
              <a:rPr lang="en-US" sz="1250" dirty="0">
                <a:solidFill>
                  <a:srgbClr val="DCD7E5"/>
                </a:solidFill>
                <a:latin typeface="Heebo" pitchFamily="34" charset="0"/>
                <a:ea typeface="Heebo" pitchFamily="34" charset="-122"/>
                <a:cs typeface="Heebo" pitchFamily="34" charset="-120"/>
              </a:rPr>
              <a:t>Using transfer learning can also create a more efficient and lightweight model, making it better suited for real-world deployment and easier to integrate into clinical workflows.</a:t>
            </a:r>
            <a:endParaRPr lang="en-US" sz="12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76106" y="2348746"/>
            <a:ext cx="4934069" cy="3531989"/>
          </a:xfrm>
          <a:prstGeom prst="rect">
            <a:avLst/>
          </a:prstGeom>
        </p:spPr>
      </p:pic>
      <p:sp>
        <p:nvSpPr>
          <p:cNvPr id="6" name="Text 1"/>
          <p:cNvSpPr/>
          <p:nvPr/>
        </p:nvSpPr>
        <p:spPr>
          <a:xfrm>
            <a:off x="6259473" y="608648"/>
            <a:ext cx="5522357" cy="690205"/>
          </a:xfrm>
          <a:prstGeom prst="rect">
            <a:avLst/>
          </a:prstGeom>
          <a:noFill/>
          <a:ln/>
        </p:spPr>
        <p:txBody>
          <a:bodyPr wrap="none" rtlCol="0" anchor="t"/>
          <a:lstStyle/>
          <a:p>
            <a:pPr marL="0" indent="0">
              <a:lnSpc>
                <a:spcPts val="5435"/>
              </a:lnSpc>
              <a:buNone/>
            </a:pPr>
            <a:r>
              <a:rPr lang="en-US" sz="4348" b="1" u="sng" dirty="0">
                <a:solidFill>
                  <a:srgbClr val="F2F0F4"/>
                </a:solidFill>
                <a:latin typeface="Montserrat" pitchFamily="34" charset="0"/>
                <a:ea typeface="Montserrat" pitchFamily="34" charset="-122"/>
                <a:cs typeface="Montserrat" pitchFamily="34" charset="-120"/>
              </a:rPr>
              <a:t>Evaluation Metrics</a:t>
            </a:r>
            <a:endParaRPr lang="en-US" sz="4348" b="1" u="sng" dirty="0"/>
          </a:p>
        </p:txBody>
      </p:sp>
      <p:pic>
        <p:nvPicPr>
          <p:cNvPr id="7" name="Image 3" descr="preencoded.png"/>
          <p:cNvPicPr>
            <a:picLocks noChangeAspect="1"/>
          </p:cNvPicPr>
          <p:nvPr/>
        </p:nvPicPr>
        <p:blipFill>
          <a:blip r:embed="rId6"/>
          <a:stretch>
            <a:fillRect/>
          </a:stretch>
        </p:blipFill>
        <p:spPr>
          <a:xfrm>
            <a:off x="6259473" y="1630085"/>
            <a:ext cx="552212" cy="552212"/>
          </a:xfrm>
          <a:prstGeom prst="rect">
            <a:avLst/>
          </a:prstGeom>
        </p:spPr>
      </p:pic>
      <p:sp>
        <p:nvSpPr>
          <p:cNvPr id="8" name="Text 2"/>
          <p:cNvSpPr/>
          <p:nvPr/>
        </p:nvSpPr>
        <p:spPr>
          <a:xfrm>
            <a:off x="6259473" y="2403158"/>
            <a:ext cx="2761178" cy="345043"/>
          </a:xfrm>
          <a:prstGeom prst="rect">
            <a:avLst/>
          </a:prstGeom>
          <a:noFill/>
          <a:ln/>
        </p:spPr>
        <p:txBody>
          <a:bodyPr wrap="none" rtlCol="0" anchor="t"/>
          <a:lstStyle/>
          <a:p>
            <a:pPr marL="0" indent="0" algn="l">
              <a:lnSpc>
                <a:spcPts val="2718"/>
              </a:lnSpc>
              <a:buNone/>
            </a:pPr>
            <a:r>
              <a:rPr lang="en-US" sz="2174" dirty="0">
                <a:solidFill>
                  <a:srgbClr val="DCD7E5"/>
                </a:solidFill>
                <a:latin typeface="Montserrat" pitchFamily="34" charset="0"/>
                <a:ea typeface="Montserrat" pitchFamily="34" charset="-122"/>
                <a:cs typeface="Montserrat" pitchFamily="34" charset="-120"/>
              </a:rPr>
              <a:t>Accuracy</a:t>
            </a:r>
            <a:endParaRPr lang="en-US" sz="2174" dirty="0"/>
          </a:p>
        </p:txBody>
      </p:sp>
      <p:sp>
        <p:nvSpPr>
          <p:cNvPr id="9" name="Text 3"/>
          <p:cNvSpPr/>
          <p:nvPr/>
        </p:nvSpPr>
        <p:spPr>
          <a:xfrm>
            <a:off x="6259473" y="2880717"/>
            <a:ext cx="3633311" cy="1413510"/>
          </a:xfrm>
          <a:prstGeom prst="rect">
            <a:avLst/>
          </a:prstGeom>
          <a:noFill/>
          <a:ln/>
        </p:spPr>
        <p:txBody>
          <a:bodyPr wrap="square" rtlCol="0" anchor="t"/>
          <a:lstStyle/>
          <a:p>
            <a:pPr marL="0" indent="0" algn="l">
              <a:lnSpc>
                <a:spcPts val="2783"/>
              </a:lnSpc>
              <a:buNone/>
            </a:pPr>
            <a:r>
              <a:rPr lang="en-US" sz="1739" dirty="0">
                <a:solidFill>
                  <a:srgbClr val="DCD7E5"/>
                </a:solidFill>
                <a:latin typeface="Heebo" pitchFamily="34" charset="0"/>
                <a:ea typeface="Heebo" pitchFamily="34" charset="-122"/>
                <a:cs typeface="Heebo" pitchFamily="34" charset="-120"/>
              </a:rPr>
              <a:t>The model's overall classification accuracy reflects how often it makes correct predictions, shown as a percentage.</a:t>
            </a:r>
            <a:endParaRPr lang="en-US" sz="1739" dirty="0"/>
          </a:p>
        </p:txBody>
      </p:sp>
      <p:pic>
        <p:nvPicPr>
          <p:cNvPr id="10" name="Image 4" descr="preencoded.png"/>
          <p:cNvPicPr>
            <a:picLocks noChangeAspect="1"/>
          </p:cNvPicPr>
          <p:nvPr/>
        </p:nvPicPr>
        <p:blipFill>
          <a:blip r:embed="rId7"/>
          <a:stretch>
            <a:fillRect/>
          </a:stretch>
        </p:blipFill>
        <p:spPr>
          <a:xfrm>
            <a:off x="10224016" y="1630085"/>
            <a:ext cx="552212" cy="552212"/>
          </a:xfrm>
          <a:prstGeom prst="rect">
            <a:avLst/>
          </a:prstGeom>
        </p:spPr>
      </p:pic>
      <p:sp>
        <p:nvSpPr>
          <p:cNvPr id="11" name="Text 4"/>
          <p:cNvSpPr/>
          <p:nvPr/>
        </p:nvSpPr>
        <p:spPr>
          <a:xfrm>
            <a:off x="10224016" y="2403158"/>
            <a:ext cx="2761178" cy="345043"/>
          </a:xfrm>
          <a:prstGeom prst="rect">
            <a:avLst/>
          </a:prstGeom>
          <a:noFill/>
          <a:ln/>
        </p:spPr>
        <p:txBody>
          <a:bodyPr wrap="none" rtlCol="0" anchor="t"/>
          <a:lstStyle/>
          <a:p>
            <a:pPr marL="0" indent="0" algn="l">
              <a:lnSpc>
                <a:spcPts val="2718"/>
              </a:lnSpc>
              <a:buNone/>
            </a:pPr>
            <a:r>
              <a:rPr lang="en-US" sz="2174" dirty="0">
                <a:solidFill>
                  <a:srgbClr val="DCD7E5"/>
                </a:solidFill>
                <a:latin typeface="Montserrat" pitchFamily="34" charset="0"/>
                <a:ea typeface="Montserrat" pitchFamily="34" charset="-122"/>
                <a:cs typeface="Montserrat" pitchFamily="34" charset="-120"/>
              </a:rPr>
              <a:t>Precision</a:t>
            </a:r>
            <a:endParaRPr lang="en-US" sz="2174" dirty="0"/>
          </a:p>
        </p:txBody>
      </p:sp>
      <p:sp>
        <p:nvSpPr>
          <p:cNvPr id="12" name="Text 5"/>
          <p:cNvSpPr/>
          <p:nvPr/>
        </p:nvSpPr>
        <p:spPr>
          <a:xfrm>
            <a:off x="10224016" y="2880717"/>
            <a:ext cx="3633311" cy="1413510"/>
          </a:xfrm>
          <a:prstGeom prst="rect">
            <a:avLst/>
          </a:prstGeom>
          <a:noFill/>
          <a:ln/>
        </p:spPr>
        <p:txBody>
          <a:bodyPr wrap="square" rtlCol="0" anchor="t"/>
          <a:lstStyle/>
          <a:p>
            <a:pPr marL="0" indent="0" algn="l">
              <a:lnSpc>
                <a:spcPts val="2783"/>
              </a:lnSpc>
              <a:buNone/>
            </a:pPr>
            <a:r>
              <a:rPr lang="en-US" sz="1739" dirty="0">
                <a:solidFill>
                  <a:srgbClr val="DCD7E5"/>
                </a:solidFill>
                <a:latin typeface="Heebo" pitchFamily="34" charset="0"/>
                <a:ea typeface="Heebo" pitchFamily="34" charset="-122"/>
                <a:cs typeface="Heebo" pitchFamily="34" charset="-120"/>
              </a:rPr>
              <a:t>The model's ability to correctly identify positive instances (i.e., pneumonia-indicative X-rays) out of all the positive predictions made.</a:t>
            </a:r>
            <a:endParaRPr lang="en-US" sz="1739" dirty="0"/>
          </a:p>
        </p:txBody>
      </p:sp>
      <p:pic>
        <p:nvPicPr>
          <p:cNvPr id="13" name="Image 5" descr="preencoded.png"/>
          <p:cNvPicPr>
            <a:picLocks noChangeAspect="1"/>
          </p:cNvPicPr>
          <p:nvPr/>
        </p:nvPicPr>
        <p:blipFill>
          <a:blip r:embed="rId8"/>
          <a:stretch>
            <a:fillRect/>
          </a:stretch>
        </p:blipFill>
        <p:spPr>
          <a:xfrm>
            <a:off x="6259473" y="4956810"/>
            <a:ext cx="552212" cy="552212"/>
          </a:xfrm>
          <a:prstGeom prst="rect">
            <a:avLst/>
          </a:prstGeom>
        </p:spPr>
      </p:pic>
      <p:sp>
        <p:nvSpPr>
          <p:cNvPr id="14" name="Text 6"/>
          <p:cNvSpPr/>
          <p:nvPr/>
        </p:nvSpPr>
        <p:spPr>
          <a:xfrm>
            <a:off x="6259473" y="5729883"/>
            <a:ext cx="2761178" cy="345043"/>
          </a:xfrm>
          <a:prstGeom prst="rect">
            <a:avLst/>
          </a:prstGeom>
          <a:noFill/>
          <a:ln/>
        </p:spPr>
        <p:txBody>
          <a:bodyPr wrap="none" rtlCol="0" anchor="t"/>
          <a:lstStyle/>
          <a:p>
            <a:pPr marL="0" indent="0" algn="l">
              <a:lnSpc>
                <a:spcPts val="2718"/>
              </a:lnSpc>
              <a:buNone/>
            </a:pPr>
            <a:r>
              <a:rPr lang="en-US" sz="2174" dirty="0">
                <a:solidFill>
                  <a:srgbClr val="DCD7E5"/>
                </a:solidFill>
                <a:latin typeface="Montserrat" pitchFamily="34" charset="0"/>
                <a:ea typeface="Montserrat" pitchFamily="34" charset="-122"/>
                <a:cs typeface="Montserrat" pitchFamily="34" charset="-120"/>
              </a:rPr>
              <a:t>Recall</a:t>
            </a:r>
            <a:endParaRPr lang="en-US" sz="2174" dirty="0"/>
          </a:p>
        </p:txBody>
      </p:sp>
      <p:sp>
        <p:nvSpPr>
          <p:cNvPr id="15" name="Text 7"/>
          <p:cNvSpPr/>
          <p:nvPr/>
        </p:nvSpPr>
        <p:spPr>
          <a:xfrm>
            <a:off x="6259473" y="6207443"/>
            <a:ext cx="3633311" cy="1413510"/>
          </a:xfrm>
          <a:prstGeom prst="rect">
            <a:avLst/>
          </a:prstGeom>
          <a:noFill/>
          <a:ln/>
        </p:spPr>
        <p:txBody>
          <a:bodyPr wrap="square" rtlCol="0" anchor="t"/>
          <a:lstStyle/>
          <a:p>
            <a:pPr marL="0" indent="0" algn="l">
              <a:lnSpc>
                <a:spcPts val="2783"/>
              </a:lnSpc>
              <a:buNone/>
            </a:pPr>
            <a:r>
              <a:rPr lang="en-US" sz="1739" dirty="0">
                <a:solidFill>
                  <a:srgbClr val="DCD7E5"/>
                </a:solidFill>
                <a:latin typeface="Heebo" pitchFamily="34" charset="0"/>
                <a:ea typeface="Heebo" pitchFamily="34" charset="-122"/>
                <a:cs typeface="Heebo" pitchFamily="34" charset="-120"/>
              </a:rPr>
              <a:t>The model's ability to correctly identify all positive instances (i.e., pneumonia-indicative X-rays) out of the total number of positive cases.</a:t>
            </a:r>
            <a:endParaRPr lang="en-US" sz="1739" dirty="0"/>
          </a:p>
        </p:txBody>
      </p:sp>
      <p:pic>
        <p:nvPicPr>
          <p:cNvPr id="16" name="Image 6" descr="preencoded.png"/>
          <p:cNvPicPr>
            <a:picLocks noChangeAspect="1"/>
          </p:cNvPicPr>
          <p:nvPr/>
        </p:nvPicPr>
        <p:blipFill>
          <a:blip r:embed="rId9"/>
          <a:stretch>
            <a:fillRect/>
          </a:stretch>
        </p:blipFill>
        <p:spPr>
          <a:xfrm>
            <a:off x="10224016" y="4956810"/>
            <a:ext cx="552212" cy="552212"/>
          </a:xfrm>
          <a:prstGeom prst="rect">
            <a:avLst/>
          </a:prstGeom>
        </p:spPr>
      </p:pic>
      <p:sp>
        <p:nvSpPr>
          <p:cNvPr id="17" name="Text 8"/>
          <p:cNvSpPr/>
          <p:nvPr/>
        </p:nvSpPr>
        <p:spPr>
          <a:xfrm>
            <a:off x="10224016" y="5729883"/>
            <a:ext cx="2761178" cy="345043"/>
          </a:xfrm>
          <a:prstGeom prst="rect">
            <a:avLst/>
          </a:prstGeom>
          <a:noFill/>
          <a:ln/>
        </p:spPr>
        <p:txBody>
          <a:bodyPr wrap="none" rtlCol="0" anchor="t"/>
          <a:lstStyle/>
          <a:p>
            <a:pPr marL="0" indent="0" algn="l">
              <a:lnSpc>
                <a:spcPts val="2718"/>
              </a:lnSpc>
              <a:buNone/>
            </a:pPr>
            <a:r>
              <a:rPr lang="en-US" sz="2174" dirty="0">
                <a:solidFill>
                  <a:srgbClr val="DCD7E5"/>
                </a:solidFill>
                <a:latin typeface="Montserrat" pitchFamily="34" charset="0"/>
                <a:ea typeface="Montserrat" pitchFamily="34" charset="-122"/>
                <a:cs typeface="Montserrat" pitchFamily="34" charset="-120"/>
              </a:rPr>
              <a:t>F1-Score</a:t>
            </a:r>
            <a:endParaRPr lang="en-US" sz="2174" dirty="0"/>
          </a:p>
        </p:txBody>
      </p:sp>
      <p:sp>
        <p:nvSpPr>
          <p:cNvPr id="18" name="Text 9"/>
          <p:cNvSpPr/>
          <p:nvPr/>
        </p:nvSpPr>
        <p:spPr>
          <a:xfrm>
            <a:off x="10224016" y="6207443"/>
            <a:ext cx="3633311" cy="1060133"/>
          </a:xfrm>
          <a:prstGeom prst="rect">
            <a:avLst/>
          </a:prstGeom>
          <a:noFill/>
          <a:ln/>
        </p:spPr>
        <p:txBody>
          <a:bodyPr wrap="square" rtlCol="0" anchor="t"/>
          <a:lstStyle/>
          <a:p>
            <a:pPr marL="0" indent="0" algn="l">
              <a:lnSpc>
                <a:spcPts val="2783"/>
              </a:lnSpc>
              <a:buNone/>
            </a:pPr>
            <a:r>
              <a:rPr lang="en-US" sz="1739" dirty="0">
                <a:solidFill>
                  <a:srgbClr val="DCD7E5"/>
                </a:solidFill>
                <a:latin typeface="Heebo" pitchFamily="34" charset="0"/>
                <a:ea typeface="Heebo" pitchFamily="34" charset="-122"/>
                <a:cs typeface="Heebo" pitchFamily="34" charset="-120"/>
              </a:rPr>
              <a:t>The harmonic mean of precision and recall offers a balanced view of the model's overall performance.</a:t>
            </a:r>
            <a:endParaRPr lang="en-US" sz="173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45864" y="2449949"/>
            <a:ext cx="4994553" cy="3329702"/>
          </a:xfrm>
          <a:prstGeom prst="rect">
            <a:avLst/>
          </a:prstGeom>
        </p:spPr>
      </p:pic>
      <p:sp>
        <p:nvSpPr>
          <p:cNvPr id="6" name="Text 1"/>
          <p:cNvSpPr/>
          <p:nvPr/>
        </p:nvSpPr>
        <p:spPr>
          <a:xfrm>
            <a:off x="6175058" y="857607"/>
            <a:ext cx="4919067" cy="614958"/>
          </a:xfrm>
          <a:prstGeom prst="rect">
            <a:avLst/>
          </a:prstGeom>
          <a:noFill/>
          <a:ln/>
        </p:spPr>
        <p:txBody>
          <a:bodyPr wrap="none" rtlCol="0" anchor="t"/>
          <a:lstStyle/>
          <a:p>
            <a:pPr marL="0" indent="0">
              <a:lnSpc>
                <a:spcPts val="4842"/>
              </a:lnSpc>
              <a:buNone/>
            </a:pPr>
            <a:r>
              <a:rPr lang="en-US" sz="3873" b="1" u="sng" dirty="0">
                <a:solidFill>
                  <a:srgbClr val="F2F0F4"/>
                </a:solidFill>
                <a:latin typeface="Montserrat" pitchFamily="34" charset="0"/>
                <a:ea typeface="Montserrat" pitchFamily="34" charset="-122"/>
                <a:cs typeface="Montserrat" pitchFamily="34" charset="-120"/>
              </a:rPr>
              <a:t>Conclusion</a:t>
            </a:r>
            <a:endParaRPr lang="en-US" sz="3873" b="1" u="sng" dirty="0"/>
          </a:p>
        </p:txBody>
      </p:sp>
      <p:pic>
        <p:nvPicPr>
          <p:cNvPr id="7" name="Image 3" descr="preencoded.png"/>
          <p:cNvPicPr>
            <a:picLocks noChangeAspect="1"/>
          </p:cNvPicPr>
          <p:nvPr/>
        </p:nvPicPr>
        <p:blipFill>
          <a:blip r:embed="rId6"/>
          <a:stretch>
            <a:fillRect/>
          </a:stretch>
        </p:blipFill>
        <p:spPr>
          <a:xfrm>
            <a:off x="6175058" y="1767602"/>
            <a:ext cx="983813" cy="2077998"/>
          </a:xfrm>
          <a:prstGeom prst="rect">
            <a:avLst/>
          </a:prstGeom>
        </p:spPr>
      </p:pic>
      <p:sp>
        <p:nvSpPr>
          <p:cNvPr id="8" name="Text 2"/>
          <p:cNvSpPr/>
          <p:nvPr/>
        </p:nvSpPr>
        <p:spPr>
          <a:xfrm>
            <a:off x="7453908" y="1964293"/>
            <a:ext cx="3884176" cy="307419"/>
          </a:xfrm>
          <a:prstGeom prst="rect">
            <a:avLst/>
          </a:prstGeom>
          <a:noFill/>
          <a:ln/>
        </p:spPr>
        <p:txBody>
          <a:bodyPr wrap="none" rtlCol="0" anchor="t"/>
          <a:lstStyle/>
          <a:p>
            <a:pPr marL="0" indent="0" algn="l">
              <a:lnSpc>
                <a:spcPts val="2421"/>
              </a:lnSpc>
              <a:buNone/>
            </a:pPr>
            <a:r>
              <a:rPr lang="en-US" sz="1937" dirty="0">
                <a:solidFill>
                  <a:srgbClr val="DCD7E5"/>
                </a:solidFill>
                <a:latin typeface="Montserrat" pitchFamily="34" charset="0"/>
                <a:ea typeface="Montserrat" pitchFamily="34" charset="-122"/>
                <a:cs typeface="Montserrat" pitchFamily="34" charset="-120"/>
              </a:rPr>
              <a:t>Accurate Pneumonia Detection</a:t>
            </a:r>
            <a:endParaRPr lang="en-US" sz="1937" dirty="0"/>
          </a:p>
        </p:txBody>
      </p:sp>
      <p:sp>
        <p:nvSpPr>
          <p:cNvPr id="9" name="Text 3"/>
          <p:cNvSpPr/>
          <p:nvPr/>
        </p:nvSpPr>
        <p:spPr>
          <a:xfrm>
            <a:off x="7453908" y="2389703"/>
            <a:ext cx="6487835" cy="1259205"/>
          </a:xfrm>
          <a:prstGeom prst="rect">
            <a:avLst/>
          </a:prstGeom>
          <a:noFill/>
          <a:ln/>
        </p:spPr>
        <p:txBody>
          <a:bodyPr wrap="square" rtlCol="0" anchor="t"/>
          <a:lstStyle/>
          <a:p>
            <a:pPr marL="0" indent="0" algn="l">
              <a:lnSpc>
                <a:spcPts val="2479"/>
              </a:lnSpc>
              <a:buNone/>
            </a:pPr>
            <a:r>
              <a:rPr lang="en-US" sz="1549" dirty="0">
                <a:solidFill>
                  <a:srgbClr val="DCD7E5"/>
                </a:solidFill>
                <a:latin typeface="Heebo" pitchFamily="34" charset="0"/>
                <a:ea typeface="Heebo" pitchFamily="34" charset="-122"/>
                <a:cs typeface="Heebo" pitchFamily="34" charset="-120"/>
              </a:rPr>
              <a:t>The developed Convolutional Neural Network (CNN) model will accurately classify chest X-ray images as either normal or showing signs of pneumonia, helping improve patient outcomes and making healthcare delivery more efficient.</a:t>
            </a:r>
            <a:endParaRPr lang="en-US" sz="1549" dirty="0"/>
          </a:p>
        </p:txBody>
      </p:sp>
      <p:pic>
        <p:nvPicPr>
          <p:cNvPr id="10" name="Image 4" descr="preencoded.png"/>
          <p:cNvPicPr>
            <a:picLocks noChangeAspect="1"/>
          </p:cNvPicPr>
          <p:nvPr/>
        </p:nvPicPr>
        <p:blipFill>
          <a:blip r:embed="rId7"/>
          <a:stretch>
            <a:fillRect/>
          </a:stretch>
        </p:blipFill>
        <p:spPr>
          <a:xfrm>
            <a:off x="6175058" y="3845600"/>
            <a:ext cx="983813" cy="1763197"/>
          </a:xfrm>
          <a:prstGeom prst="rect">
            <a:avLst/>
          </a:prstGeom>
        </p:spPr>
      </p:pic>
      <p:sp>
        <p:nvSpPr>
          <p:cNvPr id="11" name="Text 4"/>
          <p:cNvSpPr/>
          <p:nvPr/>
        </p:nvSpPr>
        <p:spPr>
          <a:xfrm>
            <a:off x="7453908" y="4042291"/>
            <a:ext cx="3294698" cy="307419"/>
          </a:xfrm>
          <a:prstGeom prst="rect">
            <a:avLst/>
          </a:prstGeom>
          <a:noFill/>
          <a:ln/>
        </p:spPr>
        <p:txBody>
          <a:bodyPr wrap="none" rtlCol="0" anchor="t"/>
          <a:lstStyle/>
          <a:p>
            <a:pPr marL="0" indent="0" algn="l">
              <a:lnSpc>
                <a:spcPts val="2421"/>
              </a:lnSpc>
              <a:buNone/>
            </a:pPr>
            <a:r>
              <a:rPr lang="en-US" sz="1937" dirty="0">
                <a:solidFill>
                  <a:srgbClr val="DCD7E5"/>
                </a:solidFill>
                <a:latin typeface="Montserrat" pitchFamily="34" charset="0"/>
                <a:ea typeface="Montserrat" pitchFamily="34" charset="-122"/>
                <a:cs typeface="Montserrat" pitchFamily="34" charset="-120"/>
              </a:rPr>
              <a:t>Reduced Diagnostic Errors</a:t>
            </a:r>
            <a:endParaRPr lang="en-US" sz="1937" dirty="0"/>
          </a:p>
        </p:txBody>
      </p:sp>
      <p:sp>
        <p:nvSpPr>
          <p:cNvPr id="12" name="Text 5"/>
          <p:cNvSpPr/>
          <p:nvPr/>
        </p:nvSpPr>
        <p:spPr>
          <a:xfrm>
            <a:off x="7453908" y="4467701"/>
            <a:ext cx="6487835" cy="944404"/>
          </a:xfrm>
          <a:prstGeom prst="rect">
            <a:avLst/>
          </a:prstGeom>
          <a:noFill/>
          <a:ln/>
        </p:spPr>
        <p:txBody>
          <a:bodyPr wrap="square" rtlCol="0" anchor="t"/>
          <a:lstStyle/>
          <a:p>
            <a:pPr marL="0" indent="0" algn="l">
              <a:lnSpc>
                <a:spcPts val="2479"/>
              </a:lnSpc>
              <a:buNone/>
            </a:pPr>
            <a:r>
              <a:rPr lang="en-US" sz="1549" dirty="0">
                <a:solidFill>
                  <a:srgbClr val="DCD7E5"/>
                </a:solidFill>
                <a:latin typeface="Heebo" pitchFamily="34" charset="0"/>
                <a:ea typeface="Heebo" pitchFamily="34" charset="-122"/>
                <a:cs typeface="Heebo" pitchFamily="34" charset="-120"/>
              </a:rPr>
              <a:t>The automated classification system will help lower the risk of diagnostic errors, particularly for less experienced radiologists, leading to more reliable and consistent medical diagnoses.</a:t>
            </a:r>
            <a:endParaRPr lang="en-US" sz="1549" dirty="0"/>
          </a:p>
        </p:txBody>
      </p:sp>
      <p:pic>
        <p:nvPicPr>
          <p:cNvPr id="13" name="Image 5" descr="preencoded.png"/>
          <p:cNvPicPr>
            <a:picLocks noChangeAspect="1"/>
          </p:cNvPicPr>
          <p:nvPr/>
        </p:nvPicPr>
        <p:blipFill>
          <a:blip r:embed="rId8"/>
          <a:stretch>
            <a:fillRect/>
          </a:stretch>
        </p:blipFill>
        <p:spPr>
          <a:xfrm>
            <a:off x="6175058" y="5608796"/>
            <a:ext cx="983813" cy="1763197"/>
          </a:xfrm>
          <a:prstGeom prst="rect">
            <a:avLst/>
          </a:prstGeom>
        </p:spPr>
      </p:pic>
      <p:sp>
        <p:nvSpPr>
          <p:cNvPr id="14" name="Text 6"/>
          <p:cNvSpPr/>
          <p:nvPr/>
        </p:nvSpPr>
        <p:spPr>
          <a:xfrm>
            <a:off x="7453908" y="5805488"/>
            <a:ext cx="4175760" cy="307419"/>
          </a:xfrm>
          <a:prstGeom prst="rect">
            <a:avLst/>
          </a:prstGeom>
          <a:noFill/>
          <a:ln/>
        </p:spPr>
        <p:txBody>
          <a:bodyPr wrap="none" rtlCol="0" anchor="t"/>
          <a:lstStyle/>
          <a:p>
            <a:pPr marL="0" indent="0" algn="l">
              <a:lnSpc>
                <a:spcPts val="2421"/>
              </a:lnSpc>
              <a:buNone/>
            </a:pPr>
            <a:r>
              <a:rPr lang="en-US" sz="1937" dirty="0">
                <a:solidFill>
                  <a:srgbClr val="DCD7E5"/>
                </a:solidFill>
                <a:latin typeface="Montserrat" pitchFamily="34" charset="0"/>
                <a:ea typeface="Montserrat" pitchFamily="34" charset="-122"/>
                <a:cs typeface="Montserrat" pitchFamily="34" charset="-120"/>
              </a:rPr>
              <a:t>Increased Healthcare Accessibility</a:t>
            </a:r>
            <a:endParaRPr lang="en-US" sz="1937" dirty="0"/>
          </a:p>
        </p:txBody>
      </p:sp>
      <p:sp>
        <p:nvSpPr>
          <p:cNvPr id="15" name="Text 7"/>
          <p:cNvSpPr/>
          <p:nvPr/>
        </p:nvSpPr>
        <p:spPr>
          <a:xfrm>
            <a:off x="7453908" y="6230898"/>
            <a:ext cx="6487835" cy="944404"/>
          </a:xfrm>
          <a:prstGeom prst="rect">
            <a:avLst/>
          </a:prstGeom>
          <a:noFill/>
          <a:ln/>
        </p:spPr>
        <p:txBody>
          <a:bodyPr wrap="square" rtlCol="0" anchor="t"/>
          <a:lstStyle/>
          <a:p>
            <a:pPr marL="0" indent="0" algn="l">
              <a:lnSpc>
                <a:spcPts val="2479"/>
              </a:lnSpc>
              <a:buNone/>
            </a:pPr>
            <a:r>
              <a:rPr lang="en-US" sz="1549" dirty="0">
                <a:solidFill>
                  <a:srgbClr val="DCD7E5"/>
                </a:solidFill>
                <a:latin typeface="Heebo" pitchFamily="34" charset="0"/>
                <a:ea typeface="Heebo" pitchFamily="34" charset="-122"/>
                <a:cs typeface="Heebo" pitchFamily="34" charset="-120"/>
              </a:rPr>
              <a:t>By harnessing the power of AI and deep learning, this project can enhance access to quality healthcare, especially in underserved areas where radiological expertise may be limited.</a:t>
            </a:r>
            <a:endParaRPr lang="en-US" sz="1549"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txBody>
          <a:bodyPr/>
          <a:lstStyle/>
          <a:p>
            <a:endParaRPr lang="en-IN"/>
          </a:p>
        </p:txBody>
      </p:sp>
      <p:sp>
        <p:nvSpPr>
          <p:cNvPr id="4" name="Text 1"/>
          <p:cNvSpPr/>
          <p:nvPr/>
        </p:nvSpPr>
        <p:spPr>
          <a:xfrm>
            <a:off x="793790" y="2198370"/>
            <a:ext cx="5670590" cy="708779"/>
          </a:xfrm>
          <a:prstGeom prst="rect">
            <a:avLst/>
          </a:prstGeom>
          <a:noFill/>
          <a:ln/>
        </p:spPr>
        <p:txBody>
          <a:bodyPr wrap="none" rtlCol="0" anchor="t"/>
          <a:lstStyle/>
          <a:p>
            <a:pPr marL="0" indent="0">
              <a:lnSpc>
                <a:spcPts val="5581"/>
              </a:lnSpc>
              <a:buNone/>
            </a:pPr>
            <a:r>
              <a:rPr lang="en-US" sz="4465" b="1" u="sng" dirty="0">
                <a:solidFill>
                  <a:srgbClr val="F2F0F4"/>
                </a:solidFill>
                <a:latin typeface="Montserrat" pitchFamily="34" charset="0"/>
                <a:ea typeface="Montserrat" pitchFamily="34" charset="-122"/>
                <a:cs typeface="Montserrat" pitchFamily="34" charset="-120"/>
              </a:rPr>
              <a:t>CREDITS</a:t>
            </a:r>
            <a:endParaRPr lang="en-US" sz="4465" b="1" u="sng" dirty="0"/>
          </a:p>
        </p:txBody>
      </p:sp>
      <p:sp>
        <p:nvSpPr>
          <p:cNvPr id="5" name="Text 2"/>
          <p:cNvSpPr/>
          <p:nvPr/>
        </p:nvSpPr>
        <p:spPr>
          <a:xfrm>
            <a:off x="793790" y="3360777"/>
            <a:ext cx="13042821" cy="725805"/>
          </a:xfrm>
          <a:prstGeom prst="rect">
            <a:avLst/>
          </a:prstGeom>
          <a:noFill/>
          <a:ln/>
        </p:spPr>
        <p:txBody>
          <a:bodyPr wrap="square" rtlCol="0" anchor="t"/>
          <a:lstStyle/>
          <a:p>
            <a:pPr marL="0" indent="0">
              <a:lnSpc>
                <a:spcPts val="2858"/>
              </a:lnSpc>
              <a:buNone/>
            </a:pPr>
            <a:r>
              <a:rPr lang="en-US" sz="1786" dirty="0">
                <a:solidFill>
                  <a:srgbClr val="DCD7E5"/>
                </a:solidFill>
                <a:latin typeface="Heebo" pitchFamily="34" charset="0"/>
                <a:ea typeface="Heebo" pitchFamily="34" charset="-122"/>
                <a:cs typeface="Heebo" pitchFamily="34" charset="-120"/>
              </a:rPr>
              <a:t>This project was developed by a team of researchers and engineers with expertise in deep learning, medical imaging, and healthcare technology. </a:t>
            </a:r>
            <a:endParaRPr lang="en-US" sz="1786" dirty="0"/>
          </a:p>
        </p:txBody>
      </p:sp>
      <p:sp>
        <p:nvSpPr>
          <p:cNvPr id="6" name="Text 3"/>
          <p:cNvSpPr/>
          <p:nvPr/>
        </p:nvSpPr>
        <p:spPr>
          <a:xfrm>
            <a:off x="1156692" y="4341733"/>
            <a:ext cx="12679918" cy="362903"/>
          </a:xfrm>
          <a:prstGeom prst="rect">
            <a:avLst/>
          </a:prstGeom>
          <a:noFill/>
          <a:ln/>
        </p:spPr>
        <p:txBody>
          <a:bodyPr wrap="none" rtlCol="0" anchor="t"/>
          <a:lstStyle/>
          <a:p>
            <a:pPr marL="342900" indent="-342900" algn="l">
              <a:lnSpc>
                <a:spcPts val="2858"/>
              </a:lnSpc>
              <a:buSzPct val="100000"/>
              <a:buChar char="•"/>
            </a:pPr>
            <a:r>
              <a:rPr lang="en-US" sz="1786" dirty="0">
                <a:solidFill>
                  <a:srgbClr val="DCD7E5"/>
                </a:solidFill>
                <a:latin typeface="Heebo" pitchFamily="34" charset="0"/>
                <a:cs typeface="Heebo" pitchFamily="34" charset="-120"/>
              </a:rPr>
              <a:t>RAJ GAURAV TIWARI  https://www.linkedin.com/in/rgt2006</a:t>
            </a:r>
            <a:r>
              <a:rPr lang="en-US" sz="1200" dirty="0">
                <a:solidFill>
                  <a:srgbClr val="DCD7E5"/>
                </a:solidFill>
                <a:latin typeface="Heebo" pitchFamily="34" charset="0"/>
                <a:cs typeface="Heebo" pitchFamily="34" charset="-120"/>
                <a:hlinkClick r:id="rId4" action="ppaction://hlinkpres?slideindex=1&amp;slidetitle="/>
              </a:rPr>
              <a:t> </a:t>
            </a:r>
            <a:endParaRPr lang="en-US" sz="1786" dirty="0"/>
          </a:p>
        </p:txBody>
      </p:sp>
      <p:sp>
        <p:nvSpPr>
          <p:cNvPr id="7" name="Text 4"/>
          <p:cNvSpPr/>
          <p:nvPr/>
        </p:nvSpPr>
        <p:spPr>
          <a:xfrm>
            <a:off x="1156692" y="4783931"/>
            <a:ext cx="12679918" cy="362903"/>
          </a:xfrm>
          <a:prstGeom prst="rect">
            <a:avLst/>
          </a:prstGeom>
          <a:noFill/>
          <a:ln/>
        </p:spPr>
        <p:txBody>
          <a:bodyPr wrap="none" rtlCol="0" anchor="t"/>
          <a:lstStyle/>
          <a:p>
            <a:pPr marL="342900" indent="-342900" algn="l">
              <a:lnSpc>
                <a:spcPts val="2858"/>
              </a:lnSpc>
              <a:buSzPct val="100000"/>
              <a:buChar char="•"/>
            </a:pPr>
            <a:r>
              <a:rPr lang="en-US" sz="1786" dirty="0">
                <a:solidFill>
                  <a:srgbClr val="DCD7E5"/>
                </a:solidFill>
                <a:latin typeface="Heebo" pitchFamily="34" charset="0"/>
                <a:cs typeface="Heebo" pitchFamily="34" charset="-120"/>
              </a:rPr>
              <a:t>MOHAMMAD UMAM ALI  https://www.linkedin.com/in/mohd-umam-ali</a:t>
            </a:r>
            <a:endParaRPr lang="en-US" sz="1786" dirty="0"/>
          </a:p>
        </p:txBody>
      </p:sp>
      <p:sp>
        <p:nvSpPr>
          <p:cNvPr id="8" name="Text 5"/>
          <p:cNvSpPr/>
          <p:nvPr/>
        </p:nvSpPr>
        <p:spPr>
          <a:xfrm>
            <a:off x="1156692" y="5226129"/>
            <a:ext cx="12679918" cy="362903"/>
          </a:xfrm>
          <a:prstGeom prst="rect">
            <a:avLst/>
          </a:prstGeom>
          <a:noFill/>
          <a:ln/>
        </p:spPr>
        <p:txBody>
          <a:bodyPr wrap="none" rtlCol="0" anchor="t"/>
          <a:lstStyle/>
          <a:p>
            <a:pPr marL="342900" indent="-342900" algn="l">
              <a:lnSpc>
                <a:spcPts val="2858"/>
              </a:lnSpc>
              <a:buSzPct val="100000"/>
              <a:buChar char="•"/>
            </a:pPr>
            <a:r>
              <a:rPr lang="en-US" sz="1786" dirty="0">
                <a:solidFill>
                  <a:srgbClr val="DCD7E5"/>
                </a:solidFill>
                <a:latin typeface="Heebo" pitchFamily="34" charset="0"/>
                <a:cs typeface="Heebo" pitchFamily="34" charset="-120"/>
              </a:rPr>
              <a:t>NEERAJ  https://www.linkedin.com/in/neeraj-sharma-80b334301</a:t>
            </a:r>
            <a:endParaRPr lang="en-US" sz="1786" dirty="0"/>
          </a:p>
        </p:txBody>
      </p:sp>
      <p:sp>
        <p:nvSpPr>
          <p:cNvPr id="9" name="Text 6"/>
          <p:cNvSpPr/>
          <p:nvPr/>
        </p:nvSpPr>
        <p:spPr>
          <a:xfrm>
            <a:off x="1156692" y="5668327"/>
            <a:ext cx="12679918" cy="362903"/>
          </a:xfrm>
          <a:prstGeom prst="rect">
            <a:avLst/>
          </a:prstGeom>
          <a:noFill/>
          <a:ln/>
        </p:spPr>
        <p:txBody>
          <a:bodyPr wrap="none" rtlCol="0" anchor="t"/>
          <a:lstStyle/>
          <a:p>
            <a:pPr marL="342900" indent="-342900" algn="l">
              <a:lnSpc>
                <a:spcPts val="2858"/>
              </a:lnSpc>
              <a:buSzPct val="100000"/>
              <a:buChar char="•"/>
            </a:pPr>
            <a:r>
              <a:rPr lang="en-US" sz="1786" dirty="0">
                <a:solidFill>
                  <a:srgbClr val="DCD7E5"/>
                </a:solidFill>
                <a:latin typeface="Heebo" pitchFamily="34" charset="0"/>
                <a:cs typeface="Heebo" pitchFamily="34" charset="-120"/>
              </a:rPr>
              <a:t>KSHITIJ KUMAR RAI https://www.linkedin.com/in/kshitizrai-iitg</a:t>
            </a:r>
            <a:endParaRPr lang="en-US" sz="178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TotalTime>
  <Words>1012</Words>
  <Application>Microsoft Office PowerPoint</Application>
  <PresentationFormat>Custom</PresentationFormat>
  <Paragraphs>69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Heebo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RAJ GAURAV TIWARI</cp:lastModifiedBy>
  <cp:revision>3</cp:revision>
  <dcterms:created xsi:type="dcterms:W3CDTF">2024-08-09T17:47:55Z</dcterms:created>
  <dcterms:modified xsi:type="dcterms:W3CDTF">2024-08-10T17:23:46Z</dcterms:modified>
</cp:coreProperties>
</file>