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8ED7F0-42CF-41B4-940B-8538B8BA781E}">
  <a:tblStyle styleId="{CD8ED7F0-42CF-41B4-940B-8538B8BA7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0389d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0389d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b0389dc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b0389dc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b0389dcf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b0389dcf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b0389dcfc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b0389dcfc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b0389dc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b0389dc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0389dcf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b0389dcf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b0389dc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b0389dc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b0389dcf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b0389dcf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0389dc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b0389dc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0389dcf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0389dcf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b0389dc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b0389dc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b0389dcf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b0389dcf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3750" y="222475"/>
            <a:ext cx="8436000" cy="4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dirty="0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CS699 </a:t>
            </a:r>
            <a:endParaRPr sz="2800" dirty="0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>
                <a:solidFill>
                  <a:srgbClr val="009900"/>
                </a:solidFill>
              </a:rPr>
              <a:t>Inhabitant term prediction</a:t>
            </a:r>
            <a:r>
              <a:rPr lang="en-GB" sz="2800" dirty="0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​</a:t>
            </a:r>
            <a:endParaRPr sz="2800" dirty="0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(Assignment - 1)</a:t>
            </a:r>
            <a:endParaRPr sz="2500" dirty="0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5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000" dirty="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Manas Jhalani, 22M0806</a:t>
            </a:r>
            <a:endParaRPr sz="2000" dirty="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Raj Gothi, 22M2160</a:t>
            </a:r>
            <a:endParaRPr sz="2000" dirty="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Prathamesh </a:t>
            </a:r>
            <a:r>
              <a:rPr lang="en-GB" sz="2000" dirty="0" err="1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Karandikar</a:t>
            </a:r>
            <a:r>
              <a:rPr lang="en-GB" sz="2000" dirty="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22M1155​</a:t>
            </a:r>
            <a:endParaRPr sz="2000" dirty="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					</a:t>
            </a:r>
            <a:r>
              <a:rPr lang="en-GB" sz="2000" dirty="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30th April 2023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9900"/>
                </a:solidFill>
              </a:rPr>
              <a:t>  Analysis</a:t>
            </a:r>
            <a:endParaRPr b="1">
              <a:solidFill>
                <a:srgbClr val="009900"/>
              </a:solidFill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899100" y="1181225"/>
          <a:ext cx="7239000" cy="3237626"/>
        </p:xfrm>
        <a:graphic>
          <a:graphicData uri="http://schemas.openxmlformats.org/drawingml/2006/table">
            <a:tbl>
              <a:tblPr>
                <a:noFill/>
                <a:tableStyleId>{CD8ED7F0-42CF-41B4-940B-8538B8BA781E}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0000FF"/>
                          </a:solidFill>
                        </a:rPr>
                        <a:t>                      </a:t>
                      </a:r>
                      <a:r>
                        <a:rPr lang="en-GB" sz="1700" b="1">
                          <a:solidFill>
                            <a:srgbClr val="0000FF"/>
                          </a:solidFill>
                        </a:rPr>
                        <a:t> City</a:t>
                      </a:r>
                      <a:endParaRPr sz="17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   </a:t>
                      </a:r>
                      <a:r>
                        <a:rPr lang="en-GB" sz="1700" b="1">
                          <a:solidFill>
                            <a:srgbClr val="0000FF"/>
                          </a:solidFill>
                        </a:rPr>
                        <a:t>Predictions</a:t>
                      </a:r>
                      <a:endParaRPr sz="17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Vadodara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Barodian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Ahmedabad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Amdavadi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Mumbai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Mumbaikar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Indore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Indori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Trivandrum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Trivandrumite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Moscow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Moscovite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New York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New Yorker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9900"/>
                </a:solidFill>
              </a:rPr>
              <a:t>Demo</a:t>
            </a:r>
            <a:endParaRPr b="1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210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009900"/>
                </a:solidFill>
              </a:rPr>
              <a:t>Thank You</a:t>
            </a:r>
            <a:endParaRPr sz="4000" b="1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600"/>
              <a:buFont typeface="Arial"/>
              <a:buNone/>
            </a:pPr>
            <a:r>
              <a:rPr lang="en-GB" sz="2500" b="1">
                <a:solidFill>
                  <a:srgbClr val="00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42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create a predictive model that, when provided with the name of a city, can generate the corresponding term used to describe its inhabitants, such as "Mumbai" -&gt; "Mumbaikar."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 City Name / Place Name 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b="1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 Inhabitant term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50" y="3687238"/>
            <a:ext cx="4381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600"/>
              <a:buFont typeface="Arial"/>
              <a:buNone/>
            </a:pPr>
            <a:r>
              <a:rPr lang="en-GB" sz="2500" b="1">
                <a:solidFill>
                  <a:srgbClr val="0099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42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Wikipedia Scraping - Beautiful soup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Kaggle dataset only cities name 40K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cities fetched from scrap: 4500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576" y="565175"/>
            <a:ext cx="2694820" cy="41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386538" y="4356575"/>
            <a:ext cx="2694900" cy="439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l="29392" r="31291"/>
          <a:stretch/>
        </p:blipFill>
        <p:spPr>
          <a:xfrm>
            <a:off x="371763" y="2817775"/>
            <a:ext cx="3595127" cy="1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Cleaning </a:t>
            </a:r>
            <a:endParaRPr sz="2250" b="1">
              <a:solidFill>
                <a:srgbClr val="009900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cases where a city has multiple demonyms associated with it, manually selected the most commonly used demonym for that city.</a:t>
            </a:r>
            <a:endParaRPr sz="24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 a new column by adding a suffix to delve deeper into analyzing the dataset. (eg. </a:t>
            </a:r>
            <a:r>
              <a:rPr lang="en-GB" b="1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ian,ite,an,n,kar etc.)</a:t>
            </a: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Removed cities-demonym pair which have unusual relation. 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Example : South Shields - Sandancer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Dataset Statistics </a:t>
            </a:r>
            <a:endParaRPr sz="2250" b="1">
              <a:solidFill>
                <a:srgbClr val="009900"/>
              </a:solidFill>
              <a:highlight>
                <a:schemeClr val="lt1"/>
              </a:highlight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Total Number of Instances - 3000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Unique Suffixes : 164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950" y="1081950"/>
            <a:ext cx="5065625" cy="3616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7"/>
          <p:cNvGraphicFramePr/>
          <p:nvPr>
            <p:extLst>
              <p:ext uri="{D42A27DB-BD31-4B8C-83A1-F6EECF244321}">
                <p14:modId xmlns:p14="http://schemas.microsoft.com/office/powerpoint/2010/main" val="1887111361"/>
              </p:ext>
            </p:extLst>
          </p:nvPr>
        </p:nvGraphicFramePr>
        <p:xfrm>
          <a:off x="478425" y="2369810"/>
          <a:ext cx="3051950" cy="1250345"/>
        </p:xfrm>
        <a:graphic>
          <a:graphicData uri="http://schemas.openxmlformats.org/drawingml/2006/table">
            <a:tbl>
              <a:tblPr>
                <a:noFill/>
                <a:tableStyleId>{CD8ED7F0-42CF-41B4-940B-8538B8BA781E}</a:tableStyleId>
              </a:tblPr>
              <a:tblGrid>
                <a:gridCol w="152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Train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2686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Validation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145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Test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163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4572000" y="4636275"/>
            <a:ext cx="38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Dataset split according to suffix classes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GB" sz="2500" b="1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Technique​ (1/2)</a:t>
            </a:r>
            <a:endParaRPr sz="2500" b="1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575" y="1134525"/>
            <a:ext cx="4696100" cy="164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8"/>
          <p:cNvGraphicFramePr/>
          <p:nvPr/>
        </p:nvGraphicFramePr>
        <p:xfrm>
          <a:off x="1014800" y="3482725"/>
          <a:ext cx="7239000" cy="1600080"/>
        </p:xfrm>
        <a:graphic>
          <a:graphicData uri="http://schemas.openxmlformats.org/drawingml/2006/table">
            <a:tbl>
              <a:tblPr>
                <a:noFill/>
                <a:tableStyleId>{CD8ED7F0-42CF-41B4-940B-8538B8BA781E}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                             </a:t>
                      </a:r>
                      <a:r>
                        <a:rPr lang="en-GB" sz="1500">
                          <a:solidFill>
                            <a:srgbClr val="0000FF"/>
                          </a:solidFill>
                        </a:rPr>
                        <a:t>Input</a:t>
                      </a:r>
                      <a:endParaRPr sz="15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                          </a:t>
                      </a:r>
                      <a:r>
                        <a:rPr lang="en-GB" sz="1500">
                          <a:solidFill>
                            <a:srgbClr val="0000FF"/>
                          </a:solidFill>
                        </a:rPr>
                        <a:t>Example</a:t>
                      </a:r>
                      <a:endParaRPr sz="15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City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“ Tokyo ”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Byte Pair Encoded City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“ To&lt;SEP&gt;k&lt;SEP&gt;y&lt;SEP&gt;o ”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City + Phonemes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“ Tokyo&lt;SEP&gt;T OW K IY OW ”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" name="Google Shape;93;p18"/>
          <p:cNvSpPr txBox="1"/>
          <p:nvPr/>
        </p:nvSpPr>
        <p:spPr>
          <a:xfrm>
            <a:off x="1441600" y="2927700"/>
            <a:ext cx="6771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Model Architecture when input is city, byte pair encoded city, city+phonemes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009900"/>
                </a:solidFill>
              </a:rPr>
              <a:t>  Technique (2/2)</a:t>
            </a:r>
            <a:endParaRPr sz="2250" b="1">
              <a:solidFill>
                <a:srgbClr val="0099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96225" y="1094550"/>
            <a:ext cx="3924300" cy="2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001150" y="1094550"/>
            <a:ext cx="3773100" cy="21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5" y="1160675"/>
            <a:ext cx="39243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75" y="1160675"/>
            <a:ext cx="44282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815325" y="3218150"/>
            <a:ext cx="13704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1700">
                <a:solidFill>
                  <a:srgbClr val="0000FF"/>
                </a:solidFill>
              </a:rPr>
              <a:t>Step 1</a:t>
            </a:r>
            <a:endParaRPr sz="1700">
              <a:solidFill>
                <a:srgbClr val="0000FF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264750" y="3218150"/>
            <a:ext cx="12459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</a:t>
            </a:r>
            <a:r>
              <a:rPr lang="en-GB" sz="1700">
                <a:solidFill>
                  <a:srgbClr val="0000FF"/>
                </a:solidFill>
              </a:rPr>
              <a:t>Step 2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98450" y="4137925"/>
            <a:ext cx="82758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Step 1 - Fine-Tune to predict phoneme from city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Step 2 - Fine-Tune to predict demonym from city and phoneme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68525" y="3591938"/>
            <a:ext cx="3826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Finetune for predicting phonemes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700250" y="3591938"/>
            <a:ext cx="43749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Finetune for predicting inhabitant term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9900"/>
                </a:solidFill>
              </a:rPr>
              <a:t>Model Details</a:t>
            </a:r>
            <a:endParaRPr b="1">
              <a:solidFill>
                <a:srgbClr val="009900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73800" y="1103450"/>
            <a:ext cx="8458500" cy="3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Model Name - Flan T5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Learning Rate - 1e-5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Weight Decay - 0.05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Train Batch Size - 8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Validation Batch Size - 32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Number of Epochs - 100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Vocab Size of BPE - 500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FF"/>
                </a:solidFill>
              </a:rPr>
              <a:t>Model used for phoneme prediction - Grapheme-to-phoneme (G2P)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9900"/>
                </a:solidFill>
              </a:rPr>
              <a:t>  Results</a:t>
            </a:r>
            <a:endParaRPr b="1">
              <a:solidFill>
                <a:srgbClr val="009900"/>
              </a:solidFill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547625" y="1290000"/>
          <a:ext cx="8084400" cy="2955560"/>
        </p:xfrm>
        <a:graphic>
          <a:graphicData uri="http://schemas.openxmlformats.org/drawingml/2006/table">
            <a:tbl>
              <a:tblPr>
                <a:noFill/>
                <a:tableStyleId>{CD8ED7F0-42CF-41B4-940B-8538B8BA781E}</a:tableStyleId>
              </a:tblPr>
              <a:tblGrid>
                <a:gridCol w="20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Input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Train Accuracy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Validation Accuracy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Test Accuracy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</a:rPr>
                        <a:t>91%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</a:rPr>
                        <a:t>42%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</a:rPr>
                        <a:t>40%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Byte Pair Encoded City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85%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20%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18%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City + Phonemes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87%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35%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34%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City + Phonemes (MASK)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88%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37%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36%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Simple Light</vt:lpstr>
      <vt:lpstr>PowerPoint Presentation</vt:lpstr>
      <vt:lpstr>Problem Statement </vt:lpstr>
      <vt:lpstr>Data Collection </vt:lpstr>
      <vt:lpstr>Data Cleaning </vt:lpstr>
      <vt:lpstr>Dataset Statistics </vt:lpstr>
      <vt:lpstr>Technique​ (1/2) </vt:lpstr>
      <vt:lpstr>  Technique (2/2)</vt:lpstr>
      <vt:lpstr>Model Details</vt:lpstr>
      <vt:lpstr>  Results</vt:lpstr>
      <vt:lpstr>  Analysis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 Gothi</cp:lastModifiedBy>
  <cp:revision>1</cp:revision>
  <dcterms:modified xsi:type="dcterms:W3CDTF">2023-10-09T18:40:06Z</dcterms:modified>
</cp:coreProperties>
</file>