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F0CACF-E8C6-4BAE-B0C7-856D6E95F05D}">
  <a:tblStyle styleId="{69F0CACF-E8C6-4BAE-B0C7-856D6E95F0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b0389dc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b0389dc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9a755eb2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9a755eb2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9a755eb2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9a755eb2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9a755eb2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9a755eb2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b0389dcf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b0389dcf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b0389dcfc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b0389dcf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b0389dc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b0389dc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9a755eb2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9a755eb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9a755eb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9a755eb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9a755eb2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9a755eb2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9a755eb2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9a755eb2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9a755eb2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9a755eb2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9a755eb2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9a755eb2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9a755eb2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9a755eb2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3750" y="222475"/>
            <a:ext cx="8436000" cy="4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rgbClr val="0099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CS699 </a:t>
            </a:r>
            <a:endParaRPr b="1" sz="2800">
              <a:solidFill>
                <a:srgbClr val="0099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009900"/>
                </a:solidFill>
              </a:rPr>
              <a:t>POS Tagging Using HMM</a:t>
            </a:r>
            <a:endParaRPr b="1" sz="2800">
              <a:solidFill>
                <a:srgbClr val="0099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0099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						  (Assignment - 2)</a:t>
            </a:r>
            <a:endParaRPr sz="2500">
              <a:solidFill>
                <a:srgbClr val="009900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GB" sz="20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Manas Jhalani, 22M0806</a:t>
            </a:r>
            <a:endParaRPr sz="20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Raj Gothi, 22M2160</a:t>
            </a:r>
            <a:endParaRPr sz="20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Prathamesh Karandikar, 22M1155​</a:t>
            </a:r>
            <a:endParaRPr sz="20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						</a:t>
            </a:r>
            <a:r>
              <a:rPr lang="en-GB" sz="20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8th October 2023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50">
                <a:solidFill>
                  <a:srgbClr val="009900"/>
                </a:solidFill>
              </a:rPr>
              <a:t>Modelling Details</a:t>
            </a:r>
            <a:endParaRPr b="1" sz="2250">
              <a:solidFill>
                <a:srgbClr val="009900"/>
              </a:solidFill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063500"/>
            <a:ext cx="8520600" cy="3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Without Smoothing :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With Smoothing (S):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descr="{&quot;aid&quot;:null,&quot;backgroundColor&quot;:&quot;#F7F7F8&quot;,&quot;font&quot;:{&quot;size&quot;:14.5,&quot;family&quot;:&quot;Times New Roman&quot;,&quot;color&quot;:&quot;#374151&quot;},&quot;code&quot;:&quot;$$P(Tag[i]∣Tag[j])\\,=\\frac{\\#(Tag[i],Tag[j])+S}{Rowsum(Tag[j],Tag[k])+S\\cdot \\#(Tags)\n  }$$&quot;,&quot;id&quot;:&quot;1&quot;,&quot;type&quot;:&quot;$$&quot;,&quot;ts&quot;:1696738912257,&quot;cs&quot;:&quot;anBLPkpGcJE3py7QsKWHrg==&quot;,&quot;size&quot;:{&quot;width&quot;:515.5,&quot;height&quot;:47.5}}"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213" y="3639575"/>
            <a:ext cx="4910138" cy="452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font&quot;:{&quot;size&quot;:12,&quot;color&quot;:&quot;#000000&quot;,&quot;family&quot;:&quot;Arial&quot;},&quot;backgroundColorModified&quot;:false,&quot;backgroundColor&quot;:&quot;#FFFFFF&quot;,&quot;code&quot;:&quot;$$P(Word[i]∣Tag[j])\\,=\\,\\frac{\\#(Word[i],Tag[j])\\,+S}{Columnsum(Word[k],Tag[j])+S\\cdot\\#(Tags)}$$&quot;,&quot;id&quot;:&quot;3&quot;,&quot;ts&quot;:1696864330539,&quot;cs&quot;:&quot;ULmwfJLt1/jOomt+A5dVCw==&quot;,&quot;size&quot;:{&quot;width&quot;:559,&quot;height&quot;:45.5}}"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575" y="4362175"/>
            <a:ext cx="5324475" cy="433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id&quot;:&quot;4&quot;,&quot;code&quot;:&quot;$$P(Tag[i]∣Tag[j])\\,=\\,\\frac{\\#(Tag[i],Tag[j])}{Rowsum(Tag[j],Tag[k])}$$&quot;,&quot;aid&quot;:null,&quot;font&quot;:{&quot;color&quot;:&quot;#595959&quot;,&quot;family&quot;:&quot;Arial&quot;,&quot;size&quot;:14},&quot;type&quot;:&quot;$$&quot;,&quot;ts&quot;:1696739384080,&quot;cs&quot;:&quot;HTN0cFXCicqA84ORvRfGNw==&quot;,&quot;size&quot;:{&quot;width&quot;:442,&quot;height&quot;:53}}" id="115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9225" y="2253725"/>
            <a:ext cx="4259400" cy="45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type&quot;:&quot;$$&quot;,&quot;font&quot;:{&quot;size&quot;:12,&quot;family&quot;:&quot;Arial&quot;,&quot;color&quot;:&quot;#000000&quot;},&quot;id&quot;:&quot;5&quot;,&quot;code&quot;:&quot;$$P(Word[i]∣Tag[j])\\,=\\,\\frac{\\#(Word[i],Tag[j])}{Columnsum(Word[k],Tag[j])}$$&quot;,&quot;ts&quot;:1696739565450,&quot;cs&quot;:&quot;98rsmFQokRyzV27neVULRQ==&quot;,&quot;size&quot;:{&quot;width&quot;:439.3333333333333,&quot;height&quot;:45.666666666666664}}" id="116" name="Google Shape;11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6600" y="1595075"/>
            <a:ext cx="4184650" cy="4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						</a:t>
            </a:r>
            <a:r>
              <a:rPr lang="en-GB" sz="1100">
                <a:solidFill>
                  <a:srgbClr val="009900"/>
                </a:solidFill>
              </a:rPr>
              <a:t>	</a:t>
            </a:r>
            <a:r>
              <a:rPr b="1" lang="en-GB" sz="2250">
                <a:solidFill>
                  <a:srgbClr val="009900"/>
                </a:solidFill>
                <a:latin typeface="Roboto"/>
                <a:ea typeface="Roboto"/>
                <a:cs typeface="Roboto"/>
                <a:sym typeface="Roboto"/>
              </a:rPr>
              <a:t>Decoding</a:t>
            </a:r>
            <a:endParaRPr b="1" sz="2250">
              <a:solidFill>
                <a:srgbClr val="009900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34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Implemented Dynamic Programming: It computes the highest probability of reaching a specific tag at the current token for every token and potential tag. This calculation is based on the preceding token's tag, as well as the transition and emission probabilities.</a:t>
            </a:r>
            <a:endParaRPr sz="160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time complexity is O(n.T</a:t>
            </a:r>
            <a:r>
              <a:rPr baseline="30000"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 where </a:t>
            </a:r>
            <a:r>
              <a:rPr i="1" lang="en-GB" sz="1600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represents the number of tokens and </a:t>
            </a:r>
            <a:r>
              <a:rPr i="1" lang="en-GB" sz="1600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represents the number of tags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backpointers are used to choose the optimal tags for the previous tokens, tracing back until it reaches the beginning of the sequence.</a:t>
            </a:r>
            <a:endParaRPr sz="160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If a word is absent in the corpus during decoding, we assign the emission probability as 1.</a:t>
            </a:r>
            <a:endParaRPr sz="220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50">
                <a:solidFill>
                  <a:srgbClr val="009900"/>
                </a:solidFill>
              </a:rPr>
              <a:t>    </a:t>
            </a:r>
            <a:r>
              <a:rPr b="1" lang="en-GB" sz="2250">
                <a:solidFill>
                  <a:srgbClr val="009900"/>
                </a:solidFill>
              </a:rPr>
              <a:t>Discriminative vs Generative POS Tagging</a:t>
            </a:r>
            <a:endParaRPr b="1" sz="2250">
              <a:solidFill>
                <a:srgbClr val="009900"/>
              </a:solidFill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Discriminative POS Tagging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Focuses on learning the conditional probability of a tag given the observed data (P(tag | word)).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Examples: CRFs, MEMMs, SVMs.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Considers the entire sentence when making predictions.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Performs well with ample labeled training data.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Capable of capturing complex dependencies between tags.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</a:t>
            </a:r>
            <a:r>
              <a:rPr lang="en-GB">
                <a:solidFill>
                  <a:srgbClr val="0000FF"/>
                </a:solidFill>
              </a:rPr>
              <a:t>Generative POS Tagging</a:t>
            </a:r>
            <a:endParaRPr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Aims to model the joint probability of words and tags (P(word, tag)).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Examples: HMMs, Transformation-based learning.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Focuses on learning probability distributions of words for each tag and transition probabilities between tags.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Can work reasonably well with smaller datasets as it generates data based on learned distributions.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Can be computationally more efficient compared to discriminative models.</a:t>
            </a:r>
            <a:endParaRPr sz="16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267200" y="17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720">
                <a:solidFill>
                  <a:srgbClr val="009900"/>
                </a:solidFill>
              </a:rPr>
              <a:t> </a:t>
            </a:r>
            <a:r>
              <a:rPr b="1" lang="en-GB" sz="3720">
                <a:solidFill>
                  <a:srgbClr val="009900"/>
                </a:solidFill>
              </a:rPr>
              <a:t>Demo</a:t>
            </a:r>
            <a:endParaRPr b="1" sz="372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109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009900"/>
                </a:solidFill>
              </a:rPr>
              <a:t>Thank You</a:t>
            </a:r>
            <a:endParaRPr b="1" sz="400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600"/>
              <a:buFont typeface="Arial"/>
              <a:buNone/>
            </a:pPr>
            <a:r>
              <a:rPr b="1" lang="en-GB" sz="2500">
                <a:solidFill>
                  <a:srgbClr val="00990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142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create a sequence-to-sequence model capable of generating the Part-of-Speech (POS) tag sequence for a given input sequence of words.</a:t>
            </a:r>
            <a:endParaRPr sz="20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Input</a:t>
            </a: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: Sequence of words</a:t>
            </a:r>
            <a:endParaRPr sz="16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Output</a:t>
            </a:r>
            <a:r>
              <a:rPr lang="en-GB" sz="16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: POS Tags</a:t>
            </a:r>
            <a:endParaRPr sz="1600">
              <a:solidFill>
                <a:srgbClr val="0000F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25" y="3374313"/>
            <a:ext cx="76295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50">
                <a:solidFill>
                  <a:srgbClr val="009900"/>
                </a:solidFill>
              </a:rPr>
              <a:t>Overall Performance</a:t>
            </a:r>
            <a:endParaRPr b="1" sz="2250">
              <a:solidFill>
                <a:srgbClr val="0099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We have utilized 5-Fold Cross Validation.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>
                <a:solidFill>
                  <a:srgbClr val="0000FF"/>
                </a:solidFill>
              </a:rPr>
              <a:t>Precision: 0.9563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>
                <a:solidFill>
                  <a:srgbClr val="0000FF"/>
                </a:solidFill>
              </a:rPr>
              <a:t>Recall: 0.9560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>
                <a:solidFill>
                  <a:srgbClr val="0000FF"/>
                </a:solidFill>
              </a:rPr>
              <a:t>F1-score: 0.9560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>
                <a:solidFill>
                  <a:srgbClr val="0000FF"/>
                </a:solidFill>
              </a:rPr>
              <a:t>F0.5-score: 0.9562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>
                <a:solidFill>
                  <a:srgbClr val="0000FF"/>
                </a:solidFill>
              </a:rPr>
              <a:t>F2-score: 0.9560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"All the scores provided are calculated as weighted averages of the individual scores for each of the 12 POS tags mentioned above."</a:t>
            </a:r>
            <a:endParaRPr b="1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8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50">
                <a:solidFill>
                  <a:srgbClr val="009900"/>
                </a:solidFill>
              </a:rPr>
              <a:t> </a:t>
            </a:r>
            <a:r>
              <a:rPr b="1" lang="en-GB" sz="2250">
                <a:solidFill>
                  <a:srgbClr val="009900"/>
                </a:solidFill>
              </a:rPr>
              <a:t>Results (Class-Wise Distribution) (1/2)</a:t>
            </a:r>
            <a:endParaRPr b="1" sz="2250">
              <a:solidFill>
                <a:srgbClr val="009900"/>
              </a:solidFill>
            </a:endParaRPr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952500" y="145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{69F0CACF-E8C6-4BAE-B0C7-856D6E95F05D}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POS Tag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Average Precision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Average Recall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Average F1-score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DET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0.9561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0.9869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0.9712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NOUN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0.9618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0.9461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0.9539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ADJ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0.9107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0.9118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0.9113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VERB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0.9746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0.9448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0.9594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ADP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0.9488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0.9679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0.9582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ADV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0.9069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0.8941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0.9004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-GB" sz="2500">
                <a:solidFill>
                  <a:srgbClr val="009900"/>
                </a:solidFill>
              </a:rPr>
              <a:t> Results (Class-Wise Distribution) (2/2)</a:t>
            </a:r>
            <a:endParaRPr b="1" sz="2500">
              <a:solidFill>
                <a:srgbClr val="00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532050" y="1524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{69F0CACF-E8C6-4BAE-B0C7-856D6E95F05D}</a:tableStyleId>
              </a:tblPr>
              <a:tblGrid>
                <a:gridCol w="2019975"/>
                <a:gridCol w="2019975"/>
                <a:gridCol w="2019975"/>
                <a:gridCol w="2019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POS Tag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Average Precision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Average Recall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Average F1-score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0000FF"/>
                          </a:solidFill>
                        </a:rPr>
                        <a:t> .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0.9800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0.9995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0.9897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CONJ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0.9899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0.9934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0.9916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PRON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0.9524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0.9838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0.9679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PRT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0.9068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0.8958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0.9012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NUM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0.9691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0.9114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0.9394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X(Other Foreign Word)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0.6690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0.4490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</a:rPr>
                        <a:t>0.5352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" name="Google Shape;80;p17"/>
          <p:cNvSpPr txBox="1"/>
          <p:nvPr/>
        </p:nvSpPr>
        <p:spPr>
          <a:xfrm rot="10800000">
            <a:off x="596635" y="4805250"/>
            <a:ext cx="17400" cy="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50">
                <a:solidFill>
                  <a:srgbClr val="009900"/>
                </a:solidFill>
              </a:rPr>
              <a:t>Confusion Matrix</a:t>
            </a:r>
            <a:endParaRPr b="1" sz="2250">
              <a:solidFill>
                <a:srgbClr val="009900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875" y="1120650"/>
            <a:ext cx="43060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50">
                <a:solidFill>
                  <a:srgbClr val="009900"/>
                </a:solidFill>
              </a:rPr>
              <a:t>Interpretation (1/2)</a:t>
            </a:r>
            <a:endParaRPr b="1" sz="225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</a:rPr>
              <a:t>From confusion matrix we could conclude that :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‘X’ is maximally confused with ‘NOUN’ Tag :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-GB">
                <a:solidFill>
                  <a:srgbClr val="0000FF"/>
                </a:solidFill>
              </a:rPr>
              <a:t>Reason: </a:t>
            </a: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X is a foreign term that often takes the place of the NOUN tag in grammar. Moreover, it is less commonly found in the corpus compared to other tags.</a:t>
            </a:r>
            <a:endParaRPr sz="160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-GB">
                <a:solidFill>
                  <a:srgbClr val="0000FF"/>
                </a:solidFill>
              </a:rPr>
              <a:t>Sentence: “It would seem to represent esprit de corps run riot”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-GB">
                <a:solidFill>
                  <a:srgbClr val="0000FF"/>
                </a:solidFill>
              </a:rPr>
              <a:t>Expected Output: ['PRON', 'VERB', 'VERB', 'PRT', 'VERB',</a:t>
            </a:r>
            <a:r>
              <a:rPr b="1" lang="en-GB">
                <a:solidFill>
                  <a:srgbClr val="009900"/>
                </a:solidFill>
              </a:rPr>
              <a:t> 'X', 'X', 'X'</a:t>
            </a:r>
            <a:r>
              <a:rPr lang="en-GB">
                <a:solidFill>
                  <a:srgbClr val="0000FF"/>
                </a:solidFill>
              </a:rPr>
              <a:t>, 'VERB', 'NOUN', '.']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-GB">
                <a:solidFill>
                  <a:srgbClr val="0000FF"/>
                </a:solidFill>
              </a:rPr>
              <a:t>Output: ['PRON', 'VERB', 'VERB', 'PRT', 'VERB', </a:t>
            </a:r>
            <a:r>
              <a:rPr b="1" lang="en-GB">
                <a:solidFill>
                  <a:srgbClr val="FF0000"/>
                </a:solidFill>
              </a:rPr>
              <a:t>'DET', 'NOUN', 'NOUN'</a:t>
            </a:r>
            <a:r>
              <a:rPr lang="en-GB">
                <a:solidFill>
                  <a:srgbClr val="0000FF"/>
                </a:solidFill>
              </a:rPr>
              <a:t>, 'VERB', 'NOUN', '.']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‘PRT’ is sometimes confused with ‘ADP’ Tag.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-GB">
                <a:solidFill>
                  <a:srgbClr val="0000FF"/>
                </a:solidFill>
              </a:rPr>
              <a:t>Sentence: “I have a hunch Marv Breeding might move up a notch.”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-GB">
                <a:solidFill>
                  <a:srgbClr val="0000FF"/>
                </a:solidFill>
              </a:rPr>
              <a:t>Expected Output: ['PRON', 'VERB', 'DET', 'NOUN', 'NOUN', 'NOUN', 'VERB', 'VERB', </a:t>
            </a:r>
            <a:r>
              <a:rPr b="1" lang="en-GB">
                <a:solidFill>
                  <a:srgbClr val="009900"/>
                </a:solidFill>
              </a:rPr>
              <a:t>'PRT'</a:t>
            </a:r>
            <a:r>
              <a:rPr lang="en-GB">
                <a:solidFill>
                  <a:srgbClr val="0000FF"/>
                </a:solidFill>
              </a:rPr>
              <a:t>, 'DET', 'NOUN', '.']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-GB">
                <a:solidFill>
                  <a:srgbClr val="0000FF"/>
                </a:solidFill>
              </a:rPr>
              <a:t>Output: ['PRON', 'VERB', 'DET', 'NOUN', 'NOUN', 'NOUN', 'VERB', 'VERB', </a:t>
            </a:r>
            <a:r>
              <a:rPr b="1" lang="en-GB">
                <a:solidFill>
                  <a:srgbClr val="FF0000"/>
                </a:solidFill>
              </a:rPr>
              <a:t>'ADP'</a:t>
            </a:r>
            <a:r>
              <a:rPr lang="en-GB">
                <a:solidFill>
                  <a:srgbClr val="0000FF"/>
                </a:solidFill>
              </a:rPr>
              <a:t>, 'DET', 'NOUN', '.']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50">
                <a:solidFill>
                  <a:srgbClr val="009900"/>
                </a:solidFill>
              </a:rPr>
              <a:t>Interpretation (2/2)</a:t>
            </a:r>
            <a:endParaRPr b="1" sz="225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‘NUM’ is also sometimes confused with ‘NOUN’ Tag.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-GB">
                <a:solidFill>
                  <a:srgbClr val="0000FF"/>
                </a:solidFill>
              </a:rPr>
              <a:t>Reason: </a:t>
            </a:r>
            <a:r>
              <a:rPr lang="en-GB" sz="1200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NUM tag can appear in a sentence where there are also potential occurrences of the NOUN tag.</a:t>
            </a:r>
            <a:endParaRPr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-GB">
                <a:solidFill>
                  <a:srgbClr val="0000FF"/>
                </a:solidFill>
              </a:rPr>
              <a:t>Example: “As wars go, Laos is an extremely little one.”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-GB">
                <a:solidFill>
                  <a:srgbClr val="0000FF"/>
                </a:solidFill>
              </a:rPr>
              <a:t>Expected Output: ['ADP', 'NOUN', 'VERB', '.', 'NOUN', 'VERB', 'DET', 'ADV', 'ADJ', </a:t>
            </a:r>
            <a:r>
              <a:rPr b="1" lang="en-GB">
                <a:solidFill>
                  <a:srgbClr val="009900"/>
                </a:solidFill>
              </a:rPr>
              <a:t>'NUM'</a:t>
            </a:r>
            <a:r>
              <a:rPr lang="en-GB">
                <a:solidFill>
                  <a:srgbClr val="0000FF"/>
                </a:solidFill>
              </a:rPr>
              <a:t>, '.'] 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-GB">
                <a:solidFill>
                  <a:srgbClr val="0000FF"/>
                </a:solidFill>
              </a:rPr>
              <a:t>Output: ['ADP', 'NOUN', 'VERB', '.', 'NOUN', 'VERB', 'DET', 'ADV', 'ADJ', </a:t>
            </a:r>
            <a:r>
              <a:rPr b="1" lang="en-GB">
                <a:solidFill>
                  <a:srgbClr val="FF0000"/>
                </a:solidFill>
              </a:rPr>
              <a:t>'NOUN'</a:t>
            </a:r>
            <a:r>
              <a:rPr lang="en-GB">
                <a:solidFill>
                  <a:srgbClr val="0000FF"/>
                </a:solidFill>
              </a:rPr>
              <a:t>, '.']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majority of the remaining tags are easily distinguishable from one another.</a:t>
            </a:r>
            <a:endParaRPr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-GB" sz="2500">
                <a:solidFill>
                  <a:srgbClr val="009900"/>
                </a:solidFill>
              </a:rPr>
              <a:t>Data Processing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>
                <a:solidFill>
                  <a:srgbClr val="0000FF"/>
                </a:solidFill>
              </a:rPr>
              <a:t>Dataset Used - Brown Corpus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>
                <a:solidFill>
                  <a:srgbClr val="0000FF"/>
                </a:solidFill>
              </a:rPr>
              <a:t>Dataset split - 90 : 10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-GB">
                <a:solidFill>
                  <a:srgbClr val="0000FF"/>
                </a:solidFill>
              </a:rPr>
              <a:t>Preprocessing :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Transforming every word in the sentence to lowercase.</a:t>
            </a:r>
            <a:endParaRPr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Roboto"/>
              <a:buChar char="●"/>
            </a:pPr>
            <a:r>
              <a:rPr lang="en-GB">
                <a:solidFill>
                  <a:srgbClr val="0000F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Divide the sentence into tokens by separating at spaces and punctuation marks.</a:t>
            </a:r>
            <a:endParaRPr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