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5"/>
  </p:notesMasterIdLst>
  <p:handoutMasterIdLst>
    <p:handoutMasterId r:id="rId26"/>
  </p:handoutMasterIdLst>
  <p:sldIdLst>
    <p:sldId id="277" r:id="rId4"/>
    <p:sldId id="399" r:id="rId5"/>
    <p:sldId id="400" r:id="rId6"/>
    <p:sldId id="408" r:id="rId7"/>
    <p:sldId id="401" r:id="rId8"/>
    <p:sldId id="409" r:id="rId9"/>
    <p:sldId id="402" r:id="rId10"/>
    <p:sldId id="403" r:id="rId11"/>
    <p:sldId id="410" r:id="rId12"/>
    <p:sldId id="411" r:id="rId13"/>
    <p:sldId id="404" r:id="rId14"/>
    <p:sldId id="413" r:id="rId15"/>
    <p:sldId id="414" r:id="rId16"/>
    <p:sldId id="415" r:id="rId17"/>
    <p:sldId id="417" r:id="rId18"/>
    <p:sldId id="418" r:id="rId19"/>
    <p:sldId id="416" r:id="rId20"/>
    <p:sldId id="405" r:id="rId21"/>
    <p:sldId id="406" r:id="rId22"/>
    <p:sldId id="407" r:id="rId23"/>
    <p:sldId id="4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200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2039" y="6035783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92491" y="611629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8070" y="6096500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579" y="6127281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44009" y="365009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/>
              <a:t>Automated Multi-Label </a:t>
            </a:r>
            <a:r>
              <a:rPr lang="en-US" sz="3600" dirty="0" err="1"/>
              <a:t>Thoraic</a:t>
            </a:r>
            <a:r>
              <a:rPr lang="en-US" sz="3600" dirty="0"/>
              <a:t> Disease Diagnosis from Chest X-Rays 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6957" y="4496736"/>
            <a:ext cx="3228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Sahil Jana-22BAI71057 </a:t>
            </a:r>
          </a:p>
          <a:p>
            <a:r>
              <a:rPr lang="en-US" sz="2000" dirty="0"/>
              <a:t>Raj Guru-22BAI71085</a:t>
            </a:r>
          </a:p>
          <a:p>
            <a:r>
              <a:rPr lang="en-US" sz="2000" dirty="0"/>
              <a:t>Chhanak Dixit-22BAI71103</a:t>
            </a:r>
          </a:p>
          <a:p>
            <a:r>
              <a:rPr lang="en-US" sz="2000" dirty="0"/>
              <a:t>Diya Choudhary-22BAI71111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45391" y="4522541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Prof. Harjot Singh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895C-A1EA-F076-6C96-C8DFFDFF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D506-1E40-6DBE-3A9D-1BD5D004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3. Evaluation and Comparison Evaluation Metrics:</a:t>
            </a:r>
          </a:p>
          <a:p>
            <a:pPr marL="0" indent="0">
              <a:buNone/>
            </a:pPr>
            <a:r>
              <a:rPr lang="en-IN" dirty="0"/>
              <a:t>Accuracy, Precision, Recall, F1-Score (per class and weighted averages).</a:t>
            </a:r>
          </a:p>
          <a:p>
            <a:r>
              <a:rPr lang="en-IN" dirty="0"/>
              <a:t>Parallel Experiment:</a:t>
            </a:r>
          </a:p>
          <a:p>
            <a:pPr marL="0" indent="0">
              <a:buNone/>
            </a:pPr>
            <a:r>
              <a:rPr lang="en-IN" dirty="0"/>
              <a:t>   MobileNetV2 tested as a lightweight alternative.</a:t>
            </a:r>
          </a:p>
          <a:p>
            <a:pPr marL="0" indent="0">
              <a:buNone/>
            </a:pPr>
            <a:r>
              <a:rPr lang="en-IN" dirty="0"/>
              <a:t>   DenseNet121 outperformed MobileNetV2 in multi-label accuracy.</a:t>
            </a:r>
          </a:p>
          <a:p>
            <a:r>
              <a:rPr lang="en-IN" dirty="0"/>
              <a:t>Prediction Threshold:</a:t>
            </a:r>
          </a:p>
          <a:p>
            <a:pPr marL="0" indent="0">
              <a:buNone/>
            </a:pPr>
            <a:r>
              <a:rPr lang="en-IN" dirty="0"/>
              <a:t>   Applied 0.5 threshold per class for decision-making.</a:t>
            </a:r>
          </a:p>
          <a:p>
            <a:r>
              <a:rPr lang="en-IN" dirty="0"/>
              <a:t>Toolkits Used: </a:t>
            </a:r>
          </a:p>
          <a:p>
            <a:pPr marL="0" indent="0">
              <a:buNone/>
            </a:pPr>
            <a:r>
              <a:rPr lang="en-IN" dirty="0"/>
              <a:t>   Python 3.10, TensorFlow, OpenCV, Scikit-learn, Matplotlib.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6F50-02E8-A667-07E9-1F3B4F44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empirical results of the proposed chest X-ray classification model using MobileNetV2. The model was evaluated across two experimental settings—2 epochs and 5 epochs—to analyze its learning dynamics.</a:t>
            </a:r>
          </a:p>
          <a:p>
            <a:pPr marL="0" indent="0">
              <a:buNone/>
            </a:pPr>
            <a:r>
              <a:rPr lang="en-IN" b="1" dirty="0"/>
              <a:t>Performance After 2 Epochs </a:t>
            </a:r>
          </a:p>
          <a:p>
            <a:r>
              <a:rPr lang="en-US" dirty="0"/>
              <a:t>After two epochs of training, the model achieved a validation accuracy of 55.24%. </a:t>
            </a:r>
          </a:p>
          <a:p>
            <a:r>
              <a:rPr lang="en-US" dirty="0"/>
              <a:t>Quantitative analysis revealed a substantial bias toward the dominant "No Finding"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FC0E-D7E7-7CA0-6A84-05CD9BA2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5D22-58D6-2FED-73BB-95E567D4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6FEA-76F5-409A-9226-DEE6360B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B4CE70-BD67-ED3C-588D-66592CB2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38049"/>
              </p:ext>
            </p:extLst>
          </p:nvPr>
        </p:nvGraphicFramePr>
        <p:xfrm>
          <a:off x="838200" y="2528047"/>
          <a:ext cx="10515600" cy="2510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198620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1261441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Metric Type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Value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517588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Validation 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55.24%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021296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Macro 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8385775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Weighted 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0.27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0947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Sample-wise 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0.39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436983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Weighted Precision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0.27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26475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Weighted Recall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0.31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5564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92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2C34-2A67-3DF7-7A21-439BCD52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8358-CC22-B0FA-0D94-627F96C7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Results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7D3C7-F2D3-D9AD-72CA-0E233864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B9458-697B-AA0C-6D56-D7C7ED79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80" y="2215952"/>
            <a:ext cx="5341620" cy="3776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B34F1-A305-4C18-9DA3-7A0C33603A5E}"/>
              </a:ext>
            </a:extLst>
          </p:cNvPr>
          <p:cNvSpPr txBox="1"/>
          <p:nvPr/>
        </p:nvSpPr>
        <p:spPr>
          <a:xfrm>
            <a:off x="405115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vs Validation Accuracy for 2 Epochs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3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8E70-F760-A5F0-814D-8DDD3310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CBAB-A705-0964-88AD-9EBE528B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blue line represents Training Accuracy, and the orange line represents Validation Accuracy.</a:t>
            </a:r>
          </a:p>
          <a:p>
            <a:r>
              <a:rPr lang="en-IN" dirty="0"/>
              <a:t>Both line are increasing as whatever is on x axis increases.</a:t>
            </a:r>
          </a:p>
          <a:p>
            <a:r>
              <a:rPr lang="en-US" dirty="0"/>
              <a:t>The Validation Accuracy is consistently higher than the Training</a:t>
            </a:r>
            <a:r>
              <a:rPr lang="en-US" b="1" dirty="0"/>
              <a:t> </a:t>
            </a:r>
            <a:r>
              <a:rPr lang="en-US" dirty="0"/>
              <a:t>Accuracy.</a:t>
            </a:r>
          </a:p>
          <a:p>
            <a:r>
              <a:rPr lang="en-US" dirty="0"/>
              <a:t>The overall accuracy values are quite low, around 53–55%.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6C27-8F9F-4660-3003-D5DE4AA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6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A2C8-9BE3-036C-F364-2B291606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BC03-2DAA-A28A-9488-B56F0ACA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240" y="28619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5ADB-CBB4-49BE-8430-133EC250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0DEF4-CF69-FC4E-9D88-1A5837C6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40" y="10363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38069042-63F9-C055-C2A6-C0CE5358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40" y="1493520"/>
            <a:ext cx="5730875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531FB-5EA5-21ED-A4E9-94B1657E1519}"/>
              </a:ext>
            </a:extLst>
          </p:cNvPr>
          <p:cNvSpPr txBox="1"/>
          <p:nvPr/>
        </p:nvSpPr>
        <p:spPr>
          <a:xfrm>
            <a:off x="4637405" y="5586056"/>
            <a:ext cx="7399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Confusion Matrix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8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75E-BD00-2A1B-37C7-A41DD7E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A1C7-1531-C4AE-AC2C-B01ACF95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Confusion Matrix provides an intuitive visualization of how the model performs across multiple classes. </a:t>
            </a:r>
          </a:p>
          <a:p>
            <a:pPr marL="0" indent="0" algn="just">
              <a:buNone/>
            </a:pPr>
            <a:r>
              <a:rPr lang="en-US" dirty="0"/>
              <a:t>• High diagonal intensity for the “No Finding” class indicates it was most often correctly predicted.</a:t>
            </a:r>
          </a:p>
          <a:p>
            <a:pPr marL="0" indent="0" algn="just">
              <a:buNone/>
            </a:pPr>
            <a:r>
              <a:rPr lang="en-US" dirty="0"/>
              <a:t> • Disease-specific classes (e.g., “Effusion,” “Infiltration,” “Mass”) showed minimal true positives, with most predictions either being misclassified or ignored.</a:t>
            </a:r>
          </a:p>
          <a:p>
            <a:pPr marL="0" indent="0" algn="just">
              <a:buNone/>
            </a:pPr>
            <a:r>
              <a:rPr lang="en-US" dirty="0"/>
              <a:t> • Overlapping and composite labels (e.g., “</a:t>
            </a:r>
            <a:r>
              <a:rPr lang="en-US" dirty="0" err="1"/>
              <a:t>Effusion|Mass</a:t>
            </a:r>
            <a:r>
              <a:rPr lang="en-US" dirty="0"/>
              <a:t>”) had no clear mapping, further emphasizing the challenge in multi-label medical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AC8B9-73F9-7379-DAA9-AA091BEC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1CA-353E-B710-4A74-40FF3BC7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556A-3B42-3E04-C415-32BBA9C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 After 5 Epochs</a:t>
            </a:r>
          </a:p>
          <a:p>
            <a:pPr marL="0" indent="0">
              <a:buNone/>
            </a:pPr>
            <a:r>
              <a:rPr lang="en-US" dirty="0"/>
              <a:t> Although the observed trends during 5 epochs include: </a:t>
            </a:r>
          </a:p>
          <a:p>
            <a:pPr marL="0" indent="0">
              <a:buNone/>
            </a:pPr>
            <a:r>
              <a:rPr lang="en-US" dirty="0"/>
              <a:t>• Training Accuracy improved to approximately 63% </a:t>
            </a:r>
          </a:p>
          <a:p>
            <a:pPr marL="0" indent="0">
              <a:buNone/>
            </a:pPr>
            <a:r>
              <a:rPr lang="en-US" dirty="0"/>
              <a:t>• Validation Accuracy increased to 60.3% </a:t>
            </a:r>
          </a:p>
          <a:p>
            <a:pPr marL="0" indent="0">
              <a:buNone/>
            </a:pPr>
            <a:r>
              <a:rPr lang="en-US" dirty="0"/>
              <a:t>• Weighted F1-score rose slightly to around 0.32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F01BA-4718-CE9E-54D7-C96010D7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Successfully developed an automated multi-label classification system for thoracic disease detection from chest X-rays.</a:t>
            </a:r>
          </a:p>
          <a:p>
            <a:r>
              <a:rPr lang="en-US" dirty="0"/>
              <a:t>Utilized DenseNet121 with transfer learning and fine-tuning for improved feature extraction.</a:t>
            </a:r>
          </a:p>
          <a:p>
            <a:r>
              <a:rPr lang="en-US" dirty="0"/>
              <a:t>Achieved moderate validation accuracy (~60%) within limited training epochs.</a:t>
            </a:r>
          </a:p>
          <a:p>
            <a:r>
              <a:rPr lang="en-US" dirty="0"/>
              <a:t>Model performed well on dominant disease classes, but struggled with rare and overlapping pathologies.</a:t>
            </a:r>
          </a:p>
          <a:p>
            <a:r>
              <a:rPr lang="en-US" dirty="0"/>
              <a:t>Demonstrated the feasibility of deep learning models to assist radiologists and reduce diagnostic workload.</a:t>
            </a:r>
          </a:p>
          <a:p>
            <a:r>
              <a:rPr lang="en-US" dirty="0"/>
              <a:t>Highlights the need for longer training, advanced balancing techniques, and interpretability for clinical 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Handle Class Imbalance: </a:t>
            </a:r>
            <a:r>
              <a:rPr lang="en-US" dirty="0"/>
              <a:t>Use techniques like SMOTE, class weighting, and oversampling.</a:t>
            </a:r>
          </a:p>
          <a:p>
            <a:r>
              <a:rPr lang="en-US" b="1" dirty="0"/>
              <a:t>Advanced Loss Functions: </a:t>
            </a:r>
            <a:r>
              <a:rPr lang="en-US" dirty="0"/>
              <a:t>Implement Focal Loss or weighted binary cross-entropy to improve rare disease detection.</a:t>
            </a:r>
          </a:p>
          <a:p>
            <a:r>
              <a:rPr lang="en-US" b="1" dirty="0"/>
              <a:t>Explainable AI: </a:t>
            </a:r>
            <a:r>
              <a:rPr lang="en-US" dirty="0"/>
              <a:t>Integrate tools like Grad-CAM for better model transparency and clinical trust.</a:t>
            </a:r>
          </a:p>
          <a:p>
            <a:r>
              <a:rPr lang="en-US" b="1" dirty="0"/>
              <a:t>Extended Training: </a:t>
            </a:r>
            <a:r>
              <a:rPr lang="en-US" dirty="0"/>
              <a:t>Train over more epochs with larger subsets of fine-tuned layers for better feature learning.</a:t>
            </a:r>
          </a:p>
          <a:p>
            <a:r>
              <a:rPr lang="en-US" b="1" dirty="0"/>
              <a:t>Expanded Datasets: </a:t>
            </a:r>
            <a:r>
              <a:rPr lang="en-US" dirty="0"/>
              <a:t>Incorporate additional datasets like </a:t>
            </a:r>
            <a:r>
              <a:rPr lang="en-US" dirty="0" err="1"/>
              <a:t>CheXpert</a:t>
            </a:r>
            <a:r>
              <a:rPr lang="en-US" dirty="0"/>
              <a:t> or Vin Dr-CXR for improved generalization.</a:t>
            </a:r>
          </a:p>
          <a:p>
            <a:r>
              <a:rPr lang="en-US" b="1" dirty="0"/>
              <a:t>Mobile and Real-Time Applications: </a:t>
            </a:r>
            <a:r>
              <a:rPr lang="en-US" dirty="0"/>
              <a:t>Optimize lightweight models (e.g., MobileNetV2, Efficient Net-lite) for mobile or embedded medical 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X. Wang, Y. Peng, L. Lu, Z. Lu, M. Bagheri, and R. M. Summers, "ChestX-ray8: Hospital-scale chest X-ray database and benchmarks on weakly-supervised classification and localization of common thorax diseases," in Proc. IEEE Conf.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Pattern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(CVPR), 2017, pp. 2097–2106.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P.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Rajpurkar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CheXNet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Radiologist-level pneumonia detection on chest X-rays with deep learning,"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arXiv:1711.05225, 2017.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G.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Litjens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"A survey on deep learning in medical image analysis," Med. Image Anal., vol. 42, pp. 60–88, Dec. 2017. 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Saito and M.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Rehmsmeier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"The precision-recall plot is more informative than the ROC plot when evaluating binary classifiers on imbalanced datasets," PLOS ONE, vol. 10, no. 3, pp. e0118432, Mar. 2015. 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T.-Y. Lin et al., "Focal loss for dense object detection," in Proc. IEEE Int. Conf.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(ICCV), 2017, pp. 2980 2988. 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A. Howard et al., "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convolutional neural networks for mobile vision applications,"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arXiv:1704.04861, 2017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8C24-7881-0962-AFF8-06C19DE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2689-3AEA-0489-1493-178BF584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D.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Bysani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Natarajan, "An ensemble deep learning model for pneumonia detection in chest X-ray images using DNN, CNN and transfer learning," in Proc. IEEE Int. Conf.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 (ICCIC), 2020, pp. 1–6.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H. Aggarwal, S. Rawat, and P. Narula, "Comparative analysis of VGG16, ResNet50 and DenseNet121 for classification of COVID-19 CT images using transfer learning," in Proc. IEEE Int. Conf.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Power, Energy, and Controls (ICCPPEC), 2021, pp. 1–6.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M. T. Islam, M. A. Aowal, A. Minhaz, and K. Ashraf, "Abnormality detection and localization in chest X-rays using deep convolutional neural networks,"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arXiv:1705.09850, 2017.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M. Y. Ng, E. Y. P. Lee, J. Yang, et al., "Imaging profile of the COVID-19 infection: radiologic findings and literature review," Radiology: Cardiothoracic Imaging, vol. 2, no. 1, pp. e200034, 2020.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[11] S. Irvin et al., 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CheXpert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 chest radiograph dataset with uncertainty labels and expert comparison," in Proc. AAAI Conf.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33, 2019, pp. 590–597.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H. T. Nguyen et al., 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-CXR: An open dataset of chest X-rays with radiologist annotations," PhysioNet, 2020. [Online].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F. Chollet, 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with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convolutions," in Proc. IEEE Conf.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Pattern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(CVPR), 2017, pp. 1251–1258.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M. Abadi et al., "TensorFlow: A system for large-scale machine learning," in Proc. 12th USENIX Conf. Oper. Syst. Design Implement. (OSDI), 2016, pp. 265–283.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4B460-BDD5-F101-5925-883B5714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 of Chest X-Rays</a:t>
            </a:r>
          </a:p>
          <a:p>
            <a:pPr marL="0" indent="0">
              <a:buNone/>
            </a:pPr>
            <a:r>
              <a:rPr lang="en-US" dirty="0"/>
              <a:t>Most common and affordable imaging tool in medical diagnosis. Crucial for detecting diseases like pneumonia ,cardiomegaly, and   pleural effusion. Non-invasive, quick, and widely available.    </a:t>
            </a:r>
          </a:p>
          <a:p>
            <a:r>
              <a:rPr lang="en-US" b="1" dirty="0"/>
              <a:t>Challenges in Manual Diagnosis</a:t>
            </a:r>
          </a:p>
          <a:p>
            <a:pPr marL="0" indent="0">
              <a:buNone/>
            </a:pPr>
            <a:r>
              <a:rPr lang="en-US" dirty="0"/>
              <a:t>Manual reading is time-consuming and requires specialized expertise. Errors may occur due to radiologist fatigue and workload .Difficulty in identifying multiple overlapping diseases from a single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3F5F-48FA-472D-8075-D84C57FC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600-A873-14EE-A66D-F96DE404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Need for Automated Systems</a:t>
            </a:r>
          </a:p>
          <a:p>
            <a:pPr marL="0" indent="0">
              <a:buNone/>
            </a:pPr>
            <a:r>
              <a:rPr lang="en-US" dirty="0"/>
              <a:t>Real-world cases often require multi-label classification (one X-ray showing multiple diseases).Traditional models focus on single-label, not practical for clinical settings.</a:t>
            </a:r>
          </a:p>
          <a:p>
            <a:pPr marL="0" indent="0">
              <a:buNone/>
            </a:pPr>
            <a:r>
              <a:rPr lang="en-IN" b="1" dirty="0"/>
              <a:t>Solution: </a:t>
            </a:r>
            <a:r>
              <a:rPr lang="en-IN" dirty="0"/>
              <a:t>Deep Learning Approach</a:t>
            </a:r>
          </a:p>
          <a:p>
            <a:pPr marL="0" indent="0">
              <a:buNone/>
            </a:pPr>
            <a:r>
              <a:rPr lang="en-IN" dirty="0"/>
              <a:t>Fine-tuned DenseNet121 model for multi-label disease classification . Utilizes ChestX-ray8 dataset (14 thoracic diseases).Enhances diagnostic speed, accuracy, and supports clinical workflows.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2B70-D816-9D04-4D26-0C3A10B1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 in Thoracic Disease Diagnosis</a:t>
            </a:r>
          </a:p>
          <a:p>
            <a:pPr marL="0" indent="0">
              <a:buNone/>
            </a:pPr>
            <a:r>
              <a:rPr lang="en-US" dirty="0"/>
              <a:t>Chest X-rays often present multiple overlapping diseases in a single image.</a:t>
            </a:r>
          </a:p>
          <a:p>
            <a:pPr marL="0" indent="0">
              <a:buNone/>
            </a:pPr>
            <a:r>
              <a:rPr lang="en-US" dirty="0"/>
              <a:t>Manual diagnosis is prone to :</a:t>
            </a:r>
          </a:p>
          <a:p>
            <a:r>
              <a:rPr lang="en-US" dirty="0"/>
              <a:t>Subjectivity based on radiologist experience. </a:t>
            </a:r>
          </a:p>
          <a:p>
            <a:r>
              <a:rPr lang="en-US" dirty="0"/>
              <a:t>Fatigue-related errors .</a:t>
            </a:r>
          </a:p>
          <a:p>
            <a:r>
              <a:rPr lang="en-US" dirty="0"/>
              <a:t>Inconsistency across different clinicians .</a:t>
            </a:r>
          </a:p>
          <a:p>
            <a:pPr marL="0" indent="0">
              <a:buNone/>
            </a:pPr>
            <a:r>
              <a:rPr lang="en-US" dirty="0"/>
              <a:t>Traditional machine learning models assume single-label classification not suited for real-world multi-pathology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6295-03AE-BC97-5C41-CC8467DB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9D2A-48FC-F988-7474-D4785FE1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Research Objective</a:t>
            </a:r>
          </a:p>
          <a:p>
            <a:pPr marL="0" indent="0">
              <a:buNone/>
            </a:pPr>
            <a:r>
              <a:rPr lang="en-US" dirty="0"/>
              <a:t>Develop an automated deep learning model to identify multiple thoracic diseases from chest X-ray images.</a:t>
            </a:r>
          </a:p>
          <a:p>
            <a:pPr marL="0" indent="0">
              <a:buNone/>
            </a:pPr>
            <a:r>
              <a:rPr lang="en-IN" b="1" dirty="0"/>
              <a:t>Requirements:</a:t>
            </a:r>
          </a:p>
          <a:p>
            <a:r>
              <a:rPr lang="en-IN" dirty="0"/>
              <a:t>Handle multi-label classification effectively.</a:t>
            </a:r>
          </a:p>
          <a:p>
            <a:r>
              <a:rPr lang="en-IN" dirty="0"/>
              <a:t>Maintain high diagnostic accuracy across common and rare diseases.</a:t>
            </a:r>
          </a:p>
          <a:p>
            <a:r>
              <a:rPr lang="en-IN" dirty="0"/>
              <a:t>Reduce radiologist workload and support early detection.</a:t>
            </a:r>
          </a:p>
          <a:p>
            <a:pPr marL="0" indent="0">
              <a:buNone/>
            </a:pPr>
            <a:r>
              <a:rPr lang="en-IN" b="1" dirty="0"/>
              <a:t>Approach: </a:t>
            </a:r>
            <a:r>
              <a:rPr lang="en-IN" dirty="0"/>
              <a:t>Fine-tune a DenseNet121 CNN model using the ChestX-ray8 dataset .Apply transfer learning, data augmentation, and regularization techniques for better generalization.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69698-BB16-CE4A-303A-4FD44B2B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 an automated system for multi-label classification of thoracic diseases from chest X-ray images.</a:t>
            </a:r>
          </a:p>
          <a:p>
            <a:r>
              <a:rPr lang="en-US" dirty="0"/>
              <a:t>Fine-tune DenseNet121 using the ChestX-ray8 dataset for effective feature extraction.</a:t>
            </a:r>
          </a:p>
          <a:p>
            <a:r>
              <a:rPr lang="en-US" dirty="0"/>
              <a:t>Apply transfer learning and data augmentation to improve model performance and generalization.</a:t>
            </a:r>
          </a:p>
          <a:p>
            <a:r>
              <a:rPr lang="en-US" dirty="0"/>
              <a:t>Achieve high accuracy, precision, and recall across both common and rare disease classes.</a:t>
            </a:r>
          </a:p>
          <a:p>
            <a:r>
              <a:rPr lang="en-US" dirty="0"/>
              <a:t>Reduce diagnostic workload for radiologists and enhance early disease detection .</a:t>
            </a:r>
          </a:p>
          <a:p>
            <a:r>
              <a:rPr lang="en-US" dirty="0"/>
              <a:t>Create a scalable pipeline adaptable to real-world clinical 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Data Acquisition and Preprocessing</a:t>
            </a:r>
          </a:p>
          <a:p>
            <a:pPr marL="0" indent="0">
              <a:buNone/>
            </a:pPr>
            <a:r>
              <a:rPr lang="en-US" dirty="0"/>
              <a:t>Dataset: ChestX-ray8 (112,120 frontal chest X-ray images, 14 disease labels).</a:t>
            </a:r>
          </a:p>
          <a:p>
            <a:pPr marL="0" indent="0">
              <a:buNone/>
            </a:pPr>
            <a:r>
              <a:rPr lang="en-US" b="1" dirty="0"/>
              <a:t>Preprocessing steps:</a:t>
            </a:r>
          </a:p>
          <a:p>
            <a:r>
              <a:rPr lang="en-US" dirty="0"/>
              <a:t>Resize images to 320×320 pixels.</a:t>
            </a:r>
          </a:p>
          <a:p>
            <a:r>
              <a:rPr lang="en-US" dirty="0"/>
              <a:t>Normalize pixel values to the [0,1] range.</a:t>
            </a:r>
          </a:p>
          <a:p>
            <a:r>
              <a:rPr lang="en-US" dirty="0"/>
              <a:t>Multi-label binary encoding of disease labels.</a:t>
            </a:r>
          </a:p>
          <a:p>
            <a:r>
              <a:rPr lang="en-US" dirty="0"/>
              <a:t>Split dataset into 80% training and 20% validation.</a:t>
            </a:r>
          </a:p>
          <a:p>
            <a:r>
              <a:rPr lang="en-US" dirty="0"/>
              <a:t>Data augmentation: horizontal flipping for better generalization.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C45B-5312-398B-71BD-AE6D203C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9568-F7C8-A05C-D498-B023E695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2. Model Selection and Training Strategy</a:t>
            </a:r>
          </a:p>
          <a:p>
            <a:pPr marL="0" indent="0">
              <a:buNone/>
            </a:pPr>
            <a:r>
              <a:rPr lang="en-US" dirty="0"/>
              <a:t>Model: Fine-tuned DenseNet121 (pre-trained on ImageNet).</a:t>
            </a:r>
          </a:p>
          <a:p>
            <a:pPr marL="0" indent="0">
              <a:buNone/>
            </a:pPr>
            <a:r>
              <a:rPr lang="en-US" b="1" dirty="0"/>
              <a:t>Architecture modifications:</a:t>
            </a:r>
          </a:p>
          <a:p>
            <a:r>
              <a:rPr lang="en-US" dirty="0"/>
              <a:t>Removed top layer.</a:t>
            </a:r>
          </a:p>
          <a:p>
            <a:r>
              <a:rPr lang="en-US" dirty="0"/>
              <a:t>Added Global Average Pooling layer.</a:t>
            </a:r>
          </a:p>
          <a:p>
            <a:r>
              <a:rPr lang="en-US" dirty="0"/>
              <a:t>Added Dense layer (128 units, </a:t>
            </a:r>
            <a:r>
              <a:rPr lang="en-US" dirty="0" err="1"/>
              <a:t>ReLU</a:t>
            </a:r>
            <a:r>
              <a:rPr lang="en-US" dirty="0"/>
              <a:t> activation).</a:t>
            </a:r>
          </a:p>
          <a:p>
            <a:r>
              <a:rPr lang="en-US" dirty="0"/>
              <a:t>Final sigmoid-activated output layer (14 classes).</a:t>
            </a:r>
          </a:p>
          <a:p>
            <a:pPr marL="0" indent="0">
              <a:buNone/>
            </a:pPr>
            <a:r>
              <a:rPr lang="en-US" b="1" dirty="0"/>
              <a:t>Training Approach:</a:t>
            </a:r>
          </a:p>
          <a:p>
            <a:pPr marL="0" indent="0">
              <a:buNone/>
            </a:pPr>
            <a:r>
              <a:rPr lang="en-US" dirty="0"/>
              <a:t>Stage 1: Freeze all base layers and train classifier head (5 epochs).</a:t>
            </a:r>
          </a:p>
          <a:p>
            <a:pPr marL="0" indent="0">
              <a:buNone/>
            </a:pPr>
            <a:r>
              <a:rPr lang="en-US" dirty="0"/>
              <a:t>Stage 2: Unfreeze last 30 </a:t>
            </a:r>
            <a:r>
              <a:rPr lang="en-US" dirty="0" err="1"/>
              <a:t>DenseNet</a:t>
            </a:r>
            <a:r>
              <a:rPr lang="en-US" dirty="0"/>
              <a:t> layers and fine-tune (10 epochs).Optimizer: Adam | Loss Function: Binary Cross-Entropy | Batch Size: 32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1822-2E8E-2BAC-23F1-5F32EEF4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01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6217</TotalTime>
  <Words>1808</Words>
  <Application>Microsoft Office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to Project</vt:lpstr>
      <vt:lpstr>Problem Formulation</vt:lpstr>
      <vt:lpstr>Problem Formulation</vt:lpstr>
      <vt:lpstr>Objectives of the Work</vt:lpstr>
      <vt:lpstr>Methodology used</vt:lpstr>
      <vt:lpstr>Methodology used</vt:lpstr>
      <vt:lpstr>Methodology used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Conclusion</vt:lpstr>
      <vt:lpstr>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Diya Choudhary</cp:lastModifiedBy>
  <cp:revision>493</cp:revision>
  <dcterms:created xsi:type="dcterms:W3CDTF">2019-01-09T10:33:58Z</dcterms:created>
  <dcterms:modified xsi:type="dcterms:W3CDTF">2025-04-27T13:18:26Z</dcterms:modified>
</cp:coreProperties>
</file>