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132" d="100"/>
          <a:sy n="132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2AC47-3C62-4F1F-BFA5-4E0AD762DB95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98BC-5378-4492-A620-854B79234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C976E-C8F3-4695-91A8-A4537A4115F9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7DE8E-AF4C-42B3-A852-B04273D67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000FF-C4AD-475D-845D-08974099430C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5EBA4-3F13-461F-89BC-4EB7713A2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EEA8C-4280-4860-98BA-9229433D6A5E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DCCD-B8EF-4ED2-AF9A-F287AECA9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5C94E-01FC-4292-9B26-DF185F0317DD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D874B-6F69-4F0F-A47B-7A39A9961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AC404-0FA2-43FD-9A34-C054153E074E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36795-F991-4CCE-9A34-6CD9413FA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F2B1-6DF4-4FF0-A381-89A880AC898D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FF5C0-6E26-4308-90E4-A0CBEA619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F4BA-10CC-4C5D-8935-0345BF29A9FE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28BD6-89EA-4D14-AFDB-9898C1A54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481BE-A195-455B-9F34-42E3AE6F9E57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2F696-CEC8-4AA4-A6B3-B42024D33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C96F-15ED-4092-9612-6F135C124C7D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D2E4-6959-44A8-B3A5-0E18DE141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B22F6-EFAA-428D-A3F4-3873FDCBEEBC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9D87-E3F7-43AB-BC99-34402EC4A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304841-AC4F-4B42-ABCB-2FD35457795D}" type="datetimeFigureOut">
              <a:rPr lang="en-US"/>
              <a:pPr>
                <a:defRPr/>
              </a:pPr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F3A4BC-135D-47B8-AE5A-07F072D00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524000"/>
          </a:xfrm>
        </p:spPr>
        <p:txBody>
          <a:bodyPr/>
          <a:lstStyle/>
          <a:p>
            <a:r>
              <a:rPr lang="en-US" smtClean="0"/>
              <a:t>tinyVP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898989"/>
                </a:solidFill>
              </a:rPr>
              <a:t>Tiny Virtual Platform – MIPS VZ based security solution</a:t>
            </a:r>
          </a:p>
          <a:p>
            <a:r>
              <a:rPr lang="en-US" smtClean="0">
                <a:solidFill>
                  <a:srgbClr val="898989"/>
                </a:solidFill>
              </a:rPr>
              <a:t>© 2018 Leonid Yegoshin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 rot="16200000">
            <a:off x="2514600" y="5715000"/>
            <a:ext cx="304800" cy="762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Desktop build chart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743200" y="1143000"/>
            <a:ext cx="25908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Phase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Memory Map creation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609600" y="1219200"/>
            <a:ext cx="1524000" cy="83820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Config</a:t>
            </a: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6096000" y="1066800"/>
            <a:ext cx="1524000" cy="83820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6248400" y="1219200"/>
            <a:ext cx="1524000" cy="83820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Platform files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6172200" y="2362200"/>
            <a:ext cx="1524000" cy="83820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Device library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95600" y="3352800"/>
            <a:ext cx="2590800" cy="11430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Phase 2A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Configuration arrays creation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685800" y="5410200"/>
            <a:ext cx="1447800" cy="914400"/>
          </a:xfrm>
          <a:prstGeom prst="parallelogram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838200" y="5562600"/>
            <a:ext cx="1447800" cy="914400"/>
          </a:xfrm>
          <a:prstGeom prst="parallelogram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990600" y="5715000"/>
            <a:ext cx="1447800" cy="914400"/>
          </a:xfrm>
          <a:prstGeom prst="parallelogram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tinyVP</a:t>
            </a:r>
            <a:r>
              <a:rPr lang="en-US" dirty="0"/>
              <a:t> source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048000" y="5410200"/>
            <a:ext cx="2590800" cy="11430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Phase 2B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Binary build by </a:t>
            </a:r>
            <a:r>
              <a:rPr lang="en-US" dirty="0" err="1">
                <a:solidFill>
                  <a:schemeClr val="tx1"/>
                </a:solidFill>
              </a:rPr>
              <a:t>toolchain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600" y="25146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ELF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09600" y="36576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2 binary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0" y="4724400"/>
            <a:ext cx="1600200" cy="533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tx1"/>
                </a:solidFill>
              </a:rPr>
              <a:t>tinyVP</a:t>
            </a:r>
            <a:r>
              <a:rPr lang="en-US" sz="2000" dirty="0">
                <a:solidFill>
                  <a:schemeClr val="tx1"/>
                </a:solidFill>
              </a:rPr>
              <a:t> kernel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0" y="5715000"/>
            <a:ext cx="609600" cy="533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tx1"/>
                </a:solidFill>
              </a:rPr>
              <a:t>tVP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05600" y="5715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62800" y="5715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G2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Parallelogram 29"/>
          <p:cNvSpPr/>
          <p:nvPr/>
        </p:nvSpPr>
        <p:spPr>
          <a:xfrm>
            <a:off x="3657600" y="4572000"/>
            <a:ext cx="838200" cy="533400"/>
          </a:xfrm>
          <a:prstGeom prst="parallelogram">
            <a:avLst/>
          </a:prstGeom>
          <a:solidFill>
            <a:schemeClr val="accent2">
              <a:lumMod val="5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3810000" y="4648200"/>
            <a:ext cx="838200" cy="533400"/>
          </a:xfrm>
          <a:prstGeom prst="parallelogram">
            <a:avLst/>
          </a:prstGeom>
          <a:solidFill>
            <a:schemeClr val="accent2">
              <a:lumMod val="5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3962400" y="4724400"/>
            <a:ext cx="838200" cy="533400"/>
          </a:xfrm>
          <a:prstGeom prst="parallelogram">
            <a:avLst/>
          </a:prstGeom>
          <a:solidFill>
            <a:schemeClr val="accent6">
              <a:lumMod val="5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.c .h</a:t>
            </a:r>
            <a:endParaRPr lang="en-US" dirty="0"/>
          </a:p>
        </p:txBody>
      </p:sp>
      <p:sp>
        <p:nvSpPr>
          <p:cNvPr id="33" name="Parallelogram 32"/>
          <p:cNvSpPr/>
          <p:nvPr/>
        </p:nvSpPr>
        <p:spPr>
          <a:xfrm>
            <a:off x="3581400" y="2514600"/>
            <a:ext cx="838200" cy="533400"/>
          </a:xfrm>
          <a:prstGeom prst="parallelogram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Parallelogram 33"/>
          <p:cNvSpPr/>
          <p:nvPr/>
        </p:nvSpPr>
        <p:spPr>
          <a:xfrm>
            <a:off x="3733800" y="2590800"/>
            <a:ext cx="990600" cy="533400"/>
          </a:xfrm>
          <a:prstGeom prst="parallelogram">
            <a:avLst/>
          </a:prstGeom>
          <a:solidFill>
            <a:schemeClr val="accent1">
              <a:lumMod val="60000"/>
              <a:lumOff val="40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.map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4" idx="3"/>
            <a:endCxn id="3" idx="2"/>
          </p:cNvCxnSpPr>
          <p:nvPr/>
        </p:nvCxnSpPr>
        <p:spPr>
          <a:xfrm>
            <a:off x="2133600" y="1638300"/>
            <a:ext cx="6096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981200" y="1828800"/>
            <a:ext cx="7620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" idx="6"/>
          </p:cNvCxnSpPr>
          <p:nvPr/>
        </p:nvCxnSpPr>
        <p:spPr>
          <a:xfrm flipH="1">
            <a:off x="5334000" y="1524000"/>
            <a:ext cx="762000" cy="190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105400" y="2057400"/>
            <a:ext cx="10668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81200" y="4038600"/>
            <a:ext cx="9144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200400"/>
            <a:ext cx="9144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81200" y="2057400"/>
            <a:ext cx="11430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29200" y="1676400"/>
            <a:ext cx="1219200" cy="1752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410200" y="3200400"/>
            <a:ext cx="9906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3962400" y="2133600"/>
            <a:ext cx="2286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4038600" y="3048000"/>
            <a:ext cx="2286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114800" y="4343400"/>
            <a:ext cx="2286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4114800" y="5181600"/>
            <a:ext cx="2286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Down Arrow 60"/>
          <p:cNvSpPr/>
          <p:nvPr/>
        </p:nvSpPr>
        <p:spPr>
          <a:xfrm rot="16200000">
            <a:off x="5734050" y="5772150"/>
            <a:ext cx="266700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Down Arrow 61"/>
          <p:cNvSpPr/>
          <p:nvPr/>
        </p:nvSpPr>
        <p:spPr>
          <a:xfrm rot="14515406">
            <a:off x="5632450" y="5121275"/>
            <a:ext cx="254000" cy="6540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67" name="TextBox 68"/>
          <p:cNvSpPr txBox="1">
            <a:spLocks noChangeArrowheads="1"/>
          </p:cNvSpPr>
          <p:nvPr/>
        </p:nvSpPr>
        <p:spPr bwMode="auto">
          <a:xfrm>
            <a:off x="6553200" y="4343400"/>
            <a:ext cx="673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a.out</a:t>
            </a:r>
          </a:p>
        </p:txBody>
      </p:sp>
      <p:sp>
        <p:nvSpPr>
          <p:cNvPr id="22568" name="TextBox 69"/>
          <p:cNvSpPr txBox="1">
            <a:spLocks noChangeArrowheads="1"/>
          </p:cNvSpPr>
          <p:nvPr/>
        </p:nvSpPr>
        <p:spPr bwMode="auto">
          <a:xfrm>
            <a:off x="6248400" y="5334000"/>
            <a:ext cx="151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a.merged.srec</a:t>
            </a:r>
          </a:p>
        </p:txBody>
      </p:sp>
      <p:sp>
        <p:nvSpPr>
          <p:cNvPr id="71" name="Down Arrow 70"/>
          <p:cNvSpPr/>
          <p:nvPr/>
        </p:nvSpPr>
        <p:spPr>
          <a:xfrm rot="16200000">
            <a:off x="7677150" y="5810250"/>
            <a:ext cx="2667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1000" y="5715000"/>
            <a:ext cx="7620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Flash</a:t>
            </a:r>
            <a:endParaRPr lang="en-US" dirty="0"/>
          </a:p>
        </p:txBody>
      </p:sp>
      <p:sp>
        <p:nvSpPr>
          <p:cNvPr id="47" name="Down Arrow 46"/>
          <p:cNvSpPr/>
          <p:nvPr/>
        </p:nvSpPr>
        <p:spPr>
          <a:xfrm rot="19844961">
            <a:off x="2460625" y="3111500"/>
            <a:ext cx="290513" cy="266541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9266156">
            <a:off x="2327275" y="4251325"/>
            <a:ext cx="304800" cy="16954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Flexible configuration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config.file</a:t>
            </a:r>
            <a:r>
              <a:rPr lang="en-US" dirty="0" smtClean="0"/>
              <a:t>	- main system configuration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platforms/*	- platform specific files: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Python lib script for </a:t>
            </a:r>
            <a:r>
              <a:rPr lang="en-US" dirty="0" err="1" smtClean="0"/>
              <a:t>SoC</a:t>
            </a:r>
            <a:r>
              <a:rPr lang="en-US" dirty="0" smtClean="0"/>
              <a:t> specific configuration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Assembler file with </a:t>
            </a:r>
            <a:r>
              <a:rPr lang="en-US" dirty="0" err="1" smtClean="0"/>
              <a:t>SoC</a:t>
            </a:r>
            <a:r>
              <a:rPr lang="en-US" dirty="0" smtClean="0"/>
              <a:t> specific functions like board unlock, flash ECC setup etc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boards/*		- board-specific files sets: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Memory/flash/</a:t>
            </a:r>
            <a:r>
              <a:rPr lang="en-US" dirty="0" err="1" smtClean="0"/>
              <a:t>tinyVP</a:t>
            </a:r>
            <a:r>
              <a:rPr lang="en-US" dirty="0" smtClean="0"/>
              <a:t> </a:t>
            </a:r>
            <a:r>
              <a:rPr lang="en-US" dirty="0" err="1" smtClean="0"/>
              <a:t>addrs</a:t>
            </a:r>
            <a:r>
              <a:rPr lang="en-US" dirty="0" smtClean="0"/>
              <a:t>, PMD </a:t>
            </a:r>
            <a:r>
              <a:rPr lang="en-US" dirty="0" err="1" smtClean="0"/>
              <a:t>regs</a:t>
            </a:r>
            <a:r>
              <a:rPr lang="en-US" dirty="0" smtClean="0"/>
              <a:t> basic setup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Board EFUSE setup module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Board-specific assembler - pin routing, power mgmt setup, LED sequencer etc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device.lib		- device </a:t>
            </a:r>
            <a:r>
              <a:rPr lang="en-US" dirty="0" err="1" smtClean="0"/>
              <a:t>decriptions</a:t>
            </a:r>
            <a:r>
              <a:rPr lang="en-US" dirty="0" smtClean="0"/>
              <a:t> library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Key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Smallest memory footprint and source code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Non-</a:t>
            </a:r>
            <a:r>
              <a:rPr lang="en-US" dirty="0" err="1" smtClean="0"/>
              <a:t>paravirtualized</a:t>
            </a:r>
            <a:r>
              <a:rPr lang="en-US" dirty="0" smtClean="0"/>
              <a:t>, no drivers in kernel need, direct access to device </a:t>
            </a:r>
            <a:r>
              <a:rPr lang="en-US" dirty="0" err="1" smtClean="0"/>
              <a:t>regs</a:t>
            </a:r>
            <a:r>
              <a:rPr lang="en-US" dirty="0" smtClean="0"/>
              <a:t> by guests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Protection against malicious DMA by SBA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Static configuration allows variable page sizes which efficiently fits low number of TLBs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Allows using Microchip IDE for guest development, example – </a:t>
            </a:r>
            <a:r>
              <a:rPr lang="en-US" dirty="0" err="1" smtClean="0"/>
              <a:t>MyNewT</a:t>
            </a:r>
            <a:r>
              <a:rPr lang="en-US" dirty="0" smtClean="0"/>
              <a:t> RTOS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Bare-metal guests may run w/out code change (some limitations do exist)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Some key benchmarks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 hypervisor call			69-75 clocks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Force context switch			336-343 clocks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Emulation of register access	208 clocks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IRQ injection				173 clocks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Device IRQ round trip via guest	512-580 clock (2nd IRQ happens before guest finishes 1</a:t>
            </a:r>
            <a:r>
              <a:rPr lang="en-US" baseline="30000" dirty="0" smtClean="0"/>
              <a:t>st</a:t>
            </a:r>
            <a:r>
              <a:rPr lang="en-US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Memory footprint (no debug)	36-42 KB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Measurement is in CPU clock cycles, each clock is 2 instructions, difference is </a:t>
            </a:r>
            <a:r>
              <a:rPr lang="en-US" dirty="0" err="1" smtClean="0"/>
              <a:t>toolchain</a:t>
            </a:r>
            <a:r>
              <a:rPr lang="en-US" dirty="0" smtClean="0"/>
              <a:t> optimization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(Times may slightly change in future development)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Level 2 – root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Target – protected run of communication state machines in separate virtual address space, w/out IRQ/Exception/Device service </a:t>
            </a:r>
            <a:r>
              <a:rPr lang="en-US" dirty="0" err="1" smtClean="0"/>
              <a:t>hazzle</a:t>
            </a:r>
            <a:r>
              <a:rPr lang="en-US" dirty="0" smtClean="0"/>
              <a:t>, just message exchange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VirtIO</a:t>
            </a:r>
            <a:r>
              <a:rPr lang="en-US" dirty="0" smtClean="0"/>
              <a:t> as a way for message exchange between various state machines and guests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It is a departure from “no service in root kernel” but it simplifies development of communication stack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         (In development…)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Typical use case – secure flash</a:t>
            </a:r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mtClean="0"/>
              <a:t>Flash control runs in background with main application </a:t>
            </a:r>
          </a:p>
          <a:p>
            <a:r>
              <a:rPr lang="en-US" smtClean="0"/>
              <a:t>After collecting and verification of new flash image it writes it into flash </a:t>
            </a:r>
          </a:p>
          <a:p>
            <a:r>
              <a:rPr lang="en-US" smtClean="0"/>
              <a:t>Next reboot gives an updated main app</a:t>
            </a:r>
          </a:p>
          <a:p>
            <a:r>
              <a:rPr lang="en-US" smtClean="0"/>
              <a:t>Main application doesn’t care about flash memory, in fact it </a:t>
            </a:r>
            <a:r>
              <a:rPr lang="en-US" i="1" smtClean="0"/>
              <a:t>has no write access </a:t>
            </a:r>
            <a:r>
              <a:rPr lang="en-US" smtClean="0"/>
              <a:t>to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Typical use case – secure execution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mtClean="0"/>
              <a:t>Guest VM is designed without virtualization, on bare-metal IoT board </a:t>
            </a:r>
          </a:p>
          <a:p>
            <a:r>
              <a:rPr lang="en-US" smtClean="0"/>
              <a:t>But tinyVP runs it as a guest VM and restricts guest access to some critical communication devices</a:t>
            </a:r>
          </a:p>
          <a:p>
            <a:r>
              <a:rPr lang="en-US" smtClean="0"/>
              <a:t>In any point a central control can inquire the stability of guest VM via comm device and can stop or restart guest VM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Typical use case – communication stack isolation</a:t>
            </a:r>
            <a:endParaRPr 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smtClean="0"/>
              <a:t>				(Level 2 is needed)</a:t>
            </a:r>
          </a:p>
          <a:p>
            <a:r>
              <a:rPr lang="en-US" smtClean="0"/>
              <a:t>Communication stack state machines are put into separate threads with full memory protection from guests or other SM</a:t>
            </a:r>
          </a:p>
          <a:p>
            <a:r>
              <a:rPr lang="en-US" smtClean="0"/>
              <a:t>It provides secure kind of scenario then some communication should be </a:t>
            </a:r>
            <a:r>
              <a:rPr lang="en-US" i="1" smtClean="0"/>
              <a:t>protected</a:t>
            </a:r>
            <a:r>
              <a:rPr lang="en-US" smtClean="0"/>
              <a:t> agains guest VM intrusion, like drone communication with air control in open-source drone 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tinyVP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mtClean="0"/>
              <a:t>Open Source hypervisor based on MIPS VZ</a:t>
            </a:r>
          </a:p>
          <a:p>
            <a:r>
              <a:rPr lang="en-US" smtClean="0"/>
              <a:t>Security via virtualization of guests VM</a:t>
            </a:r>
          </a:p>
          <a:p>
            <a:r>
              <a:rPr lang="en-US" smtClean="0"/>
              <a:t>Uses MIPS memory management to preserve guests VM isolation and resource assignment</a:t>
            </a:r>
          </a:p>
          <a:p>
            <a:r>
              <a:rPr lang="en-US" smtClean="0"/>
              <a:t>Guest VM may use Microchip IDE or else</a:t>
            </a:r>
          </a:p>
          <a:p>
            <a:r>
              <a:rPr lang="en-US" smtClean="0"/>
              <a:t>Easy learning of MIPS VZ by examples, minimal source code   ̴10K lines</a:t>
            </a:r>
          </a:p>
          <a:p>
            <a:r>
              <a:rPr lang="en-US" smtClean="0"/>
              <a:t>Expandable virtual platform for multiple cases</a:t>
            </a:r>
          </a:p>
          <a:p>
            <a:r>
              <a:rPr lang="en-US" smtClean="0"/>
              <a:t>Static configuration in desktop build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Level 1 – non </a:t>
            </a:r>
            <a:r>
              <a:rPr lang="en-US" dirty="0" err="1" smtClean="0"/>
              <a:t>paravirtualized</a:t>
            </a:r>
            <a:endParaRPr 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mtClean="0"/>
              <a:t>Pure isolating hypervizor, strict VM separation</a:t>
            </a:r>
          </a:p>
          <a:p>
            <a:r>
              <a:rPr lang="en-US" smtClean="0"/>
              <a:t>All devices can be assigned to guests for direct registers access and DMA, root has NO drivers</a:t>
            </a:r>
          </a:p>
          <a:p>
            <a:r>
              <a:rPr lang="en-US" smtClean="0"/>
              <a:t>Two shared devices are </a:t>
            </a:r>
            <a:r>
              <a:rPr lang="en-US" i="1" smtClean="0"/>
              <a:t>emulated</a:t>
            </a:r>
            <a:r>
              <a:rPr lang="en-US" smtClean="0"/>
              <a:t> – console UART and Interrupt Controller</a:t>
            </a:r>
          </a:p>
          <a:p>
            <a:r>
              <a:rPr lang="en-US" smtClean="0"/>
              <a:t>No any service for guest VMs in tinyVP besides a required emulation of MIPS Architecture</a:t>
            </a:r>
          </a:p>
          <a:p>
            <a:r>
              <a:rPr lang="en-US" smtClean="0"/>
              <a:t>Board resources allocated to guests with help of MIPS MMU + PIC32MZEF Bus Arbiter (SBU)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8382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29200" y="838200"/>
            <a:ext cx="1752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838200"/>
            <a:ext cx="1143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Ethernet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905000"/>
            <a:ext cx="1143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914400"/>
            <a:ext cx="914400" cy="198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Ports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3276600"/>
            <a:ext cx="55626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MIPS Memory Management Unit &amp; Microchip SBU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800" y="762000"/>
            <a:ext cx="457200" cy="2514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9600" y="762000"/>
            <a:ext cx="457200" cy="2514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762000"/>
            <a:ext cx="457200" cy="2514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4191000"/>
            <a:ext cx="5562600" cy="19812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tx1"/>
                </a:solidFill>
              </a:rPr>
              <a:t>tinyVP</a:t>
            </a:r>
            <a:r>
              <a:rPr lang="en-US" sz="2000" dirty="0">
                <a:solidFill>
                  <a:schemeClr val="tx1"/>
                </a:solidFill>
              </a:rPr>
              <a:t> kernel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1200" y="4419600"/>
            <a:ext cx="16764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TLB control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0" y="5334000"/>
            <a:ext cx="15240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Time Service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6400" y="4343400"/>
            <a:ext cx="17526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Exception Handler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6400" y="5181600"/>
            <a:ext cx="17526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Interrupt controller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Emulator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72400" y="4191000"/>
            <a:ext cx="914400" cy="198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Intr</a:t>
            </a: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Ctlr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81200" y="5334000"/>
            <a:ext cx="16764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Console UART Emulator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1000" y="5410200"/>
            <a:ext cx="1143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UART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24000" y="2286000"/>
            <a:ext cx="1371600" cy="762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524000" y="1295400"/>
            <a:ext cx="1295400" cy="1524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05600" y="1752600"/>
            <a:ext cx="11430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524000" y="5867400"/>
            <a:ext cx="6096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010400" y="5791200"/>
            <a:ext cx="7620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819400" y="3886200"/>
            <a:ext cx="0" cy="6858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 rot="2612601">
            <a:off x="4259263" y="3619500"/>
            <a:ext cx="1425575" cy="374650"/>
          </a:xfrm>
          <a:prstGeom prst="rightArrow">
            <a:avLst/>
          </a:prstGeom>
          <a:solidFill>
            <a:schemeClr val="tx1">
              <a:lumMod val="65000"/>
              <a:lumOff val="35000"/>
              <a:alpha val="4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5864225" y="3660775"/>
            <a:ext cx="990600" cy="374650"/>
          </a:xfrm>
          <a:prstGeom prst="rightArrow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410" name="TextBox 53"/>
          <p:cNvSpPr txBox="1">
            <a:spLocks noChangeArrowheads="1"/>
          </p:cNvSpPr>
          <p:nvPr/>
        </p:nvSpPr>
        <p:spPr bwMode="auto">
          <a:xfrm>
            <a:off x="3429000" y="152400"/>
            <a:ext cx="2436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tinyVP block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Device emulation </a:t>
            </a:r>
            <a:r>
              <a:rPr lang="en-US" dirty="0" err="1" smtClean="0"/>
              <a:t>vs</a:t>
            </a:r>
            <a:r>
              <a:rPr lang="en-US" dirty="0" smtClean="0"/>
              <a:t> direct access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105400" y="1295400"/>
            <a:ext cx="76200" cy="5181600"/>
          </a:xfrm>
          <a:prstGeom prst="line">
            <a:avLst/>
          </a:prstGeom>
          <a:ln w="412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1752600" y="1219200"/>
            <a:ext cx="1820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Device emulation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2000" y="19812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3429000"/>
            <a:ext cx="23622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MIPS Memory Management Unit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5257800"/>
            <a:ext cx="1143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1800" y="3429000"/>
            <a:ext cx="1295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Exception Handler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4876800"/>
            <a:ext cx="1295400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Console UART emulator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5400000">
            <a:off x="2133600" y="2514600"/>
            <a:ext cx="533400" cy="1752600"/>
          </a:xfrm>
          <a:prstGeom prst="bentUpArrow">
            <a:avLst/>
          </a:prstGeom>
          <a:solidFill>
            <a:schemeClr val="tx1">
              <a:lumMod val="50000"/>
              <a:lumOff val="50000"/>
              <a:alpha val="56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3333750" y="4514850"/>
            <a:ext cx="685800" cy="190500"/>
          </a:xfrm>
          <a:prstGeom prst="rightArrow">
            <a:avLst/>
          </a:prstGeom>
          <a:solidFill>
            <a:schemeClr val="tx1">
              <a:lumMod val="65000"/>
              <a:lumOff val="3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2057400" y="5486400"/>
            <a:ext cx="914400" cy="228600"/>
          </a:xfrm>
          <a:prstGeom prst="leftRightArrow">
            <a:avLst/>
          </a:prstGeom>
          <a:solidFill>
            <a:schemeClr val="tx1">
              <a:lumMod val="65000"/>
              <a:lumOff val="3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1800" y="1981200"/>
            <a:ext cx="1295400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Interrupt controller emulator</a:t>
            </a:r>
            <a:endParaRPr lang="en-US" dirty="0"/>
          </a:p>
        </p:txBody>
      </p:sp>
      <p:sp>
        <p:nvSpPr>
          <p:cNvPr id="22" name="Curved Right Arrow 21"/>
          <p:cNvSpPr/>
          <p:nvPr/>
        </p:nvSpPr>
        <p:spPr>
          <a:xfrm rot="10800000">
            <a:off x="4267200" y="2362200"/>
            <a:ext cx="609600" cy="3200400"/>
          </a:xfrm>
          <a:prstGeom prst="curvedRightArrow">
            <a:avLst/>
          </a:prstGeom>
          <a:solidFill>
            <a:schemeClr val="tx1">
              <a:lumMod val="65000"/>
              <a:lumOff val="3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057400" y="2438400"/>
            <a:ext cx="990600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 rot="16200000">
            <a:off x="3390900" y="3162300"/>
            <a:ext cx="533400" cy="152400"/>
          </a:xfrm>
          <a:prstGeom prst="rightArrow">
            <a:avLst/>
          </a:prstGeom>
          <a:solidFill>
            <a:schemeClr val="tx1">
              <a:lumMod val="65000"/>
              <a:lumOff val="3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24" name="TextBox 31"/>
          <p:cNvSpPr txBox="1">
            <a:spLocks noChangeArrowheads="1"/>
          </p:cNvSpPr>
          <p:nvPr/>
        </p:nvSpPr>
        <p:spPr bwMode="auto">
          <a:xfrm>
            <a:off x="6019800" y="1219200"/>
            <a:ext cx="1401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Direct access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715000" y="1981200"/>
            <a:ext cx="1295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10200" y="3429000"/>
            <a:ext cx="19812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MIPS Memory Management Unit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43600" y="5105400"/>
            <a:ext cx="1143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Ethernet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467600" y="2057400"/>
            <a:ext cx="1295400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Interrupt controller emulator</a:t>
            </a:r>
            <a:endParaRPr lang="en-US" dirty="0"/>
          </a:p>
        </p:txBody>
      </p:sp>
      <p:sp>
        <p:nvSpPr>
          <p:cNvPr id="37" name="Curved Right Arrow 36"/>
          <p:cNvSpPr/>
          <p:nvPr/>
        </p:nvSpPr>
        <p:spPr>
          <a:xfrm rot="12660269">
            <a:off x="7678738" y="3160713"/>
            <a:ext cx="609600" cy="2762250"/>
          </a:xfrm>
          <a:prstGeom prst="curvedRightArrow">
            <a:avLst/>
          </a:prstGeom>
          <a:solidFill>
            <a:schemeClr val="tx1">
              <a:lumMod val="65000"/>
              <a:lumOff val="3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781800" y="2514600"/>
            <a:ext cx="762000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 rot="5400000">
            <a:off x="6096000" y="4648200"/>
            <a:ext cx="609600" cy="152400"/>
          </a:xfrm>
          <a:prstGeom prst="rightArrow">
            <a:avLst/>
          </a:prstGeom>
          <a:solidFill>
            <a:schemeClr val="tx1">
              <a:lumMod val="65000"/>
              <a:lumOff val="3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6096000" y="3200400"/>
            <a:ext cx="609600" cy="152400"/>
          </a:xfrm>
          <a:prstGeom prst="rightArrow">
            <a:avLst/>
          </a:prstGeom>
          <a:solidFill>
            <a:schemeClr val="tx1">
              <a:lumMod val="65000"/>
              <a:lumOff val="3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38400" y="2133600"/>
            <a:ext cx="457200" cy="304800"/>
          </a:xfrm>
          <a:prstGeom prst="rect">
            <a:avLst/>
          </a:prstGeom>
          <a:noFill/>
        </p:spPr>
        <p:txBody>
          <a:bodyPr>
            <a:normAutofit fontScale="775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IRQ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0400" y="2209800"/>
            <a:ext cx="457200" cy="304800"/>
          </a:xfrm>
          <a:prstGeom prst="rect">
            <a:avLst/>
          </a:prstGeom>
          <a:noFill/>
        </p:spPr>
        <p:txBody>
          <a:bodyPr>
            <a:normAutofit fontScale="775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IRQ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DMA memory protection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62000" y="14478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31242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447800"/>
            <a:ext cx="2819400" cy="30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System Bus Arbiter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1447800"/>
            <a:ext cx="1143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Ethernet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00" y="2667000"/>
            <a:ext cx="1143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CAN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133600" y="1790700"/>
            <a:ext cx="5181600" cy="2667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3600" y="3048000"/>
            <a:ext cx="5181600" cy="5334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 rot="20193769">
            <a:off x="5905500" y="2114550"/>
            <a:ext cx="1444625" cy="301625"/>
          </a:xfrm>
          <a:prstGeom prst="leftRightArrow">
            <a:avLst/>
          </a:prstGeom>
          <a:solidFill>
            <a:schemeClr val="tx1">
              <a:lumMod val="65000"/>
              <a:lumOff val="3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2133600"/>
            <a:ext cx="2514600" cy="838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Access registers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52800" y="3505200"/>
            <a:ext cx="2514600" cy="838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Access registers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 rot="20193769">
            <a:off x="5943600" y="3475038"/>
            <a:ext cx="1444625" cy="300037"/>
          </a:xfrm>
          <a:prstGeom prst="leftRightArrow">
            <a:avLst/>
          </a:prstGeom>
          <a:solidFill>
            <a:schemeClr val="tx1">
              <a:lumMod val="65000"/>
              <a:lumOff val="3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735457">
            <a:off x="2384425" y="2214563"/>
            <a:ext cx="793750" cy="300037"/>
          </a:xfrm>
          <a:prstGeom prst="leftRightArrow">
            <a:avLst/>
          </a:prstGeom>
          <a:solidFill>
            <a:schemeClr val="tx1">
              <a:lumMod val="65000"/>
              <a:lumOff val="3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2362200" y="3886200"/>
            <a:ext cx="838200" cy="300038"/>
          </a:xfrm>
          <a:prstGeom prst="leftRightArrow">
            <a:avLst/>
          </a:prstGeom>
          <a:solidFill>
            <a:schemeClr val="tx1">
              <a:lumMod val="65000"/>
              <a:lumOff val="3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20193769">
            <a:off x="2324100" y="3033713"/>
            <a:ext cx="960438" cy="263525"/>
          </a:xfrm>
          <a:prstGeom prst="leftRightArrow">
            <a:avLst/>
          </a:prstGeom>
          <a:solidFill>
            <a:schemeClr val="tx1">
              <a:lumMod val="65000"/>
              <a:lumOff val="3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48" name="TextBox 21"/>
          <p:cNvSpPr txBox="1">
            <a:spLocks noChangeArrowheads="1"/>
          </p:cNvSpPr>
          <p:nvPr/>
        </p:nvSpPr>
        <p:spPr bwMode="auto">
          <a:xfrm>
            <a:off x="2514600" y="2819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4400">
                <a:latin typeface="Calibri" pitchFamily="34" charset="0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600" y="4876800"/>
            <a:ext cx="5562600" cy="1371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tx1"/>
                </a:solidFill>
              </a:rPr>
              <a:t>tinyVP</a:t>
            </a:r>
            <a:r>
              <a:rPr lang="en-US" sz="2000" dirty="0">
                <a:solidFill>
                  <a:schemeClr val="tx1"/>
                </a:solidFill>
              </a:rPr>
              <a:t> kernel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1800" y="5334000"/>
            <a:ext cx="297180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Startup Board configuration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2600" y="2819400"/>
            <a:ext cx="0" cy="26670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581400" y="4038600"/>
            <a:ext cx="0" cy="14478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Time keeping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All timing is done in 64bit values, special technique is used to extend 32bit counter:</a:t>
            </a:r>
          </a:p>
          <a:p>
            <a:pPr lvl="1"/>
            <a:r>
              <a:rPr lang="en-US" smtClean="0"/>
              <a:t>In case of timer interrupt miss by guest more than 32bit counter, tinyVP creates a series of timer interrupts to ensure guest accurate time. Each interrupt is presented not more than 2**31 counter value to prevent miscalculation by guest</a:t>
            </a:r>
          </a:p>
          <a:p>
            <a:pPr lvl="1"/>
            <a:r>
              <a:rPr lang="en-US" smtClean="0"/>
              <a:t>Time is kept in nanosecs but counter is still in clock units.</a:t>
            </a:r>
          </a:p>
          <a:p>
            <a:pPr lvl="1"/>
            <a:r>
              <a:rPr lang="en-US" smtClean="0"/>
              <a:t>It doesn’t prevent jitter but keeps accurate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  To minimize memory a single root IRQ stack is used with multiple short VM context frames, which keep any root VM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4191000"/>
            <a:ext cx="6781800" cy="2057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tx1"/>
                </a:solidFill>
              </a:rPr>
              <a:t>tinyVP</a:t>
            </a:r>
            <a:r>
              <a:rPr lang="en-US" sz="2000" dirty="0">
                <a:solidFill>
                  <a:schemeClr val="tx1"/>
                </a:solidFill>
              </a:rPr>
              <a:t> kernel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800" y="27432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27432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600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3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343400"/>
            <a:ext cx="12192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Frame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2KB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4343400"/>
            <a:ext cx="12192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Frame 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2KB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4343400"/>
            <a:ext cx="12192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Frame 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2KB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181600"/>
            <a:ext cx="19812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Exception/IRQ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Stack (configurable)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3400" y="5181600"/>
            <a:ext cx="29718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Simple </a:t>
            </a:r>
            <a:r>
              <a:rPr lang="en-US" dirty="0" err="1"/>
              <a:t>RealTime</a:t>
            </a:r>
            <a:r>
              <a:rPr lang="en-US" dirty="0"/>
              <a:t> scheduler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4495800" y="3276600"/>
            <a:ext cx="38862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2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62000" y="3276600"/>
            <a:ext cx="27432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Guest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00" y="4724400"/>
            <a:ext cx="7696200" cy="1828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tx1"/>
                </a:solidFill>
              </a:rPr>
              <a:t>tinyVP</a:t>
            </a:r>
            <a:r>
              <a:rPr lang="en-US" sz="2000" dirty="0">
                <a:solidFill>
                  <a:schemeClr val="tx1"/>
                </a:solidFill>
              </a:rPr>
              <a:t> kernel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Variable page size memory maps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   </a:t>
            </a:r>
            <a:r>
              <a:rPr lang="en-US" sz="2400" smtClean="0"/>
              <a:t>Static configuration allows to use a full advantage of MIPS variable page sizes – easy fit a couple of VM maps into small array of 16 TLB elements: big pages cover main memory, small pages do a fine-tune device register blocks</a:t>
            </a:r>
          </a:p>
        </p:txBody>
      </p:sp>
      <p:sp>
        <p:nvSpPr>
          <p:cNvPr id="4" name="Round Single Corner Rectangle 3"/>
          <p:cNvSpPr/>
          <p:nvPr/>
        </p:nvSpPr>
        <p:spPr>
          <a:xfrm>
            <a:off x="1752600" y="6019800"/>
            <a:ext cx="685800" cy="3048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2438400" y="4876800"/>
            <a:ext cx="685800" cy="3048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</a:t>
            </a:r>
            <a:endParaRPr lang="en-US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2438400" y="5486400"/>
            <a:ext cx="685800" cy="3048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</a:t>
            </a:r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914400" y="5181600"/>
            <a:ext cx="990600" cy="3810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0" y="3962400"/>
            <a:ext cx="8382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Device region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962400"/>
            <a:ext cx="1524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Memory region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3962400"/>
            <a:ext cx="16764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Memory region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3962400"/>
            <a:ext cx="9906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Memory region</a:t>
            </a:r>
            <a:endParaRPr lang="en-US" dirty="0"/>
          </a:p>
        </p:txBody>
      </p:sp>
      <p:sp>
        <p:nvSpPr>
          <p:cNvPr id="12" name="Round Single Corner Rectangle 11"/>
          <p:cNvSpPr/>
          <p:nvPr/>
        </p:nvSpPr>
        <p:spPr>
          <a:xfrm>
            <a:off x="5943600" y="6019800"/>
            <a:ext cx="685800" cy="3048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</a:t>
            </a:r>
            <a:endParaRPr lang="en-US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7162800" y="4876800"/>
            <a:ext cx="685800" cy="3048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7162800" y="5334000"/>
            <a:ext cx="685800" cy="3048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</a:t>
            </a:r>
            <a:endParaRPr lang="en-US" dirty="0"/>
          </a:p>
        </p:txBody>
      </p:sp>
      <p:sp>
        <p:nvSpPr>
          <p:cNvPr id="15" name="Round Single Corner Rectangle 14"/>
          <p:cNvSpPr/>
          <p:nvPr/>
        </p:nvSpPr>
        <p:spPr>
          <a:xfrm>
            <a:off x="5638800" y="5257800"/>
            <a:ext cx="1066800" cy="5334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</a:t>
            </a:r>
            <a:endParaRPr lang="en-US" dirty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7162800" y="5867400"/>
            <a:ext cx="685800" cy="4572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</a:t>
            </a:r>
            <a:endParaRPr lang="en-US" dirty="0"/>
          </a:p>
        </p:txBody>
      </p:sp>
      <p:sp>
        <p:nvSpPr>
          <p:cNvPr id="17" name="Round Single Corner Rectangle 16"/>
          <p:cNvSpPr/>
          <p:nvPr/>
        </p:nvSpPr>
        <p:spPr>
          <a:xfrm>
            <a:off x="3657600" y="5715000"/>
            <a:ext cx="1600200" cy="685800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PTEs root</a:t>
            </a:r>
            <a:endParaRPr lang="en-US" dirty="0"/>
          </a:p>
        </p:txBody>
      </p:sp>
      <p:sp>
        <p:nvSpPr>
          <p:cNvPr id="21524" name="TextBox 17"/>
          <p:cNvSpPr txBox="1">
            <a:spLocks noChangeArrowheads="1"/>
          </p:cNvSpPr>
          <p:nvPr/>
        </p:nvSpPr>
        <p:spPr bwMode="auto">
          <a:xfrm>
            <a:off x="2971800" y="5181600"/>
            <a:ext cx="2633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Variable Page Tables Trees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38400" y="6172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1"/>
          </p:cNvCxnSpPr>
          <p:nvPr/>
        </p:nvCxnSpPr>
        <p:spPr>
          <a:xfrm rot="10800000">
            <a:off x="1371600" y="5562600"/>
            <a:ext cx="381000" cy="609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0"/>
            <a:endCxn id="6" idx="1"/>
          </p:cNvCxnSpPr>
          <p:nvPr/>
        </p:nvCxnSpPr>
        <p:spPr>
          <a:xfrm rot="5400000" flipH="1" flipV="1">
            <a:off x="2076450" y="5657850"/>
            <a:ext cx="381000" cy="342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5" idx="2"/>
          </p:cNvCxnSpPr>
          <p:nvPr/>
        </p:nvCxnSpPr>
        <p:spPr>
          <a:xfrm flipV="1">
            <a:off x="2781300" y="5181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95400" y="46482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43200" y="4648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943600" y="4648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0"/>
            <a:endCxn id="11" idx="2"/>
          </p:cNvCxnSpPr>
          <p:nvPr/>
        </p:nvCxnSpPr>
        <p:spPr>
          <a:xfrm flipH="1" flipV="1">
            <a:off x="7429500" y="4648200"/>
            <a:ext cx="76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0"/>
            <a:endCxn id="13" idx="2"/>
          </p:cNvCxnSpPr>
          <p:nvPr/>
        </p:nvCxnSpPr>
        <p:spPr>
          <a:xfrm flipV="1">
            <a:off x="7505700" y="51816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467600" y="5638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629400" y="60960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57800" y="6172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324600" y="57912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872</Words>
  <Application>Microsoft Office PowerPoint</Application>
  <PresentationFormat>On-screen Show (4:3)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Office Theme</vt:lpstr>
      <vt:lpstr>tinyVP</vt:lpstr>
      <vt:lpstr>Introduction to tinyVP</vt:lpstr>
      <vt:lpstr>Level 1 – non paravirtualized</vt:lpstr>
      <vt:lpstr>Slide 4</vt:lpstr>
      <vt:lpstr>Device emulation vs direct access</vt:lpstr>
      <vt:lpstr>DMA memory protection</vt:lpstr>
      <vt:lpstr>Time keeping</vt:lpstr>
      <vt:lpstr>Context switching</vt:lpstr>
      <vt:lpstr>Variable page size memory maps</vt:lpstr>
      <vt:lpstr>Desktop build chart</vt:lpstr>
      <vt:lpstr>Flexible configuration and setup</vt:lpstr>
      <vt:lpstr>Key benefits</vt:lpstr>
      <vt:lpstr>Some key benchmarks data</vt:lpstr>
      <vt:lpstr>Level 2 – root multithreading</vt:lpstr>
      <vt:lpstr>Typical use case – secure flash</vt:lpstr>
      <vt:lpstr>Typical use case – secure execution</vt:lpstr>
      <vt:lpstr>Typical use case – communication stack isolation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tinyVP</dc:title>
  <dc:creator>Leonid.Yegoshin</dc:creator>
  <cp:lastModifiedBy>egoshin</cp:lastModifiedBy>
  <cp:revision>70</cp:revision>
  <dcterms:created xsi:type="dcterms:W3CDTF">2017-11-12T20:56:16Z</dcterms:created>
  <dcterms:modified xsi:type="dcterms:W3CDTF">2018-01-29T19:48:01Z</dcterms:modified>
</cp:coreProperties>
</file>