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9693E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9693E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9693E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9693E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9693E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9693E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9693E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9693E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9693E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1.jpeg"/><Relationship Id="rId4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5" Type="http://schemas.openxmlformats.org/officeDocument/2006/relationships/image" Target="../media/image8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chemeClr val="accent1">
            <a:hueOff val="300938"/>
            <a:lumOff val="-21749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484716888.jpg" descr="484716888.jpg"/>
          <p:cNvPicPr>
            <a:picLocks noChangeAspect="1"/>
          </p:cNvPicPr>
          <p:nvPr/>
        </p:nvPicPr>
        <p:blipFill>
          <a:blip r:embed="rId2">
            <a:extLst/>
          </a:blip>
          <a:srcRect l="7316" t="7316" r="7316" b="7316"/>
          <a:stretch>
            <a:fillRect/>
          </a:stretch>
        </p:blipFill>
        <p:spPr>
          <a:xfrm>
            <a:off x="105767" y="887465"/>
            <a:ext cx="12793106" cy="7196123"/>
          </a:xfrm>
          <a:prstGeom prst="rect">
            <a:avLst/>
          </a:prstGeom>
          <a:ln w="254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  <p:sp>
        <p:nvSpPr>
          <p:cNvPr id="120" name="HADOOP LIFECYCLE PROJECT"/>
          <p:cNvSpPr txBox="1"/>
          <p:nvPr/>
        </p:nvSpPr>
        <p:spPr>
          <a:xfrm rot="21060000">
            <a:off x="1028463" y="2762249"/>
            <a:ext cx="9513856" cy="1054101"/>
          </a:xfrm>
          <a:prstGeom prst="rect">
            <a:avLst/>
          </a:prstGeom>
          <a:solidFill>
            <a:srgbClr val="000000"/>
          </a:solidFill>
          <a:ln w="63500">
            <a:solidFill>
              <a:srgbClr val="000000"/>
            </a:solidFill>
            <a:prstDash val="sysDot"/>
            <a:miter lim="400000"/>
          </a:ln>
          <a:effectLst>
            <a:outerShdw sx="100000" sy="100000" kx="0" ky="0" algn="b" rotWithShape="0" blurRad="190500" dist="8455" dir="5400000">
              <a:srgbClr val="000000"/>
            </a:outerShdw>
            <a:reflection blurRad="0" stA="96637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700" u="sng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HADOOP LIFECYCLE PROJECT</a:t>
            </a:r>
          </a:p>
        </p:txBody>
      </p:sp>
      <p:sp>
        <p:nvSpPr>
          <p:cNvPr id="121" name="By : PRWATECH"/>
          <p:cNvSpPr/>
          <p:nvPr/>
        </p:nvSpPr>
        <p:spPr>
          <a:xfrm>
            <a:off x="8879301" y="7052978"/>
            <a:ext cx="3637990" cy="74930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rgbClr val="FFFFFF"/>
            </a:solidFill>
            <a:prstDash val="sysDot"/>
            <a:miter lim="400000"/>
          </a:ln>
          <a:effectLst>
            <a:outerShdw sx="100000" sy="100000" kx="0" ky="0" algn="b" rotWithShape="0" blurRad="190500" dist="8455" dir="540000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just">
              <a:lnSpc>
                <a:spcPct val="200000"/>
              </a:lnSpc>
              <a:defRPr cap="small" sz="3000">
                <a:ln w="3809">
                  <a:solidFill>
                    <a:srgbClr val="FFFFFF"/>
                  </a:solidFill>
                </a:ln>
                <a:noFill/>
                <a:effectLst>
                  <a:outerShdw sx="100000" sy="100000" kx="0" ky="0" algn="b" rotWithShape="0" blurRad="114300" dist="0" dir="18120000">
                    <a:srgbClr val="000000"/>
                  </a:outerShdw>
                </a:effectLst>
                <a:latin typeface="Apple Chancery"/>
                <a:ea typeface="Apple Chancery"/>
                <a:cs typeface="Apple Chancery"/>
                <a:sym typeface="Apple Chancery"/>
              </a:defRPr>
            </a:pPr>
            <a:r>
              <a:t>By : PRWATECH</a:t>
            </a:r>
          </a:p>
        </p:txBody>
      </p:sp>
      <p:pic>
        <p:nvPicPr>
          <p:cNvPr id="122" name="footer.png" descr="footer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17717" y="9053710"/>
            <a:ext cx="13004801" cy="7114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orientdb-storage.png" descr="orientdb-stor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63" y="2476597"/>
            <a:ext cx="9783595" cy="759366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1" name="Orient DB Analysis"/>
          <p:cNvGrpSpPr/>
          <p:nvPr/>
        </p:nvGrpSpPr>
        <p:grpSpPr>
          <a:xfrm>
            <a:off x="82866" y="39035"/>
            <a:ext cx="3402306" cy="622301"/>
            <a:chOff x="0" y="0"/>
            <a:chExt cx="3402304" cy="622300"/>
          </a:xfrm>
        </p:grpSpPr>
        <p:sp>
          <p:nvSpPr>
            <p:cNvPr id="190" name="Orient DB Analysis"/>
            <p:cNvSpPr/>
            <p:nvPr/>
          </p:nvSpPr>
          <p:spPr>
            <a:xfrm>
              <a:off x="38100" y="38100"/>
              <a:ext cx="3326105" cy="546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400">
                  <a:solidFill>
                    <a:srgbClr val="FFFFFF"/>
                  </a:solidFill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lvl1pPr>
            </a:lstStyle>
            <a:p>
              <a:pPr/>
              <a:r>
                <a:t>Orient DB Analysis</a:t>
              </a:r>
            </a:p>
          </p:txBody>
        </p:sp>
        <p:pic>
          <p:nvPicPr>
            <p:cNvPr id="189" name="Orient DB Analysis" descr="Orient DB Analysis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402305" cy="622301"/>
            </a:xfrm>
            <a:prstGeom prst="rect">
              <a:avLst/>
            </a:prstGeom>
            <a:effectLst/>
          </p:spPr>
        </p:pic>
      </p:grpSp>
      <p:sp>
        <p:nvSpPr>
          <p:cNvPr id="192" name="OrientDB is a 2nd Generation Distributed Graph Database with the flexibility of Documents in one product. It is a unique, true multi-model DBMS equipped to tackle today’s big data challenges and offers multi-master replication, sharding as well as more flexibility for modern, complex use cases."/>
          <p:cNvSpPr/>
          <p:nvPr>
            <p:ph type="subTitle" sz="quarter" idx="1"/>
          </p:nvPr>
        </p:nvSpPr>
        <p:spPr>
          <a:xfrm>
            <a:off x="90426" y="952759"/>
            <a:ext cx="12107161" cy="1232416"/>
          </a:xfrm>
          <a:prstGeom prst="rect">
            <a:avLst/>
          </a:prstGeom>
          <a:gradFill>
            <a:gsLst>
              <a:gs pos="0">
                <a:schemeClr val="accent6">
                  <a:hueOff val="7068543"/>
                  <a:satOff val="-63217"/>
                  <a:lumOff val="21330"/>
                </a:schemeClr>
              </a:gs>
              <a:gs pos="100000">
                <a:schemeClr val="accent6">
                  <a:hueOff val="10811956"/>
                  <a:satOff val="-58544"/>
                  <a:lumOff val="-9736"/>
                </a:schemeClr>
              </a:gs>
            </a:gsLst>
            <a:lin ang="5400000"/>
          </a:gradFill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/>
          <a:lstStyle>
            <a:lvl1pPr defTabSz="519937">
              <a:defRPr sz="2136">
                <a:effectLst>
                  <a:outerShdw sx="100000" sy="100000" kx="0" ky="0" algn="b" rotWithShape="0" blurRad="22606" dist="2135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OrientDB is a 2nd Generation Distributed Graph Database with the flexibility of Documents in one product. It is a unique, true multi-model DBMS equipped to tackle today’s big data challenges and offers multi-master replication, sharding as well as more flexibility for modern, complex use cases.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TechBrief-DisasterRecovery-Fig4.png" descr="TechBrief-DisasterRecovery-Fig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332" y="1352073"/>
            <a:ext cx="10230701" cy="3874454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Data Recovery Stage"/>
          <p:cNvSpPr/>
          <p:nvPr>
            <p:ph type="ctrTitle"/>
          </p:nvPr>
        </p:nvSpPr>
        <p:spPr>
          <a:xfrm>
            <a:off x="31447" y="60620"/>
            <a:ext cx="3536937" cy="625037"/>
          </a:xfrm>
          <a:prstGeom prst="rect">
            <a:avLst/>
          </a:prstGeom>
          <a:ln w="9525">
            <a:round/>
          </a:ln>
        </p:spPr>
        <p:txBody>
          <a:bodyPr/>
          <a:lstStyle>
            <a:lvl1pPr defTabSz="484886">
              <a:defRPr sz="2905">
                <a:effectLst>
                  <a:outerShdw sx="100000" sy="100000" kx="0" ky="0" algn="b" rotWithShape="0" blurRad="21082" dist="19918" dir="2700000">
                    <a:srgbClr val="000000">
                      <a:alpha val="31034"/>
                    </a:srgbClr>
                  </a:outerShdw>
                </a:effectLst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Data Recovery Stage</a:t>
            </a:r>
          </a:p>
        </p:txBody>
      </p:sp>
      <p:grpSp>
        <p:nvGrpSpPr>
          <p:cNvPr id="198" name="Production Challenges"/>
          <p:cNvGrpSpPr/>
          <p:nvPr/>
        </p:nvGrpSpPr>
        <p:grpSpPr>
          <a:xfrm>
            <a:off x="-6653" y="5457601"/>
            <a:ext cx="3613137" cy="701237"/>
            <a:chOff x="0" y="0"/>
            <a:chExt cx="3613135" cy="701235"/>
          </a:xfrm>
        </p:grpSpPr>
        <p:sp>
          <p:nvSpPr>
            <p:cNvPr id="197" name="Production Challenges"/>
            <p:cNvSpPr/>
            <p:nvPr/>
          </p:nvSpPr>
          <p:spPr>
            <a:xfrm>
              <a:off x="38100" y="38100"/>
              <a:ext cx="3536936" cy="6250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b">
              <a:normAutofit fontScale="100000" lnSpcReduction="0"/>
            </a:bodyPr>
            <a:lstStyle>
              <a:lvl1pPr defTabSz="467359">
                <a:defRPr sz="2800">
                  <a:solidFill>
                    <a:srgbClr val="FFFFFF"/>
                  </a:solidFill>
                  <a:effectLst>
                    <a:outerShdw sx="100000" sy="100000" kx="0" ky="0" algn="b" rotWithShape="0" blurRad="20320" dist="19198" dir="2700000">
                      <a:srgbClr val="000000">
                        <a:alpha val="31034"/>
                      </a:srgbClr>
                    </a:outerShdw>
                  </a:effectLst>
                  <a:latin typeface="Impact"/>
                  <a:ea typeface="Impact"/>
                  <a:cs typeface="Impact"/>
                  <a:sym typeface="Impact"/>
                </a:defRPr>
              </a:lvl1pPr>
            </a:lstStyle>
            <a:p>
              <a:pPr/>
              <a:r>
                <a:t>Production Challenges</a:t>
              </a:r>
            </a:p>
          </p:txBody>
        </p:sp>
        <p:pic>
          <p:nvPicPr>
            <p:cNvPr id="196" name="Production Challenges" descr="Production Challenges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0"/>
              <a:ext cx="3613137" cy="701236"/>
            </a:xfrm>
            <a:prstGeom prst="rect">
              <a:avLst/>
            </a:prstGeom>
            <a:effectLst/>
          </p:spPr>
        </p:pic>
      </p:grpSp>
      <p:sp>
        <p:nvSpPr>
          <p:cNvPr id="199" name="A].No memory left on device while extracting records from RDBMS to HDFS.."/>
          <p:cNvSpPr txBox="1"/>
          <p:nvPr/>
        </p:nvSpPr>
        <p:spPr>
          <a:xfrm>
            <a:off x="-604124" y="6389913"/>
            <a:ext cx="13985163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A].No memory left on device while extracting records from RDBMS to HDFS..</a:t>
            </a:r>
          </a:p>
        </p:txBody>
      </p:sp>
      <p:sp>
        <p:nvSpPr>
          <p:cNvPr id="200" name="B].Huge records needs multiple mappers."/>
          <p:cNvSpPr txBox="1"/>
          <p:nvPr/>
        </p:nvSpPr>
        <p:spPr>
          <a:xfrm>
            <a:off x="33221" y="6766835"/>
            <a:ext cx="7868007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200">
                <a:solidFill>
                  <a:srgbClr val="FFFFFF"/>
                </a:solidFill>
              </a:defRPr>
            </a:pPr>
          </a:p>
          <a:p>
            <a:pPr>
              <a:defRPr sz="3200">
                <a:solidFill>
                  <a:srgbClr val="FFFFFF"/>
                </a:solidFill>
              </a:defRPr>
            </a:pPr>
            <a:r>
              <a:t>B].Huge records needs multiple mappers.</a:t>
            </a:r>
          </a:p>
        </p:txBody>
      </p:sp>
      <p:sp>
        <p:nvSpPr>
          <p:cNvPr id="201" name="C].Hive Sasl error while querying."/>
          <p:cNvSpPr txBox="1"/>
          <p:nvPr/>
        </p:nvSpPr>
        <p:spPr>
          <a:xfrm>
            <a:off x="57969" y="7305493"/>
            <a:ext cx="6301334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200">
                <a:solidFill>
                  <a:srgbClr val="FFFFFF"/>
                </a:solidFill>
              </a:defRPr>
            </a:pPr>
          </a:p>
          <a:p>
            <a:pPr>
              <a:defRPr sz="3200">
                <a:solidFill>
                  <a:srgbClr val="FFFFFF"/>
                </a:solidFill>
              </a:defRPr>
            </a:pPr>
            <a:r>
              <a:t>C].Hive Sasl error while querying.</a:t>
            </a:r>
          </a:p>
        </p:txBody>
      </p:sp>
      <p:sp>
        <p:nvSpPr>
          <p:cNvPr id="202" name="D].Scala/Spark jobs not able to find memory, jobs are in unassigned state."/>
          <p:cNvSpPr txBox="1"/>
          <p:nvPr/>
        </p:nvSpPr>
        <p:spPr>
          <a:xfrm>
            <a:off x="-199286" y="7829822"/>
            <a:ext cx="14184563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>
                <a:solidFill>
                  <a:srgbClr val="FFFFFF"/>
                </a:solidFill>
              </a:defRPr>
            </a:pPr>
          </a:p>
          <a:p>
            <a:pPr>
              <a:defRPr sz="3200">
                <a:solidFill>
                  <a:srgbClr val="FFFFFF"/>
                </a:solidFill>
              </a:defRPr>
            </a:pPr>
            <a:r>
              <a:t>D].Scala/Spark jobs not able to find memory, jobs are in unassigned state.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02.jpg" descr="0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279892"/>
            <a:ext cx="13004801" cy="91938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Creo_2D_CAD_category_main_image.jpg" descr="Creo_2D_CAD_category_main_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6190" y="2881636"/>
            <a:ext cx="2848945" cy="1552077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Product Design"/>
          <p:cNvSpPr txBox="1"/>
          <p:nvPr/>
        </p:nvSpPr>
        <p:spPr>
          <a:xfrm>
            <a:off x="286190" y="4370583"/>
            <a:ext cx="2848945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Bradley Hand ITC TT-Bold"/>
                <a:ea typeface="Bradley Hand ITC TT-Bold"/>
                <a:cs typeface="Bradley Hand ITC TT-Bold"/>
                <a:sym typeface="Bradley Hand ITC TT-Bold"/>
              </a:defRPr>
            </a:lvl1pPr>
          </a:lstStyle>
          <a:p>
            <a:pPr/>
            <a:r>
              <a:t>Product Design</a:t>
            </a:r>
          </a:p>
        </p:txBody>
      </p:sp>
      <p:pic>
        <p:nvPicPr>
          <p:cNvPr id="128" name="puzzle_pieces_house_teamwork_1600_clr.png" descr="puzzle_pieces_house_teamwork_1600_cl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61453" y="198816"/>
            <a:ext cx="3035635" cy="2276727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Development"/>
          <p:cNvSpPr txBox="1"/>
          <p:nvPr/>
        </p:nvSpPr>
        <p:spPr>
          <a:xfrm>
            <a:off x="4747355" y="2189929"/>
            <a:ext cx="267065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Bradley Hand ITC TT-Bold"/>
                <a:ea typeface="Bradley Hand ITC TT-Bold"/>
                <a:cs typeface="Bradley Hand ITC TT-Bold"/>
                <a:sym typeface="Bradley Hand ITC TT-Bold"/>
              </a:defRPr>
            </a:lvl1pPr>
          </a:lstStyle>
          <a:p>
            <a:pPr/>
            <a:r>
              <a:t>Development</a:t>
            </a:r>
          </a:p>
        </p:txBody>
      </p:sp>
      <p:pic>
        <p:nvPicPr>
          <p:cNvPr id="130" name="system-integration-testing.png" descr="system-integration-testing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59517" y="2595249"/>
            <a:ext cx="3325213" cy="1847340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System Integration Testing"/>
          <p:cNvSpPr txBox="1"/>
          <p:nvPr/>
        </p:nvSpPr>
        <p:spPr>
          <a:xfrm>
            <a:off x="9159517" y="4419599"/>
            <a:ext cx="3325213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Bradley Hand ITC TT-Bold"/>
                <a:ea typeface="Bradley Hand ITC TT-Bold"/>
                <a:cs typeface="Bradley Hand ITC TT-Bold"/>
                <a:sym typeface="Bradley Hand ITC TT-Bold"/>
              </a:defRPr>
            </a:lvl1pPr>
          </a:lstStyle>
          <a:p>
            <a:pPr/>
            <a:r>
              <a:t>System Integration Testing</a:t>
            </a:r>
          </a:p>
        </p:txBody>
      </p:sp>
      <p:pic>
        <p:nvPicPr>
          <p:cNvPr id="132" name="Production_Efficiency.png" descr="Production_Efficiency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29332" y="6566337"/>
            <a:ext cx="3513602" cy="24695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1451694892.nv.png" descr="1451694892.nv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954562" y="6538995"/>
            <a:ext cx="2524194" cy="2524194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User Acceptance Testing"/>
          <p:cNvSpPr txBox="1"/>
          <p:nvPr/>
        </p:nvSpPr>
        <p:spPr>
          <a:xfrm>
            <a:off x="7352739" y="9123265"/>
            <a:ext cx="372784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Bradley Hand ITC TT-Bold"/>
                <a:ea typeface="Bradley Hand ITC TT-Bold"/>
                <a:cs typeface="Bradley Hand ITC TT-Bold"/>
                <a:sym typeface="Bradley Hand ITC TT-Bold"/>
              </a:defRPr>
            </a:lvl1pPr>
          </a:lstStyle>
          <a:p>
            <a:pPr/>
            <a:r>
              <a:t>User Acceptance Testing</a:t>
            </a:r>
          </a:p>
        </p:txBody>
      </p:sp>
      <p:sp>
        <p:nvSpPr>
          <p:cNvPr id="135" name="Production"/>
          <p:cNvSpPr txBox="1"/>
          <p:nvPr/>
        </p:nvSpPr>
        <p:spPr>
          <a:xfrm>
            <a:off x="1259123" y="8990563"/>
            <a:ext cx="267065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Bradley Hand ITC TT-Bold"/>
                <a:ea typeface="Bradley Hand ITC TT-Bold"/>
                <a:cs typeface="Bradley Hand ITC TT-Bold"/>
                <a:sym typeface="Bradley Hand ITC TT-Bold"/>
              </a:defRPr>
            </a:lvl1pPr>
          </a:lstStyle>
          <a:p>
            <a:pPr/>
            <a:r>
              <a:t>Production</a:t>
            </a:r>
          </a:p>
        </p:txBody>
      </p:sp>
      <p:sp>
        <p:nvSpPr>
          <p:cNvPr id="136" name="Line"/>
          <p:cNvSpPr/>
          <p:nvPr/>
        </p:nvSpPr>
        <p:spPr>
          <a:xfrm>
            <a:off x="1816211" y="1106705"/>
            <a:ext cx="2998731" cy="1731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89" h="21489" fill="norm" stroke="1" extrusionOk="0">
                <a:moveTo>
                  <a:pt x="131" y="21489"/>
                </a:moveTo>
                <a:cubicBezTo>
                  <a:pt x="-611" y="13254"/>
                  <a:pt x="1851" y="5155"/>
                  <a:pt x="6141" y="1729"/>
                </a:cubicBezTo>
                <a:cubicBezTo>
                  <a:pt x="7866" y="350"/>
                  <a:pt x="9758" y="-111"/>
                  <a:pt x="11631" y="22"/>
                </a:cubicBezTo>
                <a:cubicBezTo>
                  <a:pt x="15034" y="263"/>
                  <a:pt x="18315" y="2425"/>
                  <a:pt x="20989" y="6220"/>
                </a:cubicBezTo>
              </a:path>
            </a:pathLst>
          </a:cu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42" name="Connection Line"/>
          <p:cNvSpPr/>
          <p:nvPr/>
        </p:nvSpPr>
        <p:spPr>
          <a:xfrm>
            <a:off x="7243946" y="1068235"/>
            <a:ext cx="2574271" cy="14141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8" fill="norm" stroke="1" extrusionOk="0">
                <a:moveTo>
                  <a:pt x="0" y="498"/>
                </a:moveTo>
                <a:cubicBezTo>
                  <a:pt x="10045" y="-1922"/>
                  <a:pt x="17245" y="4471"/>
                  <a:pt x="21600" y="19678"/>
                </a:cubicBezTo>
              </a:path>
            </a:pathLst>
          </a:custGeom>
          <a:ln w="2540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43" name="Connection Line"/>
          <p:cNvSpPr/>
          <p:nvPr/>
        </p:nvSpPr>
        <p:spPr>
          <a:xfrm>
            <a:off x="4524776" y="8150282"/>
            <a:ext cx="3402193" cy="10439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48" h="16423" fill="norm" stroke="1" extrusionOk="0">
                <a:moveTo>
                  <a:pt x="0" y="6768"/>
                </a:moveTo>
                <a:cubicBezTo>
                  <a:pt x="14595" y="21600"/>
                  <a:pt x="21600" y="19344"/>
                  <a:pt x="21014" y="0"/>
                </a:cubicBezTo>
              </a:path>
            </a:pathLst>
          </a:custGeom>
          <a:ln w="2540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44" name="Connection Line"/>
          <p:cNvSpPr/>
          <p:nvPr/>
        </p:nvSpPr>
        <p:spPr>
          <a:xfrm>
            <a:off x="9984543" y="3622416"/>
            <a:ext cx="2832588" cy="33412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389" h="21600" fill="norm" stroke="1" extrusionOk="0">
                <a:moveTo>
                  <a:pt x="16623" y="0"/>
                </a:moveTo>
                <a:cubicBezTo>
                  <a:pt x="21600" y="12497"/>
                  <a:pt x="16059" y="19697"/>
                  <a:pt x="0" y="21600"/>
                </a:cubicBezTo>
              </a:path>
            </a:pathLst>
          </a:custGeom>
          <a:ln w="2540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45" name="Connection Line"/>
          <p:cNvSpPr/>
          <p:nvPr/>
        </p:nvSpPr>
        <p:spPr>
          <a:xfrm>
            <a:off x="395895" y="4878593"/>
            <a:ext cx="967470" cy="22594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340" h="21600" fill="norm" stroke="1" extrusionOk="0">
                <a:moveTo>
                  <a:pt x="16340" y="0"/>
                </a:moveTo>
                <a:cubicBezTo>
                  <a:pt x="-3431" y="8724"/>
                  <a:pt x="-5260" y="15924"/>
                  <a:pt x="10852" y="21600"/>
                </a:cubicBezTo>
              </a:path>
            </a:pathLst>
          </a:custGeom>
          <a:ln w="2540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pic>
        <p:nvPicPr>
          <p:cNvPr id="141" name="circle-311551_640.png" descr="circle-311551_640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845391" y="2911073"/>
            <a:ext cx="3943779" cy="39314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BUSINESS REQUIREMENT &amp; USE CASES"/>
          <p:cNvSpPr/>
          <p:nvPr/>
        </p:nvSpPr>
        <p:spPr>
          <a:xfrm>
            <a:off x="47243" y="71001"/>
            <a:ext cx="6275788" cy="46990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6">
                  <a:hueOff val="10811956"/>
                  <a:satOff val="-58544"/>
                  <a:lumOff val="-9736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1270000" dist="0" dir="0">
              <a:srgbClr val="000000">
                <a:alpha val="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BUSINESS REQUIREMENT &amp; USE CASES</a:t>
            </a:r>
          </a:p>
        </p:txBody>
      </p:sp>
      <p:pic>
        <p:nvPicPr>
          <p:cNvPr id="148" name="emerging-markets-sign_0.jpg" descr="emerging-markets-sign_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7843" y="1268824"/>
            <a:ext cx="3019885" cy="22649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payments-WEX-webinar.jpg" descr="payments-WEX-webinar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38666" y="1811054"/>
            <a:ext cx="8763001" cy="381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wsb_500x188_ANTI-MONEY+LAUNDERING-HOME.jpg" descr="wsb_500x188_ANTI-MONEY+LAUNDERING-HOME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7011" y="6891207"/>
            <a:ext cx="5264076" cy="19792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fraud-detection-Investigation.jpg" descr="fraud-detection-Investigation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609333" y="5975853"/>
            <a:ext cx="3810001" cy="381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INTELLIGENCE UNIT"/>
          <p:cNvSpPr/>
          <p:nvPr>
            <p:ph type="subTitle" sz="quarter" idx="1"/>
          </p:nvPr>
        </p:nvSpPr>
        <p:spPr>
          <a:xfrm>
            <a:off x="2882900" y="25400"/>
            <a:ext cx="5915571" cy="474018"/>
          </a:xfrm>
          <a:prstGeom prst="rect">
            <a:avLst/>
          </a:prstGeom>
          <a:gradFill>
            <a:gsLst>
              <a:gs pos="0">
                <a:schemeClr val="accent6">
                  <a:hueOff val="7068543"/>
                  <a:satOff val="-63217"/>
                  <a:lumOff val="21330"/>
                </a:schemeClr>
              </a:gs>
              <a:gs pos="100000">
                <a:schemeClr val="accent6">
                  <a:hueOff val="10811956"/>
                  <a:satOff val="-58544"/>
                  <a:lumOff val="-9736"/>
                </a:schemeClr>
              </a:gs>
            </a:gsLst>
            <a:lin ang="5400000"/>
          </a:gradFill>
          <a:effectLst>
            <a:outerShdw sx="100000" sy="100000" kx="0" ky="0" algn="b" rotWithShape="0" blurRad="546100" dist="471618" dir="18900000">
              <a:srgbClr val="000000"/>
            </a:outerShdw>
          </a:effectLst>
        </p:spPr>
        <p:txBody>
          <a:bodyPr/>
          <a:lstStyle>
            <a:lvl1pPr>
              <a:defRPr b="1" sz="2400">
                <a:solidFill>
                  <a:srgbClr val="030303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 INTELLIGENCE UNIT</a:t>
            </a:r>
          </a:p>
        </p:txBody>
      </p:sp>
      <p:sp>
        <p:nvSpPr>
          <p:cNvPr id="154" name="Upstream Source"/>
          <p:cNvSpPr/>
          <p:nvPr>
            <p:ph type="ctrTitle"/>
          </p:nvPr>
        </p:nvSpPr>
        <p:spPr>
          <a:xfrm>
            <a:off x="401389" y="1028700"/>
            <a:ext cx="3002956" cy="696318"/>
          </a:xfrm>
          <a:prstGeom prst="rect">
            <a:avLst/>
          </a:prstGeom>
          <a:gradFill>
            <a:gsLst>
              <a:gs pos="0">
                <a:schemeClr val="accent1">
                  <a:hueOff val="321132"/>
                  <a:satOff val="-12043"/>
                  <a:lumOff val="-7113"/>
                </a:schemeClr>
              </a:gs>
              <a:gs pos="100000">
                <a:srgbClr val="FFFFFF"/>
              </a:gs>
            </a:gsLst>
            <a:lin ang="5400000"/>
          </a:gradFill>
          <a:ln w="9525">
            <a:round/>
          </a:ln>
          <a:effectLst>
            <a:outerShdw sx="100000" sy="100000" kx="0" ky="0" algn="b" rotWithShape="0" blurRad="190500" dist="8455" dir="5400000">
              <a:srgbClr val="000000"/>
            </a:outerShdw>
            <a:reflection blurRad="0" stA="100000" stPos="0" endA="0" endPos="40000" dist="0" dir="5400000" fadeDir="5400000" sx="100000" sy="-100000" kx="0" ky="0" algn="bl" rotWithShape="0"/>
          </a:effectLst>
        </p:spPr>
        <p:txBody>
          <a:bodyPr anchor="ctr"/>
          <a:lstStyle>
            <a:lvl1pPr>
              <a:defRPr sz="2400">
                <a:solidFill>
                  <a:srgbClr val="000000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pPr/>
            <a:r>
              <a:t>Upstream Source</a:t>
            </a:r>
          </a:p>
        </p:txBody>
      </p:sp>
      <p:sp>
        <p:nvSpPr>
          <p:cNvPr id="155" name="Line"/>
          <p:cNvSpPr/>
          <p:nvPr/>
        </p:nvSpPr>
        <p:spPr>
          <a:xfrm flipH="1">
            <a:off x="1902866" y="1957585"/>
            <a:ext cx="1" cy="1230736"/>
          </a:xfrm>
          <a:prstGeom prst="line">
            <a:avLst/>
          </a:prstGeom>
          <a:ln w="25400">
            <a:solidFill>
              <a:srgbClr val="971818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56" name="Oracle"/>
          <p:cNvSpPr/>
          <p:nvPr/>
        </p:nvSpPr>
        <p:spPr>
          <a:xfrm>
            <a:off x="401389" y="3157041"/>
            <a:ext cx="3002956" cy="1034952"/>
          </a:xfrm>
          <a:prstGeom prst="rect">
            <a:avLst/>
          </a:prstGeom>
          <a:gradFill>
            <a:gsLst>
              <a:gs pos="0">
                <a:schemeClr val="accent1">
                  <a:hueOff val="321132"/>
                  <a:satOff val="-12043"/>
                  <a:lumOff val="-7113"/>
                </a:schemeClr>
              </a:gs>
              <a:gs pos="100000">
                <a:srgbClr val="00FDFF"/>
              </a:gs>
            </a:gsLst>
            <a:lin ang="5400000"/>
          </a:gradFill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400">
                <a:solidFill>
                  <a:srgbClr val="000000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Oracle</a:t>
            </a:r>
          </a:p>
        </p:txBody>
      </p:sp>
      <p:sp>
        <p:nvSpPr>
          <p:cNvPr id="157" name="HDFS"/>
          <p:cNvSpPr/>
          <p:nvPr/>
        </p:nvSpPr>
        <p:spPr>
          <a:xfrm>
            <a:off x="8881665" y="3039516"/>
            <a:ext cx="1773635" cy="1270001"/>
          </a:xfrm>
          <a:prstGeom prst="rect">
            <a:avLst/>
          </a:prstGeom>
          <a:gradFill>
            <a:gsLst>
              <a:gs pos="0">
                <a:schemeClr val="accent1">
                  <a:hueOff val="321132"/>
                  <a:satOff val="-12043"/>
                  <a:lumOff val="-7113"/>
                </a:schemeClr>
              </a:gs>
              <a:gs pos="100000">
                <a:srgbClr val="FF9300"/>
              </a:gs>
            </a:gsLst>
            <a:lin ang="5400000"/>
          </a:gradFill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>
                <a:solidFill>
                  <a:srgbClr val="000000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HDFS</a:t>
            </a:r>
          </a:p>
        </p:txBody>
      </p:sp>
      <p:sp>
        <p:nvSpPr>
          <p:cNvPr id="173" name="Connection Line"/>
          <p:cNvSpPr/>
          <p:nvPr/>
        </p:nvSpPr>
        <p:spPr>
          <a:xfrm>
            <a:off x="3338356" y="2536632"/>
            <a:ext cx="5670998" cy="602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48" fill="norm" stroke="1" extrusionOk="0">
                <a:moveTo>
                  <a:pt x="0" y="16248"/>
                </a:moveTo>
                <a:cubicBezTo>
                  <a:pt x="7140" y="-4241"/>
                  <a:pt x="14340" y="-5352"/>
                  <a:pt x="21600" y="12916"/>
                </a:cubicBezTo>
              </a:path>
            </a:pathLst>
          </a:custGeom>
          <a:ln w="25400">
            <a:solidFill>
              <a:srgbClr val="AA7942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59" name="Sqoop"/>
          <p:cNvSpPr/>
          <p:nvPr/>
        </p:nvSpPr>
        <p:spPr>
          <a:xfrm>
            <a:off x="5538596" y="2115529"/>
            <a:ext cx="1270001" cy="626667"/>
          </a:xfrm>
          <a:prstGeom prst="rect">
            <a:avLst/>
          </a:prstGeom>
          <a:gradFill>
            <a:gsLst>
              <a:gs pos="0">
                <a:schemeClr val="accent2">
                  <a:hueOff val="-1101185"/>
                  <a:satOff val="4910"/>
                  <a:lumOff val="-14610"/>
                </a:schemeClr>
              </a:gs>
              <a:gs pos="100000">
                <a:srgbClr val="00FDF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000000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Sqoop</a:t>
            </a:r>
          </a:p>
        </p:txBody>
      </p:sp>
      <p:sp>
        <p:nvSpPr>
          <p:cNvPr id="160" name="Surrogate Key"/>
          <p:cNvSpPr/>
          <p:nvPr/>
        </p:nvSpPr>
        <p:spPr>
          <a:xfrm>
            <a:off x="8991451" y="5334000"/>
            <a:ext cx="1773635" cy="1270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0433F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000000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Phosphate Inline"/>
                <a:ea typeface="Phosphate Inline"/>
                <a:cs typeface="Phosphate Inline"/>
                <a:sym typeface="Phosphate Inline"/>
              </a:defRPr>
            </a:lvl1pPr>
          </a:lstStyle>
          <a:p>
            <a:pPr/>
            <a:r>
              <a:t>Surrogate Key</a:t>
            </a:r>
          </a:p>
        </p:txBody>
      </p:sp>
      <p:sp>
        <p:nvSpPr>
          <p:cNvPr id="161" name="CHANGING DATA CAPTURE"/>
          <p:cNvSpPr/>
          <p:nvPr/>
        </p:nvSpPr>
        <p:spPr>
          <a:xfrm>
            <a:off x="5338365" y="5283869"/>
            <a:ext cx="1799035" cy="127000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000000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Phosphate Inline"/>
                <a:ea typeface="Phosphate Inline"/>
                <a:cs typeface="Phosphate Inline"/>
                <a:sym typeface="Phosphate Inline"/>
              </a:defRPr>
            </a:lvl1pPr>
          </a:lstStyle>
          <a:p>
            <a:pPr/>
            <a:r>
              <a:t>CHANGING DATA CAPTURE</a:t>
            </a:r>
          </a:p>
        </p:txBody>
      </p:sp>
      <p:sp>
        <p:nvSpPr>
          <p:cNvPr id="162" name="Line"/>
          <p:cNvSpPr/>
          <p:nvPr/>
        </p:nvSpPr>
        <p:spPr>
          <a:xfrm flipH="1">
            <a:off x="7217316" y="5918869"/>
            <a:ext cx="1773635" cy="1"/>
          </a:xfrm>
          <a:prstGeom prst="line">
            <a:avLst/>
          </a:prstGeom>
          <a:ln w="25400">
            <a:solidFill>
              <a:srgbClr val="FF26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63" name="Line"/>
          <p:cNvSpPr/>
          <p:nvPr/>
        </p:nvSpPr>
        <p:spPr>
          <a:xfrm>
            <a:off x="9833261" y="4310622"/>
            <a:ext cx="1" cy="1034952"/>
          </a:xfrm>
          <a:prstGeom prst="line">
            <a:avLst/>
          </a:prstGeom>
          <a:ln w="25400">
            <a:solidFill>
              <a:srgbClr val="FF26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64" name="SLOWLY CHANGING DIMENSION"/>
          <p:cNvSpPr/>
          <p:nvPr/>
        </p:nvSpPr>
        <p:spPr>
          <a:xfrm>
            <a:off x="892522" y="5283869"/>
            <a:ext cx="2020690" cy="127000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000000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Phosphate Inline"/>
                <a:ea typeface="Phosphate Inline"/>
                <a:cs typeface="Phosphate Inline"/>
                <a:sym typeface="Phosphate Inline"/>
              </a:defRPr>
            </a:lvl1pPr>
          </a:lstStyle>
          <a:p>
            <a:pPr/>
            <a:r>
              <a:t>SLOWLY CHANGING DIMENSION</a:t>
            </a:r>
          </a:p>
        </p:txBody>
      </p:sp>
      <p:sp>
        <p:nvSpPr>
          <p:cNvPr id="165" name="Line"/>
          <p:cNvSpPr/>
          <p:nvPr/>
        </p:nvSpPr>
        <p:spPr>
          <a:xfrm flipH="1">
            <a:off x="2907229" y="5918869"/>
            <a:ext cx="2351221" cy="1"/>
          </a:xfrm>
          <a:prstGeom prst="line">
            <a:avLst/>
          </a:prstGeom>
          <a:ln w="25400">
            <a:solidFill>
              <a:srgbClr val="FF2600"/>
            </a:solidFill>
            <a:custDash>
              <a:ds d="600000" sp="6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66" name="PUBLISH PHASE"/>
          <p:cNvSpPr/>
          <p:nvPr/>
        </p:nvSpPr>
        <p:spPr>
          <a:xfrm>
            <a:off x="1003300" y="8223250"/>
            <a:ext cx="1536280" cy="1270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000000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Phosphate Inline"/>
                <a:ea typeface="Phosphate Inline"/>
                <a:cs typeface="Phosphate Inline"/>
                <a:sym typeface="Phosphate Inline"/>
              </a:defRPr>
            </a:lvl1pPr>
          </a:lstStyle>
          <a:p>
            <a:pPr/>
            <a:r>
              <a:t>PUBLISH PHASE</a:t>
            </a:r>
          </a:p>
        </p:txBody>
      </p:sp>
      <p:pic>
        <p:nvPicPr>
          <p:cNvPr id="167" name="Line" descr="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1117332" y="7185764"/>
            <a:ext cx="1686352" cy="405592"/>
          </a:xfrm>
          <a:prstGeom prst="rect">
            <a:avLst/>
          </a:prstGeom>
        </p:spPr>
      </p:pic>
      <p:sp>
        <p:nvSpPr>
          <p:cNvPr id="169" name="Business Users"/>
          <p:cNvSpPr/>
          <p:nvPr/>
        </p:nvSpPr>
        <p:spPr>
          <a:xfrm>
            <a:off x="5676900" y="8092826"/>
            <a:ext cx="2566889" cy="1530848"/>
          </a:xfrm>
          <a:prstGeom prst="roundRect">
            <a:avLst>
              <a:gd name="adj" fmla="val 16690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Business Users</a:t>
            </a:r>
          </a:p>
        </p:txBody>
      </p:sp>
      <p:sp>
        <p:nvSpPr>
          <p:cNvPr id="170" name="Double Arrow"/>
          <p:cNvSpPr/>
          <p:nvPr/>
        </p:nvSpPr>
        <p:spPr>
          <a:xfrm>
            <a:off x="2490050" y="8687139"/>
            <a:ext cx="3185579" cy="342221"/>
          </a:xfrm>
          <a:prstGeom prst="leftRightArrow">
            <a:avLst>
              <a:gd name="adj1" fmla="val 32000"/>
              <a:gd name="adj2" fmla="val 163287"/>
            </a:avLst>
          </a:prstGeom>
          <a:ln w="25400">
            <a:solidFill>
              <a:srgbClr val="AA794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71" name="HUE…"/>
          <p:cNvSpPr/>
          <p:nvPr/>
        </p:nvSpPr>
        <p:spPr>
          <a:xfrm>
            <a:off x="8959590" y="7207250"/>
            <a:ext cx="2566988" cy="24725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659" y="0"/>
                </a:moveTo>
                <a:cubicBezTo>
                  <a:pt x="4144" y="0"/>
                  <a:pt x="3727" y="433"/>
                  <a:pt x="3727" y="967"/>
                </a:cubicBezTo>
                <a:lnTo>
                  <a:pt x="3727" y="7735"/>
                </a:lnTo>
                <a:lnTo>
                  <a:pt x="0" y="9670"/>
                </a:lnTo>
                <a:lnTo>
                  <a:pt x="3727" y="11604"/>
                </a:lnTo>
                <a:lnTo>
                  <a:pt x="3727" y="20633"/>
                </a:lnTo>
                <a:cubicBezTo>
                  <a:pt x="3727" y="21167"/>
                  <a:pt x="4144" y="21600"/>
                  <a:pt x="4659" y="21600"/>
                </a:cubicBezTo>
                <a:lnTo>
                  <a:pt x="20668" y="21600"/>
                </a:lnTo>
                <a:cubicBezTo>
                  <a:pt x="21183" y="21600"/>
                  <a:pt x="21600" y="21167"/>
                  <a:pt x="21600" y="20633"/>
                </a:cubicBezTo>
                <a:lnTo>
                  <a:pt x="21600" y="967"/>
                </a:lnTo>
                <a:cubicBezTo>
                  <a:pt x="21600" y="433"/>
                  <a:pt x="21183" y="0"/>
                  <a:pt x="20668" y="0"/>
                </a:cubicBezTo>
                <a:lnTo>
                  <a:pt x="4659" y="0"/>
                </a:lnTo>
                <a:close/>
              </a:path>
            </a:pathLst>
          </a:cu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00FD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Superclarendon"/>
                <a:ea typeface="Superclarendon"/>
                <a:cs typeface="Superclarendon"/>
                <a:sym typeface="Superclarendon"/>
              </a:defRPr>
            </a:pPr>
            <a:r>
              <a:t>HUE</a:t>
            </a:r>
          </a:p>
          <a:p>
            <a:pPr>
              <a:defRPr sz="1800">
                <a:solidFill>
                  <a:srgbClr val="00FD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Superclarendon"/>
                <a:ea typeface="Superclarendon"/>
                <a:cs typeface="Superclarendon"/>
                <a:sym typeface="Superclarendon"/>
              </a:defRPr>
            </a:pPr>
            <a:r>
              <a:t>   FRONT END</a:t>
            </a:r>
          </a:p>
        </p:txBody>
      </p:sp>
      <p:sp>
        <p:nvSpPr>
          <p:cNvPr id="172" name="Arrow"/>
          <p:cNvSpPr/>
          <p:nvPr/>
        </p:nvSpPr>
        <p:spPr>
          <a:xfrm>
            <a:off x="8042816" y="8687139"/>
            <a:ext cx="1799035" cy="376563"/>
          </a:xfrm>
          <a:prstGeom prst="rightArrow">
            <a:avLst>
              <a:gd name="adj1" fmla="val 32000"/>
              <a:gd name="adj2" fmla="val 215847"/>
            </a:avLst>
          </a:prstGeom>
          <a:gradFill>
            <a:gsLst>
              <a:gs pos="0">
                <a:srgbClr val="AA7942"/>
              </a:gs>
              <a:gs pos="100000">
                <a:schemeClr val="accent1">
                  <a:hueOff val="300938"/>
                  <a:lumOff val="-21749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10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2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ID="10" grpId="7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9" dur="2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clickEffect" presetSubtype="8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8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8" presetID="2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7" dur="2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Class="entr" nodeType="clickEffect" presetSubtype="8" presetID="26" grpId="1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66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911" fill="hold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32" fill="hold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fill="hold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6" fill="hold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82" fill="hold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13" fill="hold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83" decel="50000" fill="hold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13" decel="50000" fill="hold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83" decel="50000" fill="hold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13" decel="50000" fill="hold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83" decel="50000" fill="hold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13" decel="50000" fill="hold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83" decel="50000" fill="hold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Class="entr" nodeType="clickEffect" presetSubtype="8" presetID="2" grpId="1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Class="entr" nodeType="clickEffect" presetSubtype="16" presetID="23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Class="entr" nodeType="clickEffect" presetSubtype="8" presetID="22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4" dur="1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3" grpId="5"/>
      <p:bldP build="whole" bldLvl="1" animBg="1" rev="0" advAuto="0" spid="161" grpId="10"/>
      <p:bldP build="whole" bldLvl="1" animBg="1" rev="0" advAuto="0" spid="160" grpId="8"/>
      <p:bldP build="whole" bldLvl="1" animBg="1" rev="0" advAuto="0" spid="170" grpId="15"/>
      <p:bldP build="whole" bldLvl="1" animBg="1" rev="0" advAuto="0" spid="155" grpId="2"/>
      <p:bldP build="whole" bldLvl="1" animBg="1" rev="0" advAuto="0" spid="163" grpId="7"/>
      <p:bldP build="whole" bldLvl="1" animBg="1" rev="0" advAuto="0" spid="169" grpId="16"/>
      <p:bldP build="whole" bldLvl="1" animBg="1" rev="0" advAuto="0" spid="165" grpId="11"/>
      <p:bldP build="whole" bldLvl="1" animBg="1" rev="0" advAuto="0" spid="162" grpId="9"/>
      <p:bldP build="whole" bldLvl="1" animBg="1" rev="0" advAuto="0" spid="157" grpId="6"/>
      <p:bldP build="whole" bldLvl="1" animBg="1" rev="0" advAuto="0" spid="166" grpId="14"/>
      <p:bldP build="whole" bldLvl="1" animBg="1" rev="0" advAuto="0" spid="167" grpId="13"/>
      <p:bldP build="whole" bldLvl="1" animBg="1" rev="0" advAuto="0" spid="171" grpId="17"/>
      <p:bldP build="whole" bldLvl="1" animBg="1" rev="0" advAuto="0" spid="153" grpId="18"/>
      <p:bldP build="whole" bldLvl="1" animBg="1" rev="0" advAuto="0" spid="172" grpId="19"/>
      <p:bldP build="whole" bldLvl="1" animBg="1" rev="0" advAuto="0" spid="154" grpId="1"/>
      <p:bldP build="whole" bldLvl="1" animBg="1" rev="0" advAuto="0" spid="164" grpId="12"/>
      <p:bldP build="whole" bldLvl="1" animBg="1" rev="0" advAuto="0" spid="156" grpId="3"/>
      <p:bldP build="whole" bldLvl="1" animBg="1" rev="0" advAuto="0" spid="159" grpId="4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A]. Upstream source inserts new data and updates existing data continuously.…"/>
          <p:cNvSpPr txBox="1"/>
          <p:nvPr>
            <p:ph type="body" idx="4294967295"/>
          </p:nvPr>
        </p:nvSpPr>
        <p:spPr>
          <a:xfrm>
            <a:off x="25400" y="755650"/>
            <a:ext cx="11099800" cy="7861300"/>
          </a:xfrm>
          <a:prstGeom prst="rect">
            <a:avLst/>
          </a:prstGeom>
        </p:spPr>
        <p:txBody>
          <a:bodyPr anchor="t"/>
          <a:lstStyle/>
          <a:p>
            <a:pPr marL="219455" indent="-219455" defTabSz="280415">
              <a:spcBef>
                <a:spcPts val="2000"/>
              </a:spcBef>
              <a:defRPr sz="2112">
                <a:latin typeface="Chalkboard SE Regular"/>
                <a:ea typeface="Chalkboard SE Regular"/>
                <a:cs typeface="Chalkboard SE Regular"/>
                <a:sym typeface="Chalkboard SE Regular"/>
              </a:defRPr>
            </a:pPr>
            <a:r>
              <a:t>A]. Upstream source inserts new data and updates existing data continuously.</a:t>
            </a:r>
          </a:p>
          <a:p>
            <a:pPr marL="219455" indent="-219455" defTabSz="280415">
              <a:spcBef>
                <a:spcPts val="2000"/>
              </a:spcBef>
              <a:defRPr sz="2112">
                <a:latin typeface="Chalkboard SE Regular"/>
                <a:ea typeface="Chalkboard SE Regular"/>
                <a:cs typeface="Chalkboard SE Regular"/>
                <a:sym typeface="Chalkboard SE Regular"/>
              </a:defRPr>
            </a:pPr>
            <a:r>
              <a:t>B]. Oracle database is downstream source, which linked with upstream source, and writing all the data into tables.</a:t>
            </a:r>
          </a:p>
          <a:p>
            <a:pPr marL="219455" indent="-219455" defTabSz="280415">
              <a:spcBef>
                <a:spcPts val="2000"/>
              </a:spcBef>
              <a:defRPr sz="2112">
                <a:latin typeface="Chalkboard SE Regular"/>
                <a:ea typeface="Chalkboard SE Regular"/>
                <a:cs typeface="Chalkboard SE Regular"/>
                <a:sym typeface="Chalkboard SE Regular"/>
              </a:defRPr>
            </a:pPr>
            <a:r>
              <a:t>C].Sqoop extracts or pool the table information from one database(oracle) to another database(hdfs).</a:t>
            </a:r>
          </a:p>
          <a:p>
            <a:pPr marL="219455" indent="-219455" defTabSz="280415">
              <a:spcBef>
                <a:spcPts val="2000"/>
              </a:spcBef>
              <a:defRPr sz="2112">
                <a:latin typeface="Chalkboard SE Regular"/>
                <a:ea typeface="Chalkboard SE Regular"/>
                <a:cs typeface="Chalkboard SE Regular"/>
                <a:sym typeface="Chalkboard SE Regular"/>
              </a:defRPr>
            </a:pPr>
            <a:r>
              <a:t>D].Top of the HDFS, MapReduce or any high level programming language can be written and creates a hash value pair, with unique identifier which known as surrogate keys. </a:t>
            </a:r>
          </a:p>
          <a:p>
            <a:pPr marL="219455" indent="-219455" defTabSz="280415">
              <a:spcBef>
                <a:spcPts val="2000"/>
              </a:spcBef>
              <a:defRPr sz="2112">
                <a:latin typeface="Chalkboard SE Regular"/>
                <a:ea typeface="Chalkboard SE Regular"/>
                <a:cs typeface="Chalkboard SE Regular"/>
                <a:sym typeface="Chalkboard SE Regular"/>
              </a:defRPr>
            </a:pPr>
            <a:r>
              <a:t>E].Changing data capture phase identifies the duplicate records and throws it to different directory to keep the uniqueness.</a:t>
            </a:r>
          </a:p>
          <a:p>
            <a:pPr marL="219455" indent="-219455" defTabSz="280415">
              <a:spcBef>
                <a:spcPts val="2000"/>
              </a:spcBef>
              <a:defRPr sz="2112">
                <a:latin typeface="Chalkboard SE Regular"/>
                <a:ea typeface="Chalkboard SE Regular"/>
                <a:cs typeface="Chalkboard SE Regular"/>
                <a:sym typeface="Chalkboard SE Regular"/>
              </a:defRPr>
            </a:pPr>
            <a:r>
              <a:t>F].Each phase output is input for next phase.</a:t>
            </a:r>
          </a:p>
          <a:p>
            <a:pPr marL="219455" indent="-219455" defTabSz="280415">
              <a:spcBef>
                <a:spcPts val="2000"/>
              </a:spcBef>
              <a:defRPr sz="2112">
                <a:latin typeface="Chalkboard SE Regular"/>
                <a:ea typeface="Chalkboard SE Regular"/>
                <a:cs typeface="Chalkboard SE Regular"/>
                <a:sym typeface="Chalkboard SE Regular"/>
              </a:defRPr>
            </a:pPr>
            <a:r>
              <a:t>G].Slowly Changing dimension phase has a two subdirectory in target path active and closed, active subdirectory is keeping old records as well as new records, closed subdirectory doesn’t has any new records.</a:t>
            </a:r>
          </a:p>
          <a:p>
            <a:pPr marL="219455" indent="-219455" defTabSz="280415">
              <a:spcBef>
                <a:spcPts val="2000"/>
              </a:spcBef>
              <a:defRPr sz="2112">
                <a:latin typeface="Chalkboard SE Regular"/>
                <a:ea typeface="Chalkboard SE Regular"/>
                <a:cs typeface="Chalkboard SE Regular"/>
                <a:sym typeface="Chalkboard SE Regular"/>
              </a:defRPr>
            </a:pPr>
            <a:r>
              <a:t>H].SCDType output stores into publish phase, which is a hive phase.</a:t>
            </a:r>
          </a:p>
          <a:p>
            <a:pPr marL="219455" indent="-219455" defTabSz="280415">
              <a:spcBef>
                <a:spcPts val="2000"/>
              </a:spcBef>
              <a:defRPr sz="2112">
                <a:latin typeface="Chalkboard SE Regular"/>
                <a:ea typeface="Chalkboard SE Regular"/>
                <a:cs typeface="Chalkboard SE Regular"/>
                <a:sym typeface="Chalkboard SE Regular"/>
              </a:defRPr>
            </a:pPr>
            <a:r>
              <a:t>I].Business users can fire a query on hive, according to their requirement.</a:t>
            </a:r>
          </a:p>
        </p:txBody>
      </p:sp>
      <p:sp>
        <p:nvSpPr>
          <p:cNvPr id="176" name="IU OVERVIEW :"/>
          <p:cNvSpPr/>
          <p:nvPr>
            <p:ph type="title" idx="4294967295"/>
          </p:nvPr>
        </p:nvSpPr>
        <p:spPr>
          <a:xfrm>
            <a:off x="-1892300" y="100012"/>
            <a:ext cx="6665665" cy="597546"/>
          </a:xfrm>
          <a:prstGeom prst="rect">
            <a:avLst/>
          </a:prstGeom>
        </p:spPr>
        <p:txBody>
          <a:bodyPr/>
          <a:lstStyle>
            <a:lvl1pPr>
              <a:defRPr b="1"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IU OVERVIEW :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5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7" dur="2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6" grpId="1"/>
      <p:bldP build="whole" bldLvl="1" animBg="1" rev="0" advAuto="0" spid="175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eshadoop-diagram.png" descr="eshadoop-diagr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41580" y="2723689"/>
            <a:ext cx="14218768" cy="51614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Analytics Layer with Elastic Search" descr="Analytics Layer with Elastic Search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171" y="129548"/>
            <a:ext cx="5838516" cy="647701"/>
          </a:xfrm>
          <a:prstGeom prst="rect">
            <a:avLst/>
          </a:prstGeom>
          <a:effectLst>
            <a:outerShdw sx="100000" sy="100000" kx="0" ky="0" algn="b" rotWithShape="0" blurRad="76200" dist="0" dir="18900000">
              <a:srgbClr val="000000"/>
            </a:outerShdw>
            <a:reflection blurRad="0" stA="100000" stPos="0" endA="0" endPos="40000" dist="0" dir="5400000" fadeDir="5400000" sx="100000" sy="-100000" kx="0" ky="0" algn="bl" rotWithShape="0"/>
          </a:effectLst>
        </p:spPr>
      </p:pic>
      <p:sp>
        <p:nvSpPr>
          <p:cNvPr id="180" name="Elasticsearch is a search server based on Lucene. It provides a distributed, multitenant-capable full-text search engine with an HTTP web interface and schema-free JSON documents. Elasticsearch is developed in Java."/>
          <p:cNvSpPr/>
          <p:nvPr>
            <p:ph type="subTitle" sz="quarter" idx="1"/>
          </p:nvPr>
        </p:nvSpPr>
        <p:spPr>
          <a:xfrm>
            <a:off x="105170" y="1018649"/>
            <a:ext cx="13004801" cy="1130301"/>
          </a:xfrm>
          <a:prstGeom prst="rect">
            <a:avLst/>
          </a:prstGeom>
          <a:gradFill>
            <a:gsLst>
              <a:gs pos="0">
                <a:schemeClr val="accent6">
                  <a:hueOff val="7068543"/>
                  <a:satOff val="-63217"/>
                  <a:lumOff val="21330"/>
                </a:schemeClr>
              </a:gs>
              <a:gs pos="100000">
                <a:schemeClr val="accent6">
                  <a:hueOff val="10811956"/>
                  <a:satOff val="-58544"/>
                  <a:lumOff val="-9736"/>
                </a:schemeClr>
              </a:gs>
            </a:gsLst>
            <a:lin ang="5400000"/>
          </a:gradFill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/>
          <a:lstStyle>
            <a:lvl1pPr defTabSz="549148">
              <a:defRPr sz="2256">
                <a:effectLst>
                  <a:outerShdw sx="100000" sy="100000" kx="0" ky="0" algn="b" rotWithShape="0" blurRad="23876" dist="2255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Elasticsearch is a search server based on Lucene. It provides a distributed, multitenant-capable full-text search engine with an HTTP web interface and schema-free JSON documents. Elasticsearch is developed in Java.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kendo-dataviz.png" descr="kendo-dataviz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1086" y="1699787"/>
            <a:ext cx="12162628" cy="7391008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  <p:pic>
        <p:nvPicPr>
          <p:cNvPr id="183" name="VISUALIZATION" descr="VISUALIZATION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9804" y="262250"/>
            <a:ext cx="3550789" cy="647701"/>
          </a:xfrm>
          <a:prstGeom prst="rect">
            <a:avLst/>
          </a:prstGeom>
          <a:effectLst>
            <a:outerShdw sx="100000" sy="100000" kx="0" ky="0" algn="b" rotWithShape="0" blurRad="190500" dist="8455" dir="5400000">
              <a:srgbClr val="000000"/>
            </a:outerShdw>
            <a:reflection blurRad="0" stA="50000" stPos="0" endA="0" endPos="40000" dist="0" dir="5400000" fadeDir="5400000" sx="100000" sy="-100000" kx="0" ky="0" algn="bl" rotWithShape="0"/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vim_neocomplete-65c66d52826818f446a687d83f18a7a2.png" descr="vim_neocomplete-65c66d52826818f446a687d83f18a7a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2011517"/>
            <a:ext cx="13004801" cy="767434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SCALDING CODE DESIGN" descr="SCALDING CODE DESIGN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3379" y="114803"/>
            <a:ext cx="5175582" cy="647701"/>
          </a:xfrm>
          <a:prstGeom prst="rect">
            <a:avLst/>
          </a:prstGeom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DBE04D"/>
      </a:dk1>
      <a:lt1>
        <a:srgbClr val="9693E0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9693E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9693E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