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9902825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119">
          <p15:clr>
            <a:srgbClr val="A4A3A4"/>
          </p15:clr>
        </p15:guide>
        <p15:guide id="2" orient="horz" pos="2183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7" roundtripDataSignature="AMtx7mhLoTaoDRSR7qEXw4kTJaIKUt6O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19"/>
        <p:guide pos="2183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7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220d895409_0_15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220d895409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2220d895409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220d895409_0_27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220d895409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2220d895409_0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2685793bce_1_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2685793bce_1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22685793bce_1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f9d25e7885_2_0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f9d25e7885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1f9d25e7885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2685793bce_1_2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2685793bce_1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22685793bce_1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f9d25e7885_3_3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f9d25e7885_3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1f9d25e7885_3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5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Note:</a:t>
            </a:r>
            <a:endParaRPr/>
          </a:p>
        </p:txBody>
      </p:sp>
      <p:sp>
        <p:nvSpPr>
          <p:cNvPr id="142" name="Google Shape;142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4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f9d181f153_1_0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f9d181f153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Data preprocessing is a crucial step in any data analysis project to ensure accurate analysis.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Text data requires specific preprocessing steps to transform it into a format suitable for analysis.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Removing punctuation and URLs from text data is a crucial first step in data cleaning.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Removing stop words using NLTK is important as they do not contribute much to the meaning of the text.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Tokenizing involves splitting the text into individual words or tokens, making it easier to analyze.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Stemming is applied to reduce each word to its base or root form, which helps in text normalization.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By completing these steps, text data is transformed into a format suitable for further analysis, such as sentiment analysis or topic modeling.</a:t>
            </a:r>
            <a:endParaRPr/>
          </a:p>
        </p:txBody>
      </p:sp>
      <p:sp>
        <p:nvSpPr>
          <p:cNvPr id="159" name="Google Shape;159;g1f9d181f153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220d895409_0_5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220d895409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2220d895409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220d895409_3_0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220d895409_3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2220d895409_3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220d895409_5_0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220d895409_5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2220d895409_5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220d895409_1_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220d895409_1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2220d895409_1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1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jpg"/><Relationship Id="rId3" Type="http://schemas.openxmlformats.org/officeDocument/2006/relationships/image" Target="../media/image1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Relationship Id="rId3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ront Cover">
  <p:cSld name="Front Cover">
    <p:bg>
      <p:bgPr>
        <a:solidFill>
          <a:srgbClr val="F2F2F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7"/>
          <p:cNvSpPr/>
          <p:nvPr/>
        </p:nvSpPr>
        <p:spPr>
          <a:xfrm>
            <a:off x="449468" y="450000"/>
            <a:ext cx="1282022" cy="198000"/>
          </a:xfrm>
          <a:custGeom>
            <a:rect b="b" l="l" r="r" t="t"/>
            <a:pathLst>
              <a:path extrusionOk="0" h="334" w="2179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9"/>
              <a:buFont typeface="Calibri"/>
              <a:buNone/>
            </a:pPr>
            <a:r>
              <a:t/>
            </a:r>
            <a:endParaRPr b="0" i="0" sz="1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5631" y="6141164"/>
            <a:ext cx="1371564" cy="4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7"/>
          <p:cNvSpPr/>
          <p:nvPr/>
        </p:nvSpPr>
        <p:spPr>
          <a:xfrm>
            <a:off x="990000" y="4320000"/>
            <a:ext cx="58325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AI Course</a:t>
            </a:r>
            <a:endParaRPr b="0" i="0" sz="2400" u="none" cap="none" strike="noStrike">
              <a:solidFill>
                <a:srgbClr val="1428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7"/>
          <p:cNvSpPr/>
          <p:nvPr/>
        </p:nvSpPr>
        <p:spPr>
          <a:xfrm>
            <a:off x="724689" y="4320000"/>
            <a:ext cx="54000" cy="360000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7"/>
          <p:cNvSpPr txBox="1"/>
          <p:nvPr>
            <p:ph idx="1" type="body"/>
          </p:nvPr>
        </p:nvSpPr>
        <p:spPr>
          <a:xfrm>
            <a:off x="720000" y="3551768"/>
            <a:ext cx="683780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7"/>
          <p:cNvSpPr txBox="1"/>
          <p:nvPr>
            <p:ph type="title"/>
          </p:nvPr>
        </p:nvSpPr>
        <p:spPr>
          <a:xfrm>
            <a:off x="720000" y="1710000"/>
            <a:ext cx="5221019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able of Contents2">
  <p:cSld name="2_Table of Contents2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588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Google Shape;70;p17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7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73" name="Google Shape;73;p17"/>
          <p:cNvSpPr/>
          <p:nvPr/>
        </p:nvSpPr>
        <p:spPr>
          <a:xfrm>
            <a:off x="990000" y="4157757"/>
            <a:ext cx="2641721" cy="32316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AI Course</a:t>
            </a:r>
            <a:endParaRPr sz="2100">
              <a:solidFill>
                <a:srgbClr val="1428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7"/>
          <p:cNvSpPr/>
          <p:nvPr/>
        </p:nvSpPr>
        <p:spPr>
          <a:xfrm>
            <a:off x="720000" y="2095275"/>
            <a:ext cx="60008" cy="1759369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7"/>
          <p:cNvSpPr/>
          <p:nvPr/>
        </p:nvSpPr>
        <p:spPr>
          <a:xfrm>
            <a:off x="720000" y="4157757"/>
            <a:ext cx="60008" cy="323165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7"/>
          <p:cNvSpPr txBox="1"/>
          <p:nvPr>
            <p:ph type="title"/>
          </p:nvPr>
        </p:nvSpPr>
        <p:spPr>
          <a:xfrm>
            <a:off x="990000" y="2095275"/>
            <a:ext cx="5221019" cy="13542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990000" y="3577645"/>
            <a:ext cx="683780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0936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Arial"/>
              <a:buChar char="•"/>
              <a:defRPr b="0" i="0" sz="23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536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9"/>
              <a:buFont typeface="Arial"/>
              <a:buChar char="•"/>
              <a:defRPr b="0" i="0" sz="19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836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836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836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836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836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836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614">
          <p15:clr>
            <a:srgbClr val="FBAE40"/>
          </p15:clr>
        </p15:guide>
        <p15:guide id="2" pos="443">
          <p15:clr>
            <a:srgbClr val="FBAE40"/>
          </p15:clr>
        </p15:guide>
        <p15:guide id="3" pos="5955">
          <p15:clr>
            <a:srgbClr val="FBAE40"/>
          </p15:clr>
        </p15:guide>
        <p15:guide id="4" pos="609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able of Contents">
  <p:cSld name="2_Table of Conten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p18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1" name="Google Shape;81;p18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8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83" name="Google Shape;83;p18"/>
          <p:cNvSpPr txBox="1"/>
          <p:nvPr>
            <p:ph type="title"/>
          </p:nvPr>
        </p:nvSpPr>
        <p:spPr>
          <a:xfrm>
            <a:off x="449468" y="1440000"/>
            <a:ext cx="8541187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449468" y="450000"/>
            <a:ext cx="323896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9"/>
              <a:buFont typeface="Arial"/>
              <a:buNone/>
              <a:defRPr b="0" i="0" sz="1799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0936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Arial"/>
              <a:buChar char="•"/>
              <a:defRPr b="0" i="0" sz="23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536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9"/>
              <a:buFont typeface="Arial"/>
              <a:buChar char="•"/>
              <a:defRPr b="0" i="0" sz="19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836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836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836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836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836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836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2" type="body"/>
          </p:nvPr>
        </p:nvSpPr>
        <p:spPr>
          <a:xfrm>
            <a:off x="790000" y="450001"/>
            <a:ext cx="683780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9"/>
              <a:buFont typeface="Arial"/>
              <a:buNone/>
              <a:defRPr b="0" i="0" sz="1799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0936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Arial"/>
              <a:buChar char="•"/>
              <a:defRPr b="0" i="0" sz="23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536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9"/>
              <a:buFont typeface="Arial"/>
              <a:buChar char="•"/>
              <a:defRPr b="0" i="0" sz="19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836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836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836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836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836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836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3" type="body"/>
          </p:nvPr>
        </p:nvSpPr>
        <p:spPr>
          <a:xfrm>
            <a:off x="9112825" y="480779"/>
            <a:ext cx="34062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0936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Arial"/>
              <a:buChar char="•"/>
              <a:defRPr b="0" i="0" sz="23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536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9"/>
              <a:buFont typeface="Arial"/>
              <a:buChar char="•"/>
              <a:defRPr b="0" i="0" sz="19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836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836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836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836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836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836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4" type="body"/>
          </p:nvPr>
        </p:nvSpPr>
        <p:spPr>
          <a:xfrm>
            <a:off x="8740667" y="480779"/>
            <a:ext cx="46785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0936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Arial"/>
              <a:buChar char="•"/>
              <a:defRPr b="0" i="0" sz="23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536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9"/>
              <a:buFont typeface="Arial"/>
              <a:buChar char="•"/>
              <a:defRPr b="0" i="0" sz="19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836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836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836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836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836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836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idx="5" type="body"/>
          </p:nvPr>
        </p:nvSpPr>
        <p:spPr>
          <a:xfrm>
            <a:off x="522288" y="2221661"/>
            <a:ext cx="8055439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1945" lvl="0" marL="457200" marR="0" rtl="0" algn="l">
              <a:lnSpc>
                <a:spcPct val="128571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7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4640" lvl="1" marL="914400" marR="0" rtl="0" algn="l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b="0" i="0" sz="13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536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9"/>
              <a:buFont typeface="Arial"/>
              <a:buChar char="•"/>
              <a:defRPr b="0" i="0" sz="19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836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836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836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836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836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836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8"/>
          <p:cNvSpPr txBox="1"/>
          <p:nvPr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Capstone Project Student’s Guide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902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  <p15:guide id="4" pos="329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able of Contents2">
  <p:cSld name="3_Table of Contents2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588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19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3" name="Google Shape;93;p19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614">
          <p15:clr>
            <a:srgbClr val="FBAE40"/>
          </p15:clr>
        </p15:guide>
        <p15:guide id="2" pos="443">
          <p15:clr>
            <a:srgbClr val="FBAE40"/>
          </p15:clr>
        </p15:guide>
        <p15:guide id="3" pos="5955">
          <p15:clr>
            <a:srgbClr val="FBAE40"/>
          </p15:clr>
        </p15:guide>
        <p15:guide id="4" pos="60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able of Contents">
  <p:cSld name="1_Table of Content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20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8" name="Google Shape;98;p20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0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100" name="Google Shape;100;p20"/>
          <p:cNvSpPr txBox="1"/>
          <p:nvPr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Project Name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5955">
          <p15:clr>
            <a:srgbClr val="FBAE40"/>
          </p15:clr>
        </p15:guide>
        <p15:guide id="3" pos="28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Google Shape;102;p21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3" name="Google Shape;103;p21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1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cxnSp>
        <p:nvCxnSpPr>
          <p:cNvPr id="105" name="Google Shape;105;p21"/>
          <p:cNvCxnSpPr/>
          <p:nvPr/>
        </p:nvCxnSpPr>
        <p:spPr>
          <a:xfrm>
            <a:off x="449468" y="900000"/>
            <a:ext cx="9000714" cy="0"/>
          </a:xfrm>
          <a:prstGeom prst="straightConnector1">
            <a:avLst/>
          </a:prstGeom>
          <a:noFill/>
          <a:ln cap="flat" cmpd="sng" w="15875">
            <a:solidFill>
              <a:srgbClr val="0924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6" name="Google Shape;106;p21"/>
          <p:cNvSpPr txBox="1"/>
          <p:nvPr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Project Name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st">
  <p:cSld name="las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" y="4395"/>
            <a:ext cx="9899651" cy="685360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"/>
          <p:cNvSpPr/>
          <p:nvPr/>
        </p:nvSpPr>
        <p:spPr>
          <a:xfrm>
            <a:off x="2" y="0"/>
            <a:ext cx="9899651" cy="6858000"/>
          </a:xfrm>
          <a:prstGeom prst="rect">
            <a:avLst/>
          </a:prstGeom>
          <a:solidFill>
            <a:srgbClr val="1428A0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2"/>
          <p:cNvSpPr/>
          <p:nvPr/>
        </p:nvSpPr>
        <p:spPr>
          <a:xfrm>
            <a:off x="449468" y="5677032"/>
            <a:ext cx="9000714" cy="7309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ⓒ2021 SAMSUNG. All rights reserved.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Samsung Electronics Corporate Citizenship Office holds the copyright of book.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book is a literary property protected by copyright law so reprint and reproduction without permission are prohibited.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use this book other than the curriculum of Samsung innovation Campus or to use the entire or part of this book, you must receive written consent from copyright holder.</a:t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1822" y="3022951"/>
            <a:ext cx="2476006" cy="812098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2"/>
          <p:cNvSpPr/>
          <p:nvPr/>
        </p:nvSpPr>
        <p:spPr>
          <a:xfrm>
            <a:off x="449468" y="450000"/>
            <a:ext cx="1290568" cy="198000"/>
          </a:xfrm>
          <a:custGeom>
            <a:rect b="b" l="l" r="r" t="t"/>
            <a:pathLst>
              <a:path extrusionOk="0" h="334" w="2179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9"/>
              <a:buFont typeface="Arial"/>
              <a:buNone/>
            </a:pPr>
            <a:r>
              <a:t/>
            </a:r>
            <a:endParaRPr sz="195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ody">
  <p:cSld name="1_Body">
    <p:bg>
      <p:bgPr>
        <a:solidFill>
          <a:srgbClr val="F2F2F2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3"/>
          <p:cNvSpPr/>
          <p:nvPr/>
        </p:nvSpPr>
        <p:spPr>
          <a:xfrm>
            <a:off x="449468" y="450000"/>
            <a:ext cx="1282022" cy="198000"/>
          </a:xfrm>
          <a:custGeom>
            <a:rect b="b" l="l" r="r" t="t"/>
            <a:pathLst>
              <a:path extrusionOk="0" h="334" w="2179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9"/>
              <a:buFont typeface="Arial"/>
              <a:buNone/>
            </a:pPr>
            <a:r>
              <a:t/>
            </a:r>
            <a:endParaRPr sz="195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5631" y="6141164"/>
            <a:ext cx="1371564" cy="45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">
  <p:cSld name="CHAPT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985007" y="2524714"/>
            <a:ext cx="4616240" cy="13299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99"/>
              <a:buFont typeface="Arial"/>
              <a:buNone/>
              <a:defRPr b="0" i="0" sz="43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0936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Arial"/>
              <a:buChar char="•"/>
              <a:defRPr b="0" i="0" sz="23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536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9"/>
              <a:buFont typeface="Arial"/>
              <a:buChar char="•"/>
              <a:defRPr b="0" i="0" sz="19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836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836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836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836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836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836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20" name="Google Shape;120;p24"/>
          <p:cNvCxnSpPr/>
          <p:nvPr/>
        </p:nvCxnSpPr>
        <p:spPr>
          <a:xfrm>
            <a:off x="449470" y="6424935"/>
            <a:ext cx="9000714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1" name="Google Shape;121;p24"/>
          <p:cNvSpPr txBox="1"/>
          <p:nvPr/>
        </p:nvSpPr>
        <p:spPr>
          <a:xfrm>
            <a:off x="8836343" y="6498003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4"/>
          <p:cNvSpPr/>
          <p:nvPr/>
        </p:nvSpPr>
        <p:spPr>
          <a:xfrm>
            <a:off x="449468" y="6498005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123" name="Google Shape;123;p24"/>
          <p:cNvSpPr/>
          <p:nvPr/>
        </p:nvSpPr>
        <p:spPr>
          <a:xfrm>
            <a:off x="719769" y="2095280"/>
            <a:ext cx="59989" cy="1759369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2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4"/>
          <p:cNvSpPr/>
          <p:nvPr/>
        </p:nvSpPr>
        <p:spPr>
          <a:xfrm>
            <a:off x="719769" y="4157762"/>
            <a:ext cx="59989" cy="323165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2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4"/>
          <p:cNvSpPr txBox="1"/>
          <p:nvPr>
            <p:ph idx="2" type="body"/>
          </p:nvPr>
        </p:nvSpPr>
        <p:spPr>
          <a:xfrm>
            <a:off x="985007" y="2066881"/>
            <a:ext cx="5475500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999"/>
              <a:buFont typeface="Arial"/>
              <a:buNone/>
              <a:defRPr b="0" i="0" sz="1999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0936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Arial"/>
              <a:buChar char="•"/>
              <a:defRPr b="0" i="0" sz="23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536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9"/>
              <a:buFont typeface="Arial"/>
              <a:buChar char="•"/>
              <a:defRPr b="0" i="0" sz="19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836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836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836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836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836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836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24"/>
          <p:cNvSpPr/>
          <p:nvPr/>
        </p:nvSpPr>
        <p:spPr>
          <a:xfrm>
            <a:off x="989683" y="4157758"/>
            <a:ext cx="2631915" cy="32316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99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AI Course</a:t>
            </a:r>
            <a:endParaRPr sz="2099">
              <a:solidFill>
                <a:srgbClr val="1428A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614">
          <p15:clr>
            <a:srgbClr val="FBAE40"/>
          </p15:clr>
        </p15:guide>
        <p15:guide id="3" pos="44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">
  <p:cSld name="CHAPT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8"/>
          <p:cNvSpPr txBox="1"/>
          <p:nvPr>
            <p:ph idx="1" type="body"/>
          </p:nvPr>
        </p:nvSpPr>
        <p:spPr>
          <a:xfrm>
            <a:off x="985007" y="2524714"/>
            <a:ext cx="4616240" cy="13299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99"/>
              <a:buFont typeface="Arial"/>
              <a:buNone/>
              <a:defRPr b="0" i="0" sz="43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21" name="Google Shape;21;p8"/>
          <p:cNvCxnSpPr/>
          <p:nvPr/>
        </p:nvCxnSpPr>
        <p:spPr>
          <a:xfrm>
            <a:off x="449470" y="6424935"/>
            <a:ext cx="9000714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" name="Google Shape;22;p8"/>
          <p:cNvSpPr txBox="1"/>
          <p:nvPr/>
        </p:nvSpPr>
        <p:spPr>
          <a:xfrm>
            <a:off x="8836343" y="6498003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8"/>
          <p:cNvSpPr/>
          <p:nvPr/>
        </p:nvSpPr>
        <p:spPr>
          <a:xfrm>
            <a:off x="449468" y="6498005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24" name="Google Shape;24;p8"/>
          <p:cNvSpPr/>
          <p:nvPr/>
        </p:nvSpPr>
        <p:spPr>
          <a:xfrm>
            <a:off x="719769" y="2095280"/>
            <a:ext cx="59989" cy="1759369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62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8"/>
          <p:cNvSpPr/>
          <p:nvPr/>
        </p:nvSpPr>
        <p:spPr>
          <a:xfrm>
            <a:off x="719769" y="4157762"/>
            <a:ext cx="59989" cy="323165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62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8"/>
          <p:cNvSpPr txBox="1"/>
          <p:nvPr>
            <p:ph idx="2" type="body"/>
          </p:nvPr>
        </p:nvSpPr>
        <p:spPr>
          <a:xfrm>
            <a:off x="985007" y="2066881"/>
            <a:ext cx="5475500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999"/>
              <a:buFont typeface="Arial"/>
              <a:buNone/>
              <a:defRPr b="0" i="0" sz="1999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8"/>
          <p:cNvSpPr/>
          <p:nvPr/>
        </p:nvSpPr>
        <p:spPr>
          <a:xfrm>
            <a:off x="989683" y="4157758"/>
            <a:ext cx="2631915" cy="32316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99" u="none" cap="none" strike="noStrike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AI Course</a:t>
            </a:r>
            <a:endParaRPr b="0" i="0" sz="2099" u="none" cap="none" strike="noStrike">
              <a:solidFill>
                <a:srgbClr val="1428A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614">
          <p15:clr>
            <a:srgbClr val="FBAE40"/>
          </p15:clr>
        </p15:guide>
        <p15:guide id="3" pos="44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able of Contents">
  <p:cSld name="2_Table of Conten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" name="Google Shape;30;p11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" name="Google Shape;31;p11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1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33" name="Google Shape;33;p11"/>
          <p:cNvSpPr txBox="1"/>
          <p:nvPr>
            <p:ph type="title"/>
          </p:nvPr>
        </p:nvSpPr>
        <p:spPr>
          <a:xfrm>
            <a:off x="449468" y="1440000"/>
            <a:ext cx="8541187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11"/>
          <p:cNvSpPr txBox="1"/>
          <p:nvPr>
            <p:ph idx="1" type="body"/>
          </p:nvPr>
        </p:nvSpPr>
        <p:spPr>
          <a:xfrm>
            <a:off x="449468" y="450000"/>
            <a:ext cx="323896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9"/>
              <a:buFont typeface="Arial"/>
              <a:buNone/>
              <a:defRPr b="0" i="0" sz="1799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11"/>
          <p:cNvSpPr txBox="1"/>
          <p:nvPr>
            <p:ph idx="2" type="body"/>
          </p:nvPr>
        </p:nvSpPr>
        <p:spPr>
          <a:xfrm>
            <a:off x="790000" y="450001"/>
            <a:ext cx="683780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9"/>
              <a:buFont typeface="Arial"/>
              <a:buNone/>
              <a:defRPr b="0" i="0" sz="1799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1"/>
          <p:cNvSpPr txBox="1"/>
          <p:nvPr>
            <p:ph idx="3" type="body"/>
          </p:nvPr>
        </p:nvSpPr>
        <p:spPr>
          <a:xfrm>
            <a:off x="9112825" y="480779"/>
            <a:ext cx="34062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11"/>
          <p:cNvSpPr txBox="1"/>
          <p:nvPr>
            <p:ph idx="4" type="body"/>
          </p:nvPr>
        </p:nvSpPr>
        <p:spPr>
          <a:xfrm>
            <a:off x="8740667" y="480779"/>
            <a:ext cx="46785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1"/>
          <p:cNvSpPr txBox="1"/>
          <p:nvPr>
            <p:ph idx="5" type="body"/>
          </p:nvPr>
        </p:nvSpPr>
        <p:spPr>
          <a:xfrm>
            <a:off x="522288" y="2221661"/>
            <a:ext cx="8055439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1945" lvl="0" marL="457200" marR="0" rtl="0" algn="l">
              <a:lnSpc>
                <a:spcPct val="128571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7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4640" lvl="1" marL="914400" marR="0" rtl="0" algn="l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b="0" i="0" sz="13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11"/>
          <p:cNvSpPr txBox="1"/>
          <p:nvPr/>
        </p:nvSpPr>
        <p:spPr>
          <a:xfrm>
            <a:off x="6846858" y="6498001"/>
            <a:ext cx="2349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F7F7F"/>
                </a:solidFill>
              </a:rPr>
              <a:t>Emotion detection in tweets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902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  <p15:guide id="4" pos="32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st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" y="4395"/>
            <a:ext cx="9899651" cy="6853605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2"/>
          <p:cNvSpPr/>
          <p:nvPr/>
        </p:nvSpPr>
        <p:spPr>
          <a:xfrm>
            <a:off x="2" y="0"/>
            <a:ext cx="9899651" cy="6858000"/>
          </a:xfrm>
          <a:prstGeom prst="rect">
            <a:avLst/>
          </a:prstGeom>
          <a:solidFill>
            <a:srgbClr val="1428A0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2"/>
          <p:cNvSpPr/>
          <p:nvPr/>
        </p:nvSpPr>
        <p:spPr>
          <a:xfrm>
            <a:off x="449468" y="5677032"/>
            <a:ext cx="9000714" cy="7309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ⓒ2021 SAMSUNG. All rights reserved.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Samsung Electronics Corporate Citizenship Office holds the copyright of book.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book is a literary property protected by copyright law so reprint and reproduction without permission are prohibited.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use this book other than the curriculum of Samsung innovation Campus or to use the entire or part of this book, you must receive written consent from copyright holder.</a:t>
            </a:r>
            <a:endParaRPr/>
          </a:p>
        </p:txBody>
      </p:sp>
      <p:pic>
        <p:nvPicPr>
          <p:cNvPr id="44" name="Google Shape;4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1822" y="3022951"/>
            <a:ext cx="2476006" cy="812098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2"/>
          <p:cNvSpPr/>
          <p:nvPr/>
        </p:nvSpPr>
        <p:spPr>
          <a:xfrm>
            <a:off x="449468" y="450000"/>
            <a:ext cx="1290568" cy="198000"/>
          </a:xfrm>
          <a:custGeom>
            <a:rect b="b" l="l" r="r" t="t"/>
            <a:pathLst>
              <a:path extrusionOk="0" h="334" w="2179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9"/>
              <a:buFont typeface="Calibri"/>
              <a:buNone/>
            </a:pPr>
            <a:r>
              <a:t/>
            </a:r>
            <a:endParaRPr sz="195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able of Conten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 Time Slide">
  <p:cSld name="Break Time Slid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able of Contents">
  <p:cSld name="3_Table of Conten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" name="Google Shape;51;p10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2" name="Google Shape;52;p10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0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54" name="Google Shape;54;p10"/>
          <p:cNvSpPr txBox="1"/>
          <p:nvPr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Project Name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902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  <p15:guide id="4" pos="329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able of Conten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5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7" name="Google Shape;57;p15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5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59" name="Google Shape;59;p15"/>
          <p:cNvSpPr txBox="1"/>
          <p:nvPr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Project Name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85">
          <p15:clr>
            <a:srgbClr val="FBAE40"/>
          </p15:clr>
        </p15:guide>
        <p15:guide id="2" pos="595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ront Cover">
  <p:cSld name="Front Cover">
    <p:bg>
      <p:bgPr>
        <a:solidFill>
          <a:srgbClr val="F2F2F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6"/>
          <p:cNvSpPr/>
          <p:nvPr/>
        </p:nvSpPr>
        <p:spPr>
          <a:xfrm>
            <a:off x="449468" y="450000"/>
            <a:ext cx="1282022" cy="198000"/>
          </a:xfrm>
          <a:custGeom>
            <a:rect b="b" l="l" r="r" t="t"/>
            <a:pathLst>
              <a:path extrusionOk="0" h="334" w="2179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9"/>
              <a:buFont typeface="Arial"/>
              <a:buNone/>
            </a:pPr>
            <a:r>
              <a:t/>
            </a:r>
            <a:endParaRPr sz="195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5631" y="6141164"/>
            <a:ext cx="1371564" cy="4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6"/>
          <p:cNvSpPr/>
          <p:nvPr/>
        </p:nvSpPr>
        <p:spPr>
          <a:xfrm>
            <a:off x="990000" y="4320000"/>
            <a:ext cx="58325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AI Course</a:t>
            </a:r>
            <a:endParaRPr sz="2400">
              <a:solidFill>
                <a:srgbClr val="1428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6"/>
          <p:cNvSpPr/>
          <p:nvPr/>
        </p:nvSpPr>
        <p:spPr>
          <a:xfrm>
            <a:off x="724689" y="4320000"/>
            <a:ext cx="54000" cy="360000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720000" y="3551768"/>
            <a:ext cx="683780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0936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Arial"/>
              <a:buChar char="•"/>
              <a:defRPr b="0" i="0" sz="23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536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9"/>
              <a:buFont typeface="Arial"/>
              <a:buChar char="•"/>
              <a:defRPr b="0" i="0" sz="19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836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836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836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836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836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836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6"/>
          <p:cNvSpPr txBox="1"/>
          <p:nvPr>
            <p:ph type="title"/>
          </p:nvPr>
        </p:nvSpPr>
        <p:spPr>
          <a:xfrm>
            <a:off x="720000" y="1710000"/>
            <a:ext cx="5221019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6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816">
          <p15:clr>
            <a:srgbClr val="F26B43"/>
          </p15:clr>
        </p15:guide>
        <p15:guide id="2" orient="horz" pos="3997">
          <p15:clr>
            <a:srgbClr val="F26B43"/>
          </p15:clr>
        </p15:guide>
        <p15:guide id="3" pos="352">
          <p15:clr>
            <a:srgbClr val="F26B43"/>
          </p15:clr>
        </p15:guide>
        <p15:guide id="4" pos="5886">
          <p15:clr>
            <a:srgbClr val="F26B43"/>
          </p15:clr>
        </p15:guide>
        <p15:guide id="5" orient="horz" pos="323">
          <p15:clr>
            <a:srgbClr val="F26B43"/>
          </p15:clr>
        </p15:guide>
        <p15:guide id="6" orient="horz" pos="222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"/>
          <p:cNvSpPr txBox="1"/>
          <p:nvPr>
            <p:ph type="title"/>
          </p:nvPr>
        </p:nvSpPr>
        <p:spPr>
          <a:xfrm>
            <a:off x="720000" y="2532123"/>
            <a:ext cx="6419031" cy="17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Samsung Innovation Campus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220d895409_0_15"/>
          <p:cNvSpPr txBox="1"/>
          <p:nvPr>
            <p:ph idx="1" type="body"/>
          </p:nvPr>
        </p:nvSpPr>
        <p:spPr>
          <a:xfrm>
            <a:off x="452452" y="266475"/>
            <a:ext cx="7372200" cy="4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LSTM (Long Short-Term Memory)</a:t>
            </a:r>
            <a:endParaRPr sz="3200"/>
          </a:p>
        </p:txBody>
      </p:sp>
      <p:pic>
        <p:nvPicPr>
          <p:cNvPr id="205" name="Google Shape;205;g2220d895409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450" y="1398849"/>
            <a:ext cx="8891925" cy="426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220d895409_0_27"/>
          <p:cNvSpPr txBox="1"/>
          <p:nvPr>
            <p:ph type="title"/>
          </p:nvPr>
        </p:nvSpPr>
        <p:spPr>
          <a:xfrm>
            <a:off x="449593" y="2431225"/>
            <a:ext cx="8541300" cy="2586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BERT stands for Bidirectional Encoder Representations from Transformers.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It is a family of masked-language models published in 2018 by researchers at Google.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BERT is designed to help computers understand the meaning of ambiguous language in text by using surrounding text to establish context.</a:t>
            </a:r>
            <a:endParaRPr sz="2400"/>
          </a:p>
        </p:txBody>
      </p:sp>
      <p:sp>
        <p:nvSpPr>
          <p:cNvPr id="212" name="Google Shape;212;g2220d895409_0_27"/>
          <p:cNvSpPr txBox="1"/>
          <p:nvPr>
            <p:ph idx="1" type="body"/>
          </p:nvPr>
        </p:nvSpPr>
        <p:spPr>
          <a:xfrm>
            <a:off x="449610" y="266475"/>
            <a:ext cx="6584400" cy="4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Transfer Learning</a:t>
            </a:r>
            <a:endParaRPr sz="3200"/>
          </a:p>
        </p:txBody>
      </p:sp>
      <p:sp>
        <p:nvSpPr>
          <p:cNvPr id="213" name="Google Shape;213;g2220d895409_0_27"/>
          <p:cNvSpPr txBox="1"/>
          <p:nvPr>
            <p:ph type="title"/>
          </p:nvPr>
        </p:nvSpPr>
        <p:spPr>
          <a:xfrm>
            <a:off x="449593" y="1431925"/>
            <a:ext cx="8541300" cy="738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We used the BERT model and trained it on our dataset to perform classification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2685793bce_1_2"/>
          <p:cNvSpPr txBox="1"/>
          <p:nvPr>
            <p:ph idx="1" type="body"/>
          </p:nvPr>
        </p:nvSpPr>
        <p:spPr>
          <a:xfrm>
            <a:off x="452452" y="266475"/>
            <a:ext cx="7372200" cy="4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Transfer Learning</a:t>
            </a:r>
            <a:endParaRPr sz="3200"/>
          </a:p>
        </p:txBody>
      </p:sp>
      <p:pic>
        <p:nvPicPr>
          <p:cNvPr id="220" name="Google Shape;220;g22685793bce_1_2"/>
          <p:cNvPicPr preferRelativeResize="0"/>
          <p:nvPr/>
        </p:nvPicPr>
        <p:blipFill rotWithShape="1">
          <a:blip r:embed="rId3">
            <a:alphaModFix/>
          </a:blip>
          <a:srcRect b="34499" l="0" r="0" t="0"/>
          <a:stretch/>
        </p:blipFill>
        <p:spPr>
          <a:xfrm>
            <a:off x="908050" y="1791974"/>
            <a:ext cx="7936950" cy="3647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f9d25e7885_2_0"/>
          <p:cNvSpPr txBox="1"/>
          <p:nvPr>
            <p:ph idx="3" type="body"/>
          </p:nvPr>
        </p:nvSpPr>
        <p:spPr>
          <a:xfrm>
            <a:off x="9112825" y="480779"/>
            <a:ext cx="340500" cy="24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1f9d25e7885_2_0"/>
          <p:cNvSpPr txBox="1"/>
          <p:nvPr>
            <p:ph idx="4" type="body"/>
          </p:nvPr>
        </p:nvSpPr>
        <p:spPr>
          <a:xfrm>
            <a:off x="8740667" y="480779"/>
            <a:ext cx="468000" cy="24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1f9d25e7885_2_0"/>
          <p:cNvSpPr txBox="1"/>
          <p:nvPr>
            <p:ph idx="1" type="body"/>
          </p:nvPr>
        </p:nvSpPr>
        <p:spPr>
          <a:xfrm>
            <a:off x="452452" y="266475"/>
            <a:ext cx="7372200" cy="4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Comparison of Approaches</a:t>
            </a:r>
            <a:endParaRPr sz="3200"/>
          </a:p>
        </p:txBody>
      </p:sp>
      <p:pic>
        <p:nvPicPr>
          <p:cNvPr id="229" name="Google Shape;229;g1f9d25e7885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900" y="1296000"/>
            <a:ext cx="8027574" cy="4827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2685793bce_1_22"/>
          <p:cNvSpPr txBox="1"/>
          <p:nvPr>
            <p:ph type="title"/>
          </p:nvPr>
        </p:nvSpPr>
        <p:spPr>
          <a:xfrm>
            <a:off x="449468" y="1440000"/>
            <a:ext cx="8541300" cy="4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22685793bce_1_22"/>
          <p:cNvSpPr txBox="1"/>
          <p:nvPr>
            <p:ph idx="1" type="body"/>
          </p:nvPr>
        </p:nvSpPr>
        <p:spPr>
          <a:xfrm>
            <a:off x="449468" y="450000"/>
            <a:ext cx="324000" cy="276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22685793bce_1_22"/>
          <p:cNvSpPr txBox="1"/>
          <p:nvPr>
            <p:ph idx="2" type="body"/>
          </p:nvPr>
        </p:nvSpPr>
        <p:spPr>
          <a:xfrm>
            <a:off x="790000" y="450001"/>
            <a:ext cx="6837900" cy="4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Future Improvements</a:t>
            </a:r>
            <a:endParaRPr sz="3200"/>
          </a:p>
        </p:txBody>
      </p:sp>
      <p:sp>
        <p:nvSpPr>
          <p:cNvPr id="238" name="Google Shape;238;g22685793bce_1_22"/>
          <p:cNvSpPr txBox="1"/>
          <p:nvPr>
            <p:ph idx="3" type="body"/>
          </p:nvPr>
        </p:nvSpPr>
        <p:spPr>
          <a:xfrm>
            <a:off x="9112825" y="480779"/>
            <a:ext cx="340500" cy="24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22685793bce_1_22"/>
          <p:cNvSpPr txBox="1"/>
          <p:nvPr>
            <p:ph idx="4" type="body"/>
          </p:nvPr>
        </p:nvSpPr>
        <p:spPr>
          <a:xfrm>
            <a:off x="8740667" y="480779"/>
            <a:ext cx="468000" cy="24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22685793bce_1_22"/>
          <p:cNvSpPr txBox="1"/>
          <p:nvPr>
            <p:ph idx="5" type="body"/>
          </p:nvPr>
        </p:nvSpPr>
        <p:spPr>
          <a:xfrm>
            <a:off x="522288" y="2221661"/>
            <a:ext cx="8055300" cy="91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We can further work on our best performing model to be able to classify more obscure language and phrasing. 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We can deploy our model integrated with a web application to be deployed as a web tool. 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f9d25e7885_3_3"/>
          <p:cNvSpPr txBox="1"/>
          <p:nvPr>
            <p:ph idx="1" type="body"/>
          </p:nvPr>
        </p:nvSpPr>
        <p:spPr>
          <a:xfrm>
            <a:off x="449468" y="450000"/>
            <a:ext cx="324000" cy="27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1f9d25e7885_3_3"/>
          <p:cNvSpPr txBox="1"/>
          <p:nvPr>
            <p:ph idx="2" type="body"/>
          </p:nvPr>
        </p:nvSpPr>
        <p:spPr>
          <a:xfrm>
            <a:off x="790000" y="450001"/>
            <a:ext cx="6837900" cy="4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Group Photo</a:t>
            </a:r>
            <a:endParaRPr sz="3200"/>
          </a:p>
        </p:txBody>
      </p:sp>
      <p:sp>
        <p:nvSpPr>
          <p:cNvPr id="248" name="Google Shape;248;g1f9d25e7885_3_3"/>
          <p:cNvSpPr txBox="1"/>
          <p:nvPr>
            <p:ph idx="3" type="body"/>
          </p:nvPr>
        </p:nvSpPr>
        <p:spPr>
          <a:xfrm>
            <a:off x="9112825" y="480779"/>
            <a:ext cx="340500" cy="24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1f9d25e7885_3_3"/>
          <p:cNvSpPr txBox="1"/>
          <p:nvPr>
            <p:ph idx="4" type="body"/>
          </p:nvPr>
        </p:nvSpPr>
        <p:spPr>
          <a:xfrm>
            <a:off x="8740667" y="480779"/>
            <a:ext cx="468000" cy="24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1f9d25e7885_3_3"/>
          <p:cNvSpPr txBox="1"/>
          <p:nvPr/>
        </p:nvSpPr>
        <p:spPr>
          <a:xfrm>
            <a:off x="1262175" y="5657700"/>
            <a:ext cx="7533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Ai generated image of “six people programming” by DALL-E-mini</a:t>
            </a:r>
            <a:endParaRPr sz="1900"/>
          </a:p>
        </p:txBody>
      </p:sp>
      <p:pic>
        <p:nvPicPr>
          <p:cNvPr id="251" name="Google Shape;251;g1f9d25e7885_3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6338" y="1196038"/>
            <a:ext cx="4305275" cy="43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"/>
          <p:cNvSpPr txBox="1"/>
          <p:nvPr>
            <p:ph idx="1" type="body"/>
          </p:nvPr>
        </p:nvSpPr>
        <p:spPr>
          <a:xfrm>
            <a:off x="974725" y="2315275"/>
            <a:ext cx="8369400" cy="13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</a:pPr>
            <a:r>
              <a:rPr lang="en-US" sz="4800"/>
              <a:t>Emotion Detection in Tweets</a:t>
            </a:r>
            <a:endParaRPr sz="4800"/>
          </a:p>
        </p:txBody>
      </p:sp>
      <p:sp>
        <p:nvSpPr>
          <p:cNvPr id="137" name="Google Shape;137;p2"/>
          <p:cNvSpPr/>
          <p:nvPr/>
        </p:nvSpPr>
        <p:spPr>
          <a:xfrm>
            <a:off x="945929" y="3375124"/>
            <a:ext cx="5479711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</a:rPr>
              <a:t>AI Avengers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"/>
          <p:cNvSpPr txBox="1"/>
          <p:nvPr/>
        </p:nvSpPr>
        <p:spPr>
          <a:xfrm>
            <a:off x="6845050" y="3885550"/>
            <a:ext cx="29724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</a:rPr>
              <a:t>Group members</a:t>
            </a:r>
            <a:endParaRPr b="1" i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</a:rPr>
              <a:t>Nahom Kidanemariam</a:t>
            </a:r>
            <a:endParaRPr i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</a:rPr>
              <a:t>Afrah Kausar</a:t>
            </a:r>
            <a:endParaRPr i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</a:rPr>
              <a:t>Amanda Tiwari</a:t>
            </a:r>
            <a:endParaRPr i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</a:rPr>
              <a:t>Ayesha Shakeel</a:t>
            </a:r>
            <a:endParaRPr i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</a:rPr>
              <a:t>Raj Dinesh Jagasia	</a:t>
            </a:r>
            <a:endParaRPr i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</a:rPr>
              <a:t>Maged Mahmoud Abdalla</a:t>
            </a:r>
            <a:endParaRPr b="1" i="1" sz="1800">
              <a:solidFill>
                <a:schemeClr val="dk1"/>
              </a:solidFill>
              <a:highlight>
                <a:srgbClr val="0F0F0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"/>
          <p:cNvSpPr/>
          <p:nvPr/>
        </p:nvSpPr>
        <p:spPr>
          <a:xfrm>
            <a:off x="522295" y="333159"/>
            <a:ext cx="46482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</a:rPr>
              <a:t>Introduction</a:t>
            </a:r>
            <a:endParaRPr sz="3200"/>
          </a:p>
        </p:txBody>
      </p:sp>
      <p:sp>
        <p:nvSpPr>
          <p:cNvPr id="145" name="Google Shape;145;p3"/>
          <p:cNvSpPr/>
          <p:nvPr/>
        </p:nvSpPr>
        <p:spPr>
          <a:xfrm>
            <a:off x="528795" y="1745972"/>
            <a:ext cx="36000" cy="252000"/>
          </a:xfrm>
          <a:prstGeom prst="rect">
            <a:avLst/>
          </a:prstGeom>
          <a:solidFill>
            <a:srgbClr val="193EB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"/>
          <p:cNvSpPr txBox="1"/>
          <p:nvPr/>
        </p:nvSpPr>
        <p:spPr>
          <a:xfrm>
            <a:off x="564800" y="1431925"/>
            <a:ext cx="8481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People express themselves all the time on social media, sharing their opinions and emotions</a:t>
            </a:r>
            <a:endParaRPr sz="1900"/>
          </a:p>
        </p:txBody>
      </p:sp>
      <p:pic>
        <p:nvPicPr>
          <p:cNvPr id="147" name="Google Shape;14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300" y="2107501"/>
            <a:ext cx="4290566" cy="245388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8" name="Google Shape;148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8650" y="2100199"/>
            <a:ext cx="3482025" cy="2453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9" name="Google Shape;149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24972" y="4885650"/>
            <a:ext cx="4648200" cy="145164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 txBox="1"/>
          <p:nvPr>
            <p:ph type="title"/>
          </p:nvPr>
        </p:nvSpPr>
        <p:spPr>
          <a:xfrm>
            <a:off x="449475" y="1431925"/>
            <a:ext cx="8894400" cy="3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Arial"/>
              <a:buNone/>
            </a:pPr>
            <a:r>
              <a:rPr lang="en-US" sz="2400"/>
              <a:t>1.</a:t>
            </a:r>
            <a:r>
              <a:rPr lang="en-US" sz="2400">
                <a:solidFill>
                  <a:srgbClr val="222222"/>
                </a:solidFill>
                <a:highlight>
                  <a:srgbClr val="FFFFFF"/>
                </a:highlight>
              </a:rPr>
              <a:t>Useful when dealing with massive real-time text data generated via online platforms.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Arial"/>
              <a:buNone/>
            </a:pPr>
            <a:r>
              <a:rPr lang="en-US" sz="2400"/>
              <a:t>2.R</a:t>
            </a:r>
            <a:r>
              <a:rPr lang="en-US" sz="2400">
                <a:solidFill>
                  <a:srgbClr val="222222"/>
                </a:solidFill>
                <a:highlight>
                  <a:srgbClr val="FFFFFF"/>
                </a:highlight>
              </a:rPr>
              <a:t>esources associated with a human performing the task are impractical and complicated, hence machines can be leveraged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Arial"/>
              <a:buNone/>
            </a:pPr>
            <a:r>
              <a:rPr lang="en-US" sz="2400"/>
              <a:t>3. </a:t>
            </a:r>
            <a:r>
              <a:rPr lang="en-US" sz="2400"/>
              <a:t>Useful</a:t>
            </a:r>
            <a:r>
              <a:rPr lang="en-US" sz="2400"/>
              <a:t> for businesses to understand emotions towards their brands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  <p:sp>
        <p:nvSpPr>
          <p:cNvPr id="155" name="Google Shape;155;p4"/>
          <p:cNvSpPr txBox="1"/>
          <p:nvPr/>
        </p:nvSpPr>
        <p:spPr>
          <a:xfrm>
            <a:off x="449467" y="307412"/>
            <a:ext cx="8541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Benefits of Emotion Detection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f9d181f153_1_0"/>
          <p:cNvSpPr txBox="1"/>
          <p:nvPr/>
        </p:nvSpPr>
        <p:spPr>
          <a:xfrm>
            <a:off x="452442" y="266487"/>
            <a:ext cx="8541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System Diagram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g1f9d181f153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78511"/>
            <a:ext cx="9902825" cy="1562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220d895409_0_5"/>
          <p:cNvSpPr txBox="1"/>
          <p:nvPr>
            <p:ph type="title"/>
          </p:nvPr>
        </p:nvSpPr>
        <p:spPr>
          <a:xfrm>
            <a:off x="449468" y="1440000"/>
            <a:ext cx="8541300" cy="369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Different training methodologies tried:</a:t>
            </a:r>
            <a:endParaRPr sz="2400"/>
          </a:p>
        </p:txBody>
      </p:sp>
      <p:sp>
        <p:nvSpPr>
          <p:cNvPr id="169" name="Google Shape;169;g2220d895409_0_5"/>
          <p:cNvSpPr txBox="1"/>
          <p:nvPr>
            <p:ph idx="1" type="body"/>
          </p:nvPr>
        </p:nvSpPr>
        <p:spPr>
          <a:xfrm>
            <a:off x="449482" y="289725"/>
            <a:ext cx="7587600" cy="4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Strategy</a:t>
            </a:r>
            <a:endParaRPr sz="3200"/>
          </a:p>
        </p:txBody>
      </p:sp>
      <p:sp>
        <p:nvSpPr>
          <p:cNvPr id="170" name="Google Shape;170;g2220d895409_0_5"/>
          <p:cNvSpPr txBox="1"/>
          <p:nvPr>
            <p:ph idx="5" type="body"/>
          </p:nvPr>
        </p:nvSpPr>
        <p:spPr>
          <a:xfrm>
            <a:off x="522300" y="2221630"/>
            <a:ext cx="8055300" cy="255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72745" lvl="0" marL="457200" rtl="0" algn="l">
              <a:spcBef>
                <a:spcPts val="1000"/>
              </a:spcBef>
              <a:spcAft>
                <a:spcPts val="0"/>
              </a:spcAft>
              <a:buSzPts val="2270"/>
              <a:buChar char="•"/>
            </a:pPr>
            <a:r>
              <a:rPr lang="en-US" sz="2200"/>
              <a:t>Support Vector Machine (SVM)</a:t>
            </a:r>
            <a:endParaRPr sz="2200"/>
          </a:p>
          <a:p>
            <a:pPr indent="-372745" lvl="0" marL="457200" rtl="0" algn="l">
              <a:spcBef>
                <a:spcPts val="0"/>
              </a:spcBef>
              <a:spcAft>
                <a:spcPts val="0"/>
              </a:spcAft>
              <a:buSzPts val="2270"/>
              <a:buChar char="•"/>
            </a:pPr>
            <a:r>
              <a:rPr lang="en-US" sz="2200"/>
              <a:t>Naive Bayes</a:t>
            </a:r>
            <a:endParaRPr sz="2200"/>
          </a:p>
          <a:p>
            <a:pPr indent="-372745" lvl="0" marL="457200" rtl="0" algn="l">
              <a:spcBef>
                <a:spcPts val="0"/>
              </a:spcBef>
              <a:spcAft>
                <a:spcPts val="0"/>
              </a:spcAft>
              <a:buSzPts val="2270"/>
              <a:buChar char="•"/>
            </a:pPr>
            <a:r>
              <a:rPr lang="en-US" sz="2200"/>
              <a:t>Random Forest</a:t>
            </a:r>
            <a:endParaRPr sz="2200"/>
          </a:p>
          <a:p>
            <a:pPr indent="-372745" lvl="0" marL="457200" rtl="0" algn="l">
              <a:spcBef>
                <a:spcPts val="0"/>
              </a:spcBef>
              <a:spcAft>
                <a:spcPts val="0"/>
              </a:spcAft>
              <a:buSzPts val="2270"/>
              <a:buChar char="•"/>
            </a:pPr>
            <a:r>
              <a:rPr lang="en-US" sz="2200"/>
              <a:t>LSTM</a:t>
            </a:r>
            <a:endParaRPr sz="2200"/>
          </a:p>
          <a:p>
            <a:pPr indent="-372745" lvl="0" marL="457200" rtl="0" algn="l">
              <a:spcBef>
                <a:spcPts val="0"/>
              </a:spcBef>
              <a:spcAft>
                <a:spcPts val="0"/>
              </a:spcAft>
              <a:buSzPts val="2270"/>
              <a:buChar char="•"/>
            </a:pPr>
            <a:r>
              <a:rPr lang="en-US" sz="2200"/>
              <a:t>Transfer Learning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220d895409_3_0"/>
          <p:cNvSpPr txBox="1"/>
          <p:nvPr>
            <p:ph idx="2" type="body"/>
          </p:nvPr>
        </p:nvSpPr>
        <p:spPr>
          <a:xfrm>
            <a:off x="216375" y="1514700"/>
            <a:ext cx="4394400" cy="4094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635" lvl="0" marL="27114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SamsungOne 400"/>
                <a:ea typeface="SamsungOne 400"/>
                <a:cs typeface="SamsungOne 400"/>
                <a:sym typeface="SamsungOne 400"/>
              </a:rPr>
              <a:t>The overall accuracy of the SVM model was approximately </a:t>
            </a:r>
            <a:r>
              <a:rPr b="1" lang="en-US" sz="1900">
                <a:solidFill>
                  <a:schemeClr val="dk1"/>
                </a:solidFill>
                <a:latin typeface="SamsungOne 400"/>
                <a:ea typeface="SamsungOne 400"/>
                <a:cs typeface="SamsungOne 400"/>
                <a:sym typeface="SamsungOne 400"/>
              </a:rPr>
              <a:t>0.74</a:t>
            </a:r>
            <a:r>
              <a:rPr lang="en-US" sz="1900">
                <a:solidFill>
                  <a:schemeClr val="dk1"/>
                </a:solidFill>
                <a:latin typeface="SamsungOne 400"/>
                <a:ea typeface="SamsungOne 400"/>
                <a:cs typeface="SamsungOne 400"/>
                <a:sym typeface="SamsungOne 400"/>
              </a:rPr>
              <a:t>. The model therefore correctly classified emotions to its respective tweet at a correctness of</a:t>
            </a:r>
            <a:r>
              <a:rPr b="1" lang="en-US" sz="1900">
                <a:solidFill>
                  <a:schemeClr val="dk1"/>
                </a:solidFill>
                <a:latin typeface="SamsungOne 400"/>
                <a:ea typeface="SamsungOne 400"/>
                <a:cs typeface="SamsungOne 400"/>
                <a:sym typeface="SamsungOne 400"/>
              </a:rPr>
              <a:t> 74%</a:t>
            </a:r>
            <a:r>
              <a:rPr lang="en-US" sz="1900">
                <a:solidFill>
                  <a:schemeClr val="dk1"/>
                </a:solidFill>
                <a:latin typeface="SamsungOne 400"/>
                <a:ea typeface="SamsungOne 400"/>
                <a:cs typeface="SamsungOne 400"/>
                <a:sym typeface="SamsungOne 400"/>
              </a:rPr>
              <a:t>. </a:t>
            </a:r>
            <a:endParaRPr sz="1900">
              <a:solidFill>
                <a:schemeClr val="dk1"/>
              </a:solidFill>
              <a:latin typeface="SamsungOne 400"/>
              <a:ea typeface="SamsungOne 400"/>
              <a:cs typeface="SamsungOne 400"/>
              <a:sym typeface="SamsungOne 400"/>
            </a:endParaRPr>
          </a:p>
          <a:p>
            <a:pPr indent="-635" lvl="0" marL="271145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SamsungOne 400"/>
              <a:ea typeface="SamsungOne 400"/>
              <a:cs typeface="SamsungOne 400"/>
              <a:sym typeface="SamsungOne 400"/>
            </a:endParaRPr>
          </a:p>
          <a:p>
            <a:pPr indent="-635" lvl="0" marL="27114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SamsungOne 400"/>
                <a:ea typeface="SamsungOne 400"/>
                <a:cs typeface="SamsungOne 400"/>
                <a:sym typeface="SamsungOne 400"/>
              </a:rPr>
              <a:t>After a certain few changes in the dataset, regularization parameter (C) and the type of SVC, the model was able to increase the accuracy from </a:t>
            </a:r>
            <a:r>
              <a:rPr b="1" lang="en-US" sz="1900">
                <a:solidFill>
                  <a:schemeClr val="dk1"/>
                </a:solidFill>
                <a:latin typeface="SamsungOne 400"/>
                <a:ea typeface="SamsungOne 400"/>
                <a:cs typeface="SamsungOne 400"/>
                <a:sym typeface="SamsungOne 400"/>
              </a:rPr>
              <a:t>33%</a:t>
            </a:r>
            <a:r>
              <a:rPr lang="en-US" sz="1900">
                <a:solidFill>
                  <a:schemeClr val="dk1"/>
                </a:solidFill>
                <a:latin typeface="SamsungOne 400"/>
                <a:ea typeface="SamsungOne 400"/>
                <a:cs typeface="SamsungOne 400"/>
                <a:sym typeface="SamsungOne 400"/>
              </a:rPr>
              <a:t> to </a:t>
            </a:r>
            <a:r>
              <a:rPr b="1" lang="en-US" sz="1900">
                <a:solidFill>
                  <a:schemeClr val="dk1"/>
                </a:solidFill>
                <a:latin typeface="SamsungOne 400"/>
                <a:ea typeface="SamsungOne 400"/>
                <a:cs typeface="SamsungOne 400"/>
                <a:sym typeface="SamsungOne 400"/>
              </a:rPr>
              <a:t>74%</a:t>
            </a:r>
            <a:r>
              <a:rPr lang="en-US" sz="1900">
                <a:solidFill>
                  <a:schemeClr val="dk1"/>
                </a:solidFill>
                <a:latin typeface="SamsungOne 400"/>
                <a:ea typeface="SamsungOne 400"/>
                <a:cs typeface="SamsungOne 400"/>
                <a:sym typeface="SamsungOne 400"/>
              </a:rPr>
              <a:t>. Fine tuning the model and improving feature extraction and selection methods can further improve the model.</a:t>
            </a:r>
            <a:endParaRPr sz="1900"/>
          </a:p>
        </p:txBody>
      </p:sp>
      <p:pic>
        <p:nvPicPr>
          <p:cNvPr id="177" name="Google Shape;177;g2220d895409_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2875" y="1514706"/>
            <a:ext cx="4953825" cy="4697418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2220d895409_3_0"/>
          <p:cNvSpPr txBox="1"/>
          <p:nvPr>
            <p:ph idx="1" type="body"/>
          </p:nvPr>
        </p:nvSpPr>
        <p:spPr>
          <a:xfrm>
            <a:off x="558800" y="268150"/>
            <a:ext cx="7481400" cy="4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SVM (Support Vector Machine)</a:t>
            </a:r>
            <a:endParaRPr sz="3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220d895409_5_0"/>
          <p:cNvSpPr txBox="1"/>
          <p:nvPr>
            <p:ph type="title"/>
          </p:nvPr>
        </p:nvSpPr>
        <p:spPr>
          <a:xfrm>
            <a:off x="452450" y="1693275"/>
            <a:ext cx="3976200" cy="3986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SamsungOne 400"/>
                <a:ea typeface="SamsungOne 400"/>
                <a:cs typeface="SamsungOne 400"/>
                <a:sym typeface="SamsungOne 400"/>
              </a:rPr>
              <a:t>Overall, the accuracy score of this model is </a:t>
            </a:r>
            <a:r>
              <a:rPr b="1" lang="en-US" sz="2000">
                <a:solidFill>
                  <a:schemeClr val="dk1"/>
                </a:solidFill>
                <a:latin typeface="SamsungOne 400"/>
                <a:ea typeface="SamsungOne 400"/>
                <a:cs typeface="SamsungOne 400"/>
                <a:sym typeface="SamsungOne 400"/>
              </a:rPr>
              <a:t>0.675764</a:t>
            </a:r>
            <a:r>
              <a:rPr lang="en-US" sz="2000">
                <a:solidFill>
                  <a:schemeClr val="dk1"/>
                </a:solidFill>
                <a:latin typeface="SamsungOne 400"/>
                <a:ea typeface="SamsungOne 400"/>
                <a:cs typeface="SamsungOne 400"/>
                <a:sym typeface="SamsungOne 400"/>
              </a:rPr>
              <a:t>, which means that the model has correctly predicted the sentiment of </a:t>
            </a:r>
            <a:r>
              <a:rPr b="1" lang="en-US" sz="2000">
                <a:solidFill>
                  <a:schemeClr val="dk1"/>
                </a:solidFill>
                <a:latin typeface="SamsungOne 400"/>
                <a:ea typeface="SamsungOne 400"/>
                <a:cs typeface="SamsungOne 400"/>
                <a:sym typeface="SamsungOne 400"/>
              </a:rPr>
              <a:t>67.57%</a:t>
            </a:r>
            <a:r>
              <a:rPr lang="en-US" sz="2000">
                <a:solidFill>
                  <a:schemeClr val="dk1"/>
                </a:solidFill>
                <a:latin typeface="SamsungOne 400"/>
                <a:ea typeface="SamsungOne 400"/>
                <a:cs typeface="SamsungOne 400"/>
                <a:sym typeface="SamsungOne 400"/>
              </a:rPr>
              <a:t> of the instances in the test set. </a:t>
            </a:r>
            <a:endParaRPr sz="2000">
              <a:solidFill>
                <a:schemeClr val="dk1"/>
              </a:solidFill>
              <a:latin typeface="SamsungOne 400"/>
              <a:ea typeface="SamsungOne 400"/>
              <a:cs typeface="SamsungOne 400"/>
              <a:sym typeface="SamsungOne 400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SamsungOne 400"/>
              <a:ea typeface="SamsungOne 400"/>
              <a:cs typeface="SamsungOne 400"/>
              <a:sym typeface="SamsungOne 400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SamsungOne 400"/>
                <a:ea typeface="SamsungOne 400"/>
                <a:cs typeface="SamsungOne 400"/>
                <a:sym typeface="SamsungOne 400"/>
              </a:rPr>
              <a:t>This accuracy score is </a:t>
            </a:r>
            <a:r>
              <a:rPr b="1" lang="en-US" sz="2000">
                <a:solidFill>
                  <a:schemeClr val="dk1"/>
                </a:solidFill>
                <a:latin typeface="SamsungOne 400"/>
                <a:ea typeface="SamsungOne 400"/>
                <a:cs typeface="SamsungOne 400"/>
                <a:sym typeface="SamsungOne 400"/>
              </a:rPr>
              <a:t>relatively good</a:t>
            </a:r>
            <a:r>
              <a:rPr lang="en-US" sz="2000">
                <a:solidFill>
                  <a:schemeClr val="dk1"/>
                </a:solidFill>
                <a:latin typeface="SamsungOne 400"/>
                <a:ea typeface="SamsungOne 400"/>
                <a:cs typeface="SamsungOne 400"/>
                <a:sym typeface="SamsungOne 400"/>
              </a:rPr>
              <a:t>, but further analysis and tuning of the model may still be necessary to improve its accuracy further.</a:t>
            </a:r>
            <a:endParaRPr sz="2000">
              <a:solidFill>
                <a:schemeClr val="dk1"/>
              </a:solidFill>
              <a:latin typeface="SamsungOne 400"/>
              <a:ea typeface="SamsungOne 400"/>
              <a:cs typeface="SamsungOne 400"/>
              <a:sym typeface="SamsungOne 400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</p:txBody>
      </p:sp>
      <p:sp>
        <p:nvSpPr>
          <p:cNvPr id="185" name="Google Shape;185;g2220d895409_5_0"/>
          <p:cNvSpPr txBox="1"/>
          <p:nvPr>
            <p:ph idx="1" type="body"/>
          </p:nvPr>
        </p:nvSpPr>
        <p:spPr>
          <a:xfrm>
            <a:off x="452457" y="281925"/>
            <a:ext cx="7587600" cy="4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Naive Bayes</a:t>
            </a:r>
            <a:endParaRPr sz="3200"/>
          </a:p>
        </p:txBody>
      </p:sp>
      <p:pic>
        <p:nvPicPr>
          <p:cNvPr id="186" name="Google Shape;186;g2220d895409_5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6550" y="1693275"/>
            <a:ext cx="5546274" cy="3736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20d895409_1_2"/>
          <p:cNvSpPr txBox="1"/>
          <p:nvPr>
            <p:ph type="title"/>
          </p:nvPr>
        </p:nvSpPr>
        <p:spPr>
          <a:xfrm>
            <a:off x="295918" y="266475"/>
            <a:ext cx="8541300" cy="4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Random Forest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3" name="Google Shape;193;g2220d895409_1_2"/>
          <p:cNvSpPr txBox="1"/>
          <p:nvPr>
            <p:ph idx="3" type="body"/>
          </p:nvPr>
        </p:nvSpPr>
        <p:spPr>
          <a:xfrm>
            <a:off x="9112825" y="480779"/>
            <a:ext cx="340500" cy="24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2220d895409_1_2"/>
          <p:cNvSpPr txBox="1"/>
          <p:nvPr>
            <p:ph idx="4" type="body"/>
          </p:nvPr>
        </p:nvSpPr>
        <p:spPr>
          <a:xfrm>
            <a:off x="8740667" y="480779"/>
            <a:ext cx="468000" cy="24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g2220d895409_1_2"/>
          <p:cNvPicPr preferRelativeResize="0"/>
          <p:nvPr/>
        </p:nvPicPr>
        <p:blipFill rotWithShape="1">
          <a:blip r:embed="rId3">
            <a:alphaModFix/>
          </a:blip>
          <a:srcRect b="0" l="0" r="0" t="3790"/>
          <a:stretch/>
        </p:blipFill>
        <p:spPr>
          <a:xfrm>
            <a:off x="4570175" y="1922775"/>
            <a:ext cx="5332650" cy="335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2220d895409_1_2"/>
          <p:cNvSpPr txBox="1"/>
          <p:nvPr/>
        </p:nvSpPr>
        <p:spPr>
          <a:xfrm>
            <a:off x="138275" y="1851900"/>
            <a:ext cx="44319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SamsungOne 400"/>
                <a:ea typeface="SamsungOne 400"/>
                <a:cs typeface="SamsungOne 400"/>
                <a:sym typeface="SamsungOne 400"/>
              </a:rPr>
              <a:t>Random forest is a commonly-used machine learning algorithm which combines the output of multiple decision trees to reach a single result.</a:t>
            </a:r>
            <a:endParaRPr sz="2000"/>
          </a:p>
        </p:txBody>
      </p:sp>
      <p:sp>
        <p:nvSpPr>
          <p:cNvPr id="197" name="Google Shape;197;g2220d895409_1_2"/>
          <p:cNvSpPr txBox="1"/>
          <p:nvPr/>
        </p:nvSpPr>
        <p:spPr>
          <a:xfrm>
            <a:off x="138275" y="3465525"/>
            <a:ext cx="4589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SamsungOne 400"/>
                <a:ea typeface="SamsungOne 400"/>
                <a:cs typeface="SamsungOne 400"/>
                <a:sym typeface="SamsungOne 400"/>
              </a:rPr>
              <a:t>For feature extraction TF-IDF gave </a:t>
            </a:r>
            <a:r>
              <a:rPr lang="en-US" sz="2000">
                <a:solidFill>
                  <a:schemeClr val="dk1"/>
                </a:solidFill>
                <a:latin typeface="SamsungOne 400"/>
                <a:ea typeface="SamsungOne 400"/>
                <a:cs typeface="SamsungOne 400"/>
                <a:sym typeface="SamsungOne 400"/>
              </a:rPr>
              <a:t>marginally</a:t>
            </a:r>
            <a:r>
              <a:rPr lang="en-US" sz="2000">
                <a:solidFill>
                  <a:schemeClr val="dk1"/>
                </a:solidFill>
                <a:latin typeface="SamsungOne 400"/>
                <a:ea typeface="SamsungOne 400"/>
                <a:cs typeface="SamsungOne 400"/>
                <a:sym typeface="SamsungOne 400"/>
              </a:rPr>
              <a:t> better results. 200 n_estimators used. </a:t>
            </a:r>
            <a:endParaRPr sz="2000"/>
          </a:p>
        </p:txBody>
      </p:sp>
      <p:sp>
        <p:nvSpPr>
          <p:cNvPr id="198" name="Google Shape;198;g2220d895409_1_2"/>
          <p:cNvSpPr txBox="1"/>
          <p:nvPr/>
        </p:nvSpPr>
        <p:spPr>
          <a:xfrm>
            <a:off x="217175" y="4668525"/>
            <a:ext cx="427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SamsungOne 400"/>
                <a:ea typeface="SamsungOne 400"/>
                <a:cs typeface="SamsungOne 400"/>
                <a:sym typeface="SamsungOne 400"/>
              </a:rPr>
              <a:t>Overall accuracy: </a:t>
            </a:r>
            <a:r>
              <a:rPr b="1" lang="en-US" sz="2000">
                <a:solidFill>
                  <a:schemeClr val="dk1"/>
                </a:solidFill>
                <a:latin typeface="SamsungOne 400"/>
                <a:ea typeface="SamsungOne 400"/>
                <a:cs typeface="SamsungOne 400"/>
                <a:sym typeface="SamsungOne 400"/>
              </a:rPr>
              <a:t>71.2%</a:t>
            </a:r>
            <a:endParaRPr b="1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C_Template_AI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2019-07-06T14:12:49Z</dcterms:created>
  <dc:creator>Soon Yong Chang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