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2" r:id="rId5"/>
    <p:sldId id="273" r:id="rId6"/>
    <p:sldId id="274" r:id="rId7"/>
    <p:sldId id="259" r:id="rId8"/>
    <p:sldId id="260" r:id="rId9"/>
    <p:sldId id="275" r:id="rId10"/>
    <p:sldId id="261" r:id="rId11"/>
    <p:sldId id="262" r:id="rId12"/>
    <p:sldId id="263" r:id="rId13"/>
    <p:sldId id="264" r:id="rId14"/>
    <p:sldId id="265" r:id="rId15"/>
    <p:sldId id="270" r:id="rId16"/>
    <p:sldId id="266" r:id="rId17"/>
    <p:sldId id="267" r:id="rId18"/>
    <p:sldId id="268" r:id="rId19"/>
    <p:sldId id="269" r:id="rId20"/>
  </p:sldIdLst>
  <p:sldSz cx="18288000" cy="10287000"/>
  <p:notesSz cx="6858000" cy="9144000"/>
  <p:embeddedFontLst>
    <p:embeddedFont>
      <p:font typeface="Consolas" panose="020B0609020204030204" pitchFamily="49" charset="0"/>
      <p:regular r:id="rId21"/>
      <p:bold r:id="rId22"/>
      <p:italic r:id="rId23"/>
      <p:boldItalic r:id="rId24"/>
    </p:embeddedFont>
    <p:embeddedFont>
      <p:font typeface="Monotype Corsiva" panose="03010101010201010101" pitchFamily="66" charset="0"/>
      <p:italic r:id="rId25"/>
    </p:embeddedFont>
    <p:embeddedFont>
      <p:font typeface="Montserrat" panose="00000500000000000000" pitchFamily="2" charset="0"/>
      <p:regular r:id="rId26"/>
      <p:bold r:id="rId27"/>
      <p:italic r:id="rId28"/>
      <p:boldItalic r:id="rId29"/>
    </p:embeddedFont>
    <p:embeddedFont>
      <p:font typeface="Montserrat Bold" panose="00000800000000000000" charset="0"/>
      <p:regular r:id="rId30"/>
    </p:embeddedFont>
    <p:embeddedFont>
      <p:font typeface="Montserrat Light Italics"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1CF7B"/>
    <a:srgbClr val="65C040"/>
    <a:srgbClr val="4F66AF"/>
    <a:srgbClr val="17375E"/>
    <a:srgbClr val="6958D8"/>
    <a:srgbClr val="3D6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106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5098" t="-26967" r="-19581" b="-17712"/>
            </a:stretch>
          </a:blipFill>
        </p:spPr>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7630602" y="2949400"/>
            <a:ext cx="3549544" cy="3549544"/>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4" name="Group 4"/>
          <p:cNvGrpSpPr>
            <a:grpSpLocks noChangeAspect="1"/>
          </p:cNvGrpSpPr>
          <p:nvPr/>
        </p:nvGrpSpPr>
        <p:grpSpPr>
          <a:xfrm>
            <a:off x="9144000" y="8512228"/>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507848" y="-1774772"/>
            <a:ext cx="3549544" cy="354954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9" name="TextBox 9"/>
          <p:cNvSpPr txBox="1"/>
          <p:nvPr/>
        </p:nvSpPr>
        <p:spPr>
          <a:xfrm>
            <a:off x="1223010" y="3470834"/>
            <a:ext cx="15841980" cy="6019597"/>
          </a:xfrm>
          <a:prstGeom prst="rect">
            <a:avLst/>
          </a:prstGeom>
        </p:spPr>
        <p:txBody>
          <a:bodyPr lIns="0" tIns="0" rIns="0" bIns="0" rtlCol="0" anchor="t">
            <a:spAutoFit/>
          </a:bodyPr>
          <a:lstStyle/>
          <a:p>
            <a:pPr marL="700761" lvl="1" indent="-350381" algn="l">
              <a:lnSpc>
                <a:spcPts val="5225"/>
              </a:lnSpc>
              <a:buFont typeface="Arial"/>
              <a:buChar char="•"/>
            </a:pP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Feature Engineering is a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critical ste</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p that involves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finding relevant features </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form new features from exiting ones and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convert into a format suitable for modeling</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This step ensures that the machine learning model can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effectively learn from the data </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without being misled by inconsistencies, missing values, or irrelevant information.</a:t>
            </a:r>
          </a:p>
          <a:p>
            <a:pPr marL="700761" lvl="1" indent="-350381" algn="l">
              <a:lnSpc>
                <a:spcPts val="5225"/>
              </a:lnSpc>
              <a:buFont typeface="Arial"/>
              <a:buChar char="•"/>
            </a:pPr>
            <a:endPar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a:p>
            <a:pPr marL="700761" lvl="1" indent="-350381" algn="l">
              <a:lnSpc>
                <a:spcPts val="5225"/>
              </a:lnSpc>
              <a:buFont typeface="Arial"/>
              <a:buChar char="•"/>
            </a:pP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We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convert categorical Data </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type into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numerical</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so that the algorithm can understand the data and  </a:t>
            </a:r>
            <a:r>
              <a:rPr lang="en-US" sz="48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standardize or normalize numerical data </a:t>
            </a: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for better and fast learning.</a:t>
            </a:r>
          </a:p>
        </p:txBody>
      </p:sp>
      <p:sp>
        <p:nvSpPr>
          <p:cNvPr id="10" name="Freeform 10"/>
          <p:cNvSpPr/>
          <p:nvPr/>
        </p:nvSpPr>
        <p:spPr>
          <a:xfrm>
            <a:off x="381000" y="8995741"/>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1" name="TextBox 2">
            <a:extLst>
              <a:ext uri="{FF2B5EF4-FFF2-40B4-BE49-F238E27FC236}">
                <a16:creationId xmlns:a16="http://schemas.microsoft.com/office/drawing/2014/main" id="{62FB2B5A-B349-B6FB-5D07-7A6B096F9646}"/>
              </a:ext>
            </a:extLst>
          </p:cNvPr>
          <p:cNvSpPr txBox="1"/>
          <p:nvPr/>
        </p:nvSpPr>
        <p:spPr>
          <a:xfrm>
            <a:off x="1255667" y="1780399"/>
            <a:ext cx="12005128" cy="965649"/>
          </a:xfrm>
          <a:prstGeom prst="rect">
            <a:avLst/>
          </a:prstGeom>
        </p:spPr>
        <p:txBody>
          <a:bodyPr lIns="0" tIns="0" rIns="0" bIns="0" rtlCol="0" anchor="t">
            <a:spAutoFit/>
          </a:bodyPr>
          <a:lstStyle/>
          <a:p>
            <a:pPr>
              <a:lnSpc>
                <a:spcPts val="7361"/>
              </a:lnSpc>
            </a:pPr>
            <a:r>
              <a:rPr lang="en-US" sz="66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Feature Engineering</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7630602" y="2949400"/>
            <a:ext cx="3549544" cy="3549544"/>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4" name="Group 4"/>
          <p:cNvGrpSpPr>
            <a:grpSpLocks noChangeAspect="1"/>
          </p:cNvGrpSpPr>
          <p:nvPr/>
        </p:nvGrpSpPr>
        <p:grpSpPr>
          <a:xfrm>
            <a:off x="9144000" y="8512228"/>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507848" y="-1774772"/>
            <a:ext cx="3549544" cy="354954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8" name="TextBox 8"/>
          <p:cNvSpPr txBox="1"/>
          <p:nvPr/>
        </p:nvSpPr>
        <p:spPr>
          <a:xfrm>
            <a:off x="1499709" y="2224557"/>
            <a:ext cx="15288581" cy="6232475"/>
          </a:xfrm>
          <a:prstGeom prst="rect">
            <a:avLst/>
          </a:prstGeom>
        </p:spPr>
        <p:txBody>
          <a:bodyPr lIns="0" tIns="0" rIns="0" bIns="0" rtlCol="0" anchor="t">
            <a:spAutoFit/>
          </a:bodyPr>
          <a:lstStyle/>
          <a:p>
            <a:pPr marL="571500" indent="-571500">
              <a:lnSpc>
                <a:spcPts val="5398"/>
              </a:lnSpc>
              <a:buFont typeface="Arial" panose="020B0604020202020204" pitchFamily="34" charset="0"/>
              <a:buChar char="•"/>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We have used </a:t>
            </a: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Label Encoder </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which </a:t>
            </a: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gives each category </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within a feature a </a:t>
            </a: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distinct number from zero</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based on their position in the vocabulary, which makes possible for algorithm </a:t>
            </a: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to interpret and comprehend </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the Data</a:t>
            </a:r>
          </a:p>
          <a:p>
            <a:pPr marL="571500" indent="-571500">
              <a:lnSpc>
                <a:spcPts val="5398"/>
              </a:lnSpc>
              <a:buFont typeface="Arial" panose="020B0604020202020204" pitchFamily="34" charset="0"/>
              <a:buChar char="•"/>
            </a:pPr>
            <a:endPar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a:p>
            <a:pPr marL="571500" indent="-571500">
              <a:lnSpc>
                <a:spcPts val="5398"/>
              </a:lnSpc>
              <a:buFont typeface="Arial" panose="020B0604020202020204" pitchFamily="34" charset="0"/>
              <a:buChar char="•"/>
            </a:pP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Standardize numerical features </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like Age, Income, </a:t>
            </a:r>
            <a:r>
              <a:rPr lang="en-US" sz="4400" b="1"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AdSpend</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a:t>
            </a:r>
            <a:r>
              <a:rPr lang="en-US" sz="4400" b="1"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ClickThroughRate</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a:t>
            </a:r>
            <a:r>
              <a:rPr lang="en-US" sz="4400" b="1"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ConversionRate</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a:t>
            </a:r>
            <a:r>
              <a:rPr lang="en-US" sz="4400" b="1"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WebsiteVisits</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etc., to have a mean of 0 and a standard deviation of 1. This is especially important for algorithms like Decision Tree and Random Forest </a:t>
            </a:r>
            <a:r>
              <a:rPr lang="en-US" sz="4400" b="1"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Classsification</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which are sensitive to the scale of the features</a:t>
            </a:r>
            <a:r>
              <a:rPr lang="en-US" sz="3332" dirty="0">
                <a:solidFill>
                  <a:srgbClr val="FFFFFF"/>
                </a:solidFill>
                <a:latin typeface="Montserrat"/>
                <a:ea typeface="Montserrat"/>
                <a:cs typeface="Montserrat"/>
                <a:sym typeface="Montserrat"/>
              </a:rPr>
              <a:t>.</a:t>
            </a:r>
          </a:p>
        </p:txBody>
      </p:sp>
      <p:sp>
        <p:nvSpPr>
          <p:cNvPr id="9" name="Freeform 9"/>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7630602" y="2949400"/>
            <a:ext cx="3549544" cy="3549544"/>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4" name="Group 4"/>
          <p:cNvGrpSpPr>
            <a:grpSpLocks noChangeAspect="1"/>
          </p:cNvGrpSpPr>
          <p:nvPr/>
        </p:nvGrpSpPr>
        <p:grpSpPr>
          <a:xfrm>
            <a:off x="9144000" y="8512228"/>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507848" y="-1774772"/>
            <a:ext cx="3549544" cy="354954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8" name="TextBox 8"/>
          <p:cNvSpPr txBox="1"/>
          <p:nvPr/>
        </p:nvSpPr>
        <p:spPr>
          <a:xfrm>
            <a:off x="1266924" y="3357021"/>
            <a:ext cx="15288581" cy="6648615"/>
          </a:xfrm>
          <a:prstGeom prst="rect">
            <a:avLst/>
          </a:prstGeom>
        </p:spPr>
        <p:txBody>
          <a:bodyPr lIns="0" tIns="0" rIns="0" bIns="0" rtlCol="0" anchor="t">
            <a:spAutoFit/>
          </a:bodyPr>
          <a:lstStyle/>
          <a:p>
            <a:pPr marL="719462" lvl="1" indent="-359731" algn="just">
              <a:lnSpc>
                <a:spcPts val="4665"/>
              </a:lnSpc>
              <a:buFont typeface="Arial"/>
              <a:buChar char="•"/>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Split the dataset into training and testing sets, typically with a 70-30 or 80-20 ratio. This allows you to train the model on one portion of the data and evaluate its performance on unseen data</a:t>
            </a:r>
          </a:p>
          <a:p>
            <a:pPr algn="just">
              <a:lnSpc>
                <a:spcPts val="4665"/>
              </a:lnSpc>
            </a:pPr>
            <a:endPar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a:p>
            <a:pPr marL="719462" lvl="1" indent="-359731" algn="just">
              <a:lnSpc>
                <a:spcPts val="4665"/>
              </a:lnSpc>
              <a:buFont typeface="Arial"/>
              <a:buChar char="•"/>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This step ensures that the model's performance is generalizable and not just specific to the data it was trained on</a:t>
            </a:r>
          </a:p>
          <a:p>
            <a:pPr marL="719462" lvl="1" indent="-359731" algn="just">
              <a:lnSpc>
                <a:spcPts val="4665"/>
              </a:lnSpc>
              <a:buFont typeface="Arial"/>
              <a:buChar char="•"/>
            </a:pPr>
            <a:endPar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a:p>
            <a:pPr marL="719462" lvl="1" indent="-359731" algn="just">
              <a:lnSpc>
                <a:spcPts val="4665"/>
              </a:lnSpc>
              <a:buFont typeface="Arial"/>
              <a:buChar char="•"/>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After split used oversampling technique </a:t>
            </a:r>
            <a:r>
              <a:rPr lang="en-US" sz="4400" b="1" dirty="0" err="1">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smotetomek</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for </a:t>
            </a: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handling target imbalance</a:t>
            </a: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in Dataset so model will learn better and chances of </a:t>
            </a:r>
            <a:r>
              <a:rPr lang="en-US" sz="4400" b="1"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overfitting reduced.</a:t>
            </a:r>
          </a:p>
          <a:p>
            <a:pPr marL="719462" lvl="1" indent="-359731" algn="just">
              <a:lnSpc>
                <a:spcPts val="4665"/>
              </a:lnSpc>
              <a:buFont typeface="Arial"/>
              <a:buChar char="•"/>
            </a:pPr>
            <a:endPar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p:txBody>
      </p:sp>
      <p:sp>
        <p:nvSpPr>
          <p:cNvPr id="9" name="Freeform 9"/>
          <p:cNvSpPr/>
          <p:nvPr/>
        </p:nvSpPr>
        <p:spPr>
          <a:xfrm>
            <a:off x="16764000" y="8995741"/>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1908259" y="1660472"/>
            <a:ext cx="7388141" cy="1004121"/>
          </a:xfrm>
          <a:prstGeom prst="rect">
            <a:avLst/>
          </a:prstGeom>
        </p:spPr>
        <p:txBody>
          <a:bodyPr wrap="square" lIns="0" tIns="0" rIns="0" bIns="0" rtlCol="0" anchor="t">
            <a:spAutoFit/>
          </a:bodyPr>
          <a:lstStyle/>
          <a:p>
            <a:pPr algn="just">
              <a:lnSpc>
                <a:spcPts val="7839"/>
              </a:lnSpc>
            </a:pPr>
            <a:r>
              <a:rPr lang="en-US" sz="6600" b="1" dirty="0">
                <a:solidFill>
                  <a:srgbClr val="FFFF00"/>
                </a:solidFill>
                <a:effectLst>
                  <a:outerShdw blurRad="38100" dist="38100" dir="2700000" algn="tl">
                    <a:srgbClr val="000000">
                      <a:alpha val="43137"/>
                    </a:srgbClr>
                  </a:outerShdw>
                </a:effectLst>
                <a:latin typeface="Monotype Corsiva" panose="03010101010201010101" pitchFamily="66" charset="0"/>
                <a:ea typeface="Canva Sans Bold"/>
                <a:cs typeface="Canva Sans Bold"/>
                <a:sym typeface="Canva Sans Bold"/>
              </a:rPr>
              <a:t>TRAIN  TEST  SPLIT </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728502" y="-876300"/>
            <a:ext cx="3549544" cy="3549544"/>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a:p>
          </p:txBody>
        </p:sp>
      </p:grpSp>
      <p:grpSp>
        <p:nvGrpSpPr>
          <p:cNvPr id="4" name="Group 4"/>
          <p:cNvGrpSpPr>
            <a:grpSpLocks noChangeAspect="1"/>
          </p:cNvGrpSpPr>
          <p:nvPr/>
        </p:nvGrpSpPr>
        <p:grpSpPr>
          <a:xfrm>
            <a:off x="7747893" y="9305382"/>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a:p>
          </p:txBody>
        </p:sp>
      </p:grpSp>
      <p:sp>
        <p:nvSpPr>
          <p:cNvPr id="6" name="Freeform 6"/>
          <p:cNvSpPr/>
          <p:nvPr/>
        </p:nvSpPr>
        <p:spPr>
          <a:xfrm>
            <a:off x="16317281" y="8436682"/>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9819055" y="3221732"/>
            <a:ext cx="7440245" cy="4957063"/>
          </a:xfrm>
          <a:custGeom>
            <a:avLst/>
            <a:gdLst/>
            <a:ahLst/>
            <a:cxnLst/>
            <a:rect l="l" t="t" r="r" b="b"/>
            <a:pathLst>
              <a:path w="7440245" h="4957063">
                <a:moveTo>
                  <a:pt x="0" y="0"/>
                </a:moveTo>
                <a:lnTo>
                  <a:pt x="7440245" y="0"/>
                </a:lnTo>
                <a:lnTo>
                  <a:pt x="7440245" y="4957063"/>
                </a:lnTo>
                <a:lnTo>
                  <a:pt x="0" y="4957063"/>
                </a:lnTo>
                <a:lnTo>
                  <a:pt x="0" y="0"/>
                </a:lnTo>
                <a:close/>
              </a:path>
            </a:pathLst>
          </a:custGeom>
          <a:blipFill>
            <a:blip r:embed="rId4"/>
            <a:stretch>
              <a:fillRect/>
            </a:stretch>
          </a:blipFill>
        </p:spPr>
        <p:txBody>
          <a:bodyPr/>
          <a:lstStyle/>
          <a:p>
            <a:endParaRPr lang="en-IN"/>
          </a:p>
        </p:txBody>
      </p:sp>
      <p:sp>
        <p:nvSpPr>
          <p:cNvPr id="8" name="TextBox 8"/>
          <p:cNvSpPr txBox="1"/>
          <p:nvPr/>
        </p:nvSpPr>
        <p:spPr>
          <a:xfrm>
            <a:off x="1799476" y="1753067"/>
            <a:ext cx="10268738" cy="1127232"/>
          </a:xfrm>
          <a:prstGeom prst="rect">
            <a:avLst/>
          </a:prstGeom>
        </p:spPr>
        <p:txBody>
          <a:bodyPr lIns="0" tIns="0" rIns="0" bIns="0" rtlCol="0" anchor="t">
            <a:spAutoFit/>
          </a:bodyPr>
          <a:lstStyle/>
          <a:p>
            <a:pPr algn="l">
              <a:lnSpc>
                <a:spcPts val="8222"/>
              </a:lnSpc>
            </a:pPr>
            <a:r>
              <a:rPr lang="en-US" sz="8800" b="1" spc="164" dirty="0">
                <a:solidFill>
                  <a:schemeClr val="accent6">
                    <a:lumMod val="75000"/>
                  </a:schemeClr>
                </a:solidFill>
                <a:effectLst>
                  <a:outerShdw blurRad="38100" dist="38100" dir="2700000" algn="tl">
                    <a:srgbClr val="000000">
                      <a:alpha val="43137"/>
                    </a:srgbClr>
                  </a:outerShdw>
                </a:effectLst>
                <a:latin typeface="Monotype Corsiva" panose="03010101010201010101" pitchFamily="66" charset="0"/>
                <a:ea typeface="Montserrat Ultra-Bold"/>
                <a:cs typeface="Montserrat Ultra-Bold"/>
                <a:sym typeface="Montserrat Ultra-Bold"/>
              </a:rPr>
              <a:t>Model Selection</a:t>
            </a:r>
          </a:p>
        </p:txBody>
      </p:sp>
      <p:sp>
        <p:nvSpPr>
          <p:cNvPr id="9" name="TextBox 9"/>
          <p:cNvSpPr txBox="1"/>
          <p:nvPr/>
        </p:nvSpPr>
        <p:spPr>
          <a:xfrm>
            <a:off x="1981200" y="2994110"/>
            <a:ext cx="11119279" cy="6733831"/>
          </a:xfrm>
          <a:prstGeom prst="rect">
            <a:avLst/>
          </a:prstGeom>
        </p:spPr>
        <p:txBody>
          <a:bodyPr lIns="0" tIns="0" rIns="0" bIns="0" rtlCol="0" anchor="t">
            <a:spAutoFit/>
          </a:bodyPr>
          <a:lstStyle/>
          <a:p>
            <a:pPr marL="685800" indent="-685800" algn="l">
              <a:lnSpc>
                <a:spcPts val="5862"/>
              </a:lnSpc>
              <a:buFont typeface="Wingdings" panose="05000000000000000000" pitchFamily="2" charset="2"/>
              <a:buChar char="Ø"/>
            </a:pP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Models Considered:</a:t>
            </a:r>
            <a:endPar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Logistic Regression</a:t>
            </a:r>
          </a:p>
          <a:p>
            <a:pPr marL="1023568" lvl="1" indent="-571500">
              <a:lnSpc>
                <a:spcPts val="5862"/>
              </a:lnSpc>
              <a:buFont typeface="Arial" panose="020B0604020202020204" pitchFamily="34" charset="0"/>
              <a:buChar char="•"/>
            </a:pPr>
            <a:r>
              <a:rPr lang="en-IN" sz="4400" b="1" dirty="0">
                <a:solidFill>
                  <a:schemeClr val="bg1"/>
                </a:solidFill>
                <a:effectLst/>
                <a:latin typeface="Monotype Corsiva" panose="03010101010201010101" pitchFamily="66" charset="0"/>
              </a:rPr>
              <a:t>Support Vector Machine</a:t>
            </a:r>
          </a:p>
          <a:p>
            <a:pPr marL="1023568" lvl="1" indent="-571500">
              <a:lnSpc>
                <a:spcPts val="5862"/>
              </a:lnSpc>
              <a:buFont typeface="Arial" panose="020B0604020202020204" pitchFamily="34" charset="0"/>
              <a:buChar char="•"/>
            </a:pPr>
            <a:r>
              <a:rPr lang="en-US" sz="4400" b="1" dirty="0">
                <a:solidFill>
                  <a:schemeClr val="bg1"/>
                </a:solidFill>
                <a:effectLst/>
                <a:latin typeface="Monotype Corsiva" panose="03010101010201010101" pitchFamily="66" charset="0"/>
              </a:rPr>
              <a:t>Decision Tree</a:t>
            </a: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Random Forest</a:t>
            </a: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Gradient Boosting</a:t>
            </a:r>
            <a:endParaRPr lang="en-US" sz="4400" b="1" dirty="0">
              <a:solidFill>
                <a:schemeClr val="bg1"/>
              </a:solidFill>
              <a:latin typeface="Monotype Corsiva" panose="03010101010201010101" pitchFamily="66" charset="0"/>
            </a:endParaRP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Ada Boost</a:t>
            </a: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Bagging Classifier</a:t>
            </a:r>
            <a:endParaRPr lang="en-US" sz="4400" b="1" dirty="0">
              <a:solidFill>
                <a:schemeClr val="bg1"/>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algn="l">
              <a:lnSpc>
                <a:spcPts val="5726"/>
              </a:lnSpc>
            </a:pPr>
            <a:endParaRPr lang="en-US" sz="4187" dirty="0">
              <a:solidFill>
                <a:srgbClr val="FFFFFF"/>
              </a:solidFill>
              <a:latin typeface="Montserrat Bold"/>
              <a:ea typeface="Montserrat Bold"/>
              <a:cs typeface="Montserrat Bold"/>
              <a:sym typeface="Montserrat Bold"/>
            </a:endParaRPr>
          </a:p>
        </p:txBody>
      </p:sp>
      <p:grpSp>
        <p:nvGrpSpPr>
          <p:cNvPr id="10" name="Group 2">
            <a:extLst>
              <a:ext uri="{FF2B5EF4-FFF2-40B4-BE49-F238E27FC236}">
                <a16:creationId xmlns:a16="http://schemas.microsoft.com/office/drawing/2014/main" id="{F9F85436-AB53-F736-1DA7-B1F042884EE8}"/>
              </a:ext>
            </a:extLst>
          </p:cNvPr>
          <p:cNvGrpSpPr>
            <a:grpSpLocks noChangeAspect="1"/>
          </p:cNvGrpSpPr>
          <p:nvPr/>
        </p:nvGrpSpPr>
        <p:grpSpPr>
          <a:xfrm>
            <a:off x="16078200" y="-1441339"/>
            <a:ext cx="3549544" cy="3549544"/>
            <a:chOff x="0" y="0"/>
            <a:chExt cx="1708150" cy="1708150"/>
          </a:xfrm>
        </p:grpSpPr>
        <p:sp>
          <p:nvSpPr>
            <p:cNvPr id="11" name="Freeform 3">
              <a:extLst>
                <a:ext uri="{FF2B5EF4-FFF2-40B4-BE49-F238E27FC236}">
                  <a16:creationId xmlns:a16="http://schemas.microsoft.com/office/drawing/2014/main" id="{99E942A3-43A0-3E1F-1727-9B7DE1670F6E}"/>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005653" y="-1595198"/>
            <a:ext cx="3549544" cy="3549544"/>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dirty="0"/>
            </a:p>
          </p:txBody>
        </p:sp>
      </p:grpSp>
      <p:grpSp>
        <p:nvGrpSpPr>
          <p:cNvPr id="4" name="Group 4"/>
          <p:cNvGrpSpPr>
            <a:grpSpLocks noChangeAspect="1"/>
          </p:cNvGrpSpPr>
          <p:nvPr/>
        </p:nvGrpSpPr>
        <p:grpSpPr>
          <a:xfrm>
            <a:off x="12882346" y="9459302"/>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a:p>
          </p:txBody>
        </p:sp>
      </p:grpSp>
      <p:sp>
        <p:nvSpPr>
          <p:cNvPr id="6" name="Freeform 6"/>
          <p:cNvSpPr/>
          <p:nvPr/>
        </p:nvSpPr>
        <p:spPr>
          <a:xfrm>
            <a:off x="16613670" y="383070"/>
            <a:ext cx="1291259" cy="1291259"/>
          </a:xfrm>
          <a:custGeom>
            <a:avLst/>
            <a:gdLst/>
            <a:ahLst/>
            <a:cxnLst/>
            <a:rect l="l" t="t" r="r" b="b"/>
            <a:pathLst>
              <a:path w="1291259" h="1291259">
                <a:moveTo>
                  <a:pt x="0" y="0"/>
                </a:moveTo>
                <a:lnTo>
                  <a:pt x="1291260" y="0"/>
                </a:lnTo>
                <a:lnTo>
                  <a:pt x="1291260" y="1291260"/>
                </a:lnTo>
                <a:lnTo>
                  <a:pt x="0" y="1291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1314138" y="5711481"/>
            <a:ext cx="15688628" cy="1462580"/>
          </a:xfrm>
          <a:prstGeom prst="rect">
            <a:avLst/>
          </a:prstGeom>
        </p:spPr>
        <p:txBody>
          <a:bodyPr lIns="0" tIns="0" rIns="0" bIns="0" rtlCol="0" anchor="t">
            <a:spAutoFit/>
          </a:bodyPr>
          <a:lstStyle/>
          <a:p>
            <a:pPr marL="685800" indent="-685800" algn="just">
              <a:lnSpc>
                <a:spcPts val="4153"/>
              </a:lnSpc>
              <a:buFont typeface="Wingdings" panose="05000000000000000000" pitchFamily="2" charset="2"/>
              <a:buChar char="Ø"/>
            </a:pP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Decision Tree</a:t>
            </a:r>
            <a:endParaRPr lang="en-US" sz="2400" u="sng" dirty="0">
              <a:solidFill>
                <a:srgbClr val="FFFFFF"/>
              </a:solidFill>
              <a:latin typeface="Montserrat Bold"/>
              <a:ea typeface="Montserrat Bold"/>
              <a:cs typeface="Montserrat Bold"/>
              <a:sym typeface="Montserrat Bold"/>
            </a:endParaRPr>
          </a:p>
          <a:p>
            <a:pPr marL="571500" indent="-571500" algn="just">
              <a:lnSpc>
                <a:spcPts val="3496"/>
              </a:lnSpc>
              <a:buFont typeface="Arial" panose="020B0604020202020204" pitchFamily="34" charset="0"/>
              <a:buChar char="•"/>
            </a:pPr>
            <a:r>
              <a:rPr lang="en-US" sz="36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Supervised machine learning used to categorize or make predictions based on how a previous   set of questions were answered.</a:t>
            </a:r>
          </a:p>
        </p:txBody>
      </p:sp>
      <p:sp>
        <p:nvSpPr>
          <p:cNvPr id="8" name="TextBox 8"/>
          <p:cNvSpPr txBox="1"/>
          <p:nvPr/>
        </p:nvSpPr>
        <p:spPr>
          <a:xfrm>
            <a:off x="1314138" y="7935808"/>
            <a:ext cx="15659724" cy="1523494"/>
          </a:xfrm>
          <a:prstGeom prst="rect">
            <a:avLst/>
          </a:prstGeom>
        </p:spPr>
        <p:txBody>
          <a:bodyPr lIns="0" tIns="0" rIns="0" bIns="0" rtlCol="0" anchor="t">
            <a:spAutoFit/>
          </a:bodyPr>
          <a:lstStyle/>
          <a:p>
            <a:pPr marL="571500" indent="-571500" algn="just">
              <a:lnSpc>
                <a:spcPts val="4480"/>
              </a:lnSpc>
              <a:buFont typeface="Wingdings" panose="05000000000000000000" pitchFamily="2" charset="2"/>
              <a:buChar char="Ø"/>
            </a:pP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Random Forest</a:t>
            </a:r>
            <a:endParaRPr lang="en-US" sz="3600" u="sng" dirty="0">
              <a:solidFill>
                <a:srgbClr val="FFFFFF"/>
              </a:solidFill>
              <a:latin typeface="Montserrat Bold"/>
              <a:ea typeface="Montserrat Bold"/>
              <a:cs typeface="Montserrat Bold"/>
              <a:sym typeface="Montserrat Bold"/>
            </a:endParaRPr>
          </a:p>
          <a:p>
            <a:pPr marL="571500" indent="-571500" algn="just">
              <a:lnSpc>
                <a:spcPts val="3640"/>
              </a:lnSpc>
              <a:buFont typeface="Arial" panose="020B0604020202020204" pitchFamily="34" charset="0"/>
              <a:buChar char="•"/>
            </a:pPr>
            <a:r>
              <a:rPr lang="en-US" sz="36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Random Forest is a robust supervised algorithm suitable for both regression and classification tasks.</a:t>
            </a:r>
          </a:p>
        </p:txBody>
      </p:sp>
      <p:sp>
        <p:nvSpPr>
          <p:cNvPr id="10" name="TextBox 9">
            <a:extLst>
              <a:ext uri="{FF2B5EF4-FFF2-40B4-BE49-F238E27FC236}">
                <a16:creationId xmlns:a16="http://schemas.microsoft.com/office/drawing/2014/main" id="{57BCCC87-327D-1F88-6FDF-7FD0CC0CD7FD}"/>
              </a:ext>
            </a:extLst>
          </p:cNvPr>
          <p:cNvSpPr txBox="1"/>
          <p:nvPr/>
        </p:nvSpPr>
        <p:spPr>
          <a:xfrm>
            <a:off x="1314138" y="1333500"/>
            <a:ext cx="15659724" cy="1708160"/>
          </a:xfrm>
          <a:prstGeom prst="rect">
            <a:avLst/>
          </a:prstGeom>
          <a:noFill/>
        </p:spPr>
        <p:txBody>
          <a:bodyPr wrap="square" rtlCol="0">
            <a:spAutoFit/>
          </a:bodyPr>
          <a:lstStyle/>
          <a:p>
            <a:pPr marL="857250" indent="-857250" algn="just">
              <a:lnSpc>
                <a:spcPts val="4153"/>
              </a:lnSpc>
              <a:buFont typeface="Wingdings" panose="05000000000000000000" pitchFamily="2" charset="2"/>
              <a:buChar char="Ø"/>
            </a:pPr>
            <a:r>
              <a:rPr lang="en-US" sz="4800" b="1" dirty="0">
                <a:solidFill>
                  <a:schemeClr val="bg1"/>
                </a:solidFill>
                <a:effectLst/>
                <a:latin typeface="Monotype Corsiva" panose="03010101010201010101" pitchFamily="66" charset="0"/>
              </a:rPr>
              <a:t>Logistic Regression</a:t>
            </a:r>
            <a:endParaRPr lang="en-US" sz="6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marL="685800" indent="-685800" algn="just">
              <a:lnSpc>
                <a:spcPts val="4153"/>
              </a:lnSpc>
              <a:buFont typeface="Arial" panose="020B0604020202020204" pitchFamily="34" charset="0"/>
              <a:buChar char="•"/>
            </a:pPr>
            <a:r>
              <a:rPr lang="en-US" sz="3600" b="1" dirty="0">
                <a:solidFill>
                  <a:schemeClr val="bg1"/>
                </a:solidFill>
                <a:latin typeface="Monotype Corsiva" panose="03010101010201010101" pitchFamily="66" charset="0"/>
              </a:rPr>
              <a:t>Logistic Regression is a statistical method used for binary classification tasks, where the goal is to predict one of two possible outcomes</a:t>
            </a:r>
            <a:endParaRPr lang="en-US" sz="3600" b="1" dirty="0">
              <a:solidFill>
                <a:schemeClr val="bg1"/>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p:txBody>
      </p:sp>
      <p:sp>
        <p:nvSpPr>
          <p:cNvPr id="11" name="TextBox 10">
            <a:extLst>
              <a:ext uri="{FF2B5EF4-FFF2-40B4-BE49-F238E27FC236}">
                <a16:creationId xmlns:a16="http://schemas.microsoft.com/office/drawing/2014/main" id="{5B41B73F-46D2-1A68-9BB2-75E024C2914E}"/>
              </a:ext>
            </a:extLst>
          </p:cNvPr>
          <p:cNvSpPr txBox="1"/>
          <p:nvPr/>
        </p:nvSpPr>
        <p:spPr>
          <a:xfrm>
            <a:off x="1285234" y="3467100"/>
            <a:ext cx="15717532" cy="1754326"/>
          </a:xfrm>
          <a:prstGeom prst="rect">
            <a:avLst/>
          </a:prstGeom>
          <a:noFill/>
        </p:spPr>
        <p:txBody>
          <a:bodyPr wrap="square" rtlCol="0">
            <a:spAutoFit/>
          </a:bodyPr>
          <a:lstStyle/>
          <a:p>
            <a:pPr marL="457200" indent="-457200">
              <a:buFont typeface="Wingdings" panose="05000000000000000000" pitchFamily="2" charset="2"/>
              <a:buChar char="Ø"/>
            </a:pPr>
            <a:r>
              <a:rPr lang="en-US" sz="4400" b="1" dirty="0">
                <a:solidFill>
                  <a:schemeClr val="bg1"/>
                </a:solidFill>
                <a:latin typeface="Monotype Corsiva" panose="03010101010201010101" pitchFamily="66" charset="0"/>
              </a:rPr>
              <a:t> Support Vector Machine (SVM) </a:t>
            </a:r>
          </a:p>
          <a:p>
            <a:pPr marL="457200" indent="-457200">
              <a:buFont typeface="Arial" panose="020B0604020202020204" pitchFamily="34" charset="0"/>
              <a:buChar char="•"/>
            </a:pPr>
            <a:r>
              <a:rPr lang="en-US" sz="3200" b="1" dirty="0">
                <a:solidFill>
                  <a:schemeClr val="bg1"/>
                </a:solidFill>
                <a:latin typeface="Monotype Corsiva" panose="03010101010201010101" pitchFamily="66" charset="0"/>
              </a:rPr>
              <a:t>  Its a powerful supervised machine learning algorithm used for classification and regression tasks. It is particularly effective for high-dimensional spaces and cases where the data is not linearly separable.</a:t>
            </a:r>
            <a:endParaRPr lang="en-IN" sz="3200" b="1" dirty="0">
              <a:solidFill>
                <a:schemeClr val="bg1"/>
              </a:solidFill>
              <a:latin typeface="Monotype Corsiva" panose="03010101010201010101"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F66AF"/>
        </a:solidFill>
        <a:effectLst/>
      </p:bgPr>
    </p:bg>
    <p:spTree>
      <p:nvGrpSpPr>
        <p:cNvPr id="1" name=""/>
        <p:cNvGrpSpPr/>
        <p:nvPr/>
      </p:nvGrpSpPr>
      <p:grpSpPr>
        <a:xfrm>
          <a:off x="0" y="0"/>
          <a:ext cx="0" cy="0"/>
          <a:chOff x="0" y="0"/>
          <a:chExt cx="0" cy="0"/>
        </a:xfrm>
      </p:grpSpPr>
      <p:sp>
        <p:nvSpPr>
          <p:cNvPr id="5" name="Freeform 3">
            <a:extLst>
              <a:ext uri="{FF2B5EF4-FFF2-40B4-BE49-F238E27FC236}">
                <a16:creationId xmlns:a16="http://schemas.microsoft.com/office/drawing/2014/main" id="{63FAD17C-2645-7189-C964-C0FA8186F9C2}"/>
              </a:ext>
            </a:extLst>
          </p:cNvPr>
          <p:cNvSpPr/>
          <p:nvPr/>
        </p:nvSpPr>
        <p:spPr>
          <a:xfrm>
            <a:off x="10896600" y="-1774772"/>
            <a:ext cx="3549544" cy="3549544"/>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dirty="0"/>
          </a:p>
        </p:txBody>
      </p:sp>
      <p:sp>
        <p:nvSpPr>
          <p:cNvPr id="6" name="Freeform 3">
            <a:extLst>
              <a:ext uri="{FF2B5EF4-FFF2-40B4-BE49-F238E27FC236}">
                <a16:creationId xmlns:a16="http://schemas.microsoft.com/office/drawing/2014/main" id="{03AF5D01-D836-B93C-DC4C-4217CD41129F}"/>
              </a:ext>
            </a:extLst>
          </p:cNvPr>
          <p:cNvSpPr/>
          <p:nvPr/>
        </p:nvSpPr>
        <p:spPr>
          <a:xfrm>
            <a:off x="-1143000" y="6896100"/>
            <a:ext cx="3549544" cy="3549544"/>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dirty="0"/>
          </a:p>
        </p:txBody>
      </p:sp>
      <p:grpSp>
        <p:nvGrpSpPr>
          <p:cNvPr id="7" name="Group 2">
            <a:extLst>
              <a:ext uri="{FF2B5EF4-FFF2-40B4-BE49-F238E27FC236}">
                <a16:creationId xmlns:a16="http://schemas.microsoft.com/office/drawing/2014/main" id="{BBBFD7B9-A81C-F6A3-D53D-A5116DA6CEDE}"/>
              </a:ext>
            </a:extLst>
          </p:cNvPr>
          <p:cNvGrpSpPr/>
          <p:nvPr/>
        </p:nvGrpSpPr>
        <p:grpSpPr>
          <a:xfrm>
            <a:off x="15621000" y="8115300"/>
            <a:ext cx="3549544" cy="3549544"/>
            <a:chOff x="-3595102" y="9241600"/>
            <a:chExt cx="6350000" cy="6350000"/>
          </a:xfrm>
        </p:grpSpPr>
        <p:sp>
          <p:nvSpPr>
            <p:cNvPr id="8" name="Freeform 3">
              <a:extLst>
                <a:ext uri="{FF2B5EF4-FFF2-40B4-BE49-F238E27FC236}">
                  <a16:creationId xmlns:a16="http://schemas.microsoft.com/office/drawing/2014/main" id="{ECC53DE6-C2F6-CFE9-4E31-AF8DB9BEEF03}"/>
                </a:ext>
              </a:extLst>
            </p:cNvPr>
            <p:cNvSpPr/>
            <p:nvPr/>
          </p:nvSpPr>
          <p:spPr>
            <a:xfrm>
              <a:off x="-3595102" y="924160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sp>
        <p:nvSpPr>
          <p:cNvPr id="9" name="Freeform 6">
            <a:extLst>
              <a:ext uri="{FF2B5EF4-FFF2-40B4-BE49-F238E27FC236}">
                <a16:creationId xmlns:a16="http://schemas.microsoft.com/office/drawing/2014/main" id="{4F01763F-5F49-0D6A-E6CF-52815DA42859}"/>
              </a:ext>
            </a:extLst>
          </p:cNvPr>
          <p:cNvSpPr/>
          <p:nvPr/>
        </p:nvSpPr>
        <p:spPr>
          <a:xfrm>
            <a:off x="457200" y="952500"/>
            <a:ext cx="1291259" cy="1291259"/>
          </a:xfrm>
          <a:custGeom>
            <a:avLst/>
            <a:gdLst/>
            <a:ahLst/>
            <a:cxnLst/>
            <a:rect l="l" t="t" r="r" b="b"/>
            <a:pathLst>
              <a:path w="1291259" h="1291259">
                <a:moveTo>
                  <a:pt x="0" y="0"/>
                </a:moveTo>
                <a:lnTo>
                  <a:pt x="1291260" y="0"/>
                </a:lnTo>
                <a:lnTo>
                  <a:pt x="1291260" y="1291260"/>
                </a:lnTo>
                <a:lnTo>
                  <a:pt x="0" y="1291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10">
            <a:extLst>
              <a:ext uri="{FF2B5EF4-FFF2-40B4-BE49-F238E27FC236}">
                <a16:creationId xmlns:a16="http://schemas.microsoft.com/office/drawing/2014/main" id="{94FED88E-6C79-0B60-7090-9C48AE7108DA}"/>
              </a:ext>
            </a:extLst>
          </p:cNvPr>
          <p:cNvSpPr txBox="1"/>
          <p:nvPr/>
        </p:nvSpPr>
        <p:spPr>
          <a:xfrm>
            <a:off x="1828800" y="1521042"/>
            <a:ext cx="15240000" cy="1605568"/>
          </a:xfrm>
          <a:prstGeom prst="rect">
            <a:avLst/>
          </a:prstGeom>
          <a:noFill/>
        </p:spPr>
        <p:txBody>
          <a:bodyPr wrap="square">
            <a:spAutoFit/>
          </a:bodyPr>
          <a:lstStyle/>
          <a:p>
            <a:pPr marL="571500" indent="-571500" algn="just">
              <a:lnSpc>
                <a:spcPts val="4340"/>
              </a:lnSpc>
              <a:buFont typeface="Wingdings" panose="05000000000000000000" pitchFamily="2" charset="2"/>
              <a:buChar char="Ø"/>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Gradient Boosting Method</a:t>
            </a:r>
            <a:endParaRPr lang="en-US" sz="4400" b="1" u="sng"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marL="571500" indent="-571500" algn="just">
              <a:lnSpc>
                <a:spcPts val="3640"/>
              </a:lnSpc>
              <a:buFont typeface="Arial" panose="020B0604020202020204" pitchFamily="34" charset="0"/>
              <a:buChar char="•"/>
            </a:pPr>
            <a:r>
              <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It is a technique that combines weak models to create a more accurate predictive model.</a:t>
            </a:r>
          </a:p>
        </p:txBody>
      </p:sp>
      <p:sp>
        <p:nvSpPr>
          <p:cNvPr id="12" name="TextBox 11">
            <a:extLst>
              <a:ext uri="{FF2B5EF4-FFF2-40B4-BE49-F238E27FC236}">
                <a16:creationId xmlns:a16="http://schemas.microsoft.com/office/drawing/2014/main" id="{D61558C0-C98C-45CB-1676-968F6854B6E8}"/>
              </a:ext>
            </a:extLst>
          </p:cNvPr>
          <p:cNvSpPr txBox="1"/>
          <p:nvPr/>
        </p:nvSpPr>
        <p:spPr>
          <a:xfrm>
            <a:off x="1828800" y="3613098"/>
            <a:ext cx="15240000" cy="1877437"/>
          </a:xfrm>
          <a:prstGeom prst="rect">
            <a:avLst/>
          </a:prstGeom>
          <a:noFill/>
        </p:spPr>
        <p:txBody>
          <a:bodyPr wrap="square" rtlCol="0">
            <a:spAutoFit/>
          </a:bodyPr>
          <a:lstStyle/>
          <a:p>
            <a:pPr marL="457200" indent="-457200">
              <a:buFont typeface="Wingdings" panose="05000000000000000000" pitchFamily="2" charset="2"/>
              <a:buChar char="Ø"/>
            </a:pPr>
            <a:r>
              <a:rPr lang="en-US" sz="4400" b="1" dirty="0">
                <a:solidFill>
                  <a:schemeClr val="bg1"/>
                </a:solidFill>
                <a:latin typeface="Monotype Corsiva" panose="03010101010201010101" pitchFamily="66" charset="0"/>
              </a:rPr>
              <a:t> AdaBoost </a:t>
            </a:r>
          </a:p>
          <a:p>
            <a:pPr marL="457200" indent="-457200">
              <a:buFont typeface="Arial" panose="020B0604020202020204" pitchFamily="34" charset="0"/>
              <a:buChar char="•"/>
            </a:pPr>
            <a:r>
              <a:rPr lang="en-US" sz="3600" b="1" dirty="0">
                <a:solidFill>
                  <a:schemeClr val="bg1"/>
                </a:solidFill>
                <a:latin typeface="Monotype Corsiva" panose="03010101010201010101" pitchFamily="66" charset="0"/>
              </a:rPr>
              <a:t>It is a ensemble learning algorithm that combines the predictions of several weak classifiers to form a strong classifier. </a:t>
            </a:r>
            <a:endParaRPr lang="en-IN" sz="3600" b="1" dirty="0">
              <a:solidFill>
                <a:schemeClr val="bg1"/>
              </a:solidFill>
              <a:latin typeface="Monotype Corsiva" panose="03010101010201010101" pitchFamily="66" charset="0"/>
            </a:endParaRPr>
          </a:p>
        </p:txBody>
      </p:sp>
      <p:sp>
        <p:nvSpPr>
          <p:cNvPr id="13" name="TextBox 12">
            <a:extLst>
              <a:ext uri="{FF2B5EF4-FFF2-40B4-BE49-F238E27FC236}">
                <a16:creationId xmlns:a16="http://schemas.microsoft.com/office/drawing/2014/main" id="{AA6FB5A5-DD9D-9D66-D25A-8C7393EC341E}"/>
              </a:ext>
            </a:extLst>
          </p:cNvPr>
          <p:cNvSpPr txBox="1"/>
          <p:nvPr/>
        </p:nvSpPr>
        <p:spPr>
          <a:xfrm>
            <a:off x="1748459" y="6122797"/>
            <a:ext cx="15320341" cy="2985433"/>
          </a:xfrm>
          <a:prstGeom prst="rect">
            <a:avLst/>
          </a:prstGeom>
          <a:noFill/>
        </p:spPr>
        <p:txBody>
          <a:bodyPr wrap="square" rtlCol="0">
            <a:spAutoFit/>
          </a:bodyPr>
          <a:lstStyle/>
          <a:p>
            <a:pPr marL="571500" indent="-571500">
              <a:buFont typeface="Wingdings" panose="05000000000000000000" pitchFamily="2" charset="2"/>
              <a:buChar char="Ø"/>
            </a:pPr>
            <a:r>
              <a:rPr lang="en-US" sz="4400" b="1" dirty="0">
                <a:solidFill>
                  <a:schemeClr val="bg1"/>
                </a:solidFill>
                <a:latin typeface="Monotype Corsiva" panose="03010101010201010101" pitchFamily="66" charset="0"/>
              </a:rPr>
              <a:t>Bagging Classifier </a:t>
            </a:r>
          </a:p>
          <a:p>
            <a:pPr marL="571500" indent="-571500">
              <a:buFont typeface="Arial" panose="020B0604020202020204" pitchFamily="34" charset="0"/>
              <a:buChar char="•"/>
            </a:pPr>
            <a:r>
              <a:rPr lang="en-US" sz="3600" b="1" dirty="0">
                <a:solidFill>
                  <a:schemeClr val="bg1"/>
                </a:solidFill>
                <a:latin typeface="Monotype Corsiva" panose="03010101010201010101" pitchFamily="66" charset="0"/>
              </a:rPr>
              <a:t>it is a ensemble machine learning algorithm designed to improve the stability and accuracy of models, particularly high-variance ones like Decision Trees. It works by training multiple versions of a model on different subsets of the data and then aggregating their predictions.</a:t>
            </a:r>
            <a:endParaRPr lang="en-IN" sz="3600" b="1"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3029611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005653" y="-1595198"/>
            <a:ext cx="3549544" cy="3549544"/>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a:p>
          </p:txBody>
        </p:sp>
      </p:grpSp>
      <p:grpSp>
        <p:nvGrpSpPr>
          <p:cNvPr id="4" name="Group 4"/>
          <p:cNvGrpSpPr>
            <a:grpSpLocks noChangeAspect="1"/>
          </p:cNvGrpSpPr>
          <p:nvPr/>
        </p:nvGrpSpPr>
        <p:grpSpPr>
          <a:xfrm>
            <a:off x="13366510" y="9874148"/>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B555"/>
            </a:solidFill>
          </p:spPr>
          <p:txBody>
            <a:bodyPr/>
            <a:lstStyle/>
            <a:p>
              <a:endParaRPr lang="en-IN"/>
            </a:p>
          </p:txBody>
        </p:sp>
      </p:grpSp>
      <p:sp>
        <p:nvSpPr>
          <p:cNvPr id="6" name="Freeform 6"/>
          <p:cNvSpPr/>
          <p:nvPr/>
        </p:nvSpPr>
        <p:spPr>
          <a:xfrm>
            <a:off x="16613670" y="383070"/>
            <a:ext cx="1291259" cy="1291259"/>
          </a:xfrm>
          <a:custGeom>
            <a:avLst/>
            <a:gdLst/>
            <a:ahLst/>
            <a:cxnLst/>
            <a:rect l="l" t="t" r="r" b="b"/>
            <a:pathLst>
              <a:path w="1291259" h="1291259">
                <a:moveTo>
                  <a:pt x="0" y="0"/>
                </a:moveTo>
                <a:lnTo>
                  <a:pt x="1291260" y="0"/>
                </a:lnTo>
                <a:lnTo>
                  <a:pt x="1291260" y="1291260"/>
                </a:lnTo>
                <a:lnTo>
                  <a:pt x="0" y="1291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TextBox 7"/>
          <p:cNvSpPr txBox="1"/>
          <p:nvPr/>
        </p:nvSpPr>
        <p:spPr>
          <a:xfrm>
            <a:off x="1227427" y="1529550"/>
            <a:ext cx="15688628" cy="1704954"/>
          </a:xfrm>
          <a:prstGeom prst="rect">
            <a:avLst/>
          </a:prstGeom>
        </p:spPr>
        <p:txBody>
          <a:bodyPr lIns="0" tIns="0" rIns="0" bIns="0" rtlCol="0" anchor="t">
            <a:spAutoFit/>
          </a:bodyPr>
          <a:lstStyle/>
          <a:p>
            <a:pPr marL="685800" indent="-685800" algn="just">
              <a:lnSpc>
                <a:spcPts val="3519"/>
              </a:lnSpc>
              <a:buFont typeface="Wingdings" panose="05000000000000000000" pitchFamily="2" charset="2"/>
              <a:buChar char="Ø"/>
            </a:pPr>
            <a:r>
              <a:rPr lang="en-US" sz="5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Accuracy</a:t>
            </a:r>
          </a:p>
          <a:p>
            <a:pPr algn="just">
              <a:lnSpc>
                <a:spcPts val="3409"/>
              </a:lnSpc>
            </a:pPr>
            <a:endParaRPr lang="en-US" sz="3199" u="sng" dirty="0">
              <a:solidFill>
                <a:srgbClr val="FFFFFF"/>
              </a:solidFill>
              <a:latin typeface="Montserrat Bold"/>
              <a:ea typeface="Montserrat Bold"/>
              <a:cs typeface="Montserrat Bold"/>
              <a:sym typeface="Montserrat Bold"/>
            </a:endParaRPr>
          </a:p>
          <a:p>
            <a:pPr algn="just">
              <a:lnSpc>
                <a:spcPts val="2870"/>
              </a:lnSpc>
            </a:pPr>
            <a:r>
              <a:rPr lang="en-US" sz="4400" b="1" dirty="0">
                <a:solidFill>
                  <a:srgbClr val="FFFFFF"/>
                </a:solidFill>
                <a:latin typeface="Monotype Corsiva" panose="03010101010201010101" pitchFamily="66" charset="0"/>
                <a:ea typeface="Montserrat Bold"/>
                <a:cs typeface="Montserrat Bold"/>
                <a:sym typeface="Montserrat Bold"/>
              </a:rPr>
              <a:t>Accuracy is a metric that measures how often a model correctly predicts an outcome</a:t>
            </a:r>
          </a:p>
        </p:txBody>
      </p:sp>
      <p:sp>
        <p:nvSpPr>
          <p:cNvPr id="8" name="TextBox 8"/>
          <p:cNvSpPr txBox="1"/>
          <p:nvPr/>
        </p:nvSpPr>
        <p:spPr>
          <a:xfrm>
            <a:off x="1180476" y="3543745"/>
            <a:ext cx="15659724" cy="1717778"/>
          </a:xfrm>
          <a:prstGeom prst="rect">
            <a:avLst/>
          </a:prstGeom>
        </p:spPr>
        <p:txBody>
          <a:bodyPr lIns="0" tIns="0" rIns="0" bIns="0" rtlCol="0" anchor="t">
            <a:spAutoFit/>
          </a:bodyPr>
          <a:lstStyle/>
          <a:p>
            <a:pPr marL="685800" indent="-685800" algn="just">
              <a:lnSpc>
                <a:spcPts val="3520"/>
              </a:lnSpc>
              <a:buFont typeface="Wingdings" panose="05000000000000000000" pitchFamily="2" charset="2"/>
              <a:buChar char="Ø"/>
            </a:pPr>
            <a:r>
              <a:rPr lang="en-US" sz="5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Precision</a:t>
            </a:r>
          </a:p>
          <a:p>
            <a:pPr algn="just">
              <a:lnSpc>
                <a:spcPts val="3520"/>
              </a:lnSpc>
            </a:pPr>
            <a:endParaRPr lang="en-US" sz="4800" b="1" u="sng"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algn="just">
              <a:lnSpc>
                <a:spcPts val="2860"/>
              </a:lnSpc>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Precision is a metric in machine learning that measures how well a model makes positive predictions. </a:t>
            </a:r>
          </a:p>
        </p:txBody>
      </p:sp>
      <p:sp>
        <p:nvSpPr>
          <p:cNvPr id="9" name="TextBox 9"/>
          <p:cNvSpPr txBox="1"/>
          <p:nvPr/>
        </p:nvSpPr>
        <p:spPr>
          <a:xfrm>
            <a:off x="1227427" y="7957985"/>
            <a:ext cx="15974066" cy="1704954"/>
          </a:xfrm>
          <a:prstGeom prst="rect">
            <a:avLst/>
          </a:prstGeom>
        </p:spPr>
        <p:txBody>
          <a:bodyPr lIns="0" tIns="0" rIns="0" bIns="0" rtlCol="0" anchor="t">
            <a:spAutoFit/>
          </a:bodyPr>
          <a:lstStyle/>
          <a:p>
            <a:pPr marL="685800" indent="-685800" algn="just">
              <a:lnSpc>
                <a:spcPts val="3520"/>
              </a:lnSpc>
              <a:buFont typeface="Wingdings" panose="05000000000000000000" pitchFamily="2" charset="2"/>
              <a:buChar char="Ø"/>
            </a:pPr>
            <a:r>
              <a:rPr lang="en-US" sz="5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F1 score</a:t>
            </a:r>
          </a:p>
          <a:p>
            <a:pPr algn="just">
              <a:lnSpc>
                <a:spcPts val="3410"/>
              </a:lnSpc>
            </a:pPr>
            <a:endParaRPr lang="en-US" sz="5400" b="1" u="sng"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algn="just">
              <a:lnSpc>
                <a:spcPts val="2860"/>
              </a:lnSpc>
            </a:pPr>
            <a:r>
              <a:rPr lang="en-US" sz="4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It is a metric used in machine learning (ML) to evaluate the performance of a model by combining precision and recall into a single score.</a:t>
            </a:r>
          </a:p>
        </p:txBody>
      </p:sp>
      <p:sp>
        <p:nvSpPr>
          <p:cNvPr id="10" name="TextBox 10"/>
          <p:cNvSpPr txBox="1"/>
          <p:nvPr/>
        </p:nvSpPr>
        <p:spPr>
          <a:xfrm>
            <a:off x="1227427" y="5909481"/>
            <a:ext cx="15659724" cy="1717778"/>
          </a:xfrm>
          <a:prstGeom prst="rect">
            <a:avLst/>
          </a:prstGeom>
        </p:spPr>
        <p:txBody>
          <a:bodyPr lIns="0" tIns="0" rIns="0" bIns="0" rtlCol="0" anchor="t">
            <a:spAutoFit/>
          </a:bodyPr>
          <a:lstStyle/>
          <a:p>
            <a:pPr marL="685800" indent="-685800" algn="just">
              <a:lnSpc>
                <a:spcPts val="3520"/>
              </a:lnSpc>
              <a:buFont typeface="Wingdings" panose="05000000000000000000" pitchFamily="2" charset="2"/>
              <a:buChar char="Ø"/>
            </a:pPr>
            <a:r>
              <a:rPr lang="en-US" sz="54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Recall</a:t>
            </a:r>
          </a:p>
          <a:p>
            <a:pPr algn="just">
              <a:lnSpc>
                <a:spcPts val="3520"/>
              </a:lnSpc>
            </a:pPr>
            <a:endParaRPr lang="en-US" sz="5400" b="1" u="sng"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algn="just">
              <a:lnSpc>
                <a:spcPts val="2860"/>
              </a:lnSpc>
            </a:pPr>
            <a:r>
              <a:rPr lang="en-US" sz="48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Recall is a metric that measures how well a model correctly identifies positive instances in a dataset.</a:t>
            </a:r>
          </a:p>
        </p:txBody>
      </p:sp>
      <p:sp>
        <p:nvSpPr>
          <p:cNvPr id="11" name="TextBox 11"/>
          <p:cNvSpPr txBox="1"/>
          <p:nvPr/>
        </p:nvSpPr>
        <p:spPr>
          <a:xfrm>
            <a:off x="6096000" y="294252"/>
            <a:ext cx="5584899" cy="956031"/>
          </a:xfrm>
          <a:prstGeom prst="rect">
            <a:avLst/>
          </a:prstGeom>
        </p:spPr>
        <p:txBody>
          <a:bodyPr wrap="square" lIns="0" tIns="0" rIns="0" bIns="0" rtlCol="0" anchor="t">
            <a:spAutoFit/>
          </a:bodyPr>
          <a:lstStyle/>
          <a:p>
            <a:pPr algn="ctr">
              <a:lnSpc>
                <a:spcPts val="7279"/>
              </a:lnSpc>
            </a:pPr>
            <a:r>
              <a:rPr lang="en-US" sz="6600" b="1" dirty="0">
                <a:solidFill>
                  <a:srgbClr val="FFFF00"/>
                </a:solidFill>
                <a:effectLst>
                  <a:outerShdw blurRad="38100" dist="38100" dir="2700000" algn="tl">
                    <a:srgbClr val="000000">
                      <a:alpha val="43137"/>
                    </a:srgbClr>
                  </a:outerShdw>
                </a:effectLst>
                <a:latin typeface="Monotype Corsiva" panose="03010101010201010101" pitchFamily="66" charset="0"/>
                <a:ea typeface="Canva Sans Bold"/>
                <a:cs typeface="Canva Sans Bold"/>
                <a:sym typeface="Canva Sans Bold"/>
              </a:rPr>
              <a:t>EVALUATION</a:t>
            </a:r>
            <a:endParaRPr lang="en-US" sz="5199" b="1" dirty="0">
              <a:solidFill>
                <a:srgbClr val="FFFF00"/>
              </a:solidFill>
              <a:effectLst>
                <a:outerShdw blurRad="38100" dist="38100" dir="2700000" algn="tl">
                  <a:srgbClr val="000000">
                    <a:alpha val="43137"/>
                  </a:srgbClr>
                </a:outerShdw>
              </a:effectLst>
              <a:latin typeface="Monotype Corsiva" panose="03010101010201010101" pitchFamily="66" charset="0"/>
              <a:ea typeface="Canva Sans Bold"/>
              <a:cs typeface="Canva Sans Bold"/>
              <a:sym typeface="Canva Sans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7630602" y="2949400"/>
            <a:ext cx="3549544" cy="3549544"/>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4" name="Group 4"/>
          <p:cNvGrpSpPr>
            <a:grpSpLocks noChangeAspect="1"/>
          </p:cNvGrpSpPr>
          <p:nvPr/>
        </p:nvGrpSpPr>
        <p:grpSpPr>
          <a:xfrm>
            <a:off x="9144000" y="8512228"/>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507848" y="-1774772"/>
            <a:ext cx="3549544" cy="354954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8" name="Freeform 8"/>
          <p:cNvSpPr/>
          <p:nvPr/>
        </p:nvSpPr>
        <p:spPr>
          <a:xfrm>
            <a:off x="17630602" y="786659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9">
            <a:extLst>
              <a:ext uri="{FF2B5EF4-FFF2-40B4-BE49-F238E27FC236}">
                <a16:creationId xmlns:a16="http://schemas.microsoft.com/office/drawing/2014/main" id="{60C392FB-780C-39F6-751F-DFC058EF9348}"/>
              </a:ext>
            </a:extLst>
          </p:cNvPr>
          <p:cNvSpPr txBox="1"/>
          <p:nvPr/>
        </p:nvSpPr>
        <p:spPr>
          <a:xfrm>
            <a:off x="990600" y="2705100"/>
            <a:ext cx="3549544" cy="147644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313682FA-3D1D-BF1D-95A2-D2E4C3AC577A}"/>
              </a:ext>
            </a:extLst>
          </p:cNvPr>
          <p:cNvSpPr txBox="1"/>
          <p:nvPr/>
        </p:nvSpPr>
        <p:spPr>
          <a:xfrm>
            <a:off x="1143000" y="2857500"/>
            <a:ext cx="3549544" cy="1476445"/>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5A3E5478-4381-5590-2EDF-4F70C2D47EAA}"/>
              </a:ext>
            </a:extLst>
          </p:cNvPr>
          <p:cNvSpPr txBox="1"/>
          <p:nvPr/>
        </p:nvSpPr>
        <p:spPr>
          <a:xfrm>
            <a:off x="1295400" y="3009900"/>
            <a:ext cx="3549544" cy="1476445"/>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29C92BC0-D184-BA62-BAE1-4164C8E531D7}"/>
              </a:ext>
            </a:extLst>
          </p:cNvPr>
          <p:cNvSpPr txBox="1"/>
          <p:nvPr/>
        </p:nvSpPr>
        <p:spPr>
          <a:xfrm>
            <a:off x="381000" y="3103925"/>
            <a:ext cx="6553200" cy="6069547"/>
          </a:xfrm>
          <a:prstGeom prst="rect">
            <a:avLst/>
          </a:prstGeom>
          <a:noFill/>
        </p:spPr>
        <p:txBody>
          <a:bodyPr wrap="square" rtlCol="0">
            <a:spAutoFit/>
          </a:bodyPr>
          <a:lstStyle/>
          <a:p>
            <a:pPr marL="1023568" lvl="1" indent="-571500">
              <a:lnSpc>
                <a:spcPts val="5862"/>
              </a:lnSpc>
              <a:buFont typeface="Arial" panose="020B0604020202020204" pitchFamily="34" charset="0"/>
              <a:buChar char="•"/>
            </a:pPr>
            <a:r>
              <a:rPr lang="en-US" sz="4400" b="1" dirty="0">
                <a:solidFill>
                  <a:schemeClr val="bg1"/>
                </a:solidFill>
                <a:effectLst/>
                <a:latin typeface="Monotype Corsiva" panose="03010101010201010101" pitchFamily="66" charset="0"/>
              </a:rPr>
              <a:t>Logistic Regression</a:t>
            </a:r>
          </a:p>
          <a:p>
            <a:pPr marL="1023568" lvl="1" indent="-571500">
              <a:lnSpc>
                <a:spcPts val="5862"/>
              </a:lnSpc>
              <a:buFont typeface="Arial" panose="020B0604020202020204" pitchFamily="34" charset="0"/>
              <a:buChar char="•"/>
            </a:pPr>
            <a:r>
              <a:rPr lang="en-IN" sz="4400" b="1" dirty="0">
                <a:solidFill>
                  <a:schemeClr val="bg1"/>
                </a:solidFill>
                <a:effectLst/>
                <a:latin typeface="Monotype Corsiva" panose="03010101010201010101" pitchFamily="66" charset="0"/>
              </a:rPr>
              <a:t>Support Vector Machine</a:t>
            </a:r>
          </a:p>
          <a:p>
            <a:pPr marL="1023568" lvl="1" indent="-571500">
              <a:lnSpc>
                <a:spcPts val="5862"/>
              </a:lnSpc>
              <a:buFont typeface="Arial" panose="020B0604020202020204" pitchFamily="34" charset="0"/>
              <a:buChar char="•"/>
            </a:pPr>
            <a:r>
              <a:rPr lang="en-US" sz="4400" b="1" dirty="0">
                <a:solidFill>
                  <a:schemeClr val="bg1"/>
                </a:solidFill>
                <a:effectLst/>
                <a:latin typeface="Monotype Corsiva" panose="03010101010201010101" pitchFamily="66" charset="0"/>
              </a:rPr>
              <a:t>Decision Tree</a:t>
            </a: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Random Forest</a:t>
            </a: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Gradient </a:t>
            </a:r>
            <a:r>
              <a:rPr lang="en-US" sz="4400" b="1" dirty="0" err="1">
                <a:solidFill>
                  <a:schemeClr val="bg1"/>
                </a:solidFill>
                <a:effectLst/>
                <a:latin typeface="Monotype Corsiva" panose="03010101010201010101" pitchFamily="66" charset="0"/>
              </a:rPr>
              <a:t>Boosing</a:t>
            </a:r>
            <a:endParaRPr lang="en-US" sz="4400" b="1" dirty="0">
              <a:solidFill>
                <a:schemeClr val="bg1"/>
              </a:solidFill>
              <a:latin typeface="Monotype Corsiva" panose="03010101010201010101" pitchFamily="66" charset="0"/>
            </a:endParaRP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Ada Boost</a:t>
            </a:r>
          </a:p>
          <a:p>
            <a:pPr marL="904137" lvl="1" indent="-452069">
              <a:lnSpc>
                <a:spcPts val="5862"/>
              </a:lnSpc>
              <a:buFont typeface="Arial"/>
              <a:buChar char="•"/>
            </a:pPr>
            <a:r>
              <a:rPr lang="en-US" sz="4400" b="1" dirty="0">
                <a:solidFill>
                  <a:schemeClr val="bg1"/>
                </a:solidFill>
                <a:effectLst/>
                <a:latin typeface="Monotype Corsiva" panose="03010101010201010101" pitchFamily="66" charset="0"/>
              </a:rPr>
              <a:t>Bagging Classifier</a:t>
            </a:r>
            <a:endParaRPr lang="en-US" sz="4400" b="1" dirty="0">
              <a:solidFill>
                <a:schemeClr val="bg1"/>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algn="l">
              <a:lnSpc>
                <a:spcPts val="5726"/>
              </a:lnSpc>
            </a:pPr>
            <a:endParaRPr lang="en-US" sz="4187" dirty="0">
              <a:solidFill>
                <a:srgbClr val="FFFFFF"/>
              </a:solidFill>
              <a:latin typeface="Montserrat Bold"/>
              <a:ea typeface="Montserrat Bold"/>
              <a:cs typeface="Montserrat Bold"/>
              <a:sym typeface="Montserrat Bold"/>
            </a:endParaRPr>
          </a:p>
        </p:txBody>
      </p:sp>
      <p:sp>
        <p:nvSpPr>
          <p:cNvPr id="15" name="TextBox 14">
            <a:extLst>
              <a:ext uri="{FF2B5EF4-FFF2-40B4-BE49-F238E27FC236}">
                <a16:creationId xmlns:a16="http://schemas.microsoft.com/office/drawing/2014/main" id="{81BD891D-5198-5F9A-C042-FDC3241CDB32}"/>
              </a:ext>
            </a:extLst>
          </p:cNvPr>
          <p:cNvSpPr txBox="1"/>
          <p:nvPr/>
        </p:nvSpPr>
        <p:spPr>
          <a:xfrm>
            <a:off x="6934200" y="1672662"/>
            <a:ext cx="13487400" cy="261610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Accuracy          Precision           Recall             F1 score</a:t>
            </a:r>
          </a:p>
          <a:p>
            <a:endPar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endPar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endParaRPr lang="en-IN" sz="4000" dirty="0"/>
          </a:p>
        </p:txBody>
      </p:sp>
      <p:sp>
        <p:nvSpPr>
          <p:cNvPr id="16" name="TextBox 15">
            <a:extLst>
              <a:ext uri="{FF2B5EF4-FFF2-40B4-BE49-F238E27FC236}">
                <a16:creationId xmlns:a16="http://schemas.microsoft.com/office/drawing/2014/main" id="{9786071E-9ACE-7FE1-4FB5-72C7FC31D038}"/>
              </a:ext>
            </a:extLst>
          </p:cNvPr>
          <p:cNvSpPr txBox="1"/>
          <p:nvPr/>
        </p:nvSpPr>
        <p:spPr>
          <a:xfrm>
            <a:off x="6914894" y="3443322"/>
            <a:ext cx="11096469" cy="8094524"/>
          </a:xfrm>
          <a:prstGeom prst="rect">
            <a:avLst/>
          </a:prstGeom>
          <a:noFill/>
        </p:spPr>
        <p:txBody>
          <a:bodyPr wrap="square" rtlCol="0">
            <a:spAutoFit/>
          </a:bodyPr>
          <a:lstStyle/>
          <a:p>
            <a:r>
              <a:rPr lang="en-IN" sz="4400" b="1" i="0" dirty="0">
                <a:effectLst/>
                <a:latin typeface="Monotype Corsiva" panose="03010101010201010101" pitchFamily="66" charset="0"/>
              </a:rPr>
              <a:t>76 %                  76%                 75 %                  75%</a:t>
            </a:r>
          </a:p>
          <a:p>
            <a:r>
              <a:rPr lang="en-IN" sz="4800" b="1" i="0" dirty="0">
                <a:effectLst/>
                <a:latin typeface="Monotype Corsiva" panose="03010101010201010101" pitchFamily="66" charset="0"/>
              </a:rPr>
              <a:t>84%                84%                85 %                84</a:t>
            </a:r>
            <a:r>
              <a:rPr lang="en-IN" sz="4800" b="1" dirty="0">
                <a:latin typeface="Monotype Corsiva" panose="03010101010201010101" pitchFamily="66" charset="0"/>
              </a:rPr>
              <a:t>%</a:t>
            </a:r>
          </a:p>
          <a:p>
            <a:r>
              <a:rPr lang="en-IN" sz="4800" b="1" i="0" dirty="0">
                <a:effectLst/>
                <a:latin typeface="Monotype Corsiva" panose="03010101010201010101" pitchFamily="66" charset="0"/>
              </a:rPr>
              <a:t>84%                86%                82%                 84%</a:t>
            </a:r>
          </a:p>
          <a:p>
            <a:r>
              <a:rPr lang="en-IN" sz="4800" b="1" i="0" dirty="0">
                <a:effectLst/>
                <a:latin typeface="Monotype Corsiva" panose="03010101010201010101" pitchFamily="66" charset="0"/>
              </a:rPr>
              <a:t>96%                95%                96%                 95%</a:t>
            </a:r>
            <a:endParaRPr lang="en-IN" sz="4800" b="1" dirty="0">
              <a:latin typeface="Monotype Corsiva" panose="03010101010201010101" pitchFamily="66" charset="0"/>
            </a:endParaRPr>
          </a:p>
          <a:p>
            <a:r>
              <a:rPr lang="en-IN" sz="4800" b="1" i="0" dirty="0">
                <a:effectLst/>
                <a:latin typeface="Monotype Corsiva" panose="03010101010201010101" pitchFamily="66" charset="0"/>
              </a:rPr>
              <a:t>91%                88%                95%                 91%</a:t>
            </a:r>
          </a:p>
          <a:p>
            <a:r>
              <a:rPr lang="en-IN" sz="4800" b="1" i="0" dirty="0">
                <a:effectLst/>
                <a:latin typeface="Monotype Corsiva" panose="03010101010201010101" pitchFamily="66" charset="0"/>
              </a:rPr>
              <a:t>82%                82%                83%                 83%</a:t>
            </a:r>
          </a:p>
          <a:p>
            <a:r>
              <a:rPr lang="en-IN" sz="4800" b="1" i="0" dirty="0">
                <a:effectLst/>
                <a:latin typeface="Monotype Corsiva" panose="03010101010201010101" pitchFamily="66" charset="0"/>
              </a:rPr>
              <a:t>92%               93%                 91%                 92%</a:t>
            </a:r>
            <a:endParaRPr lang="en-IN" sz="4800" b="1" dirty="0">
              <a:latin typeface="Monotype Corsiva" panose="03010101010201010101" pitchFamily="66" charset="0"/>
            </a:endParaRPr>
          </a:p>
          <a:p>
            <a:br>
              <a:rPr lang="en-IN" sz="4000" b="0" i="0" dirty="0">
                <a:solidFill>
                  <a:srgbClr val="FFFFFF"/>
                </a:solidFill>
                <a:effectLst/>
                <a:latin typeface="Segoe WPC"/>
              </a:rPr>
            </a:br>
            <a:endParaRPr lang="en-IN" sz="4000" b="1" i="0" dirty="0">
              <a:effectLst/>
              <a:latin typeface="Monotype Corsiva" panose="03010101010201010101" pitchFamily="66" charset="0"/>
            </a:endParaRPr>
          </a:p>
          <a:p>
            <a:endParaRPr lang="en-IN" b="0" i="0" dirty="0">
              <a:solidFill>
                <a:srgbClr val="FFFFFF"/>
              </a:solidFill>
              <a:effectLst/>
              <a:latin typeface="Consolas" panose="020B0609020204030204" pitchFamily="49" charset="0"/>
            </a:endParaRPr>
          </a:p>
          <a:p>
            <a:endParaRPr lang="en-IN" dirty="0">
              <a:solidFill>
                <a:srgbClr val="FFFFFF"/>
              </a:solidFill>
              <a:latin typeface="Consolas" panose="020B0609020204030204" pitchFamily="49" charset="0"/>
            </a:endParaRPr>
          </a:p>
          <a:p>
            <a:endParaRPr lang="en-IN" b="0" i="0" dirty="0">
              <a:solidFill>
                <a:srgbClr val="FFFFFF"/>
              </a:solidFill>
              <a:effectLst/>
              <a:latin typeface="Consolas" panose="020B0609020204030204" pitchFamily="49" charset="0"/>
            </a:endParaRPr>
          </a:p>
          <a:p>
            <a:endParaRPr lang="en-IN" dirty="0">
              <a:solidFill>
                <a:srgbClr val="FFFFFF"/>
              </a:solidFill>
              <a:latin typeface="Consolas" panose="020B0609020204030204" pitchFamily="49" charset="0"/>
            </a:endParaRPr>
          </a:p>
          <a:p>
            <a:endParaRPr lang="en-IN" b="0" i="0" dirty="0">
              <a:solidFill>
                <a:srgbClr val="FFFFFF"/>
              </a:solidFill>
              <a:effectLst/>
              <a:latin typeface="Consolas" panose="020B0609020204030204" pitchFamily="49" charset="0"/>
            </a:endParaRPr>
          </a:p>
          <a:p>
            <a:endParaRPr lang="en-IN" b="0" i="0" dirty="0">
              <a:solidFill>
                <a:srgbClr val="FFFFFF"/>
              </a:solidFill>
              <a:effectLst/>
              <a:latin typeface="Consolas" panose="020B0609020204030204" pitchFamily="49" charset="0"/>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7630602" y="2949400"/>
            <a:ext cx="3549544" cy="3549544"/>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4" name="Group 4"/>
          <p:cNvGrpSpPr>
            <a:grpSpLocks noChangeAspect="1"/>
          </p:cNvGrpSpPr>
          <p:nvPr/>
        </p:nvGrpSpPr>
        <p:grpSpPr>
          <a:xfrm>
            <a:off x="16130157" y="8995741"/>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507848" y="-1774772"/>
            <a:ext cx="3549544" cy="354954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8" name="Freeform 8"/>
          <p:cNvSpPr/>
          <p:nvPr/>
        </p:nvSpPr>
        <p:spPr>
          <a:xfrm>
            <a:off x="16613670" y="383070"/>
            <a:ext cx="1291259" cy="1291259"/>
          </a:xfrm>
          <a:custGeom>
            <a:avLst/>
            <a:gdLst/>
            <a:ahLst/>
            <a:cxnLst/>
            <a:rect l="l" t="t" r="r" b="b"/>
            <a:pathLst>
              <a:path w="1291259" h="1291259">
                <a:moveTo>
                  <a:pt x="0" y="0"/>
                </a:moveTo>
                <a:lnTo>
                  <a:pt x="1291260" y="0"/>
                </a:lnTo>
                <a:lnTo>
                  <a:pt x="1291260" y="1291260"/>
                </a:lnTo>
                <a:lnTo>
                  <a:pt x="0" y="1291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1028700" y="2572636"/>
            <a:ext cx="16168674" cy="6963445"/>
          </a:xfrm>
          <a:prstGeom prst="rect">
            <a:avLst/>
          </a:prstGeom>
        </p:spPr>
        <p:txBody>
          <a:bodyPr lIns="0" tIns="0" rIns="0" bIns="0" rtlCol="0" anchor="t">
            <a:spAutoFit/>
          </a:bodyPr>
          <a:lstStyle/>
          <a:p>
            <a:pPr marL="561341" lvl="1" indent="-280670" algn="just">
              <a:lnSpc>
                <a:spcPts val="3640"/>
              </a:lnSpc>
              <a:buFont typeface="Arial"/>
              <a:buChar char="•"/>
            </a:pPr>
            <a:r>
              <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Random Forest performs the best overall with the highest accuracy (0.9538) and balanced performance across both classes. It provides a good trade-off between precision and recall for both positive and negative classes.</a:t>
            </a:r>
          </a:p>
          <a:p>
            <a:pPr algn="just">
              <a:lnSpc>
                <a:spcPts val="3640"/>
              </a:lnSpc>
            </a:pPr>
            <a:endPar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marL="561341" lvl="1" indent="-280670" algn="just">
              <a:lnSpc>
                <a:spcPts val="3640"/>
              </a:lnSpc>
              <a:buFont typeface="Arial"/>
              <a:buChar char="•"/>
            </a:pPr>
            <a:r>
              <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Bagging </a:t>
            </a:r>
            <a:r>
              <a:rPr lang="en-US" sz="4000" b="1"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Calssifier</a:t>
            </a:r>
            <a:r>
              <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 has high accuracy (0.9181) but struggles with low recall for class 0, which may be problematic if identifying negative cases is crucial.</a:t>
            </a:r>
          </a:p>
          <a:p>
            <a:pPr algn="just">
              <a:lnSpc>
                <a:spcPts val="3640"/>
              </a:lnSpc>
            </a:pPr>
            <a:endPar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marL="561341" lvl="1" indent="-280670" algn="just">
              <a:lnSpc>
                <a:spcPts val="3640"/>
              </a:lnSpc>
              <a:buFont typeface="Arial"/>
              <a:buChar char="•"/>
            </a:pPr>
            <a:r>
              <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Logistic Regression has the lowest accuracy (0.7619) and performs well in identifying positive cases but poorly in identifying negative cases. It may be less effective for balanced performance across all classes.</a:t>
            </a:r>
          </a:p>
          <a:p>
            <a:pPr algn="just">
              <a:lnSpc>
                <a:spcPts val="3640"/>
              </a:lnSpc>
            </a:pPr>
            <a:endPar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endParaRPr>
          </a:p>
          <a:p>
            <a:pPr marL="561341" lvl="1" indent="-280670" algn="just">
              <a:lnSpc>
                <a:spcPts val="3640"/>
              </a:lnSpc>
              <a:buFont typeface="Arial"/>
              <a:buChar char="•"/>
            </a:pPr>
            <a:r>
              <a:rPr lang="en-US" sz="4000" b="1"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In conclusion, Random Forest is the most well-rounded model in this comparison, showing the highest accuracy and a good balance in performance metrics across both classes. It is likely the best choice for this particular dataset if overall classification performance is the primary criterion.</a:t>
            </a:r>
          </a:p>
        </p:txBody>
      </p:sp>
      <p:sp>
        <p:nvSpPr>
          <p:cNvPr id="10" name="TextBox 10"/>
          <p:cNvSpPr txBox="1"/>
          <p:nvPr/>
        </p:nvSpPr>
        <p:spPr>
          <a:xfrm>
            <a:off x="4990696" y="512976"/>
            <a:ext cx="6818709" cy="1610056"/>
          </a:xfrm>
          <a:prstGeom prst="rect">
            <a:avLst/>
          </a:prstGeom>
        </p:spPr>
        <p:txBody>
          <a:bodyPr lIns="0" tIns="0" rIns="0" bIns="0" rtlCol="0" anchor="t">
            <a:spAutoFit/>
          </a:bodyPr>
          <a:lstStyle/>
          <a:p>
            <a:pPr algn="ctr">
              <a:lnSpc>
                <a:spcPts val="12880"/>
              </a:lnSpc>
            </a:pPr>
            <a:r>
              <a:rPr lang="en-US" sz="9600" b="1"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Conclusion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774772" y="-1774772"/>
            <a:ext cx="3549544" cy="3549544"/>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1CF7B"/>
            </a:solidFill>
          </p:spPr>
          <p:txBody>
            <a:bodyPr/>
            <a:lstStyle/>
            <a:p>
              <a:endParaRPr lang="en-IN"/>
            </a:p>
          </p:txBody>
        </p:sp>
      </p:grpSp>
      <p:sp>
        <p:nvSpPr>
          <p:cNvPr id="4" name="TextBox 4"/>
          <p:cNvSpPr txBox="1"/>
          <p:nvPr/>
        </p:nvSpPr>
        <p:spPr>
          <a:xfrm>
            <a:off x="4336354" y="4366052"/>
            <a:ext cx="10903645" cy="1831271"/>
          </a:xfrm>
          <a:prstGeom prst="rect">
            <a:avLst/>
          </a:prstGeom>
        </p:spPr>
        <p:txBody>
          <a:bodyPr wrap="square" lIns="0" tIns="0" rIns="0" bIns="0" rtlCol="0" anchor="t">
            <a:spAutoFit/>
          </a:bodyPr>
          <a:lstStyle/>
          <a:p>
            <a:pPr algn="l">
              <a:lnSpc>
                <a:spcPts val="13604"/>
              </a:lnSpc>
            </a:pPr>
            <a:r>
              <a:rPr lang="en-US" sz="13600" b="1" spc="-136" dirty="0">
                <a:effectLst>
                  <a:outerShdw blurRad="38100" dist="38100" dir="2700000" algn="tl">
                    <a:srgbClr val="000000">
                      <a:alpha val="43137"/>
                    </a:srgbClr>
                  </a:outerShdw>
                </a:effectLst>
                <a:latin typeface="Monotype Corsiva" panose="03010101010201010101" pitchFamily="66" charset="0"/>
                <a:ea typeface="Montserrat Light Italics"/>
                <a:cs typeface="Montserrat Light Italics"/>
                <a:sym typeface="Montserrat Light Italics"/>
              </a:rPr>
              <a:t>   Thank you</a:t>
            </a:r>
            <a:r>
              <a:rPr lang="en-US" sz="13600" b="1" spc="-136" dirty="0">
                <a:solidFill>
                  <a:srgbClr val="6958D8"/>
                </a:solidFill>
                <a:effectLst>
                  <a:outerShdw blurRad="38100" dist="38100" dir="2700000" algn="tl">
                    <a:srgbClr val="000000">
                      <a:alpha val="43137"/>
                    </a:srgbClr>
                  </a:outerShdw>
                </a:effectLst>
                <a:latin typeface="Montserrat Light Italics"/>
                <a:ea typeface="Montserrat Light Italics"/>
                <a:cs typeface="Montserrat Light Italics"/>
                <a:sym typeface="Montserrat Light Italics"/>
              </a:rPr>
              <a:t> </a:t>
            </a:r>
          </a:p>
        </p:txBody>
      </p:sp>
      <p:grpSp>
        <p:nvGrpSpPr>
          <p:cNvPr id="5" name="Group 5"/>
          <p:cNvGrpSpPr>
            <a:grpSpLocks noChangeAspect="1"/>
          </p:cNvGrpSpPr>
          <p:nvPr/>
        </p:nvGrpSpPr>
        <p:grpSpPr>
          <a:xfrm>
            <a:off x="4795807" y="9063328"/>
            <a:ext cx="3549544" cy="3549544"/>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6AA8"/>
            </a:solidFill>
          </p:spPr>
          <p:txBody>
            <a:bodyPr/>
            <a:lstStyle/>
            <a:p>
              <a:endParaRPr lang="en-IN"/>
            </a:p>
          </p:txBody>
        </p:sp>
      </p:grpSp>
      <p:grpSp>
        <p:nvGrpSpPr>
          <p:cNvPr id="7" name="Group 7"/>
          <p:cNvGrpSpPr/>
          <p:nvPr/>
        </p:nvGrpSpPr>
        <p:grpSpPr>
          <a:xfrm>
            <a:off x="13480148" y="-2259108"/>
            <a:ext cx="3549544" cy="3549544"/>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FC8BA"/>
            </a:solidFill>
          </p:spPr>
          <p:txBody>
            <a:bodyPr/>
            <a:lstStyle/>
            <a:p>
              <a:endParaRPr lang="en-IN"/>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308404" y="8652077"/>
            <a:ext cx="3269846" cy="326984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4" name="Group 4"/>
          <p:cNvGrpSpPr>
            <a:grpSpLocks noChangeAspect="1"/>
          </p:cNvGrpSpPr>
          <p:nvPr/>
        </p:nvGrpSpPr>
        <p:grpSpPr>
          <a:xfrm>
            <a:off x="1961442" y="-1453156"/>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a:grpSpLocks noChangeAspect="1"/>
          </p:cNvGrpSpPr>
          <p:nvPr/>
        </p:nvGrpSpPr>
        <p:grpSpPr>
          <a:xfrm>
            <a:off x="5772008" y="8902737"/>
            <a:ext cx="3269846" cy="3269846"/>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sp>
        <p:nvSpPr>
          <p:cNvPr id="8" name="Freeform 8"/>
          <p:cNvSpPr/>
          <p:nvPr/>
        </p:nvSpPr>
        <p:spPr>
          <a:xfrm>
            <a:off x="9781935" y="-1033204"/>
            <a:ext cx="11570864" cy="11570864"/>
          </a:xfrm>
          <a:custGeom>
            <a:avLst/>
            <a:gdLst/>
            <a:ahLst/>
            <a:cxnLst/>
            <a:rect l="l" t="t" r="r" b="b"/>
            <a:pathLst>
              <a:path w="11570864" h="11570864">
                <a:moveTo>
                  <a:pt x="0" y="0"/>
                </a:moveTo>
                <a:lnTo>
                  <a:pt x="11570863" y="0"/>
                </a:lnTo>
                <a:lnTo>
                  <a:pt x="11570863" y="11570864"/>
                </a:lnTo>
                <a:lnTo>
                  <a:pt x="0" y="11570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9" name="Group 9"/>
          <p:cNvGrpSpPr/>
          <p:nvPr/>
        </p:nvGrpSpPr>
        <p:grpSpPr>
          <a:xfrm>
            <a:off x="16653077" y="463954"/>
            <a:ext cx="3269846" cy="3269846"/>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11" name="Freeform 11"/>
          <p:cNvSpPr/>
          <p:nvPr/>
        </p:nvSpPr>
        <p:spPr>
          <a:xfrm>
            <a:off x="8808086" y="5018604"/>
            <a:ext cx="6759281" cy="4900478"/>
          </a:xfrm>
          <a:custGeom>
            <a:avLst/>
            <a:gdLst/>
            <a:ahLst/>
            <a:cxnLst/>
            <a:rect l="l" t="t" r="r" b="b"/>
            <a:pathLst>
              <a:path w="6759281" h="4900478">
                <a:moveTo>
                  <a:pt x="0" y="0"/>
                </a:moveTo>
                <a:lnTo>
                  <a:pt x="6759280" y="0"/>
                </a:lnTo>
                <a:lnTo>
                  <a:pt x="6759280" y="4900478"/>
                </a:lnTo>
                <a:lnTo>
                  <a:pt x="0" y="4900478"/>
                </a:lnTo>
                <a:lnTo>
                  <a:pt x="0" y="0"/>
                </a:lnTo>
                <a:close/>
              </a:path>
            </a:pathLst>
          </a:custGeom>
          <a:blipFill>
            <a:blip r:embed="rId4"/>
            <a:stretch>
              <a:fillRect/>
            </a:stretch>
          </a:blipFill>
        </p:spPr>
        <p:txBody>
          <a:bodyPr/>
          <a:lstStyle/>
          <a:p>
            <a:endParaRPr lang="en-IN"/>
          </a:p>
        </p:txBody>
      </p:sp>
      <p:sp>
        <p:nvSpPr>
          <p:cNvPr id="12" name="Freeform 12"/>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3" name="TextBox 13"/>
          <p:cNvSpPr txBox="1"/>
          <p:nvPr/>
        </p:nvSpPr>
        <p:spPr>
          <a:xfrm>
            <a:off x="1028700" y="2289377"/>
            <a:ext cx="14873833" cy="2629181"/>
          </a:xfrm>
          <a:prstGeom prst="rect">
            <a:avLst/>
          </a:prstGeom>
        </p:spPr>
        <p:txBody>
          <a:bodyPr lIns="0" tIns="0" rIns="0" bIns="0" rtlCol="0" anchor="t">
            <a:spAutoFit/>
          </a:bodyPr>
          <a:lstStyle/>
          <a:p>
            <a:pPr algn="l">
              <a:lnSpc>
                <a:spcPts val="10007"/>
              </a:lnSpc>
            </a:pPr>
            <a:r>
              <a:rPr lang="en-US" sz="10007" spc="-100" dirty="0">
                <a:solidFill>
                  <a:srgbClr val="F2F0FB"/>
                </a:solidFill>
                <a:effectLst>
                  <a:outerShdw blurRad="38100" dist="38100" dir="2700000" algn="tl">
                    <a:srgbClr val="000000">
                      <a:alpha val="43137"/>
                    </a:srgbClr>
                  </a:outerShdw>
                </a:effectLst>
                <a:latin typeface="Monotype Corsiva" panose="03010101010201010101" pitchFamily="66" charset="0"/>
                <a:ea typeface="Montserrat Ultra-Bold"/>
                <a:cs typeface="Montserrat Ultra-Bold"/>
                <a:sym typeface="Montserrat Ultra-Bold"/>
              </a:rPr>
              <a:t>Digital Marketing Campaign Conversion Prediction</a:t>
            </a:r>
          </a:p>
        </p:txBody>
      </p:sp>
      <p:sp>
        <p:nvSpPr>
          <p:cNvPr id="14" name="TextBox 14"/>
          <p:cNvSpPr txBox="1"/>
          <p:nvPr/>
        </p:nvSpPr>
        <p:spPr>
          <a:xfrm>
            <a:off x="342491" y="7250093"/>
            <a:ext cx="6507748" cy="956031"/>
          </a:xfrm>
          <a:prstGeom prst="rect">
            <a:avLst/>
          </a:prstGeom>
        </p:spPr>
        <p:txBody>
          <a:bodyPr lIns="0" tIns="0" rIns="0" bIns="0" rtlCol="0" anchor="t">
            <a:spAutoFit/>
          </a:bodyPr>
          <a:lstStyle/>
          <a:p>
            <a:pPr algn="ctr">
              <a:lnSpc>
                <a:spcPts val="7279"/>
              </a:lnSpc>
            </a:pPr>
            <a:r>
              <a:rPr lang="en-US" sz="6600" dirty="0">
                <a:solidFill>
                  <a:srgbClr val="F2F0FB"/>
                </a:solidFill>
                <a:effectLst>
                  <a:outerShdw blurRad="38100" dist="38100" dir="2700000" algn="tl">
                    <a:srgbClr val="000000">
                      <a:alpha val="43137"/>
                    </a:srgbClr>
                  </a:outerShdw>
                </a:effectLst>
                <a:latin typeface="Monotype Corsiva" panose="03010101010201010101" pitchFamily="66" charset="0"/>
                <a:ea typeface="Canva Sans Bold"/>
                <a:cs typeface="Canva Sans Bold"/>
                <a:sym typeface="Canva Sans Bold"/>
              </a:rPr>
              <a:t>By : Raj </a:t>
            </a:r>
            <a:r>
              <a:rPr lang="en-US" sz="6600" dirty="0" err="1">
                <a:solidFill>
                  <a:srgbClr val="F2F0FB"/>
                </a:solidFill>
                <a:effectLst>
                  <a:outerShdw blurRad="38100" dist="38100" dir="2700000" algn="tl">
                    <a:srgbClr val="000000">
                      <a:alpha val="43137"/>
                    </a:srgbClr>
                  </a:outerShdw>
                </a:effectLst>
                <a:latin typeface="Monotype Corsiva" panose="03010101010201010101" pitchFamily="66" charset="0"/>
                <a:ea typeface="Canva Sans Bold"/>
                <a:cs typeface="Canva Sans Bold"/>
                <a:sym typeface="Canva Sans Bold"/>
              </a:rPr>
              <a:t>Javiya</a:t>
            </a:r>
            <a:endParaRPr lang="en-US" sz="6600" dirty="0">
              <a:solidFill>
                <a:srgbClr val="F2F0FB"/>
              </a:solidFill>
              <a:effectLst>
                <a:outerShdw blurRad="38100" dist="38100" dir="2700000" algn="tl">
                  <a:srgbClr val="000000">
                    <a:alpha val="43137"/>
                  </a:srgbClr>
                </a:outerShdw>
              </a:effectLst>
              <a:latin typeface="Monotype Corsiva" panose="03010101010201010101" pitchFamily="66" charset="0"/>
              <a:ea typeface="Canva Sans Bold"/>
              <a:cs typeface="Canva Sans Bold"/>
              <a:sym typeface="Canva Sans Bold"/>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sp>
        <p:nvSpPr>
          <p:cNvPr id="2" name="TextBox 2"/>
          <p:cNvSpPr txBox="1"/>
          <p:nvPr/>
        </p:nvSpPr>
        <p:spPr>
          <a:xfrm>
            <a:off x="3141436" y="1502072"/>
            <a:ext cx="12005128" cy="1154162"/>
          </a:xfrm>
          <a:prstGeom prst="rect">
            <a:avLst/>
          </a:prstGeom>
        </p:spPr>
        <p:txBody>
          <a:bodyPr lIns="0" tIns="0" rIns="0" bIns="0" rtlCol="0" anchor="t">
            <a:spAutoFit/>
          </a:bodyPr>
          <a:lstStyle/>
          <a:p>
            <a:pPr algn="ctr">
              <a:lnSpc>
                <a:spcPts val="7361"/>
              </a:lnSpc>
            </a:pPr>
            <a:r>
              <a:rPr lang="en-US" sz="115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Introduction</a:t>
            </a:r>
          </a:p>
        </p:txBody>
      </p:sp>
      <p:sp>
        <p:nvSpPr>
          <p:cNvPr id="3" name="TextBox 3"/>
          <p:cNvSpPr txBox="1"/>
          <p:nvPr/>
        </p:nvSpPr>
        <p:spPr>
          <a:xfrm>
            <a:off x="2217913" y="3280268"/>
            <a:ext cx="14539770" cy="4937890"/>
          </a:xfrm>
          <a:prstGeom prst="rect">
            <a:avLst/>
          </a:prstGeom>
        </p:spPr>
        <p:txBody>
          <a:bodyPr lIns="0" tIns="0" rIns="0" bIns="0" rtlCol="0" anchor="t">
            <a:spAutoFit/>
          </a:bodyPr>
          <a:lstStyle/>
          <a:p>
            <a:pPr marL="604521" lvl="1" indent="-302261" algn="l">
              <a:lnSpc>
                <a:spcPts val="3920"/>
              </a:lnSpc>
              <a:buFont typeface="Arial"/>
              <a:buChar char="•"/>
            </a:pPr>
            <a:r>
              <a:rPr lang="en-US" sz="4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This project aims to enhance campaign effectiveness in the digital marketing sector by accurately predicting customer conversions.</a:t>
            </a:r>
          </a:p>
          <a:p>
            <a:pPr algn="l">
              <a:lnSpc>
                <a:spcPts val="3920"/>
              </a:lnSpc>
            </a:pPr>
            <a:endParaRPr lang="en-US" sz="4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a:p>
            <a:pPr marL="604521" lvl="1" indent="-302261" algn="l">
              <a:lnSpc>
                <a:spcPts val="3920"/>
              </a:lnSpc>
              <a:buFont typeface="Arial"/>
              <a:buChar char="•"/>
            </a:pPr>
            <a:r>
              <a:rPr lang="en-US" sz="4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By leveraging machine learning, the project seeks to identify potential converters and optimize marketing strategies.</a:t>
            </a:r>
          </a:p>
          <a:p>
            <a:pPr algn="l">
              <a:lnSpc>
                <a:spcPts val="3304"/>
              </a:lnSpc>
            </a:pPr>
            <a:endParaRPr lang="en-US" sz="4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endParaRPr>
          </a:p>
          <a:p>
            <a:pPr marL="604521" lvl="1" indent="-302261" algn="l">
              <a:lnSpc>
                <a:spcPts val="3920"/>
              </a:lnSpc>
              <a:buFont typeface="Arial"/>
              <a:buChar char="•"/>
            </a:pPr>
            <a:r>
              <a:rPr lang="en-US" sz="4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The objective is to develop a robust machine learning model that predicts customer conversions based on various demographic and engagement factors, enabling improved campaign targeting, increased conversion rates, and maximized return on advertising spend (ROAS).</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txBody>
            <a:bodyPr/>
            <a:lstStyle/>
            <a:p>
              <a:endParaRPr lang="en-IN"/>
            </a:p>
          </p:txBody>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sp>
        <p:nvSpPr>
          <p:cNvPr id="2" name="TextBox 2"/>
          <p:cNvSpPr txBox="1"/>
          <p:nvPr/>
        </p:nvSpPr>
        <p:spPr>
          <a:xfrm>
            <a:off x="2590800" y="587727"/>
            <a:ext cx="12005128" cy="965649"/>
          </a:xfrm>
          <a:prstGeom prst="rect">
            <a:avLst/>
          </a:prstGeom>
        </p:spPr>
        <p:txBody>
          <a:bodyPr lIns="0" tIns="0" rIns="0" bIns="0" rtlCol="0" anchor="t">
            <a:spAutoFit/>
          </a:bodyPr>
          <a:lstStyle/>
          <a:p>
            <a:pPr>
              <a:lnSpc>
                <a:spcPts val="7361"/>
              </a:lnSpc>
            </a:pPr>
            <a:r>
              <a:rPr lang="en-US" sz="66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Steps</a:t>
            </a:r>
          </a:p>
        </p:txBody>
      </p:sp>
      <p:sp>
        <p:nvSpPr>
          <p:cNvPr id="3" name="TextBox 3"/>
          <p:cNvSpPr txBox="1"/>
          <p:nvPr/>
        </p:nvSpPr>
        <p:spPr>
          <a:xfrm>
            <a:off x="2286000" y="2674697"/>
            <a:ext cx="14539770" cy="5816977"/>
          </a:xfrm>
          <a:prstGeom prst="rect">
            <a:avLst/>
          </a:prstGeom>
        </p:spPr>
        <p:txBody>
          <a:bodyPr lIns="0" tIns="0" rIns="0" bIns="0" rtlCol="0" anchor="t">
            <a:spAutoFit/>
          </a:bodyPr>
          <a:lstStyle/>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Read Dataset</a:t>
            </a:r>
          </a:p>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Dataset overview cum preprocessing</a:t>
            </a:r>
          </a:p>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EDA</a:t>
            </a:r>
          </a:p>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Feature engineering</a:t>
            </a:r>
          </a:p>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Model Building</a:t>
            </a:r>
          </a:p>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Model Comparison</a:t>
            </a:r>
          </a:p>
          <a:p>
            <a:pPr marL="604521" lvl="1" indent="-302261" algn="l">
              <a:buFont typeface="Arial"/>
              <a:buChar char="•"/>
            </a:pP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Deployment</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12" name="Group 12"/>
          <p:cNvGrpSpPr>
            <a:grpSpLocks noChangeAspect="1"/>
          </p:cNvGrpSpPr>
          <p:nvPr/>
        </p:nvGrpSpPr>
        <p:grpSpPr>
          <a:xfrm>
            <a:off x="8991600" y="-1211890"/>
            <a:ext cx="3269846" cy="3269846"/>
            <a:chOff x="8222423" y="3188209"/>
            <a:chExt cx="1708150" cy="1708150"/>
          </a:xfrm>
        </p:grpSpPr>
        <p:sp>
          <p:nvSpPr>
            <p:cNvPr id="13" name="Freeform 13"/>
            <p:cNvSpPr/>
            <p:nvPr/>
          </p:nvSpPr>
          <p:spPr>
            <a:xfrm>
              <a:off x="8222423" y="3188209"/>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txBody>
            <a:bodyPr/>
            <a:lstStyle/>
            <a:p>
              <a:endParaRPr lang="en-IN" dirty="0"/>
            </a:p>
          </p:txBody>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extLst>
      <p:ext uri="{BB962C8B-B14F-4D97-AF65-F5344CB8AC3E}">
        <p14:creationId xmlns:p14="http://schemas.microsoft.com/office/powerpoint/2010/main" val="36506376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sp>
        <p:nvSpPr>
          <p:cNvPr id="2" name="TextBox 2"/>
          <p:cNvSpPr txBox="1"/>
          <p:nvPr/>
        </p:nvSpPr>
        <p:spPr>
          <a:xfrm>
            <a:off x="2209800" y="1282251"/>
            <a:ext cx="12005128" cy="988732"/>
          </a:xfrm>
          <a:prstGeom prst="rect">
            <a:avLst/>
          </a:prstGeom>
        </p:spPr>
        <p:txBody>
          <a:bodyPr lIns="0" tIns="0" rIns="0" bIns="0" rtlCol="0" anchor="t">
            <a:spAutoFit/>
          </a:bodyPr>
          <a:lstStyle/>
          <a:p>
            <a:pPr>
              <a:lnSpc>
                <a:spcPts val="7361"/>
              </a:lnSpc>
            </a:pPr>
            <a:r>
              <a:rPr lang="en-US" sz="72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Read Dataset</a:t>
            </a:r>
          </a:p>
        </p:txBody>
      </p:sp>
      <p:sp>
        <p:nvSpPr>
          <p:cNvPr id="3" name="TextBox 3"/>
          <p:cNvSpPr txBox="1"/>
          <p:nvPr/>
        </p:nvSpPr>
        <p:spPr>
          <a:xfrm>
            <a:off x="2286000" y="3332876"/>
            <a:ext cx="14539770" cy="1661993"/>
          </a:xfrm>
          <a:prstGeom prst="rect">
            <a:avLst/>
          </a:prstGeom>
        </p:spPr>
        <p:txBody>
          <a:bodyPr lIns="0" tIns="0" rIns="0" bIns="0" rtlCol="0" anchor="t">
            <a:spAutoFit/>
          </a:bodyPr>
          <a:lstStyle/>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Read Dataset using pandas library.</a:t>
            </a:r>
          </a:p>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As we have csv file we read using </a:t>
            </a:r>
            <a:r>
              <a:rPr lang="en-US" sz="5400" dirty="0" err="1">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pd.read_csv</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12" name="Group 12"/>
          <p:cNvGrpSpPr>
            <a:grpSpLocks noChangeAspect="1"/>
          </p:cNvGrpSpPr>
          <p:nvPr/>
        </p:nvGrpSpPr>
        <p:grpSpPr>
          <a:xfrm>
            <a:off x="8991600" y="-1211890"/>
            <a:ext cx="3269846" cy="3269846"/>
            <a:chOff x="8222423" y="3188209"/>
            <a:chExt cx="1708150" cy="1708150"/>
          </a:xfrm>
        </p:grpSpPr>
        <p:sp>
          <p:nvSpPr>
            <p:cNvPr id="13" name="Freeform 13"/>
            <p:cNvSpPr/>
            <p:nvPr/>
          </p:nvSpPr>
          <p:spPr>
            <a:xfrm>
              <a:off x="8222423" y="3188209"/>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txBody>
            <a:bodyPr/>
            <a:lstStyle/>
            <a:p>
              <a:endParaRPr lang="en-IN" dirty="0"/>
            </a:p>
          </p:txBody>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16" name="Picture 15">
            <a:extLst>
              <a:ext uri="{FF2B5EF4-FFF2-40B4-BE49-F238E27FC236}">
                <a16:creationId xmlns:a16="http://schemas.microsoft.com/office/drawing/2014/main" id="{E4A671CA-913C-A155-4846-978A5D814F6C}"/>
              </a:ext>
            </a:extLst>
          </p:cNvPr>
          <p:cNvPicPr>
            <a:picLocks noChangeAspect="1"/>
          </p:cNvPicPr>
          <p:nvPr/>
        </p:nvPicPr>
        <p:blipFill>
          <a:blip r:embed="rId4"/>
          <a:stretch>
            <a:fillRect/>
          </a:stretch>
        </p:blipFill>
        <p:spPr>
          <a:xfrm>
            <a:off x="2286000" y="5653049"/>
            <a:ext cx="15478569" cy="1661993"/>
          </a:xfrm>
          <a:prstGeom prst="rect">
            <a:avLst/>
          </a:prstGeom>
        </p:spPr>
      </p:pic>
    </p:spTree>
    <p:extLst>
      <p:ext uri="{BB962C8B-B14F-4D97-AF65-F5344CB8AC3E}">
        <p14:creationId xmlns:p14="http://schemas.microsoft.com/office/powerpoint/2010/main" val="160832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12" name="Group 12"/>
          <p:cNvGrpSpPr>
            <a:grpSpLocks noChangeAspect="1"/>
          </p:cNvGrpSpPr>
          <p:nvPr/>
        </p:nvGrpSpPr>
        <p:grpSpPr>
          <a:xfrm>
            <a:off x="8991600" y="-1211890"/>
            <a:ext cx="3269846" cy="3269846"/>
            <a:chOff x="8222423" y="3188209"/>
            <a:chExt cx="1708150" cy="1708150"/>
          </a:xfrm>
        </p:grpSpPr>
        <p:sp>
          <p:nvSpPr>
            <p:cNvPr id="13" name="Freeform 13"/>
            <p:cNvSpPr/>
            <p:nvPr/>
          </p:nvSpPr>
          <p:spPr>
            <a:xfrm>
              <a:off x="8222423" y="3188209"/>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txBody>
            <a:bodyPr/>
            <a:lstStyle/>
            <a:p>
              <a:endParaRPr lang="en-IN" dirty="0"/>
            </a:p>
          </p:txBody>
        </p:sp>
      </p:grpSp>
      <p:sp>
        <p:nvSpPr>
          <p:cNvPr id="2" name="TextBox 2"/>
          <p:cNvSpPr txBox="1"/>
          <p:nvPr/>
        </p:nvSpPr>
        <p:spPr>
          <a:xfrm>
            <a:off x="2286000" y="1137829"/>
            <a:ext cx="12005128" cy="965649"/>
          </a:xfrm>
          <a:prstGeom prst="rect">
            <a:avLst/>
          </a:prstGeom>
        </p:spPr>
        <p:txBody>
          <a:bodyPr lIns="0" tIns="0" rIns="0" bIns="0" rtlCol="0" anchor="t">
            <a:spAutoFit/>
          </a:bodyPr>
          <a:lstStyle/>
          <a:p>
            <a:pPr>
              <a:lnSpc>
                <a:spcPts val="7361"/>
              </a:lnSpc>
            </a:pPr>
            <a:r>
              <a:rPr lang="en-US" sz="66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Dataset  overview cum preprocessing</a:t>
            </a:r>
          </a:p>
        </p:txBody>
      </p:sp>
      <p:sp>
        <p:nvSpPr>
          <p:cNvPr id="3" name="TextBox 3"/>
          <p:cNvSpPr txBox="1"/>
          <p:nvPr/>
        </p:nvSpPr>
        <p:spPr>
          <a:xfrm>
            <a:off x="2286000" y="2674697"/>
            <a:ext cx="14539770" cy="5816977"/>
          </a:xfrm>
          <a:prstGeom prst="rect">
            <a:avLst/>
          </a:prstGeom>
        </p:spPr>
        <p:txBody>
          <a:bodyPr lIns="0" tIns="0" rIns="0" bIns="0" rtlCol="0" anchor="t">
            <a:spAutoFit/>
          </a:bodyPr>
          <a:lstStyle/>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In this process we find out about columns in dataset and their types, null values, duplicates, outliers ,categorical features and numeric features.</a:t>
            </a:r>
          </a:p>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Key find-out over here are there are </a:t>
            </a:r>
            <a:r>
              <a:rPr lang="en-US" sz="5400" b="1" dirty="0">
                <a:solidFill>
                  <a:schemeClr val="tx2">
                    <a:lumMod val="50000"/>
                  </a:schemeClr>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no null values or duplicates and no outliers </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in Dataset. There total of </a:t>
            </a:r>
            <a:r>
              <a:rPr lang="en-US" sz="5400" dirty="0">
                <a:solidFill>
                  <a:schemeClr val="tx2">
                    <a:lumMod val="50000"/>
                  </a:schemeClr>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20 Columns</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including Target and </a:t>
            </a:r>
            <a:r>
              <a:rPr lang="en-US" sz="5400" dirty="0">
                <a:solidFill>
                  <a:schemeClr val="tx2">
                    <a:lumMod val="50000"/>
                  </a:schemeClr>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8000 rows</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t>
            </a:r>
          </a:p>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Data in two columns are confidential so we removed it.</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txBody>
            <a:bodyPr/>
            <a:lstStyle/>
            <a:p>
              <a:endParaRPr lang="en-IN"/>
            </a:p>
          </p:txBody>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extLst>
      <p:ext uri="{BB962C8B-B14F-4D97-AF65-F5344CB8AC3E}">
        <p14:creationId xmlns:p14="http://schemas.microsoft.com/office/powerpoint/2010/main" val="312775825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4" name="Group 4"/>
          <p:cNvGrpSpPr>
            <a:grpSpLocks noChangeAspect="1"/>
          </p:cNvGrpSpPr>
          <p:nvPr/>
        </p:nvGrpSpPr>
        <p:grpSpPr>
          <a:xfrm>
            <a:off x="1961442" y="-1991878"/>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sp>
        <p:nvSpPr>
          <p:cNvPr id="10" name="Freeform 10"/>
          <p:cNvSpPr/>
          <p:nvPr/>
        </p:nvSpPr>
        <p:spPr>
          <a:xfrm>
            <a:off x="16613670" y="8652077"/>
            <a:ext cx="1291259" cy="1291259"/>
          </a:xfrm>
          <a:custGeom>
            <a:avLst/>
            <a:gdLst/>
            <a:ahLst/>
            <a:cxnLst/>
            <a:rect l="l" t="t" r="r" b="b"/>
            <a:pathLst>
              <a:path w="1291259" h="1291259">
                <a:moveTo>
                  <a:pt x="0" y="0"/>
                </a:moveTo>
                <a:lnTo>
                  <a:pt x="1291260" y="0"/>
                </a:lnTo>
                <a:lnTo>
                  <a:pt x="1291260"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 name="Group 2"/>
          <p:cNvGrpSpPr/>
          <p:nvPr/>
        </p:nvGrpSpPr>
        <p:grpSpPr>
          <a:xfrm>
            <a:off x="-1308404" y="8652077"/>
            <a:ext cx="3269846" cy="326984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6" name="Group 6"/>
          <p:cNvGrpSpPr>
            <a:grpSpLocks noChangeAspect="1"/>
          </p:cNvGrpSpPr>
          <p:nvPr/>
        </p:nvGrpSpPr>
        <p:grpSpPr>
          <a:xfrm>
            <a:off x="6988343" y="8902737"/>
            <a:ext cx="3558105" cy="3558105"/>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sp>
        <p:nvSpPr>
          <p:cNvPr id="16" name="TextBox 2">
            <a:extLst>
              <a:ext uri="{FF2B5EF4-FFF2-40B4-BE49-F238E27FC236}">
                <a16:creationId xmlns:a16="http://schemas.microsoft.com/office/drawing/2014/main" id="{3A8CB178-57C2-883B-533E-129553236D95}"/>
              </a:ext>
            </a:extLst>
          </p:cNvPr>
          <p:cNvSpPr txBox="1"/>
          <p:nvPr/>
        </p:nvSpPr>
        <p:spPr>
          <a:xfrm>
            <a:off x="805655" y="637363"/>
            <a:ext cx="12005128" cy="965649"/>
          </a:xfrm>
          <a:prstGeom prst="rect">
            <a:avLst/>
          </a:prstGeom>
        </p:spPr>
        <p:txBody>
          <a:bodyPr lIns="0" tIns="0" rIns="0" bIns="0" rtlCol="0" anchor="t">
            <a:spAutoFit/>
          </a:bodyPr>
          <a:lstStyle/>
          <a:p>
            <a:pPr>
              <a:lnSpc>
                <a:spcPts val="7361"/>
              </a:lnSpc>
            </a:pPr>
            <a:r>
              <a:rPr lang="en-US" sz="66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Exploratory Data Analysis (EDA)</a:t>
            </a:r>
          </a:p>
        </p:txBody>
      </p:sp>
      <p:sp>
        <p:nvSpPr>
          <p:cNvPr id="21" name="TextBox 3">
            <a:extLst>
              <a:ext uri="{FF2B5EF4-FFF2-40B4-BE49-F238E27FC236}">
                <a16:creationId xmlns:a16="http://schemas.microsoft.com/office/drawing/2014/main" id="{41BCFE1F-10B8-96B0-F43F-34B59E8F0227}"/>
              </a:ext>
            </a:extLst>
          </p:cNvPr>
          <p:cNvSpPr txBox="1"/>
          <p:nvPr/>
        </p:nvSpPr>
        <p:spPr>
          <a:xfrm>
            <a:off x="805655" y="1692888"/>
            <a:ext cx="12224545" cy="2492990"/>
          </a:xfrm>
          <a:prstGeom prst="rect">
            <a:avLst/>
          </a:prstGeom>
        </p:spPr>
        <p:txBody>
          <a:bodyPr wrap="square" lIns="0" tIns="0" rIns="0" bIns="0" rtlCol="0" anchor="t">
            <a:spAutoFit/>
          </a:bodyPr>
          <a:lstStyle/>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In EDA we did </a:t>
            </a:r>
            <a:r>
              <a:rPr lang="en-US" sz="5400" dirty="0">
                <a:solidFill>
                  <a:schemeClr val="tx2">
                    <a:lumMod val="50000"/>
                  </a:schemeClr>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univariate and Bivariate analysis</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We plot histogram of all numeric features and bar plot of categorical features.</a:t>
            </a:r>
          </a:p>
        </p:txBody>
      </p:sp>
      <p:sp>
        <p:nvSpPr>
          <p:cNvPr id="22" name="TextBox 21">
            <a:extLst>
              <a:ext uri="{FF2B5EF4-FFF2-40B4-BE49-F238E27FC236}">
                <a16:creationId xmlns:a16="http://schemas.microsoft.com/office/drawing/2014/main" id="{3F3E3ED0-0636-0D5E-8214-339967389F1F}"/>
              </a:ext>
            </a:extLst>
          </p:cNvPr>
          <p:cNvSpPr txBox="1"/>
          <p:nvPr/>
        </p:nvSpPr>
        <p:spPr>
          <a:xfrm>
            <a:off x="805655" y="4377690"/>
            <a:ext cx="10471945" cy="5078313"/>
          </a:xfrm>
          <a:prstGeom prst="rect">
            <a:avLst/>
          </a:prstGeom>
          <a:noFill/>
        </p:spPr>
        <p:txBody>
          <a:bodyPr wrap="square" rtlCol="0">
            <a:spAutoFit/>
          </a:bodyPr>
          <a:lstStyle/>
          <a:p>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The Key finding in univariate analysis is </a:t>
            </a:r>
            <a:r>
              <a:rPr lang="en-US" sz="5400" dirty="0">
                <a:solidFill>
                  <a:schemeClr val="tx2">
                    <a:lumMod val="50000"/>
                  </a:schemeClr>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gender and Conversion are imbalanced.</a:t>
            </a:r>
          </a:p>
          <a:p>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So we have more female customer we can focus on marketing strategy such that </a:t>
            </a:r>
            <a:r>
              <a:rPr lang="en-US" sz="5400" dirty="0">
                <a:solidFill>
                  <a:schemeClr val="tx2">
                    <a:lumMod val="50000"/>
                  </a:schemeClr>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more female can convert</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t>
            </a:r>
          </a:p>
          <a:p>
            <a:endParaRPr lang="en-IN" sz="5400" dirty="0"/>
          </a:p>
        </p:txBody>
      </p:sp>
      <p:pic>
        <p:nvPicPr>
          <p:cNvPr id="24" name="Picture 23">
            <a:extLst>
              <a:ext uri="{FF2B5EF4-FFF2-40B4-BE49-F238E27FC236}">
                <a16:creationId xmlns:a16="http://schemas.microsoft.com/office/drawing/2014/main" id="{B6390164-ABB8-7711-1C8A-42368F9B3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737" y="2017932"/>
            <a:ext cx="5413259" cy="3557023"/>
          </a:xfrm>
          <a:prstGeom prst="rect">
            <a:avLst/>
          </a:prstGeom>
        </p:spPr>
      </p:pic>
      <p:pic>
        <p:nvPicPr>
          <p:cNvPr id="30" name="Picture 29">
            <a:extLst>
              <a:ext uri="{FF2B5EF4-FFF2-40B4-BE49-F238E27FC236}">
                <a16:creationId xmlns:a16="http://schemas.microsoft.com/office/drawing/2014/main" id="{4B5866A5-C2D4-2A24-5690-2FA54D955834}"/>
              </a:ext>
            </a:extLst>
          </p:cNvPr>
          <p:cNvPicPr>
            <a:picLocks noChangeAspect="1"/>
          </p:cNvPicPr>
          <p:nvPr/>
        </p:nvPicPr>
        <p:blipFill>
          <a:blip r:embed="rId5"/>
          <a:stretch>
            <a:fillRect/>
          </a:stretch>
        </p:blipFill>
        <p:spPr>
          <a:xfrm>
            <a:off x="11734800" y="5788779"/>
            <a:ext cx="4084816" cy="4361887"/>
          </a:xfrm>
          <a:prstGeom prst="rect">
            <a:avLst/>
          </a:prstGeom>
        </p:spPr>
      </p:pic>
      <p:grpSp>
        <p:nvGrpSpPr>
          <p:cNvPr id="8" name="Group 8"/>
          <p:cNvGrpSpPr/>
          <p:nvPr/>
        </p:nvGrpSpPr>
        <p:grpSpPr>
          <a:xfrm>
            <a:off x="16653077" y="463954"/>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308404" y="8652077"/>
            <a:ext cx="3269846" cy="326984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4" name="Group 4"/>
          <p:cNvGrpSpPr>
            <a:grpSpLocks noChangeAspect="1"/>
          </p:cNvGrpSpPr>
          <p:nvPr/>
        </p:nvGrpSpPr>
        <p:grpSpPr>
          <a:xfrm>
            <a:off x="1961442" y="-1991878"/>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a:grpSpLocks noChangeAspect="1"/>
          </p:cNvGrpSpPr>
          <p:nvPr/>
        </p:nvGrpSpPr>
        <p:grpSpPr>
          <a:xfrm>
            <a:off x="6988343" y="8902737"/>
            <a:ext cx="3558105" cy="3558105"/>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8" name="Group 8"/>
          <p:cNvGrpSpPr/>
          <p:nvPr/>
        </p:nvGrpSpPr>
        <p:grpSpPr>
          <a:xfrm>
            <a:off x="16653077" y="463954"/>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10" name="Freeform 10"/>
          <p:cNvSpPr/>
          <p:nvPr/>
        </p:nvSpPr>
        <p:spPr>
          <a:xfrm>
            <a:off x="16613670" y="8652077"/>
            <a:ext cx="1291259" cy="1291259"/>
          </a:xfrm>
          <a:custGeom>
            <a:avLst/>
            <a:gdLst/>
            <a:ahLst/>
            <a:cxnLst/>
            <a:rect l="l" t="t" r="r" b="b"/>
            <a:pathLst>
              <a:path w="1291259" h="1291259">
                <a:moveTo>
                  <a:pt x="0" y="0"/>
                </a:moveTo>
                <a:lnTo>
                  <a:pt x="1291260" y="0"/>
                </a:lnTo>
                <a:lnTo>
                  <a:pt x="1291260"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15" name="Picture 14">
            <a:extLst>
              <a:ext uri="{FF2B5EF4-FFF2-40B4-BE49-F238E27FC236}">
                <a16:creationId xmlns:a16="http://schemas.microsoft.com/office/drawing/2014/main" id="{DD060D2A-8F1F-6335-1251-0AD6AF69797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219200" y="2400300"/>
            <a:ext cx="7303182" cy="5048847"/>
          </a:xfrm>
          <a:prstGeom prst="rect">
            <a:avLst/>
          </a:prstGeom>
        </p:spPr>
      </p:pic>
      <p:pic>
        <p:nvPicPr>
          <p:cNvPr id="17" name="Picture 16">
            <a:extLst>
              <a:ext uri="{FF2B5EF4-FFF2-40B4-BE49-F238E27FC236}">
                <a16:creationId xmlns:a16="http://schemas.microsoft.com/office/drawing/2014/main" id="{2E2A4194-3F76-EB15-7E49-70203FC544F2}"/>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9204316" y="4122763"/>
            <a:ext cx="7456135" cy="5154587"/>
          </a:xfrm>
          <a:prstGeom prst="rect">
            <a:avLst/>
          </a:prstGeom>
        </p:spPr>
      </p:pic>
      <p:sp>
        <p:nvSpPr>
          <p:cNvPr id="18" name="Rectangle: Rounded Corners 17">
            <a:extLst>
              <a:ext uri="{FF2B5EF4-FFF2-40B4-BE49-F238E27FC236}">
                <a16:creationId xmlns:a16="http://schemas.microsoft.com/office/drawing/2014/main" id="{AA122A45-DDD6-D1D7-7C21-7511B125FA71}"/>
              </a:ext>
            </a:extLst>
          </p:cNvPr>
          <p:cNvSpPr/>
          <p:nvPr/>
        </p:nvSpPr>
        <p:spPr>
          <a:xfrm>
            <a:off x="8522382" y="2400300"/>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a:solidFill>
                  <a:schemeClr val="bg1"/>
                </a:solidFill>
                <a:effectLst/>
                <a:latin typeface="Monotype Corsiva" panose="03010101010201010101" pitchFamily="66" charset="0"/>
              </a:rPr>
              <a:t>Marketing Channel</a:t>
            </a:r>
          </a:p>
        </p:txBody>
      </p:sp>
      <p:sp>
        <p:nvSpPr>
          <p:cNvPr id="21" name="Rectangle: Rounded Corners 20">
            <a:extLst>
              <a:ext uri="{FF2B5EF4-FFF2-40B4-BE49-F238E27FC236}">
                <a16:creationId xmlns:a16="http://schemas.microsoft.com/office/drawing/2014/main" id="{B543FDE2-1148-2F6B-C1DE-CE3354AFD529}"/>
              </a:ext>
            </a:extLst>
          </p:cNvPr>
          <p:cNvSpPr/>
          <p:nvPr/>
        </p:nvSpPr>
        <p:spPr>
          <a:xfrm>
            <a:off x="4587646" y="8212108"/>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bg1"/>
                </a:solidFill>
                <a:effectLst>
                  <a:outerShdw blurRad="38100" dist="38100" dir="2700000" algn="tl">
                    <a:srgbClr val="000000">
                      <a:alpha val="43137"/>
                    </a:srgbClr>
                  </a:outerShdw>
                </a:effectLst>
                <a:latin typeface="Monotype Corsiva" panose="03010101010201010101" pitchFamily="66" charset="0"/>
              </a:rPr>
              <a:t>Campaign Type</a:t>
            </a:r>
            <a:endParaRPr lang="en-IN" sz="2000" b="1" dirty="0">
              <a:solidFill>
                <a:schemeClr val="bg1"/>
              </a:solidFill>
              <a:effectLst>
                <a:outerShdw blurRad="38100" dist="38100" dir="2700000" algn="tl">
                  <a:srgbClr val="000000">
                    <a:alpha val="43137"/>
                  </a:srgbClr>
                </a:outerShdw>
              </a:effectLst>
              <a:latin typeface="Monotype Corsiva" panose="03010101010201010101" pitchFamily="66" charset="0"/>
            </a:endParaRPr>
          </a:p>
        </p:txBody>
      </p:sp>
      <p:sp>
        <p:nvSpPr>
          <p:cNvPr id="11" name="TextBox 2">
            <a:extLst>
              <a:ext uri="{FF2B5EF4-FFF2-40B4-BE49-F238E27FC236}">
                <a16:creationId xmlns:a16="http://schemas.microsoft.com/office/drawing/2014/main" id="{9A32283B-92C6-20FD-3C9A-BAD8E57421B7}"/>
              </a:ext>
            </a:extLst>
          </p:cNvPr>
          <p:cNvSpPr txBox="1"/>
          <p:nvPr/>
        </p:nvSpPr>
        <p:spPr>
          <a:xfrm>
            <a:off x="805655" y="637363"/>
            <a:ext cx="12005128" cy="965649"/>
          </a:xfrm>
          <a:prstGeom prst="rect">
            <a:avLst/>
          </a:prstGeom>
        </p:spPr>
        <p:txBody>
          <a:bodyPr lIns="0" tIns="0" rIns="0" bIns="0" rtlCol="0" anchor="t">
            <a:spAutoFit/>
          </a:bodyPr>
          <a:lstStyle/>
          <a:p>
            <a:pPr>
              <a:lnSpc>
                <a:spcPts val="7361"/>
              </a:lnSpc>
            </a:pPr>
            <a:r>
              <a:rPr lang="en-US" sz="66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Exploratory Data Analysis (EDA)</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958D8"/>
        </a:solidFill>
        <a:effectLst/>
      </p:bgPr>
    </p:bg>
    <p:spTree>
      <p:nvGrpSpPr>
        <p:cNvPr id="1" name=""/>
        <p:cNvGrpSpPr/>
        <p:nvPr/>
      </p:nvGrpSpPr>
      <p:grpSpPr>
        <a:xfrm>
          <a:off x="0" y="0"/>
          <a:ext cx="0" cy="0"/>
          <a:chOff x="0" y="0"/>
          <a:chExt cx="0" cy="0"/>
        </a:xfrm>
      </p:grpSpPr>
      <p:grpSp>
        <p:nvGrpSpPr>
          <p:cNvPr id="2" name="Group 2"/>
          <p:cNvGrpSpPr/>
          <p:nvPr/>
        </p:nvGrpSpPr>
        <p:grpSpPr>
          <a:xfrm>
            <a:off x="-1308404" y="8652077"/>
            <a:ext cx="3269846" cy="326984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grpSp>
        <p:nvGrpSpPr>
          <p:cNvPr id="4" name="Group 4"/>
          <p:cNvGrpSpPr>
            <a:grpSpLocks noChangeAspect="1"/>
          </p:cNvGrpSpPr>
          <p:nvPr/>
        </p:nvGrpSpPr>
        <p:grpSpPr>
          <a:xfrm>
            <a:off x="1961442" y="-1991878"/>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6" name="Group 6"/>
          <p:cNvGrpSpPr>
            <a:grpSpLocks noChangeAspect="1"/>
          </p:cNvGrpSpPr>
          <p:nvPr/>
        </p:nvGrpSpPr>
        <p:grpSpPr>
          <a:xfrm>
            <a:off x="6988343" y="8902737"/>
            <a:ext cx="3558105" cy="3558105"/>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txBody>
            <a:bodyPr/>
            <a:lstStyle/>
            <a:p>
              <a:endParaRPr lang="en-IN"/>
            </a:p>
          </p:txBody>
        </p:sp>
      </p:grpSp>
      <p:grpSp>
        <p:nvGrpSpPr>
          <p:cNvPr id="8" name="Group 8"/>
          <p:cNvGrpSpPr/>
          <p:nvPr/>
        </p:nvGrpSpPr>
        <p:grpSpPr>
          <a:xfrm>
            <a:off x="16653077" y="463954"/>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txBody>
            <a:bodyPr/>
            <a:lstStyle/>
            <a:p>
              <a:endParaRPr lang="en-IN"/>
            </a:p>
          </p:txBody>
        </p:sp>
      </p:grpSp>
      <p:sp>
        <p:nvSpPr>
          <p:cNvPr id="10" name="Freeform 10"/>
          <p:cNvSpPr/>
          <p:nvPr/>
        </p:nvSpPr>
        <p:spPr>
          <a:xfrm>
            <a:off x="16613670" y="8652077"/>
            <a:ext cx="1291259" cy="1291259"/>
          </a:xfrm>
          <a:custGeom>
            <a:avLst/>
            <a:gdLst/>
            <a:ahLst/>
            <a:cxnLst/>
            <a:rect l="l" t="t" r="r" b="b"/>
            <a:pathLst>
              <a:path w="1291259" h="1291259">
                <a:moveTo>
                  <a:pt x="0" y="0"/>
                </a:moveTo>
                <a:lnTo>
                  <a:pt x="1291260" y="0"/>
                </a:lnTo>
                <a:lnTo>
                  <a:pt x="1291260"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2">
            <a:extLst>
              <a:ext uri="{FF2B5EF4-FFF2-40B4-BE49-F238E27FC236}">
                <a16:creationId xmlns:a16="http://schemas.microsoft.com/office/drawing/2014/main" id="{9A32283B-92C6-20FD-3C9A-BAD8E57421B7}"/>
              </a:ext>
            </a:extLst>
          </p:cNvPr>
          <p:cNvSpPr txBox="1"/>
          <p:nvPr/>
        </p:nvSpPr>
        <p:spPr>
          <a:xfrm>
            <a:off x="800267" y="1073500"/>
            <a:ext cx="12005128" cy="965649"/>
          </a:xfrm>
          <a:prstGeom prst="rect">
            <a:avLst/>
          </a:prstGeom>
        </p:spPr>
        <p:txBody>
          <a:bodyPr lIns="0" tIns="0" rIns="0" bIns="0" rtlCol="0" anchor="t">
            <a:spAutoFit/>
          </a:bodyPr>
          <a:lstStyle/>
          <a:p>
            <a:pPr>
              <a:lnSpc>
                <a:spcPts val="7361"/>
              </a:lnSpc>
            </a:pPr>
            <a:r>
              <a:rPr lang="en-US" sz="6600" b="1" spc="-73" dirty="0">
                <a:solidFill>
                  <a:srgbClr val="FFFF00"/>
                </a:solidFill>
                <a:effectLst>
                  <a:outerShdw blurRad="38100" dist="38100" dir="2700000" algn="tl">
                    <a:srgbClr val="000000">
                      <a:alpha val="43137"/>
                    </a:srgbClr>
                  </a:outerShdw>
                </a:effectLst>
                <a:latin typeface="Monotype Corsiva" panose="03010101010201010101" pitchFamily="66" charset="0"/>
                <a:ea typeface="Montserrat Bold"/>
                <a:cs typeface="Montserrat Bold"/>
                <a:sym typeface="Montserrat Bold"/>
              </a:rPr>
              <a:t>Exploratory Data Analysis (EDA)</a:t>
            </a:r>
          </a:p>
        </p:txBody>
      </p:sp>
      <p:pic>
        <p:nvPicPr>
          <p:cNvPr id="13" name="Picture 12">
            <a:extLst>
              <a:ext uri="{FF2B5EF4-FFF2-40B4-BE49-F238E27FC236}">
                <a16:creationId xmlns:a16="http://schemas.microsoft.com/office/drawing/2014/main" id="{3BEC672F-BED5-83F4-D9F6-E0FB332CD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554" y="4544735"/>
            <a:ext cx="8721216" cy="4774770"/>
          </a:xfrm>
          <a:prstGeom prst="rect">
            <a:avLst/>
          </a:prstGeom>
        </p:spPr>
      </p:pic>
      <p:sp>
        <p:nvSpPr>
          <p:cNvPr id="19" name="TextBox 3">
            <a:extLst>
              <a:ext uri="{FF2B5EF4-FFF2-40B4-BE49-F238E27FC236}">
                <a16:creationId xmlns:a16="http://schemas.microsoft.com/office/drawing/2014/main" id="{EE0E6487-794E-8A83-4428-20D408612780}"/>
              </a:ext>
            </a:extLst>
          </p:cNvPr>
          <p:cNvSpPr txBox="1"/>
          <p:nvPr/>
        </p:nvSpPr>
        <p:spPr>
          <a:xfrm>
            <a:off x="822038" y="2477274"/>
            <a:ext cx="16186945" cy="1661993"/>
          </a:xfrm>
          <a:prstGeom prst="rect">
            <a:avLst/>
          </a:prstGeom>
        </p:spPr>
        <p:txBody>
          <a:bodyPr wrap="square" lIns="0" tIns="0" rIns="0" bIns="0" rtlCol="0" anchor="t">
            <a:spAutoFit/>
          </a:bodyPr>
          <a:lstStyle/>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Here we have </a:t>
            </a:r>
            <a:r>
              <a:rPr lang="en-US" sz="5400"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KDE</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(Kernel Density Estimate) graph of </a:t>
            </a:r>
            <a:r>
              <a:rPr lang="en-US" sz="5400"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Age and Conversion</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 as we can see in figure.</a:t>
            </a:r>
          </a:p>
        </p:txBody>
      </p:sp>
      <p:sp>
        <p:nvSpPr>
          <p:cNvPr id="20" name="TextBox 3">
            <a:extLst>
              <a:ext uri="{FF2B5EF4-FFF2-40B4-BE49-F238E27FC236}">
                <a16:creationId xmlns:a16="http://schemas.microsoft.com/office/drawing/2014/main" id="{831F6AD2-D3C5-A952-D262-7CBAC65489C5}"/>
              </a:ext>
            </a:extLst>
          </p:cNvPr>
          <p:cNvSpPr txBox="1"/>
          <p:nvPr/>
        </p:nvSpPr>
        <p:spPr>
          <a:xfrm>
            <a:off x="832924" y="4395584"/>
            <a:ext cx="8033546" cy="4154984"/>
          </a:xfrm>
          <a:prstGeom prst="rect">
            <a:avLst/>
          </a:prstGeom>
        </p:spPr>
        <p:txBody>
          <a:bodyPr wrap="square" lIns="0" tIns="0" rIns="0" bIns="0" rtlCol="0" anchor="t">
            <a:spAutoFit/>
          </a:bodyPr>
          <a:lstStyle/>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Thing to notice over here is we have </a:t>
            </a:r>
            <a:r>
              <a:rPr lang="en-US" sz="5400"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low conversion </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in </a:t>
            </a:r>
            <a:r>
              <a:rPr lang="en-US" sz="5400" dirty="0">
                <a:solidFill>
                  <a:srgbClr val="002060"/>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age range 35 to 45 and 60 to 70</a:t>
            </a:r>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a:t>
            </a:r>
          </a:p>
          <a:p>
            <a:pPr marL="302260" lvl="1" algn="l"/>
            <a:r>
              <a:rPr lang="en-US" sz="5400" dirty="0">
                <a:solidFill>
                  <a:srgbClr val="FFFFFF"/>
                </a:solidFill>
                <a:effectLst>
                  <a:outerShdw blurRad="38100" dist="38100" dir="2700000" algn="tl">
                    <a:srgbClr val="000000">
                      <a:alpha val="43137"/>
                    </a:srgbClr>
                  </a:outerShdw>
                </a:effectLst>
                <a:latin typeface="Monotype Corsiva" panose="03010101010201010101" pitchFamily="66" charset="0"/>
                <a:ea typeface="Montserrat"/>
                <a:cs typeface="Montserrat"/>
                <a:sym typeface="Montserrat"/>
              </a:rPr>
              <a:t>we can plan marketing accordingly.</a:t>
            </a:r>
          </a:p>
        </p:txBody>
      </p:sp>
    </p:spTree>
    <p:extLst>
      <p:ext uri="{BB962C8B-B14F-4D97-AF65-F5344CB8AC3E}">
        <p14:creationId xmlns:p14="http://schemas.microsoft.com/office/powerpoint/2010/main" val="266062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1368</TotalTime>
  <Words>1097</Words>
  <Application>Microsoft Office PowerPoint</Application>
  <PresentationFormat>Custom</PresentationFormat>
  <Paragraphs>113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Wingdings</vt:lpstr>
      <vt:lpstr>Arial</vt:lpstr>
      <vt:lpstr>Consolas</vt:lpstr>
      <vt:lpstr>Montserrat Light Italics</vt:lpstr>
      <vt:lpstr>Monotype Corsiva</vt:lpstr>
      <vt:lpstr>Calibri</vt:lpstr>
      <vt:lpstr>Montserrat Bold</vt:lpstr>
      <vt:lpstr>Montserrat</vt:lpstr>
      <vt:lpstr>Segoe WPC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Minimalist Digital Marketing Presentation</dc:title>
  <dc:creator>Ravi Chavda</dc:creator>
  <cp:lastModifiedBy>Raj Javiya</cp:lastModifiedBy>
  <cp:revision>6</cp:revision>
  <dcterms:created xsi:type="dcterms:W3CDTF">2006-08-16T00:00:00Z</dcterms:created>
  <dcterms:modified xsi:type="dcterms:W3CDTF">2024-10-06T11:05:51Z</dcterms:modified>
  <dc:identifier>DAGOgioQt_0</dc:identifier>
</cp:coreProperties>
</file>