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3" r:id="rId9"/>
    <p:sldId id="265" r:id="rId10"/>
    <p:sldId id="2146847062" r:id="rId11"/>
    <p:sldId id="266" r:id="rId12"/>
    <p:sldId id="2146847067" r:id="rId13"/>
    <p:sldId id="267" r:id="rId14"/>
    <p:sldId id="2146847066" r:id="rId15"/>
    <p:sldId id="2146847064"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4"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957347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ibm.com/cloud/watsonx-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19432" y="4586365"/>
            <a:ext cx="1109078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Raj Kiran Acharyya – MCKV Institute Of Engineering –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71500"/>
            <a:ext cx="11029616" cy="569042"/>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4" name="Picture 13">
            <a:extLst>
              <a:ext uri="{FF2B5EF4-FFF2-40B4-BE49-F238E27FC236}">
                <a16:creationId xmlns:a16="http://schemas.microsoft.com/office/drawing/2014/main" id="{8EA5ED04-9A44-C76E-B6E9-80FE1FA4DDD3}"/>
              </a:ext>
            </a:extLst>
          </p:cNvPr>
          <p:cNvPicPr>
            <a:picLocks noChangeAspect="1"/>
          </p:cNvPicPr>
          <p:nvPr/>
        </p:nvPicPr>
        <p:blipFill>
          <a:blip r:embed="rId2"/>
          <a:stretch>
            <a:fillRect/>
          </a:stretch>
        </p:blipFill>
        <p:spPr>
          <a:xfrm>
            <a:off x="342900" y="1140542"/>
            <a:ext cx="11575473" cy="563433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12">
            <a:extLst>
              <a:ext uri="{FF2B5EF4-FFF2-40B4-BE49-F238E27FC236}">
                <a16:creationId xmlns:a16="http://schemas.microsoft.com/office/drawing/2014/main" id="{7556F58B-DE56-8847-197F-2F2C7E4DF6EC}"/>
              </a:ext>
            </a:extLst>
          </p:cNvPr>
          <p:cNvPicPr>
            <a:picLocks noGrp="1" noChangeAspect="1"/>
          </p:cNvPicPr>
          <p:nvPr>
            <p:ph idx="1"/>
          </p:nvPr>
        </p:nvPicPr>
        <p:blipFill>
          <a:blip r:embed="rId2"/>
          <a:stretch>
            <a:fillRect/>
          </a:stretch>
        </p:blipFill>
        <p:spPr>
          <a:xfrm>
            <a:off x="204043" y="187036"/>
            <a:ext cx="11890975" cy="6224155"/>
          </a:xfrm>
        </p:spPr>
      </p:pic>
    </p:spTree>
    <p:extLst>
      <p:ext uri="{BB962C8B-B14F-4D97-AF65-F5344CB8AC3E}">
        <p14:creationId xmlns:p14="http://schemas.microsoft.com/office/powerpoint/2010/main" val="24246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0B5D5A4-0FE6-5534-EBB2-AEC255BB2DF7}"/>
              </a:ext>
            </a:extLst>
          </p:cNvPr>
          <p:cNvPicPr>
            <a:picLocks noGrp="1" noChangeAspect="1"/>
          </p:cNvPicPr>
          <p:nvPr>
            <p:ph idx="1"/>
          </p:nvPr>
        </p:nvPicPr>
        <p:blipFill>
          <a:blip r:embed="rId2"/>
          <a:stretch>
            <a:fillRect/>
          </a:stretch>
        </p:blipFill>
        <p:spPr>
          <a:xfrm>
            <a:off x="218209" y="1"/>
            <a:ext cx="11856027" cy="6473536"/>
          </a:xfrm>
        </p:spPr>
      </p:pic>
    </p:spTree>
    <p:extLst>
      <p:ext uri="{BB962C8B-B14F-4D97-AF65-F5344CB8AC3E}">
        <p14:creationId xmlns:p14="http://schemas.microsoft.com/office/powerpoint/2010/main" val="233779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A7EDF8-CD6E-9293-B959-7DEBB08EAE6F}"/>
              </a:ext>
            </a:extLst>
          </p:cNvPr>
          <p:cNvPicPr>
            <a:picLocks noGrp="1" noChangeAspect="1"/>
          </p:cNvPicPr>
          <p:nvPr>
            <p:ph idx="1"/>
          </p:nvPr>
        </p:nvPicPr>
        <p:blipFill>
          <a:blip r:embed="rId2"/>
          <a:stretch>
            <a:fillRect/>
          </a:stretch>
        </p:blipFill>
        <p:spPr>
          <a:xfrm>
            <a:off x="236332" y="405246"/>
            <a:ext cx="11869371" cy="6057899"/>
          </a:xfrm>
        </p:spPr>
      </p:pic>
    </p:spTree>
    <p:extLst>
      <p:ext uri="{BB962C8B-B14F-4D97-AF65-F5344CB8AC3E}">
        <p14:creationId xmlns:p14="http://schemas.microsoft.com/office/powerpoint/2010/main" val="392742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In this project, I developed a predictive maintenance model for industrial machinery using IBM watsonx.ai Studio and </a:t>
            </a:r>
            <a:r>
              <a:rPr lang="en-US" sz="2000" dirty="0" err="1"/>
              <a:t>AutoAI</a:t>
            </a:r>
            <a:r>
              <a:rPr lang="en-US" sz="2000" dirty="0"/>
              <a:t>. By working with real-time sensor data and applying the Snap Random Forest Classifier, I was able to accurately classify failure types such as tool wear, overheating, and power failure. The model showed strong predictive performance, making it suitable for proactive maintenance that can reduce downtime and operational costs.</a:t>
            </a:r>
          </a:p>
          <a:p>
            <a:r>
              <a:rPr lang="en-US" sz="2000" dirty="0"/>
              <a:t>Through this work, I’ve seen firsthand how AI can play a powerful role in improving machine reliability and efficiency. This project helped me understand the value of predictive analytics in industrial settings and how intelligent systems can support smarter decision-making.</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010284"/>
          </a:xfrm>
        </p:spPr>
        <p:txBody>
          <a:bodyPr>
            <a:normAutofit fontScale="85000" lnSpcReduction="10000"/>
          </a:bodyPr>
          <a:lstStyle/>
          <a:p>
            <a:pPr marL="0" indent="0">
              <a:buNone/>
            </a:pPr>
            <a:endParaRPr lang="en-US" sz="2000" b="1" dirty="0"/>
          </a:p>
          <a:p>
            <a:pPr>
              <a:buFont typeface="Arial" panose="020B0604020202020204" pitchFamily="34" charset="0"/>
              <a:buChar char="•"/>
            </a:pPr>
            <a:r>
              <a:rPr lang="en-US" sz="2000" b="1" dirty="0"/>
              <a:t>Integration with IoT Platforms:</a:t>
            </a:r>
            <a:r>
              <a:rPr lang="en-US" sz="2000" dirty="0"/>
              <a:t> Real-time sensor data can be streamed using IoT devices to enhance live monitoring 						       and quicker failure detection.</a:t>
            </a:r>
          </a:p>
          <a:p>
            <a:pPr>
              <a:buFont typeface="Arial" panose="020B0604020202020204" pitchFamily="34" charset="0"/>
              <a:buChar char="•"/>
            </a:pPr>
            <a:r>
              <a:rPr lang="en-US" sz="2000" b="1" dirty="0"/>
              <a:t>Model Enhancement with Deep Learning:</a:t>
            </a:r>
            <a:r>
              <a:rPr lang="en-US" sz="2000" dirty="0"/>
              <a:t> Future versions can use LSTM or CNN models for improved accuracy, 										especially on sequential or time-series data.</a:t>
            </a:r>
          </a:p>
          <a:p>
            <a:pPr>
              <a:buFont typeface="Arial" panose="020B0604020202020204" pitchFamily="34" charset="0"/>
              <a:buChar char="•"/>
            </a:pPr>
            <a:r>
              <a:rPr lang="en-US" sz="2000" b="1" dirty="0"/>
              <a:t>Expansion to Other Industries:</a:t>
            </a:r>
            <a:r>
              <a:rPr lang="en-US" sz="2000" dirty="0"/>
              <a:t> The model can be adapted for predictive maintenance in sectors like aviation, 							       automotive, and manufacturing.</a:t>
            </a:r>
          </a:p>
          <a:p>
            <a:pPr>
              <a:buFont typeface="Arial" panose="020B0604020202020204" pitchFamily="34" charset="0"/>
              <a:buChar char="•"/>
            </a:pPr>
            <a:r>
              <a:rPr lang="en-US" sz="2000" b="1" dirty="0"/>
              <a:t>Automated Alert System:</a:t>
            </a:r>
            <a:r>
              <a:rPr lang="en-US" sz="2000" dirty="0"/>
              <a:t> Integration of the model with maintenance scheduling systems can trigger alerts and 						      maintenance tickets automatically.</a:t>
            </a:r>
          </a:p>
          <a:p>
            <a:pPr>
              <a:buFont typeface="Arial" panose="020B0604020202020204" pitchFamily="34" charset="0"/>
              <a:buChar char="•"/>
            </a:pPr>
            <a:r>
              <a:rPr lang="en-US" sz="2000" b="1" dirty="0"/>
              <a:t>Edge Computing Deployment:</a:t>
            </a:r>
            <a:r>
              <a:rPr lang="en-US" sz="2000" dirty="0"/>
              <a:t> For faster, on-site processing without relying on cloud latency, models can be 								      deployed on edge devices.</a:t>
            </a:r>
          </a:p>
          <a:p>
            <a:pPr>
              <a:buFont typeface="Arial" panose="020B0604020202020204" pitchFamily="34" charset="0"/>
              <a:buChar char="•"/>
            </a:pPr>
            <a:r>
              <a:rPr lang="en-US" sz="2000" b="1" dirty="0"/>
              <a:t>Continuous Learning Loop:</a:t>
            </a:r>
            <a:r>
              <a:rPr lang="en-US" sz="2000" dirty="0"/>
              <a:t> With more data, the model can be retrained periodically to improve performance and 						 adapt to new failure patterns.</a:t>
            </a:r>
          </a:p>
          <a:p>
            <a:pPr>
              <a:buFont typeface="Arial" panose="020B0604020202020204" pitchFamily="34" charset="0"/>
              <a:buChar char="•"/>
            </a:pPr>
            <a:r>
              <a:rPr lang="en-US" sz="2000" b="1" dirty="0"/>
              <a:t>Incorporating Cost Analysis:</a:t>
            </a:r>
            <a:r>
              <a:rPr lang="en-US" sz="2000" dirty="0"/>
              <a:t> Adding a cost-benefit layer to prioritize maintenance actions based on economic 							   impact.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800" b="1" i="0" u="none" strike="noStrike" baseline="0" dirty="0">
                <a:solidFill>
                  <a:srgbClr val="000000"/>
                </a:solidFill>
                <a:latin typeface="Arial" panose="020B0604020202020204" pitchFamily="34" charset="0"/>
              </a:rPr>
              <a:t>Kaggle dataset link – </a:t>
            </a:r>
            <a:r>
              <a:rPr lang="en-IN" sz="1800" b="1" i="0" u="sng" strike="noStrike" baseline="0" dirty="0">
                <a:solidFill>
                  <a:schemeClr val="accent1">
                    <a:lumMod val="50000"/>
                  </a:schemeClr>
                </a:solidFill>
                <a:latin typeface="Arial" panose="020B0604020202020204" pitchFamily="34" charset="0"/>
              </a:rPr>
              <a:t>https://www.kaggle.com/datasets/shivamb/machine-predictive-maintenance-classification </a:t>
            </a:r>
          </a:p>
          <a:p>
            <a:pPr marL="305435" indent="-305435"/>
            <a:r>
              <a:rPr lang="en-IN" sz="2000" b="1" dirty="0"/>
              <a:t>IBM Cloud Documentation</a:t>
            </a:r>
            <a:r>
              <a:rPr lang="en-IN" sz="2000" b="1" i="1" dirty="0"/>
              <a:t> -- </a:t>
            </a:r>
            <a:r>
              <a:rPr lang="en-IN" sz="1800" b="1" dirty="0">
                <a:solidFill>
                  <a:schemeClr val="accent1">
                    <a:lumMod val="50000"/>
                  </a:schemeClr>
                </a:solidFill>
                <a:hlinkClick r:id="rId2">
                  <a:extLst>
                    <a:ext uri="{A12FA001-AC4F-418D-AE19-62706E023703}">
                      <ahyp:hlinkClr xmlns:ahyp="http://schemas.microsoft.com/office/drawing/2018/hyperlinkcolor" val="tx"/>
                    </a:ext>
                  </a:extLst>
                </a:hlinkClick>
              </a:rPr>
              <a:t>https://www.ibm.com/cloud/watsonx-ai</a:t>
            </a:r>
            <a:endParaRPr lang="en-IN" sz="1800" b="1" dirty="0">
              <a:solidFill>
                <a:schemeClr val="accent1">
                  <a:lumMod val="50000"/>
                </a:schemeClr>
              </a:solidFill>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452772"/>
            <a:ext cx="11029616" cy="530296"/>
          </a:xfrm>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6" name="Picture 5">
            <a:extLst>
              <a:ext uri="{FF2B5EF4-FFF2-40B4-BE49-F238E27FC236}">
                <a16:creationId xmlns:a16="http://schemas.microsoft.com/office/drawing/2014/main" id="{8A919007-B3B9-F374-8D2F-BDBD49EA4903}"/>
              </a:ext>
            </a:extLst>
          </p:cNvPr>
          <p:cNvPicPr>
            <a:picLocks noChangeAspect="1"/>
          </p:cNvPicPr>
          <p:nvPr/>
        </p:nvPicPr>
        <p:blipFill>
          <a:blip r:embed="rId2"/>
          <a:stretch>
            <a:fillRect/>
          </a:stretch>
        </p:blipFill>
        <p:spPr>
          <a:xfrm>
            <a:off x="386196" y="889549"/>
            <a:ext cx="10056668" cy="595489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463163"/>
            <a:ext cx="11029616" cy="530296"/>
          </a:xfrm>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370EB46E-1E9A-66A0-76C3-674559F5D3B2}"/>
              </a:ext>
            </a:extLst>
          </p:cNvPr>
          <p:cNvPicPr>
            <a:picLocks noChangeAspect="1"/>
          </p:cNvPicPr>
          <p:nvPr/>
        </p:nvPicPr>
        <p:blipFill>
          <a:blip r:embed="rId2"/>
          <a:stretch>
            <a:fillRect/>
          </a:stretch>
        </p:blipFill>
        <p:spPr>
          <a:xfrm>
            <a:off x="402951" y="944996"/>
            <a:ext cx="9748967" cy="588848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619028"/>
            <a:ext cx="11029616" cy="530296"/>
          </a:xfrm>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A419E11C-9813-B5B7-C773-843FF0FD4AD3}"/>
              </a:ext>
            </a:extLst>
          </p:cNvPr>
          <p:cNvPicPr>
            <a:picLocks noChangeAspect="1"/>
          </p:cNvPicPr>
          <p:nvPr/>
        </p:nvPicPr>
        <p:blipFill>
          <a:blip r:embed="rId2"/>
          <a:stretch>
            <a:fillRect/>
          </a:stretch>
        </p:blipFill>
        <p:spPr>
          <a:xfrm>
            <a:off x="442922" y="1164659"/>
            <a:ext cx="10051896" cy="569334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143503"/>
          </a:xfrm>
        </p:spPr>
        <p:txBody>
          <a:bodyPr>
            <a:normAutofit/>
          </a:bodyPr>
          <a:lstStyle/>
          <a:p>
            <a:pPr algn="just"/>
            <a:r>
              <a:rPr lang="en-US" sz="2000" b="1" i="0" u="none" strike="noStrike" baseline="0" dirty="0">
                <a:solidFill>
                  <a:srgbClr val="000000"/>
                </a:solidFill>
                <a:latin typeface="Arial" panose="020B0604020202020204" pitchFamily="34" charset="0"/>
              </a:rPr>
              <a:t>Problem statement No.39 – Predictive Maintenance of Industrial Machinery </a:t>
            </a:r>
            <a:endParaRPr lang="en-IN" sz="2000" dirty="0">
              <a:solidFill>
                <a:srgbClr val="0F0F0F"/>
              </a:solidFill>
              <a:ea typeface="+mn-lt"/>
              <a:cs typeface="+mn-lt"/>
            </a:endParaRPr>
          </a:p>
          <a:p>
            <a:pPr algn="just"/>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This project aims to predict equipment failures in industrial machines 				  before they happen using sensor data. By analyzing real-time 						  parameters like temperature, torque, and tool wear, a classification 				  model is built to identify issues like tool wear, overheating, or power 				  failure. This helps enable proactive maintenance, minimizing 						  downtime and operational costs.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25677"/>
            <a:ext cx="11613485" cy="5319252"/>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5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predicting potential machine failures in industrial environments before they occur. This involves leveraging data analytics and machine learning techniques to accurately forecast failure patterns based on operational data. The solution will consist of the following components:</a:t>
            </a:r>
          </a:p>
          <a:p>
            <a:pPr marL="305435" indent="-305435"/>
            <a:r>
              <a:rPr lang="en-IN" sz="1500" b="1" dirty="0">
                <a:latin typeface="Calibri"/>
                <a:ea typeface="+mn-lt"/>
                <a:cs typeface="+mn-lt"/>
              </a:rPr>
              <a:t>Data Collection:</a:t>
            </a:r>
            <a:endParaRPr lang="en-IN" sz="1500" b="1" dirty="0">
              <a:latin typeface="Calibri"/>
              <a:cs typeface="Calibri"/>
            </a:endParaRP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Gather historical sensor data from industrial machines, including parameters like temperature, torque, rotational speed, and tool wear.</a:t>
            </a:r>
          </a:p>
          <a:p>
            <a:pPr marL="629920" lvl="1" indent="-305435"/>
            <a:r>
              <a:rPr lang="en-IN" sz="1500" dirty="0">
                <a:latin typeface="Calibri" panose="020F0502020204030204" pitchFamily="34" charset="0"/>
                <a:ea typeface="Calibri" panose="020F0502020204030204" pitchFamily="34" charset="0"/>
                <a:cs typeface="Calibri" panose="020F0502020204030204" pitchFamily="34" charset="0"/>
              </a:rPr>
              <a:t>Focus solely on the available sensor readings from the dataset without relying on external contextual inputs.</a:t>
            </a:r>
          </a:p>
          <a:p>
            <a:pPr marL="305435" indent="-305435"/>
            <a:r>
              <a:rPr lang="en-IN" sz="1500" b="1" dirty="0">
                <a:latin typeface="Calibri"/>
                <a:ea typeface="+mn-lt"/>
                <a:cs typeface="+mn-lt"/>
              </a:rPr>
              <a:t>Data </a:t>
            </a:r>
            <a:r>
              <a:rPr lang="en-IN" sz="1500" b="1" dirty="0" err="1">
                <a:latin typeface="Calibri"/>
                <a:ea typeface="+mn-lt"/>
                <a:cs typeface="+mn-lt"/>
              </a:rPr>
              <a:t>Preprocessing</a:t>
            </a:r>
            <a:r>
              <a:rPr lang="en-IN" sz="1500" b="1" dirty="0">
                <a:latin typeface="Calibri"/>
                <a:ea typeface="+mn-lt"/>
                <a:cs typeface="+mn-lt"/>
              </a:rPr>
              <a:t>:</a:t>
            </a:r>
            <a:endParaRPr lang="en-IN" sz="1500" b="1" dirty="0">
              <a:latin typeface="Calibri"/>
              <a:cs typeface="Calibri"/>
            </a:endParaRPr>
          </a:p>
          <a:p>
            <a:pPr marL="629920" lvl="1" indent="-305435"/>
            <a:r>
              <a:rPr lang="en-IN" sz="1500" dirty="0">
                <a:latin typeface="Calibri"/>
                <a:ea typeface="+mn-lt"/>
                <a:cs typeface="+mn-lt"/>
              </a:rPr>
              <a:t>Clean and preprocess the raw sensor data to handle missing values, outliers, and inconsistencies.</a:t>
            </a:r>
            <a:endParaRPr lang="en-IN" sz="1500" dirty="0">
              <a:latin typeface="Calibri"/>
              <a:cs typeface="Calibri"/>
            </a:endParaRPr>
          </a:p>
          <a:p>
            <a:pPr marL="629920" lvl="1" indent="-305435"/>
            <a:r>
              <a:rPr lang="en-IN" sz="1500" dirty="0">
                <a:latin typeface="Calibri"/>
                <a:ea typeface="+mn-lt"/>
                <a:cs typeface="+mn-lt"/>
              </a:rPr>
              <a:t>Perform feature engineering to derive relevant indicators </a:t>
            </a:r>
            <a:r>
              <a:rPr lang="en-US" sz="1500" dirty="0">
                <a:latin typeface="Calibri" panose="020F0502020204030204" pitchFamily="34" charset="0"/>
                <a:ea typeface="Calibri" panose="020F0502020204030204" pitchFamily="34" charset="0"/>
                <a:cs typeface="Calibri" panose="020F0502020204030204" pitchFamily="34" charset="0"/>
              </a:rPr>
              <a:t>(e.g., rate of temperature change, wear thresholds) </a:t>
            </a:r>
            <a:r>
              <a:rPr lang="en-IN" sz="1500" dirty="0">
                <a:latin typeface="Calibri"/>
                <a:ea typeface="+mn-lt"/>
                <a:cs typeface="+mn-lt"/>
              </a:rPr>
              <a:t>that may signal upcoming failures.</a:t>
            </a:r>
            <a:endParaRPr lang="en-IN" sz="1500" dirty="0">
              <a:latin typeface="Calibri"/>
              <a:cs typeface="Calibri"/>
            </a:endParaRPr>
          </a:p>
          <a:p>
            <a:pPr marL="305435" indent="-305435"/>
            <a:r>
              <a:rPr lang="en-IN" sz="1500" b="1" dirty="0">
                <a:latin typeface="Calibri"/>
                <a:ea typeface="+mn-lt"/>
                <a:cs typeface="+mn-lt"/>
              </a:rPr>
              <a:t>Machine Learning Algorithm:</a:t>
            </a:r>
            <a:endParaRPr lang="en-IN" sz="1500" b="1" dirty="0">
              <a:latin typeface="Calibri"/>
              <a:cs typeface="Calibri"/>
            </a:endParaRPr>
          </a:p>
          <a:p>
            <a:pPr marL="629920" lvl="1" indent="-305435"/>
            <a:r>
              <a:rPr lang="en-IN" sz="1500" dirty="0">
                <a:latin typeface="Calibri" panose="020F0502020204030204" pitchFamily="34" charset="0"/>
                <a:ea typeface="Calibri" panose="020F0502020204030204" pitchFamily="34" charset="0"/>
                <a:cs typeface="Calibri" panose="020F0502020204030204" pitchFamily="34" charset="0"/>
              </a:rPr>
              <a:t>IBM </a:t>
            </a:r>
            <a:r>
              <a:rPr lang="en-IN" sz="1500" dirty="0" err="1">
                <a:latin typeface="Calibri" panose="020F0502020204030204" pitchFamily="34" charset="0"/>
                <a:ea typeface="Calibri" panose="020F0502020204030204" pitchFamily="34" charset="0"/>
                <a:cs typeface="Calibri" panose="020F0502020204030204" pitchFamily="34" charset="0"/>
              </a:rPr>
              <a:t>watsonx.ai's</a:t>
            </a:r>
            <a:r>
              <a:rPr lang="en-IN" sz="1500" dirty="0">
                <a:latin typeface="Calibri" panose="020F0502020204030204" pitchFamily="34" charset="0"/>
                <a:ea typeface="Calibri" panose="020F0502020204030204" pitchFamily="34" charset="0"/>
                <a:cs typeface="Calibri" panose="020F0502020204030204" pitchFamily="34" charset="0"/>
              </a:rPr>
              <a:t> </a:t>
            </a:r>
            <a:r>
              <a:rPr lang="en-IN" sz="1500" dirty="0" err="1">
                <a:latin typeface="Calibri" panose="020F0502020204030204" pitchFamily="34" charset="0"/>
                <a:ea typeface="Calibri" panose="020F0502020204030204" pitchFamily="34" charset="0"/>
                <a:cs typeface="Calibri" panose="020F0502020204030204" pitchFamily="34" charset="0"/>
              </a:rPr>
              <a:t>AutoAI</a:t>
            </a:r>
            <a:r>
              <a:rPr lang="en-IN" sz="1500" dirty="0">
                <a:latin typeface="Calibri" panose="020F0502020204030204" pitchFamily="34" charset="0"/>
                <a:ea typeface="Calibri" panose="020F0502020204030204" pitchFamily="34" charset="0"/>
                <a:cs typeface="Calibri" panose="020F0502020204030204" pitchFamily="34" charset="0"/>
              </a:rPr>
              <a:t> generated a Snap Random Forest Classifier (Batched Tree Ensemble) that achieved a cross-validation accuracy of </a:t>
            </a:r>
            <a:r>
              <a:rPr lang="en-IN" sz="1500" b="1" dirty="0">
                <a:latin typeface="Calibri" panose="020F0502020204030204" pitchFamily="34" charset="0"/>
                <a:ea typeface="Calibri" panose="020F0502020204030204" pitchFamily="34" charset="0"/>
                <a:cs typeface="Calibri" panose="020F0502020204030204" pitchFamily="34" charset="0"/>
              </a:rPr>
              <a:t>99%</a:t>
            </a:r>
            <a:r>
              <a:rPr lang="en-IN" sz="1500" dirty="0">
                <a:latin typeface="Calibri" panose="020F0502020204030204" pitchFamily="34" charset="0"/>
                <a:ea typeface="Calibri" panose="020F0502020204030204" pitchFamily="34" charset="0"/>
                <a:cs typeface="Calibri" panose="020F0502020204030204" pitchFamily="34" charset="0"/>
              </a:rPr>
              <a:t>. This ensemble model aggregates multiple decision trees to classify failure types accurately based on input sensor data.</a:t>
            </a: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The model pipeline was automatically enhanced using  Feature Engineering (FE) and Hyperparameter Optimization (HPO) to improve accuracy and robustness. Real-time features like air temperature, process temperature, torque, and tool wear were key inputs for classification.</a:t>
            </a:r>
            <a:endParaRPr lang="en-IN" sz="1500" dirty="0">
              <a:latin typeface="Calibri" panose="020F0502020204030204" pitchFamily="34" charset="0"/>
              <a:ea typeface="Calibri" panose="020F0502020204030204" pitchFamily="34" charset="0"/>
              <a:cs typeface="Calibri" panose="020F0502020204030204" pitchFamily="34" charset="0"/>
            </a:endParaRPr>
          </a:p>
          <a:p>
            <a:pPr marL="629920" lvl="1" indent="-305435"/>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1D4DA-1C54-DCDC-F6DE-2F03C087C2BE}"/>
              </a:ext>
            </a:extLst>
          </p:cNvPr>
          <p:cNvSpPr>
            <a:spLocks noGrp="1"/>
          </p:cNvSpPr>
          <p:nvPr>
            <p:ph idx="1"/>
          </p:nvPr>
        </p:nvSpPr>
        <p:spPr/>
        <p:txBody>
          <a:bodyPr>
            <a:normAutofit/>
          </a:bodyPr>
          <a:lstStyle/>
          <a:p>
            <a:pPr marL="305435" indent="-305435"/>
            <a:r>
              <a:rPr lang="en-IN" sz="1500" b="1" dirty="0">
                <a:latin typeface="Calibri"/>
                <a:ea typeface="+mn-lt"/>
                <a:cs typeface="+mn-lt"/>
              </a:rPr>
              <a:t>Deployment:</a:t>
            </a:r>
            <a:endParaRPr lang="en-IN" sz="1500" b="1" dirty="0">
              <a:latin typeface="Calibri"/>
              <a:cs typeface="Calibri"/>
            </a:endParaRPr>
          </a:p>
          <a:p>
            <a:pPr marL="629920" lvl="1" indent="-305435"/>
            <a:r>
              <a:rPr lang="en-US" sz="1500" dirty="0">
                <a:latin typeface="Calibri"/>
                <a:ea typeface="+mn-lt"/>
                <a:cs typeface="+mn-lt"/>
              </a:rPr>
              <a:t>IBM Watsonx.ai Studio is used to deploy the trained Snap Random Forest Classifier, enabling real-time predictions via an easy-to-use interface that accepts JSON or CSV inputs.</a:t>
            </a:r>
          </a:p>
          <a:p>
            <a:pPr marL="629920" lvl="1" indent="-305435"/>
            <a:r>
              <a:rPr lang="en-US" sz="1500" dirty="0">
                <a:latin typeface="Calibri"/>
                <a:ea typeface="+mn-lt"/>
                <a:cs typeface="+mn-lt"/>
              </a:rPr>
              <a:t>IBM's hybrid pipeline, which provides quick, scalable, and dependable access to real-time machine failure predictions, powers the model. It also has a public REST API.</a:t>
            </a:r>
            <a:endParaRPr lang="en-IN" sz="1500" dirty="0">
              <a:latin typeface="Calibri"/>
              <a:cs typeface="Calibri"/>
            </a:endParaRPr>
          </a:p>
          <a:p>
            <a:pPr marL="305435" indent="-305435"/>
            <a:r>
              <a:rPr lang="en-IN" sz="1500" b="1" dirty="0">
                <a:latin typeface="Calibri"/>
                <a:ea typeface="+mn-lt"/>
                <a:cs typeface="+mn-lt"/>
              </a:rPr>
              <a:t>Evaluation:</a:t>
            </a:r>
            <a:endParaRPr lang="en-IN" sz="1500" b="1" dirty="0">
              <a:latin typeface="Calibri"/>
              <a:cs typeface="Calibri"/>
            </a:endParaRPr>
          </a:p>
          <a:p>
            <a:pPr marL="629920" lvl="1" indent="-305435"/>
            <a:r>
              <a:rPr lang="en-US" sz="1500" dirty="0">
                <a:latin typeface="Calibri"/>
                <a:ea typeface="+mn-lt"/>
                <a:cs typeface="+mn-lt"/>
              </a:rPr>
              <a:t>During </a:t>
            </a:r>
            <a:r>
              <a:rPr lang="en-US" sz="1500" dirty="0" err="1">
                <a:latin typeface="Calibri"/>
                <a:ea typeface="+mn-lt"/>
                <a:cs typeface="+mn-lt"/>
              </a:rPr>
              <a:t>AutoAI</a:t>
            </a:r>
            <a:r>
              <a:rPr lang="en-US" sz="1500" dirty="0">
                <a:latin typeface="Calibri"/>
                <a:ea typeface="+mn-lt"/>
                <a:cs typeface="+mn-lt"/>
              </a:rPr>
              <a:t> training in IBM Watsonx.ai Studio, accuracy metrics and cross-validation were used to evaluate the model's performance.</a:t>
            </a:r>
            <a:endParaRPr lang="en-IN" sz="1500" dirty="0">
              <a:latin typeface="Calibri"/>
              <a:cs typeface="Calibri"/>
            </a:endParaRPr>
          </a:p>
          <a:p>
            <a:pPr marL="629920" lvl="1" indent="-305435"/>
            <a:r>
              <a:rPr lang="en-US" sz="1500" dirty="0">
                <a:latin typeface="Calibri"/>
                <a:ea typeface="+mn-lt"/>
                <a:cs typeface="+mn-lt"/>
              </a:rPr>
              <a:t>Accuracy metrics and cross-validation were used to evaluate the model's performance during </a:t>
            </a:r>
            <a:r>
              <a:rPr lang="en-US" sz="1500" dirty="0" err="1">
                <a:latin typeface="Calibri"/>
                <a:ea typeface="+mn-lt"/>
                <a:cs typeface="+mn-lt"/>
              </a:rPr>
              <a:t>AutoAI</a:t>
            </a:r>
            <a:r>
              <a:rPr lang="en-US" sz="1500" dirty="0">
                <a:latin typeface="Calibri"/>
                <a:ea typeface="+mn-lt"/>
                <a:cs typeface="+mn-lt"/>
              </a:rPr>
              <a:t> training in IBM Watsonx.ai Studio.</a:t>
            </a:r>
            <a:endParaRPr lang="en-IN" sz="1500" dirty="0">
              <a:latin typeface="Calibri"/>
            </a:endParaRPr>
          </a:p>
          <a:p>
            <a:pPr marL="629920" lvl="1" indent="-305435"/>
            <a:r>
              <a:rPr lang="en-IN" sz="1500" dirty="0">
                <a:ea typeface="+mn-lt"/>
                <a:cs typeface="+mn-lt"/>
              </a:rPr>
              <a:t>Result: </a:t>
            </a:r>
            <a:r>
              <a:rPr lang="en-US" sz="1500" dirty="0">
                <a:latin typeface="Calibri" panose="020F0502020204030204" pitchFamily="34" charset="0"/>
                <a:ea typeface="Calibri" panose="020F0502020204030204" pitchFamily="34" charset="0"/>
                <a:cs typeface="Calibri" panose="020F0502020204030204" pitchFamily="34" charset="0"/>
              </a:rPr>
              <a:t>The deployed model accurately predicts failure types such as tool wear, power failure, and overheating, enabling proactive maintenance</a:t>
            </a:r>
            <a:endParaRPr lang="en-US" sz="1500" dirty="0"/>
          </a:p>
          <a:p>
            <a:endParaRPr lang="en-IN" sz="1500" dirty="0"/>
          </a:p>
        </p:txBody>
      </p:sp>
    </p:spTree>
    <p:extLst>
      <p:ext uri="{BB962C8B-B14F-4D97-AF65-F5344CB8AC3E}">
        <p14:creationId xmlns:p14="http://schemas.microsoft.com/office/powerpoint/2010/main" val="1635614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dirty="0"/>
              <a:t>This section outlines the overall strategy and methodology for developing and implementing the </a:t>
            </a:r>
            <a:r>
              <a:rPr lang="en-US" sz="2000" b="1" dirty="0"/>
              <a:t>Predictive Maintenance System using IBM watsonx.ai Studio.</a:t>
            </a:r>
            <a:r>
              <a:rPr lang="en-IN" sz="1800" b="1" dirty="0">
                <a:solidFill>
                  <a:srgbClr val="0F0F0F"/>
                </a:solidFill>
                <a:ea typeface="+mn-lt"/>
                <a:cs typeface="+mn-lt"/>
              </a:rPr>
              <a:t> </a:t>
            </a:r>
            <a:r>
              <a:rPr lang="en-IN" sz="1800" dirty="0">
                <a:solidFill>
                  <a:srgbClr val="0F0F0F"/>
                </a:solidFill>
                <a:ea typeface="+mn-lt"/>
                <a:cs typeface="+mn-lt"/>
              </a:rPr>
              <a:t>Here's a suggested structure for this section:</a:t>
            </a:r>
            <a:endParaRPr lang="en-US" dirty="0"/>
          </a:p>
          <a:p>
            <a:r>
              <a:rPr lang="en-IN" sz="2000" b="1" dirty="0">
                <a:solidFill>
                  <a:srgbClr val="0F0F0F"/>
                </a:solidFill>
              </a:rPr>
              <a:t>System requirements</a:t>
            </a:r>
            <a:r>
              <a:rPr lang="en-IN" sz="1800" b="1" dirty="0">
                <a:solidFill>
                  <a:srgbClr val="0F0F0F"/>
                </a:solidFill>
              </a:rPr>
              <a:t>:  </a:t>
            </a:r>
            <a:r>
              <a:rPr lang="en-US" sz="2000" dirty="0"/>
              <a:t>To build and deploy the predictive maintenance classification model, the 						following components were required:</a:t>
            </a:r>
          </a:p>
          <a:p>
            <a:pPr lvl="8">
              <a:buFont typeface="Arial" panose="020B0604020202020204" pitchFamily="34" charset="0"/>
              <a:buChar char="•"/>
            </a:pPr>
            <a:r>
              <a:rPr lang="en-US" sz="1500" dirty="0"/>
              <a:t>IBM watsonx.ai Studio for </a:t>
            </a:r>
            <a:r>
              <a:rPr lang="en-US" sz="1500" dirty="0" err="1"/>
              <a:t>AutoAI</a:t>
            </a:r>
            <a:r>
              <a:rPr lang="en-US" sz="1500" dirty="0"/>
              <a:t> pipeline generation and deployment.</a:t>
            </a:r>
          </a:p>
          <a:p>
            <a:pPr lvl="8">
              <a:buFont typeface="Arial" panose="020B0604020202020204" pitchFamily="34" charset="0"/>
              <a:buChar char="•"/>
            </a:pPr>
            <a:r>
              <a:rPr lang="en-US" sz="1500" dirty="0"/>
              <a:t>IBM watsonx.ai Runtime for inferencing and model training.</a:t>
            </a:r>
          </a:p>
          <a:p>
            <a:pPr lvl="8">
              <a:buFont typeface="Arial" panose="020B0604020202020204" pitchFamily="34" charset="0"/>
              <a:buChar char="•"/>
            </a:pPr>
            <a:r>
              <a:rPr lang="en-US" sz="1500" dirty="0"/>
              <a:t>Watson Machine Learning services for deployment and scalability.</a:t>
            </a:r>
          </a:p>
          <a:p>
            <a:pPr lvl="8">
              <a:buFont typeface="Arial" panose="020B0604020202020204" pitchFamily="34" charset="0"/>
              <a:buChar char="•"/>
            </a:pPr>
            <a:r>
              <a:rPr lang="en-US" sz="1500" dirty="0"/>
              <a:t>Online deployment environment with a REST API endpoint for real-time prediction. </a:t>
            </a:r>
          </a:p>
          <a:p>
            <a:pPr lvl="8">
              <a:buFont typeface="Arial" panose="020B0604020202020204" pitchFamily="34" charset="0"/>
              <a:buChar char="•"/>
            </a:pPr>
            <a:r>
              <a:rPr lang="en-US" sz="1500" dirty="0"/>
              <a:t>10–20 Capacity Unit-Hours (CUH) </a:t>
            </a:r>
          </a:p>
          <a:p>
            <a:pPr lvl="8">
              <a:buFont typeface="Arial" panose="020B0604020202020204" pitchFamily="34" charset="0"/>
              <a:buChar char="•"/>
            </a:pPr>
            <a:r>
              <a:rPr lang="en-US" sz="1500" dirty="0"/>
              <a:t>Compute environments (1–4 vCPUs, 4–16 GB RAM)	</a:t>
            </a:r>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668C0-0C50-7FF0-8F09-1F875C94EB8A}"/>
              </a:ext>
            </a:extLst>
          </p:cNvPr>
          <p:cNvSpPr>
            <a:spLocks noGrp="1"/>
          </p:cNvSpPr>
          <p:nvPr>
            <p:ph idx="1"/>
          </p:nvPr>
        </p:nvSpPr>
        <p:spPr/>
        <p:txBody>
          <a:bodyPr>
            <a:normAutofit lnSpcReduction="10000"/>
          </a:bodyPr>
          <a:lstStyle/>
          <a:p>
            <a:r>
              <a:rPr lang="en-IN" sz="2000" b="1" dirty="0">
                <a:solidFill>
                  <a:srgbClr val="0F0F0F"/>
                </a:solidFill>
              </a:rPr>
              <a:t>Library required to build the model: </a:t>
            </a:r>
            <a:r>
              <a:rPr lang="en-IN" sz="2000" dirty="0"/>
              <a:t>Key libraries and tools used in the </a:t>
            </a:r>
            <a:r>
              <a:rPr lang="en-IN" sz="2000" dirty="0" err="1"/>
              <a:t>AutoAI</a:t>
            </a:r>
            <a:r>
              <a:rPr lang="en-IN" sz="2000" dirty="0"/>
              <a:t> pipeline and backend processing:</a:t>
            </a:r>
            <a:endParaRPr lang="en-IN" sz="2000" b="1" dirty="0">
              <a:solidFill>
                <a:srgbClr val="0F0F0F"/>
              </a:solidFill>
            </a:endParaRPr>
          </a:p>
          <a:p>
            <a:pPr lvl="8">
              <a:buFont typeface="Arial" panose="020B0604020202020204" pitchFamily="34" charset="0"/>
              <a:buChar char="•"/>
            </a:pPr>
            <a:r>
              <a:rPr lang="en-IN" sz="2000" b="1" dirty="0" err="1"/>
              <a:t>AutoAI</a:t>
            </a:r>
            <a:r>
              <a:rPr lang="en-IN" sz="2000" dirty="0"/>
              <a:t> – Automated data </a:t>
            </a:r>
            <a:r>
              <a:rPr lang="en-IN" sz="2000" dirty="0" err="1"/>
              <a:t>preprocessing</a:t>
            </a:r>
            <a:r>
              <a:rPr lang="en-IN" sz="2000" dirty="0"/>
              <a:t>, feature engineering, and model selection</a:t>
            </a:r>
          </a:p>
          <a:p>
            <a:pPr lvl="8">
              <a:buFont typeface="Arial" panose="020B0604020202020204" pitchFamily="34" charset="0"/>
              <a:buChar char="•"/>
            </a:pPr>
            <a:r>
              <a:rPr lang="en-IN" sz="2000" b="1" dirty="0"/>
              <a:t>Snap Random Forest Classifier </a:t>
            </a:r>
            <a:r>
              <a:rPr lang="en-IN" sz="2000" dirty="0"/>
              <a:t>– Chosen as the top-performing algorithm</a:t>
            </a:r>
          </a:p>
          <a:p>
            <a:pPr lvl="8">
              <a:buFont typeface="Arial" panose="020B0604020202020204" pitchFamily="34" charset="0"/>
              <a:buChar char="•"/>
            </a:pPr>
            <a:r>
              <a:rPr lang="en-IN" sz="2000" b="1" dirty="0"/>
              <a:t>Pandas &amp; NumPy </a:t>
            </a:r>
            <a:r>
              <a:rPr lang="en-IN" sz="2000" dirty="0"/>
              <a:t>– For initial dataset formatting</a:t>
            </a:r>
          </a:p>
          <a:p>
            <a:pPr lvl="8">
              <a:buFont typeface="Arial" panose="020B0604020202020204" pitchFamily="34" charset="0"/>
              <a:buChar char="•"/>
            </a:pPr>
            <a:r>
              <a:rPr lang="en-IN" sz="2000" b="1" dirty="0" err="1"/>
              <a:t>Sklearn</a:t>
            </a:r>
            <a:r>
              <a:rPr lang="en-IN" sz="2000" b="1" dirty="0"/>
              <a:t> metrics </a:t>
            </a:r>
            <a:r>
              <a:rPr lang="en-IN" sz="2000" dirty="0"/>
              <a:t>(internally used) – For model evaluation (accuracy, precision, recall, F1)</a:t>
            </a:r>
          </a:p>
          <a:p>
            <a:pPr lvl="8">
              <a:buFont typeface="Arial" panose="020B0604020202020204" pitchFamily="34" charset="0"/>
              <a:buChar char="•"/>
            </a:pPr>
            <a:r>
              <a:rPr lang="en-IN" sz="2000" b="1" dirty="0"/>
              <a:t>Deployment Space on watsonx.ai </a:t>
            </a:r>
            <a:r>
              <a:rPr lang="en-IN" sz="2000" dirty="0"/>
              <a:t>– For real-time online predictions via JSON input</a:t>
            </a:r>
          </a:p>
          <a:p>
            <a:pPr lvl="8">
              <a:buFont typeface="Arial" panose="020B0604020202020204" pitchFamily="34" charset="0"/>
              <a:buChar char="•"/>
            </a:pPr>
            <a:r>
              <a:rPr lang="en-IN" sz="2000" b="1" dirty="0"/>
              <a:t>API reference &amp; testing interface </a:t>
            </a:r>
            <a:r>
              <a:rPr lang="en-IN" sz="2000" dirty="0"/>
              <a:t>– Provided by IBM watsonx.ai for integration</a:t>
            </a:r>
          </a:p>
          <a:p>
            <a:endParaRPr lang="en-IN" dirty="0"/>
          </a:p>
        </p:txBody>
      </p:sp>
    </p:spTree>
    <p:extLst>
      <p:ext uri="{BB962C8B-B14F-4D97-AF65-F5344CB8AC3E}">
        <p14:creationId xmlns:p14="http://schemas.microsoft.com/office/powerpoint/2010/main" val="80525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74838"/>
            <a:ext cx="11029615" cy="4965291"/>
          </a:xfrm>
        </p:spPr>
        <p:txBody>
          <a:bodyPr>
            <a:normAutofit/>
          </a:bodyPr>
          <a:lstStyle/>
          <a:p>
            <a:pPr marL="305435" indent="-305435"/>
            <a:r>
              <a:rPr lang="en-US" sz="1600" dirty="0"/>
              <a:t>The Snap Random Forest Classifier, chosen by IBM </a:t>
            </a:r>
            <a:r>
              <a:rPr lang="en-US" sz="1600" dirty="0" err="1"/>
              <a:t>watsonx.ai's</a:t>
            </a:r>
            <a:r>
              <a:rPr lang="en-US" sz="1600" dirty="0"/>
              <a:t> </a:t>
            </a:r>
            <a:r>
              <a:rPr lang="en-US" sz="1600" dirty="0" err="1"/>
              <a:t>AutoAI</a:t>
            </a:r>
            <a:r>
              <a:rPr lang="en-US" sz="1600" dirty="0"/>
              <a:t> for its high accuracy, it was deployed to deliver real-time failure predictions in the maintenance system. Its robust performance made it ideal for production use.</a:t>
            </a:r>
            <a:endParaRPr lang="en-IN" sz="1600" dirty="0"/>
          </a:p>
          <a:p>
            <a:pPr marL="305435" indent="-305435"/>
            <a:r>
              <a:rPr lang="en-IN" sz="1600" b="1" dirty="0">
                <a:ea typeface="+mn-lt"/>
                <a:cs typeface="+mn-lt"/>
              </a:rPr>
              <a:t>Algorithm Selection:</a:t>
            </a:r>
            <a:endParaRPr lang="en-IN" sz="1600" dirty="0"/>
          </a:p>
          <a:p>
            <a:pPr marL="629920" lvl="1" indent="-305435"/>
            <a:r>
              <a:rPr lang="en-US" sz="1600" dirty="0"/>
              <a:t>The model chosen by IBM </a:t>
            </a:r>
            <a:r>
              <a:rPr lang="en-US" sz="1600" dirty="0" err="1"/>
              <a:t>watsonx.ai’s</a:t>
            </a:r>
            <a:r>
              <a:rPr lang="en-US" sz="1600" dirty="0"/>
              <a:t> </a:t>
            </a:r>
            <a:r>
              <a:rPr lang="en-US" sz="1600" dirty="0" err="1"/>
              <a:t>AutoAI</a:t>
            </a:r>
            <a:r>
              <a:rPr lang="en-US" sz="1600" dirty="0"/>
              <a:t> was the </a:t>
            </a:r>
            <a:r>
              <a:rPr lang="en-US" sz="1600" b="1" dirty="0"/>
              <a:t>Snap Random Forest Classifier</a:t>
            </a:r>
            <a:r>
              <a:rPr lang="en-US" sz="1600" dirty="0"/>
              <a:t>, which emerged as the best-performing algorithm during experimentation. </a:t>
            </a:r>
          </a:p>
          <a:p>
            <a:pPr marL="629920" lvl="1" indent="-305435"/>
            <a:r>
              <a:rPr lang="en-US" sz="1600" dirty="0"/>
              <a:t>This ensemble-based tree classifier is well-suited for handling tabular sensor data and performs well in classifying different failure types. Its ability to manage non-linear relationships and categorical variables makes it ideal for predictive maintenance tasks.</a:t>
            </a:r>
            <a:endParaRPr lang="en-IN" sz="1600" dirty="0"/>
          </a:p>
          <a:p>
            <a:pPr marL="305435" indent="-305435"/>
            <a:r>
              <a:rPr lang="en-IN" sz="1600" b="1" dirty="0">
                <a:ea typeface="+mn-lt"/>
                <a:cs typeface="+mn-lt"/>
              </a:rPr>
              <a:t>Data Input:</a:t>
            </a:r>
            <a:endParaRPr lang="en-IN" sz="1600" dirty="0"/>
          </a:p>
          <a:p>
            <a:pPr marL="629920" lvl="1" indent="-305435"/>
            <a:r>
              <a:rPr lang="en-US" sz="1600" dirty="0"/>
              <a:t>The model uses key sensor inputs—machine type, air and process temperatures, rotational speed, torque, and tool wear—to assess equipment health and predict failures. </a:t>
            </a:r>
          </a:p>
          <a:p>
            <a:pPr marL="629920" lvl="1" indent="-305435"/>
            <a:r>
              <a:rPr lang="en-US" sz="1600" dirty="0"/>
              <a:t>These features reflect the machine’s operational state and help the model detect early signs of issues before they escalate.</a:t>
            </a:r>
            <a:endParaRPr lang="en-IN" sz="1600" dirty="0"/>
          </a:p>
          <a:p>
            <a:pPr marL="629920" lvl="1" indent="-305435"/>
            <a:endParaRPr lang="en-IN" sz="1400" dirty="0"/>
          </a:p>
          <a:p>
            <a:pPr marL="629920" lvl="1"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A4612-E705-DF22-E0D9-36EE8593C5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0D7CBE-9487-D712-01F7-5EB7CAFF3661}"/>
              </a:ext>
            </a:extLst>
          </p:cNvPr>
          <p:cNvSpPr>
            <a:spLocks noGrp="1"/>
          </p:cNvSpPr>
          <p:nvPr>
            <p:ph idx="1"/>
          </p:nvPr>
        </p:nvSpPr>
        <p:spPr/>
        <p:txBody>
          <a:bodyPr/>
          <a:lstStyle/>
          <a:p>
            <a:pPr marL="305435" indent="-305435"/>
            <a:r>
              <a:rPr lang="en-IN" b="1" dirty="0">
                <a:ea typeface="+mn-lt"/>
                <a:cs typeface="+mn-lt"/>
              </a:rPr>
              <a:t>Training Process:</a:t>
            </a:r>
            <a:endParaRPr lang="en-IN" dirty="0"/>
          </a:p>
          <a:p>
            <a:pPr marL="629920" lvl="1" indent="-305435"/>
            <a:r>
              <a:rPr lang="en-IN" sz="1700" dirty="0"/>
              <a:t>Training was done via IBM watsonx.ai </a:t>
            </a:r>
            <a:r>
              <a:rPr lang="en-IN" sz="1700" dirty="0" err="1"/>
              <a:t>AutoAI</a:t>
            </a:r>
            <a:r>
              <a:rPr lang="en-IN" sz="1700" dirty="0"/>
              <a:t>, which automatically handled feature engineering, cross-validation, and hyperparameter tuning.</a:t>
            </a:r>
          </a:p>
          <a:p>
            <a:pPr marL="629920" lvl="1" indent="-305435"/>
            <a:r>
              <a:rPr lang="en-IN" sz="1700" dirty="0"/>
              <a:t> It generated multiple pipelines, with the best one (Snap Random Forest) achieving ~99.5% accuracy.</a:t>
            </a:r>
          </a:p>
          <a:p>
            <a:pPr marL="305435" indent="-305435"/>
            <a:r>
              <a:rPr lang="en-IN" b="1" dirty="0">
                <a:ea typeface="+mn-lt"/>
                <a:cs typeface="+mn-lt"/>
              </a:rPr>
              <a:t>Prediction Process:</a:t>
            </a:r>
            <a:endParaRPr lang="en-IN" dirty="0"/>
          </a:p>
          <a:p>
            <a:pPr marL="629920" lvl="1" indent="-305435"/>
            <a:r>
              <a:rPr lang="en-US" sz="1700" dirty="0"/>
              <a:t>It accepts input as a structured JSON or CSV format through the online deployment interface in watsonx.ai.</a:t>
            </a:r>
          </a:p>
          <a:p>
            <a:pPr marL="629920" lvl="1" indent="-305435"/>
            <a:r>
              <a:rPr lang="en-US" sz="1700" dirty="0"/>
              <a:t>The model then returns the predicted failure type, enabling preventive action before actual breakdowns occur.</a:t>
            </a:r>
          </a:p>
          <a:p>
            <a:pPr marL="629920" lvl="1" indent="-305435"/>
            <a:r>
              <a:rPr lang="en-US" sz="1700" dirty="0"/>
              <a:t>Once deployed, the trained Snap Random Forest model classifies real-time operational data into potential failure categories. </a:t>
            </a:r>
          </a:p>
          <a:p>
            <a:endParaRPr lang="en-IN" dirty="0"/>
          </a:p>
        </p:txBody>
      </p:sp>
    </p:spTree>
    <p:extLst>
      <p:ext uri="{BB962C8B-B14F-4D97-AF65-F5344CB8AC3E}">
        <p14:creationId xmlns:p14="http://schemas.microsoft.com/office/powerpoint/2010/main" val="2213797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1399</Words>
  <Application>Microsoft Office PowerPoint</Application>
  <PresentationFormat>Widescreen</PresentationFormat>
  <Paragraphs>91</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 </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 Kiran Acharyya</cp:lastModifiedBy>
  <cp:revision>26</cp:revision>
  <dcterms:created xsi:type="dcterms:W3CDTF">2021-05-26T16:50:10Z</dcterms:created>
  <dcterms:modified xsi:type="dcterms:W3CDTF">2025-08-03T18:57:47Z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