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RujpffGL9B2X9OFTT9vmY6ulT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08"/>
            <a:ext cx="12192000" cy="685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1.jp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430991" y="-733416"/>
            <a:ext cx="8372791" cy="8153390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40385" y="3103245"/>
            <a:ext cx="485267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0078B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Presented By BRAINIACS</a:t>
            </a:r>
            <a:endParaRPr sz="3200">
              <a:solidFill>
                <a:srgbClr val="0078B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40385" y="685165"/>
            <a:ext cx="4852670" cy="19380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INNOVATIVE        IDEA</a:t>
            </a:r>
            <a:endParaRPr sz="6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91845" y="4659630"/>
            <a:ext cx="481330" cy="512445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50975" y="4659630"/>
            <a:ext cx="481330" cy="512445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110740" y="4659630"/>
            <a:ext cx="481330" cy="512445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699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-1483360" y="-1377072"/>
            <a:ext cx="4622799" cy="4501665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8138161" y="2842968"/>
            <a:ext cx="5537200" cy="5392105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2475865" y="3294380"/>
            <a:ext cx="5977255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rgbClr val="F7CAA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 YOU</a:t>
            </a:r>
            <a:r>
              <a:rPr b="1" lang="en-IN" sz="2000">
                <a:solidFill>
                  <a:srgbClr val="F7CAA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b="1" sz="2000">
              <a:solidFill>
                <a:srgbClr val="F7CAA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27" name="Google Shape;227;p10"/>
          <p:cNvGrpSpPr/>
          <p:nvPr/>
        </p:nvGrpSpPr>
        <p:grpSpPr>
          <a:xfrm>
            <a:off x="4587240" y="4803775"/>
            <a:ext cx="1755140" cy="530225"/>
            <a:chOff x="5495135" y="872654"/>
            <a:chExt cx="1201730" cy="313041"/>
          </a:xfrm>
        </p:grpSpPr>
        <p:sp>
          <p:nvSpPr>
            <p:cNvPr id="228" name="Google Shape;228;p10"/>
            <p:cNvSpPr/>
            <p:nvPr/>
          </p:nvSpPr>
          <p:spPr>
            <a:xfrm>
              <a:off x="5495135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5935267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6375400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advTm="3000" spd="slow" p14:dur="1200">
        <p14:doors dir="ver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-1483360" y="-1377072"/>
            <a:ext cx="4622799" cy="4501665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138161" y="2842968"/>
            <a:ext cx="5537200" cy="5392105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475865" y="3294380"/>
            <a:ext cx="5977255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Alert Mechanism for Smart Toilet Technology</a:t>
            </a:r>
            <a:endParaRPr b="1" sz="2000" u="sng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041968" y="2418185"/>
            <a:ext cx="4844415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0078B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Title Of The Project</a:t>
            </a:r>
            <a:endParaRPr sz="4000">
              <a:solidFill>
                <a:srgbClr val="0078B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4587240" y="4803775"/>
            <a:ext cx="1755140" cy="530225"/>
            <a:chOff x="5495135" y="872654"/>
            <a:chExt cx="1201730" cy="313041"/>
          </a:xfrm>
        </p:grpSpPr>
        <p:sp>
          <p:nvSpPr>
            <p:cNvPr id="99" name="Google Shape;99;p2"/>
            <p:cNvSpPr/>
            <p:nvPr/>
          </p:nvSpPr>
          <p:spPr>
            <a:xfrm>
              <a:off x="5495135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935267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375400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advTm="3000" spd="slow" p14:dur="1000">
    <p:wedg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1381760" y="1628335"/>
            <a:ext cx="3698240" cy="3601330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flipH="1" rot="10800000">
            <a:off x="2143760" y="2341880"/>
            <a:ext cx="2174240" cy="217424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298383" y="3198167"/>
            <a:ext cx="186499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B36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OVERVIEW</a:t>
            </a:r>
            <a:endParaRPr b="1" sz="2400">
              <a:solidFill>
                <a:srgbClr val="0B36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162550" y="348936"/>
            <a:ext cx="761638" cy="741680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800215" y="2548573"/>
            <a:ext cx="761638" cy="741680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840855" y="3774755"/>
            <a:ext cx="761638" cy="741680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038850" y="4866953"/>
            <a:ext cx="761638" cy="741680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162675" y="546100"/>
            <a:ext cx="44754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923915" y="1308421"/>
            <a:ext cx="761638" cy="741680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840855" y="1519555"/>
            <a:ext cx="32721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757160" y="2735580"/>
            <a:ext cx="387921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TILL DATE RESEARCH DONE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080000" y="5797865"/>
            <a:ext cx="761638" cy="741680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757160" y="3951605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7078345" y="5167630"/>
            <a:ext cx="355981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6090285" y="6071235"/>
            <a:ext cx="433197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4"/>
          <p:cNvGrpSpPr/>
          <p:nvPr/>
        </p:nvGrpSpPr>
        <p:grpSpPr>
          <a:xfrm>
            <a:off x="5495135" y="1264449"/>
            <a:ext cx="1201730" cy="313041"/>
            <a:chOff x="5495135" y="872654"/>
            <a:chExt cx="1201730" cy="313041"/>
          </a:xfrm>
        </p:grpSpPr>
        <p:sp>
          <p:nvSpPr>
            <p:cNvPr id="126" name="Google Shape;126;p4"/>
            <p:cNvSpPr/>
            <p:nvPr/>
          </p:nvSpPr>
          <p:spPr>
            <a:xfrm>
              <a:off x="5495135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935267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375400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4064000" y="433705"/>
            <a:ext cx="40640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24230" y="1925955"/>
            <a:ext cx="10596245" cy="476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The advent of smart toilet technology has sparked discussions surrounding hygiene, efficient maintenance, and timely alerts during system failures. Maximizing the benefits of this technology necessitates addressing these concerns. A pivotal aspect is implementing effective alert mechanisms to promptly notify relevant individuals of system failures.It delves into existing research on alert mechanisms for smart toilets, with a focus on malfunction detection. For instance, an automatic flash system utilizing microcontroller and IR sensor technology detects water purity changes using a pH sensor, activating the flushing system accordingly. Currently, there is no disagreement in this area, but the absence of an effective alert mechanism poses challenges. Smart toilets lack a robust alert mechanism to notify users of malfunctions detected by sensors.</a:t>
            </a:r>
            <a:endParaRPr b="1" sz="2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4600575" y="269454"/>
            <a:ext cx="29908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78B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Statement</a:t>
            </a:r>
            <a:endParaRPr sz="2400">
              <a:solidFill>
                <a:srgbClr val="0078B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36" name="Google Shape;136;p5"/>
          <p:cNvGrpSpPr/>
          <p:nvPr/>
        </p:nvGrpSpPr>
        <p:grpSpPr>
          <a:xfrm>
            <a:off x="5495135" y="821854"/>
            <a:ext cx="1201730" cy="313041"/>
            <a:chOff x="5495135" y="872654"/>
            <a:chExt cx="1201730" cy="313041"/>
          </a:xfrm>
        </p:grpSpPr>
        <p:sp>
          <p:nvSpPr>
            <p:cNvPr id="137" name="Google Shape;137;p5"/>
            <p:cNvSpPr/>
            <p:nvPr/>
          </p:nvSpPr>
          <p:spPr>
            <a:xfrm>
              <a:off x="5495135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935267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375400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5"/>
          <p:cNvSpPr/>
          <p:nvPr/>
        </p:nvSpPr>
        <p:spPr>
          <a:xfrm>
            <a:off x="4282440" y="1661795"/>
            <a:ext cx="3627755" cy="4477385"/>
          </a:xfrm>
          <a:prstGeom prst="rect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5965416" y="1899090"/>
            <a:ext cx="410369" cy="461665"/>
          </a:xfrm>
          <a:custGeom>
            <a:rect b="b" l="l" r="r" t="t"/>
            <a:pathLst>
              <a:path extrusionOk="0" h="21600" w="21600">
                <a:moveTo>
                  <a:pt x="19440" y="19200"/>
                </a:moveTo>
                <a:lnTo>
                  <a:pt x="14040" y="17280"/>
                </a:lnTo>
                <a:lnTo>
                  <a:pt x="14040" y="2880"/>
                </a:lnTo>
                <a:lnTo>
                  <a:pt x="19440" y="4320"/>
                </a:lnTo>
                <a:cubicBezTo>
                  <a:pt x="19440" y="4320"/>
                  <a:pt x="19440" y="19200"/>
                  <a:pt x="19440" y="19200"/>
                </a:cubicBezTo>
                <a:close/>
                <a:moveTo>
                  <a:pt x="11880" y="17760"/>
                </a:moveTo>
                <a:lnTo>
                  <a:pt x="9720" y="18720"/>
                </a:lnTo>
                <a:lnTo>
                  <a:pt x="9720" y="4320"/>
                </a:lnTo>
                <a:lnTo>
                  <a:pt x="11880" y="3360"/>
                </a:lnTo>
                <a:cubicBezTo>
                  <a:pt x="11880" y="3360"/>
                  <a:pt x="11880" y="17760"/>
                  <a:pt x="11880" y="17760"/>
                </a:cubicBezTo>
                <a:close/>
                <a:moveTo>
                  <a:pt x="7560" y="18720"/>
                </a:moveTo>
                <a:lnTo>
                  <a:pt x="2160" y="17280"/>
                </a:lnTo>
                <a:lnTo>
                  <a:pt x="2160" y="2880"/>
                </a:lnTo>
                <a:lnTo>
                  <a:pt x="7560" y="4800"/>
                </a:lnTo>
                <a:cubicBezTo>
                  <a:pt x="7560" y="4800"/>
                  <a:pt x="7560" y="18720"/>
                  <a:pt x="7560" y="18720"/>
                </a:cubicBezTo>
                <a:close/>
                <a:moveTo>
                  <a:pt x="12960" y="480"/>
                </a:moveTo>
                <a:lnTo>
                  <a:pt x="8100" y="2880"/>
                </a:lnTo>
                <a:lnTo>
                  <a:pt x="0" y="0"/>
                </a:lnTo>
                <a:lnTo>
                  <a:pt x="0" y="18720"/>
                </a:lnTo>
                <a:lnTo>
                  <a:pt x="8640" y="21120"/>
                </a:lnTo>
                <a:lnTo>
                  <a:pt x="13500" y="19200"/>
                </a:lnTo>
                <a:lnTo>
                  <a:pt x="21600" y="21600"/>
                </a:lnTo>
                <a:lnTo>
                  <a:pt x="21600" y="2880"/>
                </a:lnTo>
                <a:cubicBezTo>
                  <a:pt x="21600" y="2880"/>
                  <a:pt x="12960" y="480"/>
                  <a:pt x="12960" y="480"/>
                </a:cubicBezTo>
                <a:close/>
              </a:path>
            </a:pathLst>
          </a:custGeom>
          <a:solidFill>
            <a:srgbClr val="0B364C"/>
          </a:solidFill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470" y="1661160"/>
            <a:ext cx="293370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8223250" y="1530985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410710" y="2663825"/>
            <a:ext cx="3446780" cy="286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Currently,smart toilets lack an effective alert mechanism to notify if any malfunction detect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sensors.Several challenges faced if a smart toilet mechanism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malfunction detected then the user have to face several problem.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ohelr_dezeen_2364_col_0-scaled"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5030" y="1661160"/>
            <a:ext cx="3103245" cy="447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3000" spd="slow" p14:dur="2500">
    <p:checker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3849370" y="372110"/>
            <a:ext cx="4493260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0078B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Till Date Research Done</a:t>
            </a:r>
            <a:endParaRPr sz="3200">
              <a:solidFill>
                <a:srgbClr val="0078B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5495135" y="1226984"/>
            <a:ext cx="1201730" cy="313041"/>
            <a:chOff x="5495135" y="872654"/>
            <a:chExt cx="1201730" cy="313041"/>
          </a:xfrm>
        </p:grpSpPr>
        <p:sp>
          <p:nvSpPr>
            <p:cNvPr id="152" name="Google Shape;152;p6"/>
            <p:cNvSpPr/>
            <p:nvPr/>
          </p:nvSpPr>
          <p:spPr>
            <a:xfrm>
              <a:off x="5495135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935267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375400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6"/>
          <p:cNvSpPr txBox="1"/>
          <p:nvPr/>
        </p:nvSpPr>
        <p:spPr>
          <a:xfrm>
            <a:off x="1934210" y="2049780"/>
            <a:ext cx="8323580" cy="415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exists an automatic flash system for sanitation using micro-controller and IR sensor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technology.The system is designed to use pH sensor for identifying the change in the purity of water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activates the controller flushing system.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Tsai et al designed and implemented an auto flushing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device with ultra-low standby power consumption. The system consumes 10 mW which is very low in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comparison to the </a:t>
            </a:r>
            <a:r>
              <a:rPr lang="en-IN" sz="2400">
                <a:solidFill>
                  <a:srgbClr val="FFFE73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r>
              <a:rPr lang="en-I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systems with 0.5 to 1 W of power consumption when no user is present for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24 hours a day.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3000" spd="slow" p14:dur="1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2" id="160" name="Google Shape;160;p7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6141085" y="2962275"/>
            <a:ext cx="82804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" id="161" name="Google Shape;161;p7"/>
          <p:cNvPicPr preferRelativeResize="0"/>
          <p:nvPr/>
        </p:nvPicPr>
        <p:blipFill rotWithShape="1">
          <a:blip r:embed="rId4">
            <a:alphaModFix amt="60000"/>
          </a:blip>
          <a:srcRect b="0" l="0" r="0" t="0"/>
          <a:stretch/>
        </p:blipFill>
        <p:spPr>
          <a:xfrm>
            <a:off x="5232400" y="2961640"/>
            <a:ext cx="904240" cy="169735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5135246" y="269454"/>
            <a:ext cx="192151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78B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SOLUTIONS</a:t>
            </a:r>
            <a:endParaRPr sz="2400">
              <a:solidFill>
                <a:srgbClr val="0078B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8B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5495135" y="821854"/>
            <a:ext cx="1201730" cy="313041"/>
            <a:chOff x="5495135" y="872654"/>
            <a:chExt cx="1201730" cy="313041"/>
          </a:xfrm>
        </p:grpSpPr>
        <p:sp>
          <p:nvSpPr>
            <p:cNvPr id="164" name="Google Shape;164;p7"/>
            <p:cNvSpPr/>
            <p:nvPr/>
          </p:nvSpPr>
          <p:spPr>
            <a:xfrm>
              <a:off x="5495135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935267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375400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7"/>
          <p:cNvSpPr/>
          <p:nvPr/>
        </p:nvSpPr>
        <p:spPr>
          <a:xfrm>
            <a:off x="4245690" y="1974100"/>
            <a:ext cx="3700619" cy="3696780"/>
          </a:xfrm>
          <a:custGeom>
            <a:rect b="b" l="l" r="r" t="t"/>
            <a:pathLst>
              <a:path extrusionOk="0" h="935" w="935">
                <a:moveTo>
                  <a:pt x="870" y="608"/>
                </a:moveTo>
                <a:cubicBezTo>
                  <a:pt x="870" y="608"/>
                  <a:pt x="870" y="608"/>
                  <a:pt x="870" y="608"/>
                </a:cubicBezTo>
                <a:cubicBezTo>
                  <a:pt x="831" y="574"/>
                  <a:pt x="806" y="524"/>
                  <a:pt x="806" y="468"/>
                </a:cubicBezTo>
                <a:cubicBezTo>
                  <a:pt x="806" y="412"/>
                  <a:pt x="831" y="362"/>
                  <a:pt x="870" y="327"/>
                </a:cubicBezTo>
                <a:cubicBezTo>
                  <a:pt x="870" y="327"/>
                  <a:pt x="870" y="327"/>
                  <a:pt x="870" y="327"/>
                </a:cubicBezTo>
                <a:cubicBezTo>
                  <a:pt x="910" y="293"/>
                  <a:pt x="935" y="243"/>
                  <a:pt x="935" y="186"/>
                </a:cubicBezTo>
                <a:cubicBezTo>
                  <a:pt x="935" y="83"/>
                  <a:pt x="852" y="0"/>
                  <a:pt x="750" y="0"/>
                </a:cubicBezTo>
                <a:cubicBezTo>
                  <a:pt x="693" y="0"/>
                  <a:pt x="642" y="25"/>
                  <a:pt x="608" y="65"/>
                </a:cubicBezTo>
                <a:cubicBezTo>
                  <a:pt x="608" y="65"/>
                  <a:pt x="608" y="65"/>
                  <a:pt x="608" y="65"/>
                </a:cubicBezTo>
                <a:cubicBezTo>
                  <a:pt x="574" y="105"/>
                  <a:pt x="524" y="129"/>
                  <a:pt x="468" y="129"/>
                </a:cubicBezTo>
                <a:cubicBezTo>
                  <a:pt x="412" y="129"/>
                  <a:pt x="362" y="105"/>
                  <a:pt x="328" y="65"/>
                </a:cubicBezTo>
                <a:cubicBezTo>
                  <a:pt x="328" y="65"/>
                  <a:pt x="328" y="65"/>
                  <a:pt x="328" y="65"/>
                </a:cubicBezTo>
                <a:cubicBezTo>
                  <a:pt x="294" y="25"/>
                  <a:pt x="243" y="0"/>
                  <a:pt x="186" y="0"/>
                </a:cubicBezTo>
                <a:cubicBezTo>
                  <a:pt x="83" y="0"/>
                  <a:pt x="0" y="83"/>
                  <a:pt x="0" y="186"/>
                </a:cubicBezTo>
                <a:cubicBezTo>
                  <a:pt x="0" y="243"/>
                  <a:pt x="26" y="293"/>
                  <a:pt x="66" y="327"/>
                </a:cubicBezTo>
                <a:cubicBezTo>
                  <a:pt x="66" y="327"/>
                  <a:pt x="66" y="327"/>
                  <a:pt x="66" y="327"/>
                </a:cubicBezTo>
                <a:cubicBezTo>
                  <a:pt x="105" y="362"/>
                  <a:pt x="130" y="412"/>
                  <a:pt x="130" y="468"/>
                </a:cubicBezTo>
                <a:cubicBezTo>
                  <a:pt x="130" y="524"/>
                  <a:pt x="105" y="574"/>
                  <a:pt x="66" y="608"/>
                </a:cubicBezTo>
                <a:cubicBezTo>
                  <a:pt x="66" y="608"/>
                  <a:pt x="66" y="608"/>
                  <a:pt x="66" y="608"/>
                </a:cubicBezTo>
                <a:cubicBezTo>
                  <a:pt x="26" y="642"/>
                  <a:pt x="0" y="693"/>
                  <a:pt x="0" y="749"/>
                </a:cubicBezTo>
                <a:cubicBezTo>
                  <a:pt x="0" y="852"/>
                  <a:pt x="83" y="935"/>
                  <a:pt x="186" y="935"/>
                </a:cubicBezTo>
                <a:cubicBezTo>
                  <a:pt x="243" y="935"/>
                  <a:pt x="294" y="910"/>
                  <a:pt x="328" y="870"/>
                </a:cubicBezTo>
                <a:cubicBezTo>
                  <a:pt x="328" y="870"/>
                  <a:pt x="328" y="870"/>
                  <a:pt x="328" y="870"/>
                </a:cubicBezTo>
                <a:cubicBezTo>
                  <a:pt x="362" y="831"/>
                  <a:pt x="412" y="806"/>
                  <a:pt x="468" y="806"/>
                </a:cubicBezTo>
                <a:cubicBezTo>
                  <a:pt x="524" y="806"/>
                  <a:pt x="574" y="831"/>
                  <a:pt x="608" y="870"/>
                </a:cubicBezTo>
                <a:cubicBezTo>
                  <a:pt x="608" y="870"/>
                  <a:pt x="608" y="870"/>
                  <a:pt x="608" y="870"/>
                </a:cubicBezTo>
                <a:cubicBezTo>
                  <a:pt x="642" y="910"/>
                  <a:pt x="693" y="935"/>
                  <a:pt x="750" y="935"/>
                </a:cubicBezTo>
                <a:cubicBezTo>
                  <a:pt x="852" y="935"/>
                  <a:pt x="935" y="852"/>
                  <a:pt x="935" y="749"/>
                </a:cubicBezTo>
                <a:cubicBezTo>
                  <a:pt x="935" y="693"/>
                  <a:pt x="910" y="642"/>
                  <a:pt x="870" y="608"/>
                </a:cubicBezTo>
                <a:close/>
                <a:moveTo>
                  <a:pt x="468" y="681"/>
                </a:moveTo>
                <a:cubicBezTo>
                  <a:pt x="350" y="681"/>
                  <a:pt x="255" y="585"/>
                  <a:pt x="255" y="468"/>
                </a:cubicBezTo>
                <a:cubicBezTo>
                  <a:pt x="255" y="350"/>
                  <a:pt x="350" y="255"/>
                  <a:pt x="468" y="255"/>
                </a:cubicBezTo>
                <a:cubicBezTo>
                  <a:pt x="585" y="255"/>
                  <a:pt x="681" y="350"/>
                  <a:pt x="681" y="468"/>
                </a:cubicBezTo>
                <a:cubicBezTo>
                  <a:pt x="681" y="585"/>
                  <a:pt x="585" y="681"/>
                  <a:pt x="468" y="681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6675661" y="4393968"/>
            <a:ext cx="1072950" cy="107103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6675661" y="2167455"/>
            <a:ext cx="1072950" cy="1067191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4447228" y="4393968"/>
            <a:ext cx="1069110" cy="107103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4447540" y="2167255"/>
            <a:ext cx="1069340" cy="99187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8288020" y="1385570"/>
            <a:ext cx="4325620" cy="5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BFB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Processing And </a:t>
            </a:r>
            <a:endParaRPr sz="1800">
              <a:solidFill>
                <a:srgbClr val="FBFB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BFB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Decision Making</a:t>
            </a:r>
            <a:endParaRPr sz="1800">
              <a:solidFill>
                <a:srgbClr val="FBFB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8288020" y="2000885"/>
            <a:ext cx="2753360" cy="1342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CPU processes malfunction data from sensors to make decisions. For instance, if water level sensors detect a malfunction, the CPU recognizes and addresses the issue.</a:t>
            </a:r>
            <a:endParaRPr sz="110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8287778" y="4936681"/>
            <a:ext cx="236791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BFB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Temperature Sensor</a:t>
            </a:r>
            <a:endParaRPr sz="1800">
              <a:solidFill>
                <a:srgbClr val="FBFB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8287778" y="5304743"/>
            <a:ext cx="3040912" cy="8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Detects unusual temperature changes suggesting component</a:t>
            </a:r>
            <a:endParaRPr sz="120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overheating</a:t>
            </a:r>
            <a:endParaRPr sz="120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863945" y="1404776"/>
            <a:ext cx="226441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BFB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Water Level Sensor</a:t>
            </a:r>
            <a:endParaRPr sz="1800">
              <a:solidFill>
                <a:srgbClr val="FBFB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863310" y="1772838"/>
            <a:ext cx="3040912" cy="1050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Detects abnormal water levels indicating potential leaks or malfunctions and notify the individual before using the toilet.</a:t>
            </a:r>
            <a:endParaRPr sz="120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863945" y="4745546"/>
            <a:ext cx="28403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BFB1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Communication Module</a:t>
            </a:r>
            <a:endParaRPr sz="1800">
              <a:solidFill>
                <a:srgbClr val="FBFB1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863310" y="5199968"/>
            <a:ext cx="304091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Enables the system to send alerts to designated recipients through</a:t>
            </a:r>
            <a:endParaRPr sz="110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audio/visual alerts like triggers local alarms or lights to indicate malfunctions within the washroom.</a:t>
            </a:r>
            <a:endParaRPr sz="110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63600" y="3159125"/>
            <a:ext cx="406400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BFB11"/>
                </a:solidFill>
                <a:latin typeface="Arial"/>
                <a:ea typeface="Arial"/>
                <a:cs typeface="Arial"/>
                <a:sym typeface="Arial"/>
              </a:rPr>
              <a:t>Maintenance Alerts</a:t>
            </a:r>
            <a:endParaRPr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865505" y="3644265"/>
            <a:ext cx="291338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toilet could detect when parts need to be replaced or serviced and send an alert to the user or maintenance personnel.</a:t>
            </a:r>
            <a:endParaRPr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8288020" y="3349625"/>
            <a:ext cx="3096895" cy="659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BFB11"/>
                </a:solidFill>
                <a:latin typeface="Arial"/>
                <a:ea typeface="Arial"/>
                <a:cs typeface="Arial"/>
                <a:sym typeface="Arial"/>
              </a:rPr>
              <a:t>Sensor for User Presence Detection</a:t>
            </a:r>
            <a:endParaRPr sz="1800">
              <a:solidFill>
                <a:srgbClr val="FBFB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FB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8288020" y="4008755"/>
            <a:ext cx="2781935" cy="81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infrared rays emitted from the human body to trigger alerts</a:t>
            </a:r>
            <a:r>
              <a:rPr lang="en-I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3000" spd="med" p14:dur="750"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/>
        </p:nvSpPr>
        <p:spPr>
          <a:xfrm>
            <a:off x="4516120" y="269240"/>
            <a:ext cx="3159125" cy="573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PROS &amp; CONS</a:t>
            </a:r>
            <a:endParaRPr sz="3200" u="sng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89" name="Google Shape;189;p8"/>
          <p:cNvGrpSpPr/>
          <p:nvPr/>
        </p:nvGrpSpPr>
        <p:grpSpPr>
          <a:xfrm>
            <a:off x="5495135" y="1019974"/>
            <a:ext cx="1201730" cy="313041"/>
            <a:chOff x="5495135" y="872654"/>
            <a:chExt cx="1201730" cy="313041"/>
          </a:xfrm>
        </p:grpSpPr>
        <p:sp>
          <p:nvSpPr>
            <p:cNvPr id="190" name="Google Shape;190;p8"/>
            <p:cNvSpPr/>
            <p:nvPr/>
          </p:nvSpPr>
          <p:spPr>
            <a:xfrm>
              <a:off x="5495135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935267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375400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3" name="Google Shape;193;p8"/>
          <p:cNvCxnSpPr/>
          <p:nvPr/>
        </p:nvCxnSpPr>
        <p:spPr>
          <a:xfrm>
            <a:off x="6096003" y="1914480"/>
            <a:ext cx="0" cy="3759200"/>
          </a:xfrm>
          <a:prstGeom prst="straightConnector1">
            <a:avLst/>
          </a:prstGeom>
          <a:noFill/>
          <a:ln cap="flat" cmpd="sng" w="12700">
            <a:solidFill>
              <a:srgbClr val="0078B6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194" name="Google Shape;194;p8"/>
          <p:cNvSpPr/>
          <p:nvPr/>
        </p:nvSpPr>
        <p:spPr>
          <a:xfrm>
            <a:off x="4854650" y="4630839"/>
            <a:ext cx="866324" cy="843622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1602740" y="1019810"/>
            <a:ext cx="2439035" cy="680085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7854626" y="1981500"/>
            <a:ext cx="3040912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Regular maintenance is essential for optimal performance, adding to ongoing upkeep costs and responsibilities.</a:t>
            </a:r>
            <a:endParaRPr sz="105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7854626" y="3443054"/>
            <a:ext cx="3040912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Dependency on technology may lead to occasional false alarms or errors, requiring user attention and potential troubleshooting.</a:t>
            </a:r>
            <a:endParaRPr sz="105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7854626" y="4763003"/>
            <a:ext cx="3040912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costs may be higher compared to traditional systems,potentially limiting adoption.</a:t>
            </a:r>
            <a:endParaRPr sz="105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1296463" y="2123105"/>
            <a:ext cx="3040912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Timely detection minimizes inconvenience</a:t>
            </a:r>
            <a:endParaRPr sz="105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1296463" y="3443054"/>
            <a:ext cx="3040912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 can be integrated with smart home systems enhances overall automation and control</a:t>
            </a:r>
            <a:endParaRPr sz="105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1296463" y="4763003"/>
            <a:ext cx="3040912" cy="92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alert mechanism in smart toilet technology enhances safety by promptly notifying users of potential hazards, such as leaks or blockages</a:t>
            </a:r>
            <a:endParaRPr sz="105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136147" y="3717873"/>
            <a:ext cx="241102" cy="334862"/>
          </a:xfrm>
          <a:custGeom>
            <a:rect b="b" l="l" r="r" t="t"/>
            <a:pathLst>
              <a:path extrusionOk="0" h="21600" w="21600">
                <a:moveTo>
                  <a:pt x="19200" y="7776"/>
                </a:moveTo>
                <a:lnTo>
                  <a:pt x="2400" y="7776"/>
                </a:lnTo>
                <a:lnTo>
                  <a:pt x="2400" y="4752"/>
                </a:lnTo>
                <a:cubicBezTo>
                  <a:pt x="2400" y="3165"/>
                  <a:pt x="4396" y="1728"/>
                  <a:pt x="6600" y="1728"/>
                </a:cubicBezTo>
                <a:lnTo>
                  <a:pt x="15000" y="1728"/>
                </a:lnTo>
                <a:cubicBezTo>
                  <a:pt x="17204" y="1728"/>
                  <a:pt x="19200" y="3165"/>
                  <a:pt x="19200" y="4752"/>
                </a:cubicBezTo>
                <a:cubicBezTo>
                  <a:pt x="19200" y="4752"/>
                  <a:pt x="19200" y="7776"/>
                  <a:pt x="19200" y="7776"/>
                </a:cubicBezTo>
                <a:close/>
                <a:moveTo>
                  <a:pt x="19200" y="14256"/>
                </a:moveTo>
                <a:cubicBezTo>
                  <a:pt x="19200" y="17458"/>
                  <a:pt x="15847" y="19872"/>
                  <a:pt x="11400" y="19872"/>
                </a:cubicBezTo>
                <a:lnTo>
                  <a:pt x="10200" y="19872"/>
                </a:lnTo>
                <a:cubicBezTo>
                  <a:pt x="5753" y="19872"/>
                  <a:pt x="2400" y="17458"/>
                  <a:pt x="2400" y="14256"/>
                </a:cubicBezTo>
                <a:lnTo>
                  <a:pt x="2400" y="9504"/>
                </a:lnTo>
                <a:lnTo>
                  <a:pt x="19200" y="9504"/>
                </a:lnTo>
                <a:cubicBezTo>
                  <a:pt x="19200" y="9504"/>
                  <a:pt x="19200" y="14256"/>
                  <a:pt x="19200" y="14256"/>
                </a:cubicBezTo>
                <a:close/>
                <a:moveTo>
                  <a:pt x="15000" y="0"/>
                </a:moveTo>
                <a:lnTo>
                  <a:pt x="6600" y="0"/>
                </a:lnTo>
                <a:cubicBezTo>
                  <a:pt x="3067" y="0"/>
                  <a:pt x="0" y="2208"/>
                  <a:pt x="0" y="4752"/>
                </a:cubicBezTo>
                <a:lnTo>
                  <a:pt x="0" y="14256"/>
                </a:lnTo>
                <a:cubicBezTo>
                  <a:pt x="0" y="18417"/>
                  <a:pt x="4420" y="21600"/>
                  <a:pt x="10200" y="21600"/>
                </a:cubicBezTo>
                <a:lnTo>
                  <a:pt x="11400" y="21600"/>
                </a:lnTo>
                <a:cubicBezTo>
                  <a:pt x="17180" y="21600"/>
                  <a:pt x="21600" y="18417"/>
                  <a:pt x="21600" y="14256"/>
                </a:cubicBezTo>
                <a:lnTo>
                  <a:pt x="21600" y="4752"/>
                </a:lnTo>
                <a:cubicBezTo>
                  <a:pt x="21600" y="2208"/>
                  <a:pt x="18533" y="0"/>
                  <a:pt x="15000" y="0"/>
                </a:cubicBezTo>
                <a:close/>
                <a:moveTo>
                  <a:pt x="9600" y="6048"/>
                </a:moveTo>
                <a:lnTo>
                  <a:pt x="12000" y="6048"/>
                </a:lnTo>
                <a:lnTo>
                  <a:pt x="12000" y="3456"/>
                </a:lnTo>
                <a:lnTo>
                  <a:pt x="9600" y="3456"/>
                </a:lnTo>
                <a:cubicBezTo>
                  <a:pt x="9600" y="3456"/>
                  <a:pt x="9600" y="6048"/>
                  <a:pt x="9600" y="6048"/>
                </a:cubicBezTo>
                <a:close/>
              </a:path>
            </a:pathLst>
          </a:custGeom>
          <a:solidFill>
            <a:srgbClr val="0B364C"/>
          </a:solidFill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4819090" y="1980984"/>
            <a:ext cx="866324" cy="843622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4839410" y="3341789"/>
            <a:ext cx="866324" cy="843622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481520" y="4640999"/>
            <a:ext cx="866324" cy="843622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5263147" y="3834713"/>
            <a:ext cx="241102" cy="334862"/>
          </a:xfrm>
          <a:custGeom>
            <a:rect b="b" l="l" r="r" t="t"/>
            <a:pathLst>
              <a:path extrusionOk="0" h="21600" w="21600">
                <a:moveTo>
                  <a:pt x="19200" y="7776"/>
                </a:moveTo>
                <a:lnTo>
                  <a:pt x="2400" y="7776"/>
                </a:lnTo>
                <a:lnTo>
                  <a:pt x="2400" y="4752"/>
                </a:lnTo>
                <a:cubicBezTo>
                  <a:pt x="2400" y="3165"/>
                  <a:pt x="4396" y="1728"/>
                  <a:pt x="6600" y="1728"/>
                </a:cubicBezTo>
                <a:lnTo>
                  <a:pt x="15000" y="1728"/>
                </a:lnTo>
                <a:cubicBezTo>
                  <a:pt x="17204" y="1728"/>
                  <a:pt x="19200" y="3165"/>
                  <a:pt x="19200" y="4752"/>
                </a:cubicBezTo>
                <a:cubicBezTo>
                  <a:pt x="19200" y="4752"/>
                  <a:pt x="19200" y="7776"/>
                  <a:pt x="19200" y="7776"/>
                </a:cubicBezTo>
                <a:close/>
                <a:moveTo>
                  <a:pt x="19200" y="14256"/>
                </a:moveTo>
                <a:cubicBezTo>
                  <a:pt x="19200" y="17458"/>
                  <a:pt x="15847" y="19872"/>
                  <a:pt x="11400" y="19872"/>
                </a:cubicBezTo>
                <a:lnTo>
                  <a:pt x="10200" y="19872"/>
                </a:lnTo>
                <a:cubicBezTo>
                  <a:pt x="5753" y="19872"/>
                  <a:pt x="2400" y="17458"/>
                  <a:pt x="2400" y="14256"/>
                </a:cubicBezTo>
                <a:lnTo>
                  <a:pt x="2400" y="9504"/>
                </a:lnTo>
                <a:lnTo>
                  <a:pt x="19200" y="9504"/>
                </a:lnTo>
                <a:cubicBezTo>
                  <a:pt x="19200" y="9504"/>
                  <a:pt x="19200" y="14256"/>
                  <a:pt x="19200" y="14256"/>
                </a:cubicBezTo>
                <a:close/>
                <a:moveTo>
                  <a:pt x="15000" y="0"/>
                </a:moveTo>
                <a:lnTo>
                  <a:pt x="6600" y="0"/>
                </a:lnTo>
                <a:cubicBezTo>
                  <a:pt x="3067" y="0"/>
                  <a:pt x="0" y="2208"/>
                  <a:pt x="0" y="4752"/>
                </a:cubicBezTo>
                <a:lnTo>
                  <a:pt x="0" y="14256"/>
                </a:lnTo>
                <a:cubicBezTo>
                  <a:pt x="0" y="18417"/>
                  <a:pt x="4420" y="21600"/>
                  <a:pt x="10200" y="21600"/>
                </a:cubicBezTo>
                <a:lnTo>
                  <a:pt x="11400" y="21600"/>
                </a:lnTo>
                <a:cubicBezTo>
                  <a:pt x="17180" y="21600"/>
                  <a:pt x="21600" y="18417"/>
                  <a:pt x="21600" y="14256"/>
                </a:cubicBezTo>
                <a:lnTo>
                  <a:pt x="21600" y="4752"/>
                </a:lnTo>
                <a:cubicBezTo>
                  <a:pt x="21600" y="2208"/>
                  <a:pt x="18533" y="0"/>
                  <a:pt x="15000" y="0"/>
                </a:cubicBezTo>
                <a:close/>
                <a:moveTo>
                  <a:pt x="9600" y="6048"/>
                </a:moveTo>
                <a:lnTo>
                  <a:pt x="12000" y="6048"/>
                </a:lnTo>
                <a:lnTo>
                  <a:pt x="12000" y="3456"/>
                </a:lnTo>
                <a:lnTo>
                  <a:pt x="9600" y="3456"/>
                </a:lnTo>
                <a:cubicBezTo>
                  <a:pt x="9600" y="3456"/>
                  <a:pt x="9600" y="6048"/>
                  <a:pt x="9600" y="6048"/>
                </a:cubicBezTo>
                <a:close/>
              </a:path>
            </a:pathLst>
          </a:custGeom>
          <a:solidFill>
            <a:srgbClr val="0B364C"/>
          </a:solidFill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6471360" y="3341154"/>
            <a:ext cx="866324" cy="843622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6461200" y="1980984"/>
            <a:ext cx="866324" cy="843622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8150225" y="1019810"/>
            <a:ext cx="2439035" cy="680085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3000" spd="slow" p14:dur="150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>
            <a:off x="6430991" y="-733416"/>
            <a:ext cx="8372791" cy="8153390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9"/>
          <p:cNvGrpSpPr/>
          <p:nvPr/>
        </p:nvGrpSpPr>
        <p:grpSpPr>
          <a:xfrm>
            <a:off x="4734998" y="6139596"/>
            <a:ext cx="1201730" cy="313041"/>
            <a:chOff x="5495135" y="872654"/>
            <a:chExt cx="1201730" cy="313041"/>
          </a:xfrm>
        </p:grpSpPr>
        <p:sp>
          <p:nvSpPr>
            <p:cNvPr id="216" name="Google Shape;216;p9"/>
            <p:cNvSpPr/>
            <p:nvPr/>
          </p:nvSpPr>
          <p:spPr>
            <a:xfrm>
              <a:off x="5495135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935267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6375400" y="872654"/>
              <a:ext cx="321465" cy="313041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226060" y="381635"/>
            <a:ext cx="5570220" cy="5116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Conclusion and Recommendations:</a:t>
            </a:r>
            <a:endParaRPr sz="2400" u="sng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00B0F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2FF8FF"/>
                </a:solidFill>
                <a:latin typeface="Arial"/>
                <a:ea typeface="Arial"/>
                <a:cs typeface="Arial"/>
                <a:sym typeface="Arial"/>
              </a:rPr>
              <a:t>- Summarize findings, strengths, and weaknesses.</a:t>
            </a:r>
            <a:endParaRPr b="1" sz="2600">
              <a:solidFill>
                <a:srgbClr val="2F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2FF8FF"/>
                </a:solidFill>
                <a:latin typeface="Arial"/>
                <a:ea typeface="Arial"/>
                <a:cs typeface="Arial"/>
                <a:sym typeface="Arial"/>
              </a:rPr>
              <a:t>- Provide recommendations for improvement and future research.</a:t>
            </a:r>
            <a:endParaRPr b="1" sz="2600">
              <a:solidFill>
                <a:srgbClr val="2F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2FF8FF"/>
                </a:solidFill>
                <a:latin typeface="Arial"/>
                <a:ea typeface="Arial"/>
                <a:cs typeface="Arial"/>
                <a:sym typeface="Arial"/>
              </a:rPr>
              <a:t>This methodology ensures comprehensive evaluation of smart toilet alert mechanisms,</a:t>
            </a:r>
            <a:endParaRPr b="1" sz="2600">
              <a:solidFill>
                <a:srgbClr val="2FF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2FF8FF"/>
                </a:solidFill>
                <a:latin typeface="Arial"/>
                <a:ea typeface="Arial"/>
                <a:cs typeface="Arial"/>
                <a:sym typeface="Arial"/>
              </a:rPr>
              <a:t>considering technical, user-centric, and practical aspects</a:t>
            </a:r>
            <a:endParaRPr b="1" sz="2600">
              <a:solidFill>
                <a:srgbClr val="2F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3000" spd="slow" p14:dur="1000">
    <p:wheel spokes="8"/>
  </p:transition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2018-08-24T03:53:00Z</dcterms:created>
  <dc:creator>赵 飞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B2DDB37BCB0F48C2897EE47445FCD747_13</vt:lpwstr>
  </property>
</Properties>
</file>