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22"/>
  </p:notesMasterIdLst>
  <p:handoutMasterIdLst>
    <p:handoutMasterId r:id="rId23"/>
  </p:handoutMasterIdLst>
  <p:sldIdLst>
    <p:sldId id="277" r:id="rId4"/>
    <p:sldId id="399" r:id="rId5"/>
    <p:sldId id="400" r:id="rId6"/>
    <p:sldId id="408" r:id="rId7"/>
    <p:sldId id="401" r:id="rId8"/>
    <p:sldId id="402" r:id="rId9"/>
    <p:sldId id="403" r:id="rId10"/>
    <p:sldId id="413" r:id="rId11"/>
    <p:sldId id="414" r:id="rId12"/>
    <p:sldId id="415" r:id="rId13"/>
    <p:sldId id="404" r:id="rId14"/>
    <p:sldId id="412" r:id="rId15"/>
    <p:sldId id="405" r:id="rId16"/>
    <p:sldId id="406" r:id="rId17"/>
    <p:sldId id="407" r:id="rId18"/>
    <p:sldId id="409" r:id="rId19"/>
    <p:sldId id="410" r:id="rId20"/>
    <p:sldId id="4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3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30924" y="6231971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77432" y="1714634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COMPUTER SCIENCE AND ENGINEERING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5904" y="6318567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35764" y="634297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990859" y="6303239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56200" y="136525"/>
            <a:ext cx="842382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dirty="0">
                <a:latin typeface="Bahnschrift Light SemiCondensed" panose="020B0502040204020203" pitchFamily="34" charset="0"/>
              </a:rPr>
              <a:t>Implementation of Contraindications and trailing of comorbidities assisted by a centralized database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376152" y="4321868"/>
            <a:ext cx="2636427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</a:t>
            </a:r>
            <a:r>
              <a:rPr lang="en-US" sz="2000" dirty="0"/>
              <a:t> </a:t>
            </a:r>
          </a:p>
          <a:p>
            <a:r>
              <a:rPr lang="en-US" sz="2000" dirty="0"/>
              <a:t>Raj Kumar(22BIS70138)</a:t>
            </a:r>
          </a:p>
          <a:p>
            <a:r>
              <a:rPr lang="en-US" sz="2000" dirty="0"/>
              <a:t>Sameep(22BIS70138)</a:t>
            </a:r>
          </a:p>
          <a:p>
            <a:r>
              <a:rPr lang="en-US" sz="2000" dirty="0"/>
              <a:t>Abhishek(22IIS70023)</a:t>
            </a:r>
          </a:p>
          <a:p>
            <a:r>
              <a:rPr lang="en-US" sz="2000" dirty="0" err="1"/>
              <a:t>Priyanshu</a:t>
            </a:r>
            <a:r>
              <a:rPr lang="en-US" sz="2000" dirty="0"/>
              <a:t>(22IIS70022)</a:t>
            </a:r>
          </a:p>
          <a:p>
            <a:r>
              <a:rPr lang="en-US" sz="2000" dirty="0"/>
              <a:t>Ankur(22BIS50007)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PROF. SHAKSHI KATTNA 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A80EA-33FC-4ECF-9BE9-DD22EB670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6" y="101006"/>
            <a:ext cx="1695450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6238-4F94-4173-8981-6DDE5404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79" y="717015"/>
            <a:ext cx="5667796" cy="55624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5.Australia(My Health Record system)</a:t>
            </a:r>
          </a:p>
          <a:p>
            <a:pPr marL="0" indent="0">
              <a:buNone/>
            </a:pPr>
            <a:r>
              <a:rPr lang="en-US" dirty="0"/>
              <a:t>The in Australia is a centralized electronic health record system that allows individuals to access and manage their health information, with healthcare providers contributing to and accessing this central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0A430-8E8C-4B68-9845-05181E3E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FADF8-C709-47CF-851D-5EC63CF72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48" y="1134907"/>
            <a:ext cx="5266566" cy="45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8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2016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Isotretinoin, a drug used to treat acne, is absolutely contraindicated in pregnancy due to the risk of birth defects.</a:t>
            </a:r>
          </a:p>
          <a:p>
            <a:endParaRPr lang="en-US" dirty="0"/>
          </a:p>
          <a:p>
            <a:r>
              <a:rPr lang="en-US" dirty="0"/>
              <a:t>Medical contraindications to estrogen and contraceptive use among women veterans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750D2-7FB7-4D86-AAD4-4AB56CF66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46" y="1366570"/>
            <a:ext cx="4576145" cy="52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AF1B-96A4-4937-B603-3ED197F8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0" y="315912"/>
            <a:ext cx="4680568" cy="6040438"/>
          </a:xfrm>
        </p:spPr>
        <p:txBody>
          <a:bodyPr/>
          <a:lstStyle/>
          <a:p>
            <a:r>
              <a:rPr lang="en-US" dirty="0"/>
              <a:t>Prevalence of Contraindications to </a:t>
            </a:r>
            <a:r>
              <a:rPr lang="en-US" dirty="0" err="1"/>
              <a:t>Nirmatrelvir</a:t>
            </a:r>
            <a:r>
              <a:rPr lang="en-US" dirty="0"/>
              <a:t>-Ritonavir Among Hospitalized Patients With COVID-19 at Risk for Progression to Severe Disease.</a:t>
            </a:r>
          </a:p>
          <a:p>
            <a:r>
              <a:rPr lang="en-US" dirty="0"/>
              <a:t> A person who takes warfarin to thin the blood should not take aspirin.</a:t>
            </a:r>
          </a:p>
          <a:p>
            <a:r>
              <a:rPr lang="en-US" dirty="0"/>
              <a:t>Impairment of liver or kidney function increase the risk of hypoglycemia, and are contraindications.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259FD-5C2D-42A9-A6A5-FDC232EE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106B7-A6F7-4044-872A-DD3DC102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64" y="342900"/>
            <a:ext cx="48387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3262" cy="4351338"/>
          </a:xfrm>
        </p:spPr>
        <p:txBody>
          <a:bodyPr/>
          <a:lstStyle/>
          <a:p>
            <a:r>
              <a:rPr lang="en-US" dirty="0"/>
              <a:t>Centralized database integration holds the potential to transform healthcare management, offering improved patient care, streamlined processes, and </a:t>
            </a:r>
            <a:r>
              <a:rPr lang="en-US" dirty="0" err="1"/>
              <a:t>datadriven</a:t>
            </a:r>
            <a:r>
              <a:rPr lang="en-US" dirty="0"/>
              <a:t> decision-making. Embracing this approach requires careful planning, robust security measures, and effective change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179CC-128A-446E-9A09-3856F64A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43" y="897289"/>
            <a:ext cx="4596581" cy="55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030" y="1623324"/>
            <a:ext cx="472102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future of healthcare management lies in AI-driven analytics and blockchain technology, offering even more secure and efficient data management solutions, when the country will develop capable of adapting such hefty infrastructure.</a:t>
            </a:r>
          </a:p>
          <a:p>
            <a:r>
              <a:rPr lang="en-US" dirty="0"/>
              <a:t>We thrive to implement AI and ML in this field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BABF2-1514-4532-BFD7-CF174ED45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4" y="1327094"/>
            <a:ext cx="5062676" cy="50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A. B. &amp;. J. C. D. Smith, "The role of centralized databases in healthcare: A systematic review," Journal of Health Informatics, pp. 87-104, 2018. </a:t>
            </a:r>
          </a:p>
          <a:p>
            <a:pPr marL="0" indent="0">
              <a:buNone/>
            </a:pPr>
            <a:r>
              <a:rPr lang="en-US" dirty="0"/>
              <a:t>[2] E. R. e. a. Johnson, " Implementation of a unique patient identifier system for healthcare data management.," Journal of medical Informatics., vol. 15, no. 4, pp. 321-335, 2017. </a:t>
            </a:r>
          </a:p>
          <a:p>
            <a:pPr marL="0" indent="0">
              <a:buNone/>
            </a:pPr>
            <a:r>
              <a:rPr lang="en-US" dirty="0"/>
              <a:t>[3] S. &amp;. W. L. Brown, "Enhancing patient safety through centralized data management: A case study.," International Journal of Healthcare Quality, vol. 25, no. 3, pp. 172-192, 2020.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A28E-D834-44B6-B817-6D1B1E76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08"/>
            <a:ext cx="10515600" cy="66637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[4] M. J. e. a. Anderson, "Data privacy and security considerations in healthcare database systems," Journal of Healthcare Information Management, vol. 12, no. 1, pp. 45-60, 2019. </a:t>
            </a:r>
          </a:p>
          <a:p>
            <a:pPr marL="0" indent="0">
              <a:buNone/>
            </a:pPr>
            <a:r>
              <a:rPr lang="en-US" dirty="0"/>
              <a:t>[5] T. &amp;. W. L. Chen, "Leveraging blockchain technology for secure healthcare data management," International Conference on Health Informatics Proceedings, pp. 150-160, 2020. </a:t>
            </a:r>
          </a:p>
          <a:p>
            <a:pPr marL="0" indent="0">
              <a:buNone/>
            </a:pPr>
            <a:r>
              <a:rPr lang="en-US" dirty="0"/>
              <a:t>[6] M. &amp;. W. L. Garcia, " Leveraging Centralized Databases for Public Health Surveillance and Cost-Efficient Care Delivery.," Journal of Health Economics, vol. 22, no. 3, pp. 145-160, 2018. </a:t>
            </a:r>
          </a:p>
          <a:p>
            <a:pPr marL="0" indent="0">
              <a:buNone/>
            </a:pPr>
            <a:r>
              <a:rPr lang="en-US" dirty="0"/>
              <a:t>[7] J. &amp;. J. A. K. Adler-Milstein, "HITECH Act Drove Large Gains In Hospital Electronic Health Record Adoption.," Health Affairs, vol. 36, no. 8, pp. 1416-1422, 2017.</a:t>
            </a:r>
          </a:p>
          <a:p>
            <a:pPr marL="0" indent="0">
              <a:buNone/>
            </a:pPr>
            <a:r>
              <a:rPr lang="en-US" dirty="0"/>
              <a:t> [8] D. R. e. a. Murphy, "Electronic health record-based triggers to detect potential delays in cancer diagnosis.," BMJ Quality &amp; Safety, vol. 25, no. 6, pp. 396-403, 2016. </a:t>
            </a:r>
          </a:p>
          <a:p>
            <a:pPr marL="0" indent="0">
              <a:buNone/>
            </a:pPr>
            <a:r>
              <a:rPr lang="en-US" dirty="0"/>
              <a:t>[9] V. e. a. Liu, "The impact of data integration across traditional healthcare boundaries on care outcomes: A systematic review of the literature.," BMC Health Services Research, vol. 14, no. 1, pp. 1-10, 2014. </a:t>
            </a:r>
          </a:p>
          <a:p>
            <a:pPr marL="0" indent="0">
              <a:buNone/>
            </a:pPr>
            <a:r>
              <a:rPr lang="en-US" dirty="0"/>
              <a:t>[10] M. e. a. McClellan, "The Urgent Need for Improved Medicare Data for Health Systems Research.," JAMA, vol. 322, no. 17, pp. 1661-1662, 2019. </a:t>
            </a:r>
          </a:p>
          <a:p>
            <a:pPr marL="0" indent="0">
              <a:buNone/>
            </a:pPr>
            <a:r>
              <a:rPr lang="en-US" dirty="0"/>
              <a:t>[11] M. L. e. a. Braunstein, " Patient safety technology effectiveness evidence and gaps," Int J Med Inform, vol. 84, no. 11, pp. 44-57, 2015.</a:t>
            </a:r>
          </a:p>
          <a:p>
            <a:pPr marL="0" indent="0">
              <a:buNone/>
            </a:pPr>
            <a:r>
              <a:rPr lang="en-US" dirty="0"/>
              <a:t>[12] M. P. C. C. J. P. e. a. </a:t>
            </a:r>
            <a:r>
              <a:rPr lang="en-US" dirty="0" err="1"/>
              <a:t>Roffi</a:t>
            </a:r>
            <a:r>
              <a:rPr lang="en-US" dirty="0"/>
              <a:t>, "2015 ESC Guidelines for the management of acute coronary syndromes in patients presenting without persistent ST-segment elevation: Task Force for the Management of Acute Coronary Syndromes in Patients Presenting without Persistent ST-Segment Elevation of," European Heart Journal, vol. 37, no. 3, pp. 267-315, 2016.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A496-8AA7-44A2-B16B-8F83563F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9AE-7F07-44D7-B2AA-42F2259F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[13] D. E. K. A. &amp;. K.-R. E. Mukherjee, "Impact of prior peripheral arterial disease and stroke on outcomes of acute coronary syndromes and effect of evidence-based therapies (from the Global Registry of Acute Coronary Events).," The American Journal of Cardiology, vol. 87, no. 5, pp. 624-629, 2001. </a:t>
            </a:r>
          </a:p>
          <a:p>
            <a:pPr marL="0" indent="0">
              <a:buNone/>
            </a:pPr>
            <a:r>
              <a:rPr lang="en-US" dirty="0"/>
              <a:t>[14] C. M. P. &amp;. L. C. Boyle, "Comorbidities and acute coronary syndromes: Implications for nursing practice," Critical Care Nurse, vol. 35, no. 2, pp. 45-55, 2015. </a:t>
            </a:r>
          </a:p>
          <a:p>
            <a:pPr marL="0" indent="0">
              <a:buNone/>
            </a:pPr>
            <a:r>
              <a:rPr lang="en-US" dirty="0"/>
              <a:t>[15] D. P. &amp;. J. G. Chew, "Medication adherence in patients with chronic diseases: What are we missing?," International Journal of Cardiology, vol. 121, no. 2, pp. 167-168, 2008. </a:t>
            </a:r>
          </a:p>
          <a:p>
            <a:pPr marL="0" indent="0">
              <a:buNone/>
            </a:pPr>
            <a:r>
              <a:rPr lang="en-US" dirty="0"/>
              <a:t>[16] D. W. S. S. O.-M. L. S. A. &amp;. E. G. Bates, "Big data in health care: Using analytics to identify and manage high risk and high-cost patients.," Health Affairs, vol. 33, no. 7, pp. 1123-1131, 2014. [17] G. &amp;. A. D. J. </a:t>
            </a:r>
            <a:r>
              <a:rPr lang="en-US" dirty="0" err="1"/>
              <a:t>Hripcsak</a:t>
            </a:r>
            <a:r>
              <a:rPr lang="en-US" dirty="0"/>
              <a:t>, "Next-generation phenotyping of electronic health records," Journal of the American Medical Informatics Association, vol. 20, no. 1, pp. 117-121, 2013. </a:t>
            </a:r>
          </a:p>
          <a:p>
            <a:pPr marL="0" indent="0">
              <a:buNone/>
            </a:pPr>
            <a:r>
              <a:rPr lang="en-US" dirty="0"/>
              <a:t>[18] D. F. &amp;. S. H. </a:t>
            </a:r>
            <a:r>
              <a:rPr lang="en-US" dirty="0" err="1"/>
              <a:t>Sittig</a:t>
            </a:r>
            <a:r>
              <a:rPr lang="en-US" dirty="0"/>
              <a:t>, "Electronic health records and national patient-safety goals.," New England Journal of Medicine, vol. 367, no. 19, pp. 1854-1860, 2012. [19] L. M. B. Y. D. R. V. E. A. &amp;. K. R. Kern, " Electronic health records and ambulatory quality of care," Journal of General Internal Medicine, vol. 31, no. 3, pp. 250-256, 2016.</a:t>
            </a:r>
          </a:p>
          <a:p>
            <a:pPr marL="0" indent="0">
              <a:buNone/>
            </a:pPr>
            <a:r>
              <a:rPr lang="en-US" dirty="0"/>
              <a:t>[20] J. D. &amp;. T. M. </a:t>
            </a:r>
            <a:r>
              <a:rPr lang="en-US" dirty="0" err="1"/>
              <a:t>Halamka</a:t>
            </a:r>
            <a:r>
              <a:rPr lang="en-US" dirty="0"/>
              <a:t>, "The HITECH era in retrospect," New England Journal of Medicine, vol. 381, no. 15, pp. 1481-1483, 2019. </a:t>
            </a:r>
          </a:p>
          <a:p>
            <a:pPr marL="0" indent="0">
              <a:buNone/>
            </a:pPr>
            <a:r>
              <a:rPr lang="en-US" dirty="0"/>
              <a:t>[21] R. M. O. J. M. S. E. B. M. B. S. H. J. H. W. J. J. &amp;. D. D. E. Gardner, "Core content for the subspecialty of clinical informatics," Journal of the American Medical Informatics Association, vol. 16, no. 2, pp. 153-157, 2009.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3CFB7-E619-410C-89F2-5B44DE11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6F0D-3904-4D19-A398-A0719579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[22] M. E. &amp;. C. D. S. Bowen, "Exploring the Role of User Feedback in Continuous Improvement of Health Information Technology.," Online Journal of Nursing Informatics (OJNI), vol. 22, no. 2, 2018. </a:t>
            </a:r>
          </a:p>
          <a:p>
            <a:pPr marL="0" indent="0">
              <a:buNone/>
            </a:pPr>
            <a:r>
              <a:rPr lang="en-US" dirty="0"/>
              <a:t>[23] H. &amp;. Y. H. Lee, "Recent Research Trends in the Development of Personal Health Records," Healthcare Informatics Research, vol. 23, no. 1, pp. 1-7, 2017. </a:t>
            </a:r>
          </a:p>
          <a:p>
            <a:pPr marL="0" indent="0">
              <a:buNone/>
            </a:pPr>
            <a:r>
              <a:rPr lang="en-US" dirty="0"/>
              <a:t>[24] D. W. Bates, "Getting in Step: Electronic Health Records and Their Role in Care Coordination," Journal of General Internal Medicine, vol. 25, no. 3, pp. 174-176, 2010. </a:t>
            </a:r>
          </a:p>
          <a:p>
            <a:pPr marL="0" indent="0">
              <a:buNone/>
            </a:pPr>
            <a:r>
              <a:rPr lang="en-US" dirty="0"/>
              <a:t>[25] K. S. K. &amp;. N. P. </a:t>
            </a:r>
            <a:r>
              <a:rPr lang="en-US" dirty="0" err="1"/>
              <a:t>Häyrinen</a:t>
            </a:r>
            <a:r>
              <a:rPr lang="en-US" dirty="0"/>
              <a:t>, "Definition, structure, content, use and impacts of electronic health records: A review of the research literature.," International Journal of Medical Informatics, vol. 77, no. 5, pp. 291-304, 2008. </a:t>
            </a:r>
          </a:p>
          <a:p>
            <a:pPr marL="0" indent="0">
              <a:buNone/>
            </a:pPr>
            <a:r>
              <a:rPr lang="en-US" dirty="0"/>
              <a:t>[26] M. P. e. a. Gagnon, "Adoption of Electronic Personal Health Records in Canada: Perceptions of Stakeholders.," International Journal of Health Policy and Management, vol. 5, no. 7, pp. 425-433, 2016. </a:t>
            </a:r>
          </a:p>
          <a:p>
            <a:pPr marL="0" indent="0">
              <a:buNone/>
            </a:pPr>
            <a:r>
              <a:rPr lang="en-US" dirty="0"/>
              <a:t>[27] S. e. a. </a:t>
            </a:r>
            <a:r>
              <a:rPr lang="en-US" dirty="0" err="1"/>
              <a:t>Dünnebeil</a:t>
            </a:r>
            <a:r>
              <a:rPr lang="en-US" dirty="0"/>
              <a:t>, "Determinants of Physicians' Technology Acceptance for E-health in Ambulatory Care.," International Journal of Medical Informatics, vol. 81, no. 11, pp. 740-760, 2012. </a:t>
            </a:r>
          </a:p>
          <a:p>
            <a:pPr marL="0" indent="0">
              <a:buNone/>
            </a:pPr>
            <a:r>
              <a:rPr lang="en-US" dirty="0"/>
              <a:t>[28] H. e. a. Luo, "Factors Influencing Health Information System Adoption in American Hospitals.," BMC Medical Informatics and Decision Making, vol. 19, no. 1, pp. 1-13, 2019.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4E779-8ECC-40CD-9250-6BA674A0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6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012" y="1549347"/>
            <a:ext cx="3644788" cy="49895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75128-386C-405C-A5AC-AC37F2F0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4" y="1456857"/>
            <a:ext cx="7018592" cy="46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285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today's healthcare landscape, centralized database integration can revolutionize management by streamlining data access and improving decision-making through which we can minimize casualties due to ‘Medical Negligence’ and can totally replace physical medical records.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This presentation explores the benefits and challenges of this approach.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5C6D3-B588-4581-860B-516F5DC77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44" y="0"/>
            <a:ext cx="4141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266E-A9F5-4364-9DC7-36A13C0F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Challenges in Healthcare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EAD73-78DD-47A0-8EC0-9AA199AA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C6123-8769-473D-AF11-D161E60F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64" y="1870075"/>
            <a:ext cx="5031921" cy="41211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8D1E8-52E7-46EE-9B49-CF1CB8E1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Managing healthcare data is </a:t>
            </a:r>
          </a:p>
          <a:p>
            <a:pPr marL="0" indent="0">
              <a:buNone/>
            </a:pPr>
            <a:r>
              <a:rPr lang="en-US" dirty="0"/>
              <a:t>complex, with privacy regulations</a:t>
            </a:r>
          </a:p>
          <a:p>
            <a:pPr marL="0" indent="0">
              <a:buNone/>
            </a:pPr>
            <a:r>
              <a:rPr lang="en-US" dirty="0"/>
              <a:t>and diverse data sources. Integration of </a:t>
            </a:r>
          </a:p>
          <a:p>
            <a:pPr marL="0" indent="0">
              <a:buNone/>
            </a:pPr>
            <a:r>
              <a:rPr lang="en-US" dirty="0" err="1"/>
              <a:t>Centralised</a:t>
            </a:r>
            <a:r>
              <a:rPr lang="en-US" dirty="0"/>
              <a:t> database can address these</a:t>
            </a:r>
          </a:p>
          <a:p>
            <a:pPr marL="0" indent="0">
              <a:buNone/>
            </a:pPr>
            <a:r>
              <a:rPr lang="en-US" dirty="0"/>
              <a:t>challenges, but requires careful planning </a:t>
            </a:r>
          </a:p>
          <a:p>
            <a:pPr marL="0" indent="0">
              <a:buNone/>
            </a:pPr>
            <a:r>
              <a:rPr lang="en-US" dirty="0"/>
              <a:t>and robust security measures both for </a:t>
            </a:r>
          </a:p>
          <a:p>
            <a:pPr marL="0" indent="0">
              <a:buNone/>
            </a:pPr>
            <a:r>
              <a:rPr lang="en-US" dirty="0"/>
              <a:t>technical and medical division.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5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Problem Formulation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D885B1-8EA6-4EB3-84D2-4014E583D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08" y="2117010"/>
            <a:ext cx="5094718" cy="38130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05296-CD66-46F3-8483-37E7B9251509}"/>
              </a:ext>
            </a:extLst>
          </p:cNvPr>
          <p:cNvSpPr txBox="1"/>
          <p:nvPr/>
        </p:nvSpPr>
        <p:spPr>
          <a:xfrm rot="10800000" flipV="1">
            <a:off x="5907860" y="2047478"/>
            <a:ext cx="54459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Condensed" panose="020B0502040204020203" pitchFamily="34" charset="0"/>
              </a:rPr>
              <a:t>Collection of </a:t>
            </a:r>
            <a:r>
              <a:rPr lang="en-US" sz="3200" dirty="0" err="1">
                <a:latin typeface="Bahnschrift Condensed" panose="020B0502040204020203" pitchFamily="34" charset="0"/>
              </a:rPr>
              <a:t>datas</a:t>
            </a:r>
            <a:endParaRPr lang="en-US" sz="3200" dirty="0"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Condensed" panose="020B0502040204020203" pitchFamily="34" charset="0"/>
              </a:rPr>
              <a:t>Trial of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Condensed" panose="020B0502040204020203" pitchFamily="34" charset="0"/>
              </a:rPr>
              <a:t>Creation of related database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ahnschrift Condensed" panose="020B0502040204020203" pitchFamily="34" charset="0"/>
              </a:rPr>
              <a:t>Convincing the crowd to shift to soft medical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56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Centralized database integration offers real-time access to critical patient information, improving care coordination and enabling data-driven decision making. </a:t>
            </a:r>
          </a:p>
          <a:p>
            <a:pPr marL="0" indent="0">
              <a:buNone/>
            </a:pPr>
            <a:r>
              <a:rPr lang="en-US" dirty="0"/>
              <a:t>Ensuring data security and privacy compliance is crucial in centralized integration. Robust encryption and access controls are essential to protect sensitive patient information. </a:t>
            </a:r>
          </a:p>
          <a:p>
            <a:pPr marL="0" indent="0">
              <a:buNone/>
            </a:pPr>
            <a:r>
              <a:rPr lang="en-US" dirty="0"/>
              <a:t>By integrating databases, healthcare providers can gain a comprehensive view of patient history, leading to personalized treatment plans and improved outcomes.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9FF4F-D42B-4A5E-85CE-EF152B001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65" y="1410803"/>
            <a:ext cx="4525260" cy="49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PRESENT DAY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089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1.ABHA CARD(BHARAT)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Abha</a:t>
            </a:r>
            <a:r>
              <a:rPr lang="en-US" dirty="0"/>
              <a:t> Card Health System provides comprehensive medical coverage, offering a range of benefits from routine check-ups to emergency services. With a user-friendly interface, it simplifies healthcare access for individuals and families. Its innovative features ensure timely care, promoting wellness and peace of mind for all participants.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06952-531D-4988-BDC0-15BDD39F5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139" y="1690688"/>
            <a:ext cx="5238750" cy="45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1942-0F85-4EAB-9674-DBB926B0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03" y="142481"/>
            <a:ext cx="4947605" cy="641206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2.</a:t>
            </a:r>
            <a:r>
              <a:rPr lang="en-US" b="0" i="0" dirty="0">
                <a:solidFill>
                  <a:srgbClr val="000000"/>
                </a:solidFill>
                <a:effectLst/>
                <a:latin typeface="ff4"/>
              </a:rPr>
              <a:t> Primary Health Care Corporation (PHCC) in Qatar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f4"/>
              </a:rPr>
              <a:t>The Primary Health Care Corporation (PHCC) in Qatar implemented a centralized database system to streamline healthcare operations. This system integrates patient records, appointments, and medical histories, enhancing efficiency and coordination among healthcare providers. It facilitates data-driven decision-making, improves patient care, and ensures compliance with regulatory standards, serving as a model for healthcare innovation.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ff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8A741-89F3-42EA-AFBB-5C6AB6A1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27265-6C46-4FDA-9E44-17E97E37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25" y="226578"/>
            <a:ext cx="4947605" cy="60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8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0135-FE33-4DDC-8562-0EFD167A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57" y="344782"/>
            <a:ext cx="5247011" cy="60115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3.United Kingdom (NHS)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National Health Service (NHS) has centralized databases like the Summary Care Record (SCR) and the NHS Spine, which store patient information accessible by healthcare professionals across the country.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Sweden(eHealth agency)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Sweden's national eHealth agency manages a centralized system called </a:t>
            </a:r>
            <a:r>
              <a:rPr lang="en-US" dirty="0" err="1"/>
              <a:t>Journalen</a:t>
            </a:r>
            <a:r>
              <a:rPr lang="en-US" dirty="0"/>
              <a:t>, which allows patients to access their medical records online and healthcare professionals to access patient information from a centralized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46174-317C-435F-A299-B5BB9F4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77283-3FE6-444B-9DF2-FA3336645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15" y="475110"/>
            <a:ext cx="4529571" cy="272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9A1CF-8E95-46E2-B1F0-C55C269DA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581" y="3525775"/>
            <a:ext cx="5484662" cy="31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26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6366</TotalTime>
  <Words>2101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Algerian</vt:lpstr>
      <vt:lpstr>Arial</vt:lpstr>
      <vt:lpstr>Bahnschrift Condensed</vt:lpstr>
      <vt:lpstr>Bahnschrift Light SemiCondensed</vt:lpstr>
      <vt:lpstr>Calibri</vt:lpstr>
      <vt:lpstr>Calibri Light</vt:lpstr>
      <vt:lpstr>Casper</vt:lpstr>
      <vt:lpstr>ff4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</vt:lpstr>
      <vt:lpstr>Challenges in Healthcare Management</vt:lpstr>
      <vt:lpstr>Problem Formulation</vt:lpstr>
      <vt:lpstr>Objectives of the Work</vt:lpstr>
      <vt:lpstr>PRESENT DAY SYSTEMS </vt:lpstr>
      <vt:lpstr>PowerPoint Presentation</vt:lpstr>
      <vt:lpstr>PowerPoint Presentation</vt:lpstr>
      <vt:lpstr>PowerPoint Presentation</vt:lpstr>
      <vt:lpstr>INSTANCES</vt:lpstr>
      <vt:lpstr>PowerPoint Presentation</vt:lpstr>
      <vt:lpstr>Conclusion</vt:lpstr>
      <vt:lpstr>Future Scope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Sameep Pahari</cp:lastModifiedBy>
  <cp:revision>507</cp:revision>
  <dcterms:created xsi:type="dcterms:W3CDTF">2019-01-09T10:33:58Z</dcterms:created>
  <dcterms:modified xsi:type="dcterms:W3CDTF">2024-04-29T15:50:17Z</dcterms:modified>
</cp:coreProperties>
</file>